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6" r:id="rId3"/>
    <p:sldId id="268" r:id="rId4"/>
    <p:sldId id="278" r:id="rId5"/>
    <p:sldId id="282" r:id="rId6"/>
    <p:sldId id="281" r:id="rId7"/>
    <p:sldId id="279" r:id="rId8"/>
    <p:sldId id="287" r:id="rId9"/>
    <p:sldId id="288" r:id="rId10"/>
    <p:sldId id="291" r:id="rId11"/>
    <p:sldId id="294" r:id="rId12"/>
    <p:sldId id="299" r:id="rId13"/>
    <p:sldId id="300" r:id="rId14"/>
    <p:sldId id="292" r:id="rId15"/>
    <p:sldId id="293" r:id="rId16"/>
    <p:sldId id="301" r:id="rId17"/>
    <p:sldId id="286" r:id="rId18"/>
    <p:sldId id="258"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A"/>
    <a:srgbClr val="2336D0"/>
    <a:srgbClr val="05BEAE"/>
    <a:srgbClr val="0032A0"/>
    <a:srgbClr val="0032A1"/>
    <a:srgbClr val="00BE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0"/>
    <p:restoredTop sz="94674"/>
  </p:normalViewPr>
  <p:slideViewPr>
    <p:cSldViewPr snapToGrid="0" snapToObjects="1">
      <p:cViewPr varScale="1">
        <p:scale>
          <a:sx n="128" d="100"/>
          <a:sy n="128" d="100"/>
        </p:scale>
        <p:origin x="896" y="152"/>
      </p:cViewPr>
      <p:guideLst/>
    </p:cSldViewPr>
  </p:slideViewPr>
  <p:notesTextViewPr>
    <p:cViewPr>
      <p:scale>
        <a:sx n="1" d="1"/>
        <a:sy n="1" d="1"/>
      </p:scale>
      <p:origin x="0" y="0"/>
    </p:cViewPr>
  </p:notesTextViewPr>
  <p:notesViewPr>
    <p:cSldViewPr>
      <p:cViewPr>
        <p:scale>
          <a:sx n="66" d="100"/>
          <a:sy n="66" d="100"/>
        </p:scale>
        <p:origin x="5312" y="16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DAF68-F949-3549-AA29-ADFF12CB5A55}" type="doc">
      <dgm:prSet loTypeId="urn:microsoft.com/office/officeart/2008/layout/VerticalCurvedList" loCatId="" qsTypeId="urn:microsoft.com/office/officeart/2005/8/quickstyle/simple2" qsCatId="simple" csTypeId="urn:microsoft.com/office/officeart/2005/8/colors/accent1_2" csCatId="accent1" phldr="1"/>
      <dgm:spPr/>
      <dgm:t>
        <a:bodyPr/>
        <a:lstStyle/>
        <a:p>
          <a:endParaRPr lang="en-GB"/>
        </a:p>
      </dgm:t>
    </dgm:pt>
    <dgm:pt modelId="{6B172D6E-F46D-0744-94B4-51B742AA2350}">
      <dgm:prSet phldrT="[Text]" custT="1"/>
      <dgm:spPr>
        <a:solidFill>
          <a:srgbClr val="0032A1"/>
        </a:solidFill>
      </dgm:spPr>
      <dgm:t>
        <a:bodyPr/>
        <a:lstStyle/>
        <a:p>
          <a:r>
            <a:rPr lang="en-GB" sz="1000" kern="1200" dirty="0">
              <a:solidFill>
                <a:prstClr val="white"/>
              </a:solidFill>
              <a:latin typeface="Arial" panose="020B0604020202020204" pitchFamily="34" charset="0"/>
              <a:ea typeface="Arial"/>
              <a:cs typeface="Arial" panose="020B0604020202020204" pitchFamily="34" charset="0"/>
            </a:rPr>
            <a:t>Corporate &amp; Institutional Banking is a branch of  I&amp;M that specializes in the management of company corporate customers (BL01 AND BL04) who are offered value added investment banking and cash management products</a:t>
          </a:r>
        </a:p>
      </dgm:t>
    </dgm:pt>
    <dgm:pt modelId="{37485798-64D9-954B-8B60-8DEC3AB53A8F}" type="parTrans" cxnId="{523C1280-DF78-8449-B00F-266ED495BBE8}">
      <dgm:prSet/>
      <dgm:spPr/>
      <dgm:t>
        <a:bodyPr/>
        <a:lstStyle/>
        <a:p>
          <a:endParaRPr lang="en-GB"/>
        </a:p>
      </dgm:t>
    </dgm:pt>
    <dgm:pt modelId="{D995E782-B8A9-414C-A9CF-E292BAEF6C24}" type="sibTrans" cxnId="{523C1280-DF78-8449-B00F-266ED495BBE8}">
      <dgm:prSet/>
      <dgm:spPr/>
      <dgm:t>
        <a:bodyPr/>
        <a:lstStyle/>
        <a:p>
          <a:endParaRPr lang="en-GB"/>
        </a:p>
      </dgm:t>
    </dgm:pt>
    <dgm:pt modelId="{BD4CF2B1-48A8-E148-84E0-D09829BFA094}">
      <dgm:prSet phldrT="[Text]" custT="1"/>
      <dgm:spPr>
        <a:solidFill>
          <a:srgbClr val="0032A0"/>
        </a:solidFill>
      </dgm:spPr>
      <dgm:t>
        <a:bodyPr/>
        <a:lstStyle/>
        <a:p>
          <a:pPr>
            <a:buFont typeface="Arial" panose="020B0604020202020204" pitchFamily="34" charset="0"/>
            <a:buChar char="•"/>
          </a:pPr>
          <a:r>
            <a:rPr lang="en-GB" sz="1600" kern="1200" dirty="0">
              <a:solidFill>
                <a:schemeClr val="bg1"/>
              </a:solidFill>
              <a:latin typeface="Arial" panose="020B0604020202020204" pitchFamily="34" charset="0"/>
              <a:cs typeface="Arial" panose="020B0604020202020204" pitchFamily="34" charset="0"/>
            </a:rPr>
            <a:t>-</a:t>
          </a:r>
          <a:r>
            <a:rPr lang="en-GB" sz="1600" kern="1200" dirty="0">
              <a:solidFill>
                <a:srgbClr val="0A0046"/>
              </a:solidFill>
              <a:latin typeface="Arial" panose="020B0604020202020204" pitchFamily="34" charset="0"/>
              <a:cs typeface="Arial" panose="020B0604020202020204" pitchFamily="34" charset="0"/>
            </a:rPr>
            <a:t> </a:t>
          </a:r>
          <a:r>
            <a:rPr lang="en-GB" sz="1000" kern="1200" dirty="0">
              <a:solidFill>
                <a:prstClr val="white"/>
              </a:solidFill>
              <a:latin typeface="Arial" panose="020B0604020202020204" pitchFamily="34" charset="0"/>
              <a:ea typeface="+mn-ea"/>
              <a:cs typeface="Arial" panose="020B0604020202020204" pitchFamily="34" charset="0"/>
            </a:rPr>
            <a:t>The loans past due are grouped into three categories:0-30 days,30-79 days and greater than 80 days with the labels Late, Watch and defaulted (Non-Performing loans) respectively.</a:t>
          </a:r>
        </a:p>
      </dgm:t>
    </dgm:pt>
    <dgm:pt modelId="{0D0B41A0-707A-094D-90B2-3B5AB1259DA3}" type="parTrans" cxnId="{235538A7-09D5-744B-9E21-BF7645BF882A}">
      <dgm:prSet/>
      <dgm:spPr/>
      <dgm:t>
        <a:bodyPr/>
        <a:lstStyle/>
        <a:p>
          <a:endParaRPr lang="en-GB"/>
        </a:p>
      </dgm:t>
    </dgm:pt>
    <dgm:pt modelId="{AD840C48-106B-5B45-A5DE-934A29AE8FD1}" type="sibTrans" cxnId="{235538A7-09D5-744B-9E21-BF7645BF882A}">
      <dgm:prSet/>
      <dgm:spPr/>
      <dgm:t>
        <a:bodyPr/>
        <a:lstStyle/>
        <a:p>
          <a:endParaRPr lang="en-GB"/>
        </a:p>
      </dgm:t>
    </dgm:pt>
    <dgm:pt modelId="{E6AEBFE2-6665-A543-B722-6CE30B0EC228}">
      <dgm:prSet phldrT="[Text]" custT="1"/>
      <dgm:spPr>
        <a:solidFill>
          <a:srgbClr val="0099AA"/>
        </a:solidFill>
      </dgm:spPr>
      <dgm:t>
        <a:bodyPr/>
        <a:lstStyle/>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Data used for this analysis include:</a:t>
          </a:r>
        </a:p>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 Demographics data</a:t>
          </a:r>
        </a:p>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 Transactional data</a:t>
          </a:r>
        </a:p>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 Loans data</a:t>
          </a:r>
        </a:p>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 Revenue data</a:t>
          </a:r>
        </a:p>
      </dgm:t>
    </dgm:pt>
    <dgm:pt modelId="{C77A52DD-8BF7-7148-AFC5-309FAAB6FBE1}" type="parTrans" cxnId="{FD66745F-6F02-AA4B-B587-848C98A34057}">
      <dgm:prSet/>
      <dgm:spPr/>
      <dgm:t>
        <a:bodyPr/>
        <a:lstStyle/>
        <a:p>
          <a:endParaRPr lang="en-GB"/>
        </a:p>
      </dgm:t>
    </dgm:pt>
    <dgm:pt modelId="{F18A2E55-7AFE-6649-9734-CE975DA167E4}" type="sibTrans" cxnId="{FD66745F-6F02-AA4B-B587-848C98A34057}">
      <dgm:prSet/>
      <dgm:spPr/>
      <dgm:t>
        <a:bodyPr/>
        <a:lstStyle/>
        <a:p>
          <a:endParaRPr lang="en-GB"/>
        </a:p>
      </dgm:t>
    </dgm:pt>
    <dgm:pt modelId="{FA182332-A81C-7942-8A61-9CB657AADC11}">
      <dgm:prSet phldrT="[Text]" custT="1"/>
      <dgm:spPr>
        <a:solidFill>
          <a:srgbClr val="00BEAF"/>
        </a:solidFill>
      </dgm:spPr>
      <dgm:t>
        <a:bodyPr/>
        <a:lstStyle/>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This analysis was undertaken to </a:t>
          </a:r>
        </a:p>
        <a:p>
          <a:pPr>
            <a:buFont typeface="Arial" panose="020B0604020202020204" pitchFamily="34" charset="0"/>
            <a:buChar char="•"/>
          </a:pPr>
          <a:r>
            <a:rPr lang="en-GB" sz="1000" kern="1200" dirty="0">
              <a:solidFill>
                <a:prstClr val="white"/>
              </a:solidFill>
              <a:latin typeface="Arial" panose="020B0604020202020204" pitchFamily="34" charset="0"/>
              <a:ea typeface="+mn-ea"/>
              <a:cs typeface="Arial" panose="020B0604020202020204" pitchFamily="34" charset="0"/>
            </a:rPr>
            <a:t>- Identify the different customer segments inherent in the BL01 and BL04 customer base.</a:t>
          </a:r>
        </a:p>
      </dgm:t>
    </dgm:pt>
    <dgm:pt modelId="{836BB76E-24C7-D047-B8F9-F5811D253C33}" type="parTrans" cxnId="{871EC866-A5F6-CB45-82B0-D3ED37F2506D}">
      <dgm:prSet/>
      <dgm:spPr/>
      <dgm:t>
        <a:bodyPr/>
        <a:lstStyle/>
        <a:p>
          <a:endParaRPr lang="en-GB"/>
        </a:p>
      </dgm:t>
    </dgm:pt>
    <dgm:pt modelId="{81D72D2A-4785-7A49-81DE-26767431BC85}" type="sibTrans" cxnId="{871EC866-A5F6-CB45-82B0-D3ED37F2506D}">
      <dgm:prSet/>
      <dgm:spPr/>
      <dgm:t>
        <a:bodyPr/>
        <a:lstStyle/>
        <a:p>
          <a:endParaRPr lang="en-GB"/>
        </a:p>
      </dgm:t>
    </dgm:pt>
    <dgm:pt modelId="{90E4B118-78F7-9245-9E71-44722F8F3FF5}" type="pres">
      <dgm:prSet presAssocID="{0E1DAF68-F949-3549-AA29-ADFF12CB5A55}" presName="Name0" presStyleCnt="0">
        <dgm:presLayoutVars>
          <dgm:chMax val="7"/>
          <dgm:chPref val="7"/>
          <dgm:dir/>
        </dgm:presLayoutVars>
      </dgm:prSet>
      <dgm:spPr/>
    </dgm:pt>
    <dgm:pt modelId="{3F5F7257-CC3E-FF4C-BE17-01C80C426413}" type="pres">
      <dgm:prSet presAssocID="{0E1DAF68-F949-3549-AA29-ADFF12CB5A55}" presName="Name1" presStyleCnt="0"/>
      <dgm:spPr/>
    </dgm:pt>
    <dgm:pt modelId="{018FE696-2F8C-8440-8687-F90F7071C375}" type="pres">
      <dgm:prSet presAssocID="{0E1DAF68-F949-3549-AA29-ADFF12CB5A55}" presName="cycle" presStyleCnt="0"/>
      <dgm:spPr/>
    </dgm:pt>
    <dgm:pt modelId="{0BF4F727-8A59-604D-A5E5-DDC409F9DD92}" type="pres">
      <dgm:prSet presAssocID="{0E1DAF68-F949-3549-AA29-ADFF12CB5A55}" presName="srcNode" presStyleLbl="node1" presStyleIdx="0" presStyleCnt="4"/>
      <dgm:spPr/>
    </dgm:pt>
    <dgm:pt modelId="{2F9EFCD1-4B2C-EF4A-9CFE-F9A5ED359587}" type="pres">
      <dgm:prSet presAssocID="{0E1DAF68-F949-3549-AA29-ADFF12CB5A55}" presName="conn" presStyleLbl="parChTrans1D2" presStyleIdx="0" presStyleCnt="1"/>
      <dgm:spPr/>
    </dgm:pt>
    <dgm:pt modelId="{7020AAB5-8ED4-1245-B981-FFE56CB2DBCB}" type="pres">
      <dgm:prSet presAssocID="{0E1DAF68-F949-3549-AA29-ADFF12CB5A55}" presName="extraNode" presStyleLbl="node1" presStyleIdx="0" presStyleCnt="4"/>
      <dgm:spPr/>
    </dgm:pt>
    <dgm:pt modelId="{288BC747-C6A4-BF44-B31A-BA46FEB9A00E}" type="pres">
      <dgm:prSet presAssocID="{0E1DAF68-F949-3549-AA29-ADFF12CB5A55}" presName="dstNode" presStyleLbl="node1" presStyleIdx="0" presStyleCnt="4"/>
      <dgm:spPr/>
    </dgm:pt>
    <dgm:pt modelId="{3E7C980D-3A39-5E49-B3FB-2964868C248F}" type="pres">
      <dgm:prSet presAssocID="{6B172D6E-F46D-0744-94B4-51B742AA2350}" presName="text_1" presStyleLbl="node1" presStyleIdx="0" presStyleCnt="4" custScaleY="169583">
        <dgm:presLayoutVars>
          <dgm:bulletEnabled val="1"/>
        </dgm:presLayoutVars>
      </dgm:prSet>
      <dgm:spPr/>
    </dgm:pt>
    <dgm:pt modelId="{EFEFC43E-27A8-3548-8F42-BAE6FCC3714A}" type="pres">
      <dgm:prSet presAssocID="{6B172D6E-F46D-0744-94B4-51B742AA2350}" presName="accent_1" presStyleCnt="0"/>
      <dgm:spPr/>
    </dgm:pt>
    <dgm:pt modelId="{FD8414FC-56B4-6147-A314-A58A4899ADCC}" type="pres">
      <dgm:prSet presAssocID="{6B172D6E-F46D-0744-94B4-51B742AA2350}" presName="accentRepeatNode" presStyleLbl="solidFgAcc1" presStyleIdx="0" presStyleCnt="4"/>
      <dgm:spPr/>
    </dgm:pt>
    <dgm:pt modelId="{A61A0A2F-61C6-7544-A5C8-2ADE047C47FC}" type="pres">
      <dgm:prSet presAssocID="{FA182332-A81C-7942-8A61-9CB657AADC11}" presName="text_2" presStyleLbl="node1" presStyleIdx="1" presStyleCnt="4" custScaleY="150965" custLinFactNeighborX="147" custLinFactNeighborY="8111">
        <dgm:presLayoutVars>
          <dgm:bulletEnabled val="1"/>
        </dgm:presLayoutVars>
      </dgm:prSet>
      <dgm:spPr/>
    </dgm:pt>
    <dgm:pt modelId="{251198A8-F50B-834C-A9F0-16CF61EDD029}" type="pres">
      <dgm:prSet presAssocID="{FA182332-A81C-7942-8A61-9CB657AADC11}" presName="accent_2" presStyleCnt="0"/>
      <dgm:spPr/>
    </dgm:pt>
    <dgm:pt modelId="{93DC5C11-7C83-EF45-BAD6-E35E753BF158}" type="pres">
      <dgm:prSet presAssocID="{FA182332-A81C-7942-8A61-9CB657AADC11}" presName="accentRepeatNode" presStyleLbl="solidFgAcc1" presStyleIdx="1" presStyleCnt="4"/>
      <dgm:spPr/>
    </dgm:pt>
    <dgm:pt modelId="{02C8B709-7254-BB4A-9C96-54BE6E0A9557}" type="pres">
      <dgm:prSet presAssocID="{BD4CF2B1-48A8-E148-84E0-D09829BFA094}" presName="text_3" presStyleLbl="node1" presStyleIdx="2" presStyleCnt="4" custScaleY="140684">
        <dgm:presLayoutVars>
          <dgm:bulletEnabled val="1"/>
        </dgm:presLayoutVars>
      </dgm:prSet>
      <dgm:spPr/>
    </dgm:pt>
    <dgm:pt modelId="{204D6A1E-96FD-724E-8938-DA8112133AA4}" type="pres">
      <dgm:prSet presAssocID="{BD4CF2B1-48A8-E148-84E0-D09829BFA094}" presName="accent_3" presStyleCnt="0"/>
      <dgm:spPr/>
    </dgm:pt>
    <dgm:pt modelId="{EAF29B50-F725-014C-A910-81966276C41A}" type="pres">
      <dgm:prSet presAssocID="{BD4CF2B1-48A8-E148-84E0-D09829BFA094}" presName="accentRepeatNode" presStyleLbl="solidFgAcc1" presStyleIdx="2" presStyleCnt="4"/>
      <dgm:spPr/>
    </dgm:pt>
    <dgm:pt modelId="{9683FCE0-510A-B64C-906E-8404F6928D53}" type="pres">
      <dgm:prSet presAssocID="{E6AEBFE2-6665-A543-B722-6CE30B0EC228}" presName="text_4" presStyleLbl="node1" presStyleIdx="3" presStyleCnt="4" custScaleY="159368">
        <dgm:presLayoutVars>
          <dgm:bulletEnabled val="1"/>
        </dgm:presLayoutVars>
      </dgm:prSet>
      <dgm:spPr/>
    </dgm:pt>
    <dgm:pt modelId="{D614EB73-4B82-A544-A5AE-20B1461F3E03}" type="pres">
      <dgm:prSet presAssocID="{E6AEBFE2-6665-A543-B722-6CE30B0EC228}" presName="accent_4" presStyleCnt="0"/>
      <dgm:spPr/>
    </dgm:pt>
    <dgm:pt modelId="{4C67E46B-C0EB-AF40-98E7-E39C9CFFA19F}" type="pres">
      <dgm:prSet presAssocID="{E6AEBFE2-6665-A543-B722-6CE30B0EC228}" presName="accentRepeatNode" presStyleLbl="solidFgAcc1" presStyleIdx="3" presStyleCnt="4"/>
      <dgm:spPr/>
    </dgm:pt>
  </dgm:ptLst>
  <dgm:cxnLst>
    <dgm:cxn modelId="{9974AB13-51C4-FE47-9A62-21D0B3F4F1BD}" type="presOf" srcId="{D995E782-B8A9-414C-A9CF-E292BAEF6C24}" destId="{2F9EFCD1-4B2C-EF4A-9CFE-F9A5ED359587}" srcOrd="0" destOrd="0" presId="urn:microsoft.com/office/officeart/2008/layout/VerticalCurvedList"/>
    <dgm:cxn modelId="{32AB412F-62F4-224B-805E-49AB052E5654}" type="presOf" srcId="{BD4CF2B1-48A8-E148-84E0-D09829BFA094}" destId="{02C8B709-7254-BB4A-9C96-54BE6E0A9557}" srcOrd="0" destOrd="0" presId="urn:microsoft.com/office/officeart/2008/layout/VerticalCurvedList"/>
    <dgm:cxn modelId="{CB8F1132-C427-EC40-97B5-FCC316D98477}" type="presOf" srcId="{0E1DAF68-F949-3549-AA29-ADFF12CB5A55}" destId="{90E4B118-78F7-9245-9E71-44722F8F3FF5}" srcOrd="0" destOrd="0" presId="urn:microsoft.com/office/officeart/2008/layout/VerticalCurvedList"/>
    <dgm:cxn modelId="{FD66745F-6F02-AA4B-B587-848C98A34057}" srcId="{0E1DAF68-F949-3549-AA29-ADFF12CB5A55}" destId="{E6AEBFE2-6665-A543-B722-6CE30B0EC228}" srcOrd="3" destOrd="0" parTransId="{C77A52DD-8BF7-7148-AFC5-309FAAB6FBE1}" sibTransId="{F18A2E55-7AFE-6649-9734-CE975DA167E4}"/>
    <dgm:cxn modelId="{1C76F462-5991-1D49-A560-3B5FE9B3A8EE}" type="presOf" srcId="{FA182332-A81C-7942-8A61-9CB657AADC11}" destId="{A61A0A2F-61C6-7544-A5C8-2ADE047C47FC}" srcOrd="0" destOrd="0" presId="urn:microsoft.com/office/officeart/2008/layout/VerticalCurvedList"/>
    <dgm:cxn modelId="{871EC866-A5F6-CB45-82B0-D3ED37F2506D}" srcId="{0E1DAF68-F949-3549-AA29-ADFF12CB5A55}" destId="{FA182332-A81C-7942-8A61-9CB657AADC11}" srcOrd="1" destOrd="0" parTransId="{836BB76E-24C7-D047-B8F9-F5811D253C33}" sibTransId="{81D72D2A-4785-7A49-81DE-26767431BC85}"/>
    <dgm:cxn modelId="{523C1280-DF78-8449-B00F-266ED495BBE8}" srcId="{0E1DAF68-F949-3549-AA29-ADFF12CB5A55}" destId="{6B172D6E-F46D-0744-94B4-51B742AA2350}" srcOrd="0" destOrd="0" parTransId="{37485798-64D9-954B-8B60-8DEC3AB53A8F}" sibTransId="{D995E782-B8A9-414C-A9CF-E292BAEF6C24}"/>
    <dgm:cxn modelId="{A07C1E88-D4B3-4944-B023-FA88DED1A236}" type="presOf" srcId="{6B172D6E-F46D-0744-94B4-51B742AA2350}" destId="{3E7C980D-3A39-5E49-B3FB-2964868C248F}" srcOrd="0" destOrd="0" presId="urn:microsoft.com/office/officeart/2008/layout/VerticalCurvedList"/>
    <dgm:cxn modelId="{D6EFD58C-EF9E-FC40-B419-6E00FC69FD7D}" type="presOf" srcId="{E6AEBFE2-6665-A543-B722-6CE30B0EC228}" destId="{9683FCE0-510A-B64C-906E-8404F6928D53}" srcOrd="0" destOrd="0" presId="urn:microsoft.com/office/officeart/2008/layout/VerticalCurvedList"/>
    <dgm:cxn modelId="{235538A7-09D5-744B-9E21-BF7645BF882A}" srcId="{0E1DAF68-F949-3549-AA29-ADFF12CB5A55}" destId="{BD4CF2B1-48A8-E148-84E0-D09829BFA094}" srcOrd="2" destOrd="0" parTransId="{0D0B41A0-707A-094D-90B2-3B5AB1259DA3}" sibTransId="{AD840C48-106B-5B45-A5DE-934A29AE8FD1}"/>
    <dgm:cxn modelId="{7CAF5A4F-9574-E243-BC3F-4523C8BBD95B}" type="presParOf" srcId="{90E4B118-78F7-9245-9E71-44722F8F3FF5}" destId="{3F5F7257-CC3E-FF4C-BE17-01C80C426413}" srcOrd="0" destOrd="0" presId="urn:microsoft.com/office/officeart/2008/layout/VerticalCurvedList"/>
    <dgm:cxn modelId="{12D6CAA2-6911-6346-9413-FF638F081243}" type="presParOf" srcId="{3F5F7257-CC3E-FF4C-BE17-01C80C426413}" destId="{018FE696-2F8C-8440-8687-F90F7071C375}" srcOrd="0" destOrd="0" presId="urn:microsoft.com/office/officeart/2008/layout/VerticalCurvedList"/>
    <dgm:cxn modelId="{3BAFD8AA-B091-BE46-829B-5FAB58EA38E2}" type="presParOf" srcId="{018FE696-2F8C-8440-8687-F90F7071C375}" destId="{0BF4F727-8A59-604D-A5E5-DDC409F9DD92}" srcOrd="0" destOrd="0" presId="urn:microsoft.com/office/officeart/2008/layout/VerticalCurvedList"/>
    <dgm:cxn modelId="{917691DD-183A-7F4F-BD02-8FE7B734D54C}" type="presParOf" srcId="{018FE696-2F8C-8440-8687-F90F7071C375}" destId="{2F9EFCD1-4B2C-EF4A-9CFE-F9A5ED359587}" srcOrd="1" destOrd="0" presId="urn:microsoft.com/office/officeart/2008/layout/VerticalCurvedList"/>
    <dgm:cxn modelId="{1385041D-B9BE-1246-8F3B-A0941FE81D7F}" type="presParOf" srcId="{018FE696-2F8C-8440-8687-F90F7071C375}" destId="{7020AAB5-8ED4-1245-B981-FFE56CB2DBCB}" srcOrd="2" destOrd="0" presId="urn:microsoft.com/office/officeart/2008/layout/VerticalCurvedList"/>
    <dgm:cxn modelId="{13BC3B83-57C1-D049-8D11-2244476392FE}" type="presParOf" srcId="{018FE696-2F8C-8440-8687-F90F7071C375}" destId="{288BC747-C6A4-BF44-B31A-BA46FEB9A00E}" srcOrd="3" destOrd="0" presId="urn:microsoft.com/office/officeart/2008/layout/VerticalCurvedList"/>
    <dgm:cxn modelId="{7028E521-C72F-D64C-9DE6-25BD893FED25}" type="presParOf" srcId="{3F5F7257-CC3E-FF4C-BE17-01C80C426413}" destId="{3E7C980D-3A39-5E49-B3FB-2964868C248F}" srcOrd="1" destOrd="0" presId="urn:microsoft.com/office/officeart/2008/layout/VerticalCurvedList"/>
    <dgm:cxn modelId="{E91948D7-6647-F44F-9E76-7B75E0B37190}" type="presParOf" srcId="{3F5F7257-CC3E-FF4C-BE17-01C80C426413}" destId="{EFEFC43E-27A8-3548-8F42-BAE6FCC3714A}" srcOrd="2" destOrd="0" presId="urn:microsoft.com/office/officeart/2008/layout/VerticalCurvedList"/>
    <dgm:cxn modelId="{57D006BE-CABF-5D48-B759-757B196C5492}" type="presParOf" srcId="{EFEFC43E-27A8-3548-8F42-BAE6FCC3714A}" destId="{FD8414FC-56B4-6147-A314-A58A4899ADCC}" srcOrd="0" destOrd="0" presId="urn:microsoft.com/office/officeart/2008/layout/VerticalCurvedList"/>
    <dgm:cxn modelId="{35651AFD-B750-0B4C-A85C-E8CEDD5CF3F2}" type="presParOf" srcId="{3F5F7257-CC3E-FF4C-BE17-01C80C426413}" destId="{A61A0A2F-61C6-7544-A5C8-2ADE047C47FC}" srcOrd="3" destOrd="0" presId="urn:microsoft.com/office/officeart/2008/layout/VerticalCurvedList"/>
    <dgm:cxn modelId="{CD3873E9-7510-964A-B2B2-479E41CD444E}" type="presParOf" srcId="{3F5F7257-CC3E-FF4C-BE17-01C80C426413}" destId="{251198A8-F50B-834C-A9F0-16CF61EDD029}" srcOrd="4" destOrd="0" presId="urn:microsoft.com/office/officeart/2008/layout/VerticalCurvedList"/>
    <dgm:cxn modelId="{86EF8E1D-A2A2-8C46-9515-16158A3AA94F}" type="presParOf" srcId="{251198A8-F50B-834C-A9F0-16CF61EDD029}" destId="{93DC5C11-7C83-EF45-BAD6-E35E753BF158}" srcOrd="0" destOrd="0" presId="urn:microsoft.com/office/officeart/2008/layout/VerticalCurvedList"/>
    <dgm:cxn modelId="{20AD2928-34E1-1D46-8817-262F1FD729F6}" type="presParOf" srcId="{3F5F7257-CC3E-FF4C-BE17-01C80C426413}" destId="{02C8B709-7254-BB4A-9C96-54BE6E0A9557}" srcOrd="5" destOrd="0" presId="urn:microsoft.com/office/officeart/2008/layout/VerticalCurvedList"/>
    <dgm:cxn modelId="{0DF17B55-3817-B140-A0F1-4FDB227FF0F9}" type="presParOf" srcId="{3F5F7257-CC3E-FF4C-BE17-01C80C426413}" destId="{204D6A1E-96FD-724E-8938-DA8112133AA4}" srcOrd="6" destOrd="0" presId="urn:microsoft.com/office/officeart/2008/layout/VerticalCurvedList"/>
    <dgm:cxn modelId="{197DE0FF-74A9-AD4D-B544-2A982BC18AA1}" type="presParOf" srcId="{204D6A1E-96FD-724E-8938-DA8112133AA4}" destId="{EAF29B50-F725-014C-A910-81966276C41A}" srcOrd="0" destOrd="0" presId="urn:microsoft.com/office/officeart/2008/layout/VerticalCurvedList"/>
    <dgm:cxn modelId="{E3648C5A-63E3-514B-B6CF-86D659D25050}" type="presParOf" srcId="{3F5F7257-CC3E-FF4C-BE17-01C80C426413}" destId="{9683FCE0-510A-B64C-906E-8404F6928D53}" srcOrd="7" destOrd="0" presId="urn:microsoft.com/office/officeart/2008/layout/VerticalCurvedList"/>
    <dgm:cxn modelId="{E1347E01-997B-3743-8E9F-1764230661B1}" type="presParOf" srcId="{3F5F7257-CC3E-FF4C-BE17-01C80C426413}" destId="{D614EB73-4B82-A544-A5AE-20B1461F3E03}" srcOrd="8" destOrd="0" presId="urn:microsoft.com/office/officeart/2008/layout/VerticalCurvedList"/>
    <dgm:cxn modelId="{D21401D2-730C-5042-AA8F-940388C1C392}" type="presParOf" srcId="{D614EB73-4B82-A544-A5AE-20B1461F3E03}" destId="{4C67E46B-C0EB-AF40-98E7-E39C9CFFA1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37213-C3F2-4CD8-9A4F-DA1EB51BB8EF}"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endParaRPr lang="en-US"/>
        </a:p>
      </dgm:t>
    </dgm:pt>
    <dgm:pt modelId="{6FFDA638-9C8F-4115-9CF9-4DECACBEB07E}">
      <dgm:prSet phldrT="[Text]" custT="1"/>
      <dgm:spPr>
        <a:ln>
          <a:solidFill>
            <a:srgbClr val="0032A1"/>
          </a:solidFill>
        </a:ln>
      </dgm:spPr>
      <dgm:t>
        <a:bodyPr/>
        <a:lstStyle/>
        <a:p>
          <a:r>
            <a:rPr lang="en-US" sz="1100" baseline="0" dirty="0">
              <a:latin typeface="Arial" panose="020B0604020202020204" pitchFamily="34" charset="0"/>
              <a:cs typeface="Arial" panose="020B0604020202020204" pitchFamily="34" charset="0"/>
            </a:rPr>
            <a:t>Identify BL01 &amp; BL04 Bank Customers </a:t>
          </a:r>
        </a:p>
      </dgm:t>
    </dgm:pt>
    <dgm:pt modelId="{18CD97AF-7A82-406D-A444-710612553BAF}" type="parTrans" cxnId="{0FDADE47-962D-4CF5-A9B4-2AE987E0E6D6}">
      <dgm:prSet/>
      <dgm:spPr/>
      <dgm:t>
        <a:bodyPr/>
        <a:lstStyle/>
        <a:p>
          <a:endParaRPr lang="en-US"/>
        </a:p>
      </dgm:t>
    </dgm:pt>
    <dgm:pt modelId="{2BD3D3C6-B17F-4B93-844C-C191DCC5FCA4}" type="sibTrans" cxnId="{0FDADE47-962D-4CF5-A9B4-2AE987E0E6D6}">
      <dgm:prSet custT="1"/>
      <dgm:spPr>
        <a:solidFill>
          <a:srgbClr val="0032A1"/>
        </a:solidFill>
      </dgm:spPr>
      <dgm:t>
        <a:bodyPr/>
        <a:lstStyle/>
        <a:p>
          <a:endParaRPr lang="en-US" sz="1100" baseline="0">
            <a:solidFill>
              <a:srgbClr val="D44F34"/>
            </a:solidFill>
            <a:latin typeface="Arial" panose="020B0604020202020204" pitchFamily="34" charset="0"/>
            <a:cs typeface="Arial" panose="020B0604020202020204" pitchFamily="34" charset="0"/>
          </a:endParaRPr>
        </a:p>
      </dgm:t>
    </dgm:pt>
    <dgm:pt modelId="{DD0F39C3-A6EF-4098-B04A-04F2A0719EC1}">
      <dgm:prSet phldrT="[Text]" custT="1"/>
      <dgm:spPr>
        <a:ln>
          <a:solidFill>
            <a:srgbClr val="0032A1"/>
          </a:solidFill>
        </a:ln>
      </dgm:spPr>
      <dgm:t>
        <a:bodyPr/>
        <a:lstStyle/>
        <a:p>
          <a:pPr algn="ctr"/>
          <a:endParaRPr lang="en-US" sz="1100" baseline="0" dirty="0">
            <a:latin typeface="Arial" panose="020B0604020202020204" pitchFamily="34" charset="0"/>
            <a:cs typeface="Arial" panose="020B0604020202020204" pitchFamily="34" charset="0"/>
          </a:endParaRPr>
        </a:p>
        <a:p>
          <a:pPr algn="ctr"/>
          <a:r>
            <a:rPr lang="en-US" sz="1100" baseline="0" dirty="0">
              <a:latin typeface="Arial" panose="020B0604020202020204" pitchFamily="34" charset="0"/>
              <a:cs typeface="Arial" panose="020B0604020202020204" pitchFamily="34" charset="0"/>
            </a:rPr>
            <a:t>Data Extraction from Finacle &amp; EDW</a:t>
          </a:r>
        </a:p>
        <a:p>
          <a:pPr algn="l"/>
          <a:r>
            <a:rPr lang="en-US" sz="1100" baseline="0" dirty="0">
              <a:latin typeface="Arial" panose="020B0604020202020204" pitchFamily="34" charset="0"/>
              <a:cs typeface="Arial" panose="020B0604020202020204" pitchFamily="34" charset="0"/>
            </a:rPr>
            <a:t>    (Demographics, Transactions, Revenue, Loans)</a:t>
          </a:r>
        </a:p>
        <a:p>
          <a:pPr algn="ctr"/>
          <a:endParaRPr lang="en-US" sz="1100" baseline="0" dirty="0">
            <a:latin typeface="Arial" panose="020B0604020202020204" pitchFamily="34" charset="0"/>
            <a:cs typeface="Arial" panose="020B0604020202020204" pitchFamily="34" charset="0"/>
          </a:endParaRPr>
        </a:p>
      </dgm:t>
    </dgm:pt>
    <dgm:pt modelId="{30C3DC07-D785-4985-9B88-718F245A3695}" type="parTrans" cxnId="{DCB6560D-329C-41FA-BFD9-04C3384F0D74}">
      <dgm:prSet/>
      <dgm:spPr/>
      <dgm:t>
        <a:bodyPr/>
        <a:lstStyle/>
        <a:p>
          <a:endParaRPr lang="en-US"/>
        </a:p>
      </dgm:t>
    </dgm:pt>
    <dgm:pt modelId="{20E1F39E-D01D-4D98-8E58-6D45DC0D9BB8}" type="sibTrans" cxnId="{DCB6560D-329C-41FA-BFD9-04C3384F0D74}">
      <dgm:prSet custT="1"/>
      <dgm:spPr>
        <a:solidFill>
          <a:srgbClr val="0032A1"/>
        </a:solidFill>
      </dgm:spPr>
      <dgm:t>
        <a:bodyPr/>
        <a:lstStyle/>
        <a:p>
          <a:endParaRPr lang="en-US" sz="1100" baseline="0">
            <a:latin typeface="Arial" panose="020B0604020202020204" pitchFamily="34" charset="0"/>
            <a:cs typeface="Arial" panose="020B0604020202020204" pitchFamily="34" charset="0"/>
          </a:endParaRPr>
        </a:p>
      </dgm:t>
    </dgm:pt>
    <dgm:pt modelId="{24F14AE5-ACF9-4FB8-9667-6846F920B369}">
      <dgm:prSet phldrT="[Text]" custT="1"/>
      <dgm:spPr>
        <a:ln>
          <a:solidFill>
            <a:srgbClr val="0032A1"/>
          </a:solidFill>
        </a:ln>
      </dgm:spPr>
      <dgm:t>
        <a:bodyPr/>
        <a:lstStyle/>
        <a:p>
          <a:r>
            <a:rPr lang="en-US" sz="1100" baseline="0" dirty="0">
              <a:latin typeface="Arial" panose="020B0604020202020204" pitchFamily="34" charset="0"/>
              <a:cs typeface="Arial" panose="020B0604020202020204" pitchFamily="34" charset="0"/>
            </a:rPr>
            <a:t>Data Cleaning and Exploratory Data Analysis</a:t>
          </a:r>
        </a:p>
      </dgm:t>
    </dgm:pt>
    <dgm:pt modelId="{C24695DD-1A0B-4868-8597-489BE98285CA}" type="parTrans" cxnId="{774439B4-A0B4-4189-B9E7-82750ECE40D9}">
      <dgm:prSet/>
      <dgm:spPr/>
      <dgm:t>
        <a:bodyPr/>
        <a:lstStyle/>
        <a:p>
          <a:endParaRPr lang="en-US"/>
        </a:p>
      </dgm:t>
    </dgm:pt>
    <dgm:pt modelId="{B3C70150-98F4-4AAA-94E1-6F9ADD3CEDDC}" type="sibTrans" cxnId="{774439B4-A0B4-4189-B9E7-82750ECE40D9}">
      <dgm:prSet custT="1"/>
      <dgm:spPr>
        <a:solidFill>
          <a:srgbClr val="0032A1"/>
        </a:solidFill>
      </dgm:spPr>
      <dgm:t>
        <a:bodyPr/>
        <a:lstStyle/>
        <a:p>
          <a:endParaRPr lang="en-US" sz="1100" baseline="0">
            <a:latin typeface="Arial" panose="020B0604020202020204" pitchFamily="34" charset="0"/>
            <a:cs typeface="Arial" panose="020B0604020202020204" pitchFamily="34" charset="0"/>
          </a:endParaRPr>
        </a:p>
      </dgm:t>
    </dgm:pt>
    <dgm:pt modelId="{E4E2D1F5-F9F8-4C79-9FD1-2DDD751DDAB7}">
      <dgm:prSet phldrT="[Text]" custT="1"/>
      <dgm:spPr>
        <a:ln>
          <a:solidFill>
            <a:srgbClr val="0032A1"/>
          </a:solidFill>
        </a:ln>
      </dgm:spPr>
      <dgm:t>
        <a:bodyPr/>
        <a:lstStyle/>
        <a:p>
          <a:r>
            <a:rPr lang="en-US" sz="1100" baseline="0">
              <a:latin typeface="Arial" panose="020B0604020202020204" pitchFamily="34" charset="0"/>
              <a:cs typeface="Arial" panose="020B0604020202020204" pitchFamily="34" charset="0"/>
            </a:rPr>
            <a:t>Feature Engineering</a:t>
          </a:r>
        </a:p>
      </dgm:t>
    </dgm:pt>
    <dgm:pt modelId="{B83F265D-6D01-44EE-B13B-E42BF7A90F9C}" type="parTrans" cxnId="{6FE2C920-4E12-4C1C-8246-E22C3A9B39DA}">
      <dgm:prSet/>
      <dgm:spPr/>
      <dgm:t>
        <a:bodyPr/>
        <a:lstStyle/>
        <a:p>
          <a:endParaRPr lang="en-US"/>
        </a:p>
      </dgm:t>
    </dgm:pt>
    <dgm:pt modelId="{C998AF8A-E72C-4BEB-81E7-7497E02D759D}" type="sibTrans" cxnId="{6FE2C920-4E12-4C1C-8246-E22C3A9B39DA}">
      <dgm:prSet custT="1"/>
      <dgm:spPr>
        <a:solidFill>
          <a:srgbClr val="0032A1"/>
        </a:solidFill>
      </dgm:spPr>
      <dgm:t>
        <a:bodyPr/>
        <a:lstStyle/>
        <a:p>
          <a:endParaRPr lang="en-US" sz="1100" baseline="0">
            <a:latin typeface="Arial" panose="020B0604020202020204" pitchFamily="34" charset="0"/>
            <a:cs typeface="Arial" panose="020B0604020202020204" pitchFamily="34" charset="0"/>
          </a:endParaRPr>
        </a:p>
      </dgm:t>
    </dgm:pt>
    <dgm:pt modelId="{BC2C6243-36A2-49E4-ACA2-69E019B5707F}">
      <dgm:prSet custT="1"/>
      <dgm:spPr>
        <a:ln>
          <a:solidFill>
            <a:srgbClr val="0032A1"/>
          </a:solidFill>
        </a:ln>
      </dgm:spPr>
      <dgm:t>
        <a:bodyPr/>
        <a:lstStyle/>
        <a:p>
          <a:pPr algn="ctr"/>
          <a:r>
            <a:rPr lang="en-US" sz="1100" baseline="0" dirty="0">
              <a:latin typeface="Arial" panose="020B0604020202020204" pitchFamily="34" charset="0"/>
              <a:cs typeface="Arial" panose="020B0604020202020204" pitchFamily="34" charset="0"/>
            </a:rPr>
            <a:t>Preprocessing </a:t>
          </a:r>
        </a:p>
        <a:p>
          <a:pPr algn="l"/>
          <a:r>
            <a:rPr lang="en-US" sz="1100" baseline="0" dirty="0">
              <a:latin typeface="Arial" panose="020B0604020202020204" pitchFamily="34" charset="0"/>
              <a:cs typeface="Arial" panose="020B0604020202020204" pitchFamily="34" charset="0"/>
            </a:rPr>
            <a:t>-  Scaling data</a:t>
          </a:r>
        </a:p>
        <a:p>
          <a:pPr algn="l"/>
          <a:r>
            <a:rPr lang="en-US" sz="1100" baseline="0" dirty="0">
              <a:latin typeface="Arial" panose="020B0604020202020204" pitchFamily="34" charset="0"/>
              <a:cs typeface="Arial" panose="020B0604020202020204" pitchFamily="34" charset="0"/>
            </a:rPr>
            <a:t>-  Scoring and ranking</a:t>
          </a:r>
        </a:p>
      </dgm:t>
    </dgm:pt>
    <dgm:pt modelId="{55636399-CB8D-429F-A115-615588AB1394}" type="parTrans" cxnId="{D0C00F73-B412-43AD-8ABE-0094D079401B}">
      <dgm:prSet/>
      <dgm:spPr/>
      <dgm:t>
        <a:bodyPr/>
        <a:lstStyle/>
        <a:p>
          <a:endParaRPr lang="en-US"/>
        </a:p>
      </dgm:t>
    </dgm:pt>
    <dgm:pt modelId="{ED0AAEAC-8E7F-44FC-AB7A-6393AE27504E}" type="sibTrans" cxnId="{D0C00F73-B412-43AD-8ABE-0094D079401B}">
      <dgm:prSet custT="1"/>
      <dgm:spPr>
        <a:solidFill>
          <a:srgbClr val="0032A1"/>
        </a:solidFill>
      </dgm:spPr>
      <dgm:t>
        <a:bodyPr/>
        <a:lstStyle/>
        <a:p>
          <a:endParaRPr lang="en-US" sz="1100" baseline="0" dirty="0">
            <a:latin typeface="Arial" panose="020B0604020202020204" pitchFamily="34" charset="0"/>
            <a:cs typeface="Arial" panose="020B0604020202020204" pitchFamily="34" charset="0"/>
          </a:endParaRPr>
        </a:p>
      </dgm:t>
    </dgm:pt>
    <dgm:pt modelId="{A68AA4FE-3788-4531-9FE7-4E9F3CB680C5}">
      <dgm:prSet custT="1"/>
      <dgm:spPr>
        <a:ln>
          <a:solidFill>
            <a:srgbClr val="0032A1"/>
          </a:solidFill>
        </a:ln>
      </dgm:spPr>
      <dgm:t>
        <a:bodyPr/>
        <a:lstStyle/>
        <a:p>
          <a:r>
            <a:rPr lang="en-US" sz="1100" baseline="0" dirty="0">
              <a:latin typeface="Arial" panose="020B0604020202020204" pitchFamily="34" charset="0"/>
              <a:cs typeface="Arial" panose="020B0604020202020204" pitchFamily="34" charset="0"/>
            </a:rPr>
            <a:t>Machine learning model using Kmeans</a:t>
          </a:r>
        </a:p>
      </dgm:t>
    </dgm:pt>
    <dgm:pt modelId="{CF62417A-415A-48D3-A686-92FED6DE38F2}" type="parTrans" cxnId="{B13C341D-0482-42C5-803E-DA76DA39FE24}">
      <dgm:prSet/>
      <dgm:spPr/>
      <dgm:t>
        <a:bodyPr/>
        <a:lstStyle/>
        <a:p>
          <a:endParaRPr lang="en-US"/>
        </a:p>
      </dgm:t>
    </dgm:pt>
    <dgm:pt modelId="{3DF4A856-E443-4C25-9CE3-44A9199267A8}" type="sibTrans" cxnId="{B13C341D-0482-42C5-803E-DA76DA39FE24}">
      <dgm:prSet custT="1"/>
      <dgm:spPr>
        <a:solidFill>
          <a:srgbClr val="0032A1"/>
        </a:solidFill>
      </dgm:spPr>
      <dgm:t>
        <a:bodyPr/>
        <a:lstStyle/>
        <a:p>
          <a:endParaRPr lang="en-US" sz="1100" baseline="0">
            <a:latin typeface="Arial" panose="020B0604020202020204" pitchFamily="34" charset="0"/>
            <a:cs typeface="Arial" panose="020B0604020202020204" pitchFamily="34" charset="0"/>
          </a:endParaRPr>
        </a:p>
      </dgm:t>
    </dgm:pt>
    <dgm:pt modelId="{34867A35-6094-4E60-8333-C2046815115C}">
      <dgm:prSet custT="1"/>
      <dgm:spPr>
        <a:ln>
          <a:solidFill>
            <a:srgbClr val="0032A1"/>
          </a:solidFill>
        </a:ln>
      </dgm:spPr>
      <dgm:t>
        <a:bodyPr/>
        <a:lstStyle/>
        <a:p>
          <a:r>
            <a:rPr lang="en-US" sz="1100" baseline="0" dirty="0">
              <a:latin typeface="Arial" panose="020B0604020202020204" pitchFamily="34" charset="0"/>
              <a:cs typeface="Arial" panose="020B0604020202020204" pitchFamily="34" charset="0"/>
            </a:rPr>
            <a:t>Cluster profiling</a:t>
          </a:r>
        </a:p>
        <a:p>
          <a:r>
            <a:rPr lang="en-US" sz="1100" baseline="0" dirty="0">
              <a:latin typeface="Arial" panose="020B0604020202020204" pitchFamily="34" charset="0"/>
              <a:cs typeface="Arial" panose="020B0604020202020204" pitchFamily="34" charset="0"/>
            </a:rPr>
            <a:t>And EDA</a:t>
          </a:r>
        </a:p>
      </dgm:t>
    </dgm:pt>
    <dgm:pt modelId="{50E1E887-23BC-4DCE-A5E7-731F9444B1E6}" type="parTrans" cxnId="{9FB8C89B-1519-413F-B30C-7E58F251E4D3}">
      <dgm:prSet/>
      <dgm:spPr/>
      <dgm:t>
        <a:bodyPr/>
        <a:lstStyle/>
        <a:p>
          <a:endParaRPr lang="en-US"/>
        </a:p>
      </dgm:t>
    </dgm:pt>
    <dgm:pt modelId="{CB541271-DE3A-40BF-85B5-1BD8A4E46F03}" type="sibTrans" cxnId="{9FB8C89B-1519-413F-B30C-7E58F251E4D3}">
      <dgm:prSet/>
      <dgm:spPr/>
      <dgm:t>
        <a:bodyPr/>
        <a:lstStyle/>
        <a:p>
          <a:endParaRPr lang="en-US"/>
        </a:p>
      </dgm:t>
    </dgm:pt>
    <dgm:pt modelId="{3B107E88-EA3D-4DB8-A188-779F94FFF055}">
      <dgm:prSet phldrT="[Text]" custT="1"/>
      <dgm:spPr>
        <a:ln>
          <a:solidFill>
            <a:srgbClr val="0032A1"/>
          </a:solidFill>
        </a:ln>
      </dgm:spPr>
      <dgm:t>
        <a:bodyPr/>
        <a:lstStyle/>
        <a:p>
          <a:pPr algn="ctr"/>
          <a:r>
            <a:rPr lang="en-US" sz="1100" baseline="0" dirty="0">
              <a:latin typeface="Arial" panose="020B0604020202020204" pitchFamily="34" charset="0"/>
              <a:cs typeface="Arial" panose="020B0604020202020204" pitchFamily="34" charset="0"/>
            </a:rPr>
            <a:t>Variable Selection</a:t>
          </a:r>
        </a:p>
        <a:p>
          <a:pPr algn="ctr"/>
          <a:r>
            <a:rPr lang="en-US" sz="1100" baseline="0" dirty="0">
              <a:latin typeface="Arial" panose="020B0604020202020204" pitchFamily="34" charset="0"/>
              <a:cs typeface="Arial" panose="020B0604020202020204" pitchFamily="34" charset="0"/>
            </a:rPr>
            <a:t>(4 features selected)</a:t>
          </a:r>
        </a:p>
      </dgm:t>
    </dgm:pt>
    <dgm:pt modelId="{9D753E17-58DF-4873-88FC-FD8A03F581DF}" type="parTrans" cxnId="{CEA7D6B4-DF95-4228-BD4E-079AD3D6C8FA}">
      <dgm:prSet/>
      <dgm:spPr/>
      <dgm:t>
        <a:bodyPr/>
        <a:lstStyle/>
        <a:p>
          <a:endParaRPr lang="en-US"/>
        </a:p>
      </dgm:t>
    </dgm:pt>
    <dgm:pt modelId="{0B979151-E54A-4680-987E-DD7A185DFC52}" type="sibTrans" cxnId="{CEA7D6B4-DF95-4228-BD4E-079AD3D6C8FA}">
      <dgm:prSet custT="1"/>
      <dgm:spPr>
        <a:solidFill>
          <a:srgbClr val="0032A1"/>
        </a:solidFill>
      </dgm:spPr>
      <dgm:t>
        <a:bodyPr/>
        <a:lstStyle/>
        <a:p>
          <a:endParaRPr lang="en-US" sz="1100">
            <a:latin typeface="Arial" panose="020B0604020202020204" pitchFamily="34" charset="0"/>
            <a:cs typeface="Arial" panose="020B0604020202020204" pitchFamily="34" charset="0"/>
          </a:endParaRPr>
        </a:p>
      </dgm:t>
    </dgm:pt>
    <dgm:pt modelId="{AAC52A27-7DA9-42BD-A8DC-C94F585B218E}" type="pres">
      <dgm:prSet presAssocID="{53237213-C3F2-4CD8-9A4F-DA1EB51BB8EF}" presName="diagram" presStyleCnt="0">
        <dgm:presLayoutVars>
          <dgm:dir/>
          <dgm:resizeHandles val="exact"/>
        </dgm:presLayoutVars>
      </dgm:prSet>
      <dgm:spPr/>
    </dgm:pt>
    <dgm:pt modelId="{3E0EE1A0-0ACC-461B-A100-AD487BFB9F1C}" type="pres">
      <dgm:prSet presAssocID="{6FFDA638-9C8F-4115-9CF9-4DECACBEB07E}" presName="node" presStyleLbl="node1" presStyleIdx="0" presStyleCnt="8">
        <dgm:presLayoutVars>
          <dgm:bulletEnabled val="1"/>
        </dgm:presLayoutVars>
      </dgm:prSet>
      <dgm:spPr/>
    </dgm:pt>
    <dgm:pt modelId="{1D4099FB-07C3-464E-9F0A-3D198F0CA99D}" type="pres">
      <dgm:prSet presAssocID="{2BD3D3C6-B17F-4B93-844C-C191DCC5FCA4}" presName="sibTrans" presStyleLbl="sibTrans2D1" presStyleIdx="0" presStyleCnt="7"/>
      <dgm:spPr/>
    </dgm:pt>
    <dgm:pt modelId="{353EC2B7-8CC2-4B5A-B979-8BAE062F4DF3}" type="pres">
      <dgm:prSet presAssocID="{2BD3D3C6-B17F-4B93-844C-C191DCC5FCA4}" presName="connectorText" presStyleLbl="sibTrans2D1" presStyleIdx="0" presStyleCnt="7"/>
      <dgm:spPr/>
    </dgm:pt>
    <dgm:pt modelId="{A0CDC5B9-D0E6-413B-BA4C-6929471491C4}" type="pres">
      <dgm:prSet presAssocID="{DD0F39C3-A6EF-4098-B04A-04F2A0719EC1}" presName="node" presStyleLbl="node1" presStyleIdx="1" presStyleCnt="8" custLinFactNeighborY="-197">
        <dgm:presLayoutVars>
          <dgm:bulletEnabled val="1"/>
        </dgm:presLayoutVars>
      </dgm:prSet>
      <dgm:spPr/>
    </dgm:pt>
    <dgm:pt modelId="{D8DF5242-43A1-4159-B763-45FAAF9A16AE}" type="pres">
      <dgm:prSet presAssocID="{20E1F39E-D01D-4D98-8E58-6D45DC0D9BB8}" presName="sibTrans" presStyleLbl="sibTrans2D1" presStyleIdx="1" presStyleCnt="7"/>
      <dgm:spPr/>
    </dgm:pt>
    <dgm:pt modelId="{FE31BD1B-B1C0-42CB-979C-9DBD5F0B266E}" type="pres">
      <dgm:prSet presAssocID="{20E1F39E-D01D-4D98-8E58-6D45DC0D9BB8}" presName="connectorText" presStyleLbl="sibTrans2D1" presStyleIdx="1" presStyleCnt="7"/>
      <dgm:spPr/>
    </dgm:pt>
    <dgm:pt modelId="{F62E0B30-86A6-48DC-9871-966A008A8BD6}" type="pres">
      <dgm:prSet presAssocID="{24F14AE5-ACF9-4FB8-9667-6846F920B369}" presName="node" presStyleLbl="node1" presStyleIdx="2" presStyleCnt="8">
        <dgm:presLayoutVars>
          <dgm:bulletEnabled val="1"/>
        </dgm:presLayoutVars>
      </dgm:prSet>
      <dgm:spPr/>
    </dgm:pt>
    <dgm:pt modelId="{E63895F7-D361-4577-9870-515B05A16237}" type="pres">
      <dgm:prSet presAssocID="{B3C70150-98F4-4AAA-94E1-6F9ADD3CEDDC}" presName="sibTrans" presStyleLbl="sibTrans2D1" presStyleIdx="2" presStyleCnt="7"/>
      <dgm:spPr/>
    </dgm:pt>
    <dgm:pt modelId="{F2AB4A84-2AE3-476D-8107-CBB99B34757F}" type="pres">
      <dgm:prSet presAssocID="{B3C70150-98F4-4AAA-94E1-6F9ADD3CEDDC}" presName="connectorText" presStyleLbl="sibTrans2D1" presStyleIdx="2" presStyleCnt="7"/>
      <dgm:spPr/>
    </dgm:pt>
    <dgm:pt modelId="{553A6AAB-36DF-433E-939A-7BBB561C9613}" type="pres">
      <dgm:prSet presAssocID="{E4E2D1F5-F9F8-4C79-9FD1-2DDD751DDAB7}" presName="node" presStyleLbl="node1" presStyleIdx="3" presStyleCnt="8">
        <dgm:presLayoutVars>
          <dgm:bulletEnabled val="1"/>
        </dgm:presLayoutVars>
      </dgm:prSet>
      <dgm:spPr/>
    </dgm:pt>
    <dgm:pt modelId="{058F42A6-8E06-41BF-867B-8E163F93BB8B}" type="pres">
      <dgm:prSet presAssocID="{C998AF8A-E72C-4BEB-81E7-7497E02D759D}" presName="sibTrans" presStyleLbl="sibTrans2D1" presStyleIdx="3" presStyleCnt="7"/>
      <dgm:spPr/>
    </dgm:pt>
    <dgm:pt modelId="{86A90A36-629F-45D0-8C1F-CE57C3DD0DA0}" type="pres">
      <dgm:prSet presAssocID="{C998AF8A-E72C-4BEB-81E7-7497E02D759D}" presName="connectorText" presStyleLbl="sibTrans2D1" presStyleIdx="3" presStyleCnt="7"/>
      <dgm:spPr/>
    </dgm:pt>
    <dgm:pt modelId="{4FC1477E-5FF9-406D-82AE-A0B1DF2B8586}" type="pres">
      <dgm:prSet presAssocID="{BC2C6243-36A2-49E4-ACA2-69E019B5707F}" presName="node" presStyleLbl="node1" presStyleIdx="4" presStyleCnt="8" custLinFactNeighborX="782">
        <dgm:presLayoutVars>
          <dgm:bulletEnabled val="1"/>
        </dgm:presLayoutVars>
      </dgm:prSet>
      <dgm:spPr/>
    </dgm:pt>
    <dgm:pt modelId="{D0B7A3F6-8850-4B60-8978-AEA8AD9E1D6F}" type="pres">
      <dgm:prSet presAssocID="{ED0AAEAC-8E7F-44FC-AB7A-6393AE27504E}" presName="sibTrans" presStyleLbl="sibTrans2D1" presStyleIdx="4" presStyleCnt="7"/>
      <dgm:spPr/>
    </dgm:pt>
    <dgm:pt modelId="{829B3183-5226-4570-AA36-D57671EA5CA9}" type="pres">
      <dgm:prSet presAssocID="{ED0AAEAC-8E7F-44FC-AB7A-6393AE27504E}" presName="connectorText" presStyleLbl="sibTrans2D1" presStyleIdx="4" presStyleCnt="7"/>
      <dgm:spPr/>
    </dgm:pt>
    <dgm:pt modelId="{FA0F1C60-7B90-423C-B2CE-54ACA0F19442}" type="pres">
      <dgm:prSet presAssocID="{3B107E88-EA3D-4DB8-A188-779F94FFF055}" presName="node" presStyleLbl="node1" presStyleIdx="5" presStyleCnt="8">
        <dgm:presLayoutVars>
          <dgm:bulletEnabled val="1"/>
        </dgm:presLayoutVars>
      </dgm:prSet>
      <dgm:spPr/>
    </dgm:pt>
    <dgm:pt modelId="{9BC37CAA-7004-44B7-B501-0C6546F6E8A0}" type="pres">
      <dgm:prSet presAssocID="{0B979151-E54A-4680-987E-DD7A185DFC52}" presName="sibTrans" presStyleLbl="sibTrans2D1" presStyleIdx="5" presStyleCnt="7" custLinFactNeighborY="0"/>
      <dgm:spPr/>
    </dgm:pt>
    <dgm:pt modelId="{A586C0C8-3B0A-48AF-BB70-90993CEA6492}" type="pres">
      <dgm:prSet presAssocID="{0B979151-E54A-4680-987E-DD7A185DFC52}" presName="connectorText" presStyleLbl="sibTrans2D1" presStyleIdx="5" presStyleCnt="7"/>
      <dgm:spPr/>
    </dgm:pt>
    <dgm:pt modelId="{6C895957-25BD-412A-BA15-F0064B2139EB}" type="pres">
      <dgm:prSet presAssocID="{A68AA4FE-3788-4531-9FE7-4E9F3CB680C5}" presName="node" presStyleLbl="node1" presStyleIdx="6" presStyleCnt="8">
        <dgm:presLayoutVars>
          <dgm:bulletEnabled val="1"/>
        </dgm:presLayoutVars>
      </dgm:prSet>
      <dgm:spPr/>
    </dgm:pt>
    <dgm:pt modelId="{30CE0391-88EB-4797-A2CF-2FF171100D13}" type="pres">
      <dgm:prSet presAssocID="{3DF4A856-E443-4C25-9CE3-44A9199267A8}" presName="sibTrans" presStyleLbl="sibTrans2D1" presStyleIdx="6" presStyleCnt="7"/>
      <dgm:spPr/>
    </dgm:pt>
    <dgm:pt modelId="{941682A2-43E6-4E7E-9039-AB82C294863F}" type="pres">
      <dgm:prSet presAssocID="{3DF4A856-E443-4C25-9CE3-44A9199267A8}" presName="connectorText" presStyleLbl="sibTrans2D1" presStyleIdx="6" presStyleCnt="7"/>
      <dgm:spPr/>
    </dgm:pt>
    <dgm:pt modelId="{16F52534-CE3A-4E21-9FB9-D11939A56D2B}" type="pres">
      <dgm:prSet presAssocID="{34867A35-6094-4E60-8333-C2046815115C}" presName="node" presStyleLbl="node1" presStyleIdx="7" presStyleCnt="8" custScaleY="104227">
        <dgm:presLayoutVars>
          <dgm:bulletEnabled val="1"/>
        </dgm:presLayoutVars>
      </dgm:prSet>
      <dgm:spPr/>
    </dgm:pt>
  </dgm:ptLst>
  <dgm:cxnLst>
    <dgm:cxn modelId="{DCB6560D-329C-41FA-BFD9-04C3384F0D74}" srcId="{53237213-C3F2-4CD8-9A4F-DA1EB51BB8EF}" destId="{DD0F39C3-A6EF-4098-B04A-04F2A0719EC1}" srcOrd="1" destOrd="0" parTransId="{30C3DC07-D785-4985-9B88-718F245A3695}" sibTransId="{20E1F39E-D01D-4D98-8E58-6D45DC0D9BB8}"/>
    <dgm:cxn modelId="{B13C341D-0482-42C5-803E-DA76DA39FE24}" srcId="{53237213-C3F2-4CD8-9A4F-DA1EB51BB8EF}" destId="{A68AA4FE-3788-4531-9FE7-4E9F3CB680C5}" srcOrd="6" destOrd="0" parTransId="{CF62417A-415A-48D3-A686-92FED6DE38F2}" sibTransId="{3DF4A856-E443-4C25-9CE3-44A9199267A8}"/>
    <dgm:cxn modelId="{6FE2C920-4E12-4C1C-8246-E22C3A9B39DA}" srcId="{53237213-C3F2-4CD8-9A4F-DA1EB51BB8EF}" destId="{E4E2D1F5-F9F8-4C79-9FD1-2DDD751DDAB7}" srcOrd="3" destOrd="0" parTransId="{B83F265D-6D01-44EE-B13B-E42BF7A90F9C}" sibTransId="{C998AF8A-E72C-4BEB-81E7-7497E02D759D}"/>
    <dgm:cxn modelId="{D38AB638-E2C4-444B-AFD7-74B78B235BBE}" type="presOf" srcId="{3B107E88-EA3D-4DB8-A188-779F94FFF055}" destId="{FA0F1C60-7B90-423C-B2CE-54ACA0F19442}" srcOrd="0" destOrd="0" presId="urn:microsoft.com/office/officeart/2005/8/layout/process5"/>
    <dgm:cxn modelId="{0FDADE47-962D-4CF5-A9B4-2AE987E0E6D6}" srcId="{53237213-C3F2-4CD8-9A4F-DA1EB51BB8EF}" destId="{6FFDA638-9C8F-4115-9CF9-4DECACBEB07E}" srcOrd="0" destOrd="0" parTransId="{18CD97AF-7A82-406D-A444-710612553BAF}" sibTransId="{2BD3D3C6-B17F-4B93-844C-C191DCC5FCA4}"/>
    <dgm:cxn modelId="{6C364650-1802-401F-993D-7FE12F148F01}" type="presOf" srcId="{B3C70150-98F4-4AAA-94E1-6F9ADD3CEDDC}" destId="{F2AB4A84-2AE3-476D-8107-CBB99B34757F}" srcOrd="1" destOrd="0" presId="urn:microsoft.com/office/officeart/2005/8/layout/process5"/>
    <dgm:cxn modelId="{8AF85154-C7AD-4578-823B-8514CEACA286}" type="presOf" srcId="{ED0AAEAC-8E7F-44FC-AB7A-6393AE27504E}" destId="{D0B7A3F6-8850-4B60-8978-AEA8AD9E1D6F}" srcOrd="0" destOrd="0" presId="urn:microsoft.com/office/officeart/2005/8/layout/process5"/>
    <dgm:cxn modelId="{53C1636B-64A9-4752-A123-3510DABE0CE9}" type="presOf" srcId="{53237213-C3F2-4CD8-9A4F-DA1EB51BB8EF}" destId="{AAC52A27-7DA9-42BD-A8DC-C94F585B218E}" srcOrd="0" destOrd="0" presId="urn:microsoft.com/office/officeart/2005/8/layout/process5"/>
    <dgm:cxn modelId="{D0C00F73-B412-43AD-8ABE-0094D079401B}" srcId="{53237213-C3F2-4CD8-9A4F-DA1EB51BB8EF}" destId="{BC2C6243-36A2-49E4-ACA2-69E019B5707F}" srcOrd="4" destOrd="0" parTransId="{55636399-CB8D-429F-A115-615588AB1394}" sibTransId="{ED0AAEAC-8E7F-44FC-AB7A-6393AE27504E}"/>
    <dgm:cxn modelId="{A0632B75-1032-4A0B-AE22-674B2CBE0800}" type="presOf" srcId="{24F14AE5-ACF9-4FB8-9667-6846F920B369}" destId="{F62E0B30-86A6-48DC-9871-966A008A8BD6}" srcOrd="0" destOrd="0" presId="urn:microsoft.com/office/officeart/2005/8/layout/process5"/>
    <dgm:cxn modelId="{F89A5588-57F6-4BB0-94BA-74727E63C1EA}" type="presOf" srcId="{3DF4A856-E443-4C25-9CE3-44A9199267A8}" destId="{30CE0391-88EB-4797-A2CF-2FF171100D13}" srcOrd="0" destOrd="0" presId="urn:microsoft.com/office/officeart/2005/8/layout/process5"/>
    <dgm:cxn modelId="{28C4A888-6415-46E2-9EE5-C6DEDCCA9775}" type="presOf" srcId="{DD0F39C3-A6EF-4098-B04A-04F2A0719EC1}" destId="{A0CDC5B9-D0E6-413B-BA4C-6929471491C4}" srcOrd="0" destOrd="0" presId="urn:microsoft.com/office/officeart/2005/8/layout/process5"/>
    <dgm:cxn modelId="{9012728A-EDAD-4AB7-A91A-7C4FBF79790A}" type="presOf" srcId="{C998AF8A-E72C-4BEB-81E7-7497E02D759D}" destId="{058F42A6-8E06-41BF-867B-8E163F93BB8B}" srcOrd="0" destOrd="0" presId="urn:microsoft.com/office/officeart/2005/8/layout/process5"/>
    <dgm:cxn modelId="{679EE297-8431-49FD-9982-96838C2D67BB}" type="presOf" srcId="{6FFDA638-9C8F-4115-9CF9-4DECACBEB07E}" destId="{3E0EE1A0-0ACC-461B-A100-AD487BFB9F1C}" srcOrd="0" destOrd="0" presId="urn:microsoft.com/office/officeart/2005/8/layout/process5"/>
    <dgm:cxn modelId="{9FB8C89B-1519-413F-B30C-7E58F251E4D3}" srcId="{53237213-C3F2-4CD8-9A4F-DA1EB51BB8EF}" destId="{34867A35-6094-4E60-8333-C2046815115C}" srcOrd="7" destOrd="0" parTransId="{50E1E887-23BC-4DCE-A5E7-731F9444B1E6}" sibTransId="{CB541271-DE3A-40BF-85B5-1BD8A4E46F03}"/>
    <dgm:cxn modelId="{24DC6EA9-530A-48EE-BB05-50BE37527A1C}" type="presOf" srcId="{E4E2D1F5-F9F8-4C79-9FD1-2DDD751DDAB7}" destId="{553A6AAB-36DF-433E-939A-7BBB561C9613}" srcOrd="0" destOrd="0" presId="urn:microsoft.com/office/officeart/2005/8/layout/process5"/>
    <dgm:cxn modelId="{774439B4-A0B4-4189-B9E7-82750ECE40D9}" srcId="{53237213-C3F2-4CD8-9A4F-DA1EB51BB8EF}" destId="{24F14AE5-ACF9-4FB8-9667-6846F920B369}" srcOrd="2" destOrd="0" parTransId="{C24695DD-1A0B-4868-8597-489BE98285CA}" sibTransId="{B3C70150-98F4-4AAA-94E1-6F9ADD3CEDDC}"/>
    <dgm:cxn modelId="{CEA7D6B4-DF95-4228-BD4E-079AD3D6C8FA}" srcId="{53237213-C3F2-4CD8-9A4F-DA1EB51BB8EF}" destId="{3B107E88-EA3D-4DB8-A188-779F94FFF055}" srcOrd="5" destOrd="0" parTransId="{9D753E17-58DF-4873-88FC-FD8A03F581DF}" sibTransId="{0B979151-E54A-4680-987E-DD7A185DFC52}"/>
    <dgm:cxn modelId="{D14B1EB6-B321-4B84-A10E-B9570E549AA9}" type="presOf" srcId="{0B979151-E54A-4680-987E-DD7A185DFC52}" destId="{9BC37CAA-7004-44B7-B501-0C6546F6E8A0}" srcOrd="0" destOrd="0" presId="urn:microsoft.com/office/officeart/2005/8/layout/process5"/>
    <dgm:cxn modelId="{0E9B2CBA-608C-4B38-A1AD-B90BC39E5C8D}" type="presOf" srcId="{2BD3D3C6-B17F-4B93-844C-C191DCC5FCA4}" destId="{353EC2B7-8CC2-4B5A-B979-8BAE062F4DF3}" srcOrd="1" destOrd="0" presId="urn:microsoft.com/office/officeart/2005/8/layout/process5"/>
    <dgm:cxn modelId="{79FC63C0-0FDA-4E4F-B02D-B4EBF8A6292D}" type="presOf" srcId="{34867A35-6094-4E60-8333-C2046815115C}" destId="{16F52534-CE3A-4E21-9FB9-D11939A56D2B}" srcOrd="0" destOrd="0" presId="urn:microsoft.com/office/officeart/2005/8/layout/process5"/>
    <dgm:cxn modelId="{A1333BC2-8AEB-4398-AB82-01D82254D99A}" type="presOf" srcId="{B3C70150-98F4-4AAA-94E1-6F9ADD3CEDDC}" destId="{E63895F7-D361-4577-9870-515B05A16237}" srcOrd="0" destOrd="0" presId="urn:microsoft.com/office/officeart/2005/8/layout/process5"/>
    <dgm:cxn modelId="{492A2ECC-A6E6-4BE7-81A6-C3DAE9F3B405}" type="presOf" srcId="{2BD3D3C6-B17F-4B93-844C-C191DCC5FCA4}" destId="{1D4099FB-07C3-464E-9F0A-3D198F0CA99D}" srcOrd="0" destOrd="0" presId="urn:microsoft.com/office/officeart/2005/8/layout/process5"/>
    <dgm:cxn modelId="{1DCA59DE-8F60-428C-AC55-FBC0B6CC923C}" type="presOf" srcId="{20E1F39E-D01D-4D98-8E58-6D45DC0D9BB8}" destId="{FE31BD1B-B1C0-42CB-979C-9DBD5F0B266E}" srcOrd="1" destOrd="0" presId="urn:microsoft.com/office/officeart/2005/8/layout/process5"/>
    <dgm:cxn modelId="{411566DE-BF59-4147-B14A-87111143DC2E}" type="presOf" srcId="{BC2C6243-36A2-49E4-ACA2-69E019B5707F}" destId="{4FC1477E-5FF9-406D-82AE-A0B1DF2B8586}" srcOrd="0" destOrd="0" presId="urn:microsoft.com/office/officeart/2005/8/layout/process5"/>
    <dgm:cxn modelId="{921230E0-4E61-4F47-A158-AC5FF352B047}" type="presOf" srcId="{ED0AAEAC-8E7F-44FC-AB7A-6393AE27504E}" destId="{829B3183-5226-4570-AA36-D57671EA5CA9}" srcOrd="1" destOrd="0" presId="urn:microsoft.com/office/officeart/2005/8/layout/process5"/>
    <dgm:cxn modelId="{74DE07E1-5155-4A87-8689-E09CE7643556}" type="presOf" srcId="{A68AA4FE-3788-4531-9FE7-4E9F3CB680C5}" destId="{6C895957-25BD-412A-BA15-F0064B2139EB}" srcOrd="0" destOrd="0" presId="urn:microsoft.com/office/officeart/2005/8/layout/process5"/>
    <dgm:cxn modelId="{B8D6D2E3-65B4-49E3-A246-BDC1664A24FF}" type="presOf" srcId="{20E1F39E-D01D-4D98-8E58-6D45DC0D9BB8}" destId="{D8DF5242-43A1-4159-B763-45FAAF9A16AE}" srcOrd="0" destOrd="0" presId="urn:microsoft.com/office/officeart/2005/8/layout/process5"/>
    <dgm:cxn modelId="{B5DE36E8-B8BF-4DEC-9B62-1082B857FE43}" type="presOf" srcId="{3DF4A856-E443-4C25-9CE3-44A9199267A8}" destId="{941682A2-43E6-4E7E-9039-AB82C294863F}" srcOrd="1" destOrd="0" presId="urn:microsoft.com/office/officeart/2005/8/layout/process5"/>
    <dgm:cxn modelId="{DA027AED-5BE6-4322-BB52-3EA48C7B5968}" type="presOf" srcId="{0B979151-E54A-4680-987E-DD7A185DFC52}" destId="{A586C0C8-3B0A-48AF-BB70-90993CEA6492}" srcOrd="1" destOrd="0" presId="urn:microsoft.com/office/officeart/2005/8/layout/process5"/>
    <dgm:cxn modelId="{AF91FCED-4FD5-4513-8DB9-2FA7A992B655}" type="presOf" srcId="{C998AF8A-E72C-4BEB-81E7-7497E02D759D}" destId="{86A90A36-629F-45D0-8C1F-CE57C3DD0DA0}" srcOrd="1" destOrd="0" presId="urn:microsoft.com/office/officeart/2005/8/layout/process5"/>
    <dgm:cxn modelId="{405177A3-6884-4F60-8656-09E011641F27}" type="presParOf" srcId="{AAC52A27-7DA9-42BD-A8DC-C94F585B218E}" destId="{3E0EE1A0-0ACC-461B-A100-AD487BFB9F1C}" srcOrd="0" destOrd="0" presId="urn:microsoft.com/office/officeart/2005/8/layout/process5"/>
    <dgm:cxn modelId="{C9B7AC82-1683-42B2-891C-D1423A2C7ACF}" type="presParOf" srcId="{AAC52A27-7DA9-42BD-A8DC-C94F585B218E}" destId="{1D4099FB-07C3-464E-9F0A-3D198F0CA99D}" srcOrd="1" destOrd="0" presId="urn:microsoft.com/office/officeart/2005/8/layout/process5"/>
    <dgm:cxn modelId="{AA1F2D4C-E201-4981-80AF-AF9AA9BE1E92}" type="presParOf" srcId="{1D4099FB-07C3-464E-9F0A-3D198F0CA99D}" destId="{353EC2B7-8CC2-4B5A-B979-8BAE062F4DF3}" srcOrd="0" destOrd="0" presId="urn:microsoft.com/office/officeart/2005/8/layout/process5"/>
    <dgm:cxn modelId="{B699EC92-C1DD-4C2A-B666-01E8F5D35327}" type="presParOf" srcId="{AAC52A27-7DA9-42BD-A8DC-C94F585B218E}" destId="{A0CDC5B9-D0E6-413B-BA4C-6929471491C4}" srcOrd="2" destOrd="0" presId="urn:microsoft.com/office/officeart/2005/8/layout/process5"/>
    <dgm:cxn modelId="{597691C2-41A7-4BF6-9091-A6DA2E14436E}" type="presParOf" srcId="{AAC52A27-7DA9-42BD-A8DC-C94F585B218E}" destId="{D8DF5242-43A1-4159-B763-45FAAF9A16AE}" srcOrd="3" destOrd="0" presId="urn:microsoft.com/office/officeart/2005/8/layout/process5"/>
    <dgm:cxn modelId="{13B87CBF-3E31-41F1-B35F-F8BF8F089778}" type="presParOf" srcId="{D8DF5242-43A1-4159-B763-45FAAF9A16AE}" destId="{FE31BD1B-B1C0-42CB-979C-9DBD5F0B266E}" srcOrd="0" destOrd="0" presId="urn:microsoft.com/office/officeart/2005/8/layout/process5"/>
    <dgm:cxn modelId="{1151B047-4643-402B-A04F-AAE3AD6AB513}" type="presParOf" srcId="{AAC52A27-7DA9-42BD-A8DC-C94F585B218E}" destId="{F62E0B30-86A6-48DC-9871-966A008A8BD6}" srcOrd="4" destOrd="0" presId="urn:microsoft.com/office/officeart/2005/8/layout/process5"/>
    <dgm:cxn modelId="{2E373ABB-B3F8-46DA-8041-BBC3F84170F9}" type="presParOf" srcId="{AAC52A27-7DA9-42BD-A8DC-C94F585B218E}" destId="{E63895F7-D361-4577-9870-515B05A16237}" srcOrd="5" destOrd="0" presId="urn:microsoft.com/office/officeart/2005/8/layout/process5"/>
    <dgm:cxn modelId="{9821F0EE-3F2F-4B15-9F8E-A8EB7D998BF4}" type="presParOf" srcId="{E63895F7-D361-4577-9870-515B05A16237}" destId="{F2AB4A84-2AE3-476D-8107-CBB99B34757F}" srcOrd="0" destOrd="0" presId="urn:microsoft.com/office/officeart/2005/8/layout/process5"/>
    <dgm:cxn modelId="{7DCCEB65-C65A-4AD7-A3F1-C43FEC77D825}" type="presParOf" srcId="{AAC52A27-7DA9-42BD-A8DC-C94F585B218E}" destId="{553A6AAB-36DF-433E-939A-7BBB561C9613}" srcOrd="6" destOrd="0" presId="urn:microsoft.com/office/officeart/2005/8/layout/process5"/>
    <dgm:cxn modelId="{4D03A8B8-0179-4414-AB37-0E0FE411AA1B}" type="presParOf" srcId="{AAC52A27-7DA9-42BD-A8DC-C94F585B218E}" destId="{058F42A6-8E06-41BF-867B-8E163F93BB8B}" srcOrd="7" destOrd="0" presId="urn:microsoft.com/office/officeart/2005/8/layout/process5"/>
    <dgm:cxn modelId="{1C8FF687-1C5B-45E8-B116-A72038E2E85A}" type="presParOf" srcId="{058F42A6-8E06-41BF-867B-8E163F93BB8B}" destId="{86A90A36-629F-45D0-8C1F-CE57C3DD0DA0}" srcOrd="0" destOrd="0" presId="urn:microsoft.com/office/officeart/2005/8/layout/process5"/>
    <dgm:cxn modelId="{0A2E6038-24B5-4947-A51E-BAF29E05A290}" type="presParOf" srcId="{AAC52A27-7DA9-42BD-A8DC-C94F585B218E}" destId="{4FC1477E-5FF9-406D-82AE-A0B1DF2B8586}" srcOrd="8" destOrd="0" presId="urn:microsoft.com/office/officeart/2005/8/layout/process5"/>
    <dgm:cxn modelId="{35538858-E867-404D-8D06-AF1FF3218E66}" type="presParOf" srcId="{AAC52A27-7DA9-42BD-A8DC-C94F585B218E}" destId="{D0B7A3F6-8850-4B60-8978-AEA8AD9E1D6F}" srcOrd="9" destOrd="0" presId="urn:microsoft.com/office/officeart/2005/8/layout/process5"/>
    <dgm:cxn modelId="{6C4FAA22-9456-4607-96E4-1FEB3F5D94DC}" type="presParOf" srcId="{D0B7A3F6-8850-4B60-8978-AEA8AD9E1D6F}" destId="{829B3183-5226-4570-AA36-D57671EA5CA9}" srcOrd="0" destOrd="0" presId="urn:microsoft.com/office/officeart/2005/8/layout/process5"/>
    <dgm:cxn modelId="{8A51B9A0-5D04-4DB6-A473-C87B884787C7}" type="presParOf" srcId="{AAC52A27-7DA9-42BD-A8DC-C94F585B218E}" destId="{FA0F1C60-7B90-423C-B2CE-54ACA0F19442}" srcOrd="10" destOrd="0" presId="urn:microsoft.com/office/officeart/2005/8/layout/process5"/>
    <dgm:cxn modelId="{34675A60-82FA-45FB-8B25-BFC0528E818B}" type="presParOf" srcId="{AAC52A27-7DA9-42BD-A8DC-C94F585B218E}" destId="{9BC37CAA-7004-44B7-B501-0C6546F6E8A0}" srcOrd="11" destOrd="0" presId="urn:microsoft.com/office/officeart/2005/8/layout/process5"/>
    <dgm:cxn modelId="{096A7E9F-9B08-45C1-9AF0-3DD7AF2637AC}" type="presParOf" srcId="{9BC37CAA-7004-44B7-B501-0C6546F6E8A0}" destId="{A586C0C8-3B0A-48AF-BB70-90993CEA6492}" srcOrd="0" destOrd="0" presId="urn:microsoft.com/office/officeart/2005/8/layout/process5"/>
    <dgm:cxn modelId="{C55883D2-4DD1-4989-B844-42C458EBCE85}" type="presParOf" srcId="{AAC52A27-7DA9-42BD-A8DC-C94F585B218E}" destId="{6C895957-25BD-412A-BA15-F0064B2139EB}" srcOrd="12" destOrd="0" presId="urn:microsoft.com/office/officeart/2005/8/layout/process5"/>
    <dgm:cxn modelId="{58876596-830D-45E3-8A4A-5FEB5E7C2E97}" type="presParOf" srcId="{AAC52A27-7DA9-42BD-A8DC-C94F585B218E}" destId="{30CE0391-88EB-4797-A2CF-2FF171100D13}" srcOrd="13" destOrd="0" presId="urn:microsoft.com/office/officeart/2005/8/layout/process5"/>
    <dgm:cxn modelId="{72E6C1D4-A55F-418B-83BE-F2A1378E31B3}" type="presParOf" srcId="{30CE0391-88EB-4797-A2CF-2FF171100D13}" destId="{941682A2-43E6-4E7E-9039-AB82C294863F}" srcOrd="0" destOrd="0" presId="urn:microsoft.com/office/officeart/2005/8/layout/process5"/>
    <dgm:cxn modelId="{17E67EDA-5B87-43C2-A548-7561DA55A34F}" type="presParOf" srcId="{AAC52A27-7DA9-42BD-A8DC-C94F585B218E}" destId="{16F52534-CE3A-4E21-9FB9-D11939A56D2B}"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62D4BBA-9E2A-4F5E-AB25-0350776F3D5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01DC024-9A53-46BB-9357-B1909437E609}">
      <dgm:prSet phldrT="[Text]" custT="1"/>
      <dgm:spPr/>
      <dgm:t>
        <a:bodyPr/>
        <a:lstStyle/>
        <a:p>
          <a:pPr algn="just"/>
          <a:r>
            <a:rPr lang="en-GB" sz="1100" dirty="0">
              <a:latin typeface="Arial" panose="020B0604020202020204" pitchFamily="34" charset="0"/>
              <a:cs typeface="Arial" panose="020B0604020202020204" pitchFamily="34" charset="0"/>
            </a:rPr>
            <a:t>Create a stand-alone model to identify customers within CIB that have the propensity to be High Value Customers</a:t>
          </a:r>
          <a:endParaRPr lang="en-US" sz="1100" dirty="0">
            <a:latin typeface="Arial" panose="020B0604020202020204" pitchFamily="34" charset="0"/>
            <a:cs typeface="Arial" panose="020B0604020202020204" pitchFamily="34" charset="0"/>
          </a:endParaRPr>
        </a:p>
      </dgm:t>
    </dgm:pt>
    <dgm:pt modelId="{0C683AD9-66E0-4ED8-A24F-941174FAF862}" type="parTrans" cxnId="{185CBF93-0A2A-4E9F-9678-47065F6D9C45}">
      <dgm:prSet/>
      <dgm:spPr/>
      <dgm:t>
        <a:bodyPr/>
        <a:lstStyle/>
        <a:p>
          <a:endParaRPr lang="en-US"/>
        </a:p>
      </dgm:t>
    </dgm:pt>
    <dgm:pt modelId="{E46298A0-9D2C-4CA6-AA6E-3D2168F9837E}" type="sibTrans" cxnId="{185CBF93-0A2A-4E9F-9678-47065F6D9C45}">
      <dgm:prSet/>
      <dgm:spPr/>
      <dgm:t>
        <a:bodyPr/>
        <a:lstStyle/>
        <a:p>
          <a:endParaRPr lang="en-US"/>
        </a:p>
      </dgm:t>
    </dgm:pt>
    <dgm:pt modelId="{864C6318-3C2F-4A86-85E3-07FFC69C8131}">
      <dgm:prSet phldrT="[Text]" custT="1"/>
      <dgm:spPr/>
      <dgm:t>
        <a:bodyPr/>
        <a:lstStyle/>
        <a:p>
          <a:pPr algn="just"/>
          <a:r>
            <a:rPr lang="en-GB" sz="1100" dirty="0">
              <a:latin typeface="Arial" panose="020B0604020202020204" pitchFamily="34" charset="0"/>
              <a:cs typeface="Arial" panose="020B0604020202020204" pitchFamily="34" charset="0"/>
            </a:rPr>
            <a:t>Leverage alternative/additional data e.g., Interactions, digital channel usage for more robust analysis </a:t>
          </a:r>
          <a:endParaRPr lang="en-US" sz="1100" dirty="0">
            <a:latin typeface="Arial" panose="020B0604020202020204" pitchFamily="34" charset="0"/>
            <a:cs typeface="Arial" panose="020B0604020202020204" pitchFamily="34" charset="0"/>
          </a:endParaRPr>
        </a:p>
      </dgm:t>
    </dgm:pt>
    <dgm:pt modelId="{3D61C36C-B2AB-4338-9318-3ED36EF592C7}" type="parTrans" cxnId="{A737A94D-52A7-4DD5-AD43-0AE136E9C843}">
      <dgm:prSet/>
      <dgm:spPr/>
      <dgm:t>
        <a:bodyPr/>
        <a:lstStyle/>
        <a:p>
          <a:endParaRPr lang="en-US"/>
        </a:p>
      </dgm:t>
    </dgm:pt>
    <dgm:pt modelId="{C913536F-5685-42F5-9FD2-3B068144E24B}" type="sibTrans" cxnId="{A737A94D-52A7-4DD5-AD43-0AE136E9C843}">
      <dgm:prSet/>
      <dgm:spPr/>
      <dgm:t>
        <a:bodyPr/>
        <a:lstStyle/>
        <a:p>
          <a:endParaRPr lang="en-US"/>
        </a:p>
      </dgm:t>
    </dgm:pt>
    <dgm:pt modelId="{78A090C2-3F21-4697-ADAF-7977C501F82D}" type="pres">
      <dgm:prSet presAssocID="{362D4BBA-9E2A-4F5E-AB25-0350776F3D5B}" presName="Name0" presStyleCnt="0">
        <dgm:presLayoutVars>
          <dgm:chMax val="7"/>
          <dgm:chPref val="7"/>
          <dgm:dir/>
        </dgm:presLayoutVars>
      </dgm:prSet>
      <dgm:spPr/>
    </dgm:pt>
    <dgm:pt modelId="{F76D03D6-E408-4151-8B87-B204B0F40B86}" type="pres">
      <dgm:prSet presAssocID="{362D4BBA-9E2A-4F5E-AB25-0350776F3D5B}" presName="Name1" presStyleCnt="0"/>
      <dgm:spPr/>
    </dgm:pt>
    <dgm:pt modelId="{E7169410-3244-4530-84F7-6558509B77A2}" type="pres">
      <dgm:prSet presAssocID="{362D4BBA-9E2A-4F5E-AB25-0350776F3D5B}" presName="cycle" presStyleCnt="0"/>
      <dgm:spPr/>
    </dgm:pt>
    <dgm:pt modelId="{7C24C34E-046F-458C-ACEE-CE3CCC7EB67F}" type="pres">
      <dgm:prSet presAssocID="{362D4BBA-9E2A-4F5E-AB25-0350776F3D5B}" presName="srcNode" presStyleLbl="node1" presStyleIdx="0" presStyleCnt="2"/>
      <dgm:spPr/>
    </dgm:pt>
    <dgm:pt modelId="{FDAC8D08-43F5-49EE-9A87-F22DC854ADB3}" type="pres">
      <dgm:prSet presAssocID="{362D4BBA-9E2A-4F5E-AB25-0350776F3D5B}" presName="conn" presStyleLbl="parChTrans1D2" presStyleIdx="0" presStyleCnt="1"/>
      <dgm:spPr/>
    </dgm:pt>
    <dgm:pt modelId="{8ABC48D5-1D5D-4BDC-BACC-C27095649B12}" type="pres">
      <dgm:prSet presAssocID="{362D4BBA-9E2A-4F5E-AB25-0350776F3D5B}" presName="extraNode" presStyleLbl="node1" presStyleIdx="0" presStyleCnt="2"/>
      <dgm:spPr/>
    </dgm:pt>
    <dgm:pt modelId="{A7DE9E0F-13D7-4ACE-92AF-D1A91703A31F}" type="pres">
      <dgm:prSet presAssocID="{362D4BBA-9E2A-4F5E-AB25-0350776F3D5B}" presName="dstNode" presStyleLbl="node1" presStyleIdx="0" presStyleCnt="2"/>
      <dgm:spPr/>
    </dgm:pt>
    <dgm:pt modelId="{B7D8E65F-47E1-438B-9617-CEECCB3C5351}" type="pres">
      <dgm:prSet presAssocID="{501DC024-9A53-46BB-9357-B1909437E609}" presName="text_1" presStyleLbl="node1" presStyleIdx="0" presStyleCnt="2" custScaleY="94255" custLinFactNeighborX="1439" custLinFactNeighborY="-3246">
        <dgm:presLayoutVars>
          <dgm:bulletEnabled val="1"/>
        </dgm:presLayoutVars>
      </dgm:prSet>
      <dgm:spPr/>
    </dgm:pt>
    <dgm:pt modelId="{AA23531C-0603-4466-AB38-04791E60DECE}" type="pres">
      <dgm:prSet presAssocID="{501DC024-9A53-46BB-9357-B1909437E609}" presName="accent_1" presStyleCnt="0"/>
      <dgm:spPr/>
    </dgm:pt>
    <dgm:pt modelId="{769002EC-9BCD-4E23-9DE5-904FBAC0B940}" type="pres">
      <dgm:prSet presAssocID="{501DC024-9A53-46BB-9357-B1909437E609}" presName="accentRepeatNode" presStyleLbl="solidFgAcc1" presStyleIdx="0" presStyleCnt="2"/>
      <dgm:spPr/>
    </dgm:pt>
    <dgm:pt modelId="{81B41E39-1F13-4769-8D6C-92C3DE7CFEBB}" type="pres">
      <dgm:prSet presAssocID="{864C6318-3C2F-4A86-85E3-07FFC69C8131}" presName="text_2" presStyleLbl="node1" presStyleIdx="1" presStyleCnt="2" custScaleY="123783">
        <dgm:presLayoutVars>
          <dgm:bulletEnabled val="1"/>
        </dgm:presLayoutVars>
      </dgm:prSet>
      <dgm:spPr/>
    </dgm:pt>
    <dgm:pt modelId="{31917FB2-6A47-46CA-8A3E-3F00E7458170}" type="pres">
      <dgm:prSet presAssocID="{864C6318-3C2F-4A86-85E3-07FFC69C8131}" presName="accent_2" presStyleCnt="0"/>
      <dgm:spPr/>
    </dgm:pt>
    <dgm:pt modelId="{7FBEDA53-7788-4DF4-9EC6-E522E24E8959}" type="pres">
      <dgm:prSet presAssocID="{864C6318-3C2F-4A86-85E3-07FFC69C8131}" presName="accentRepeatNode" presStyleLbl="solidFgAcc1" presStyleIdx="1" presStyleCnt="2"/>
      <dgm:spPr/>
    </dgm:pt>
  </dgm:ptLst>
  <dgm:cxnLst>
    <dgm:cxn modelId="{A737A94D-52A7-4DD5-AD43-0AE136E9C843}" srcId="{362D4BBA-9E2A-4F5E-AB25-0350776F3D5B}" destId="{864C6318-3C2F-4A86-85E3-07FFC69C8131}" srcOrd="1" destOrd="0" parTransId="{3D61C36C-B2AB-4338-9318-3ED36EF592C7}" sibTransId="{C913536F-5685-42F5-9FD2-3B068144E24B}"/>
    <dgm:cxn modelId="{FE9AC458-94B6-41A0-B2EA-9326543B0970}" type="presOf" srcId="{864C6318-3C2F-4A86-85E3-07FFC69C8131}" destId="{81B41E39-1F13-4769-8D6C-92C3DE7CFEBB}" srcOrd="0" destOrd="0" presId="urn:microsoft.com/office/officeart/2008/layout/VerticalCurvedList"/>
    <dgm:cxn modelId="{8BE5CC7E-779A-440A-857A-3F9D60919062}" type="presOf" srcId="{E46298A0-9D2C-4CA6-AA6E-3D2168F9837E}" destId="{FDAC8D08-43F5-49EE-9A87-F22DC854ADB3}" srcOrd="0" destOrd="0" presId="urn:microsoft.com/office/officeart/2008/layout/VerticalCurvedList"/>
    <dgm:cxn modelId="{185CBF93-0A2A-4E9F-9678-47065F6D9C45}" srcId="{362D4BBA-9E2A-4F5E-AB25-0350776F3D5B}" destId="{501DC024-9A53-46BB-9357-B1909437E609}" srcOrd="0" destOrd="0" parTransId="{0C683AD9-66E0-4ED8-A24F-941174FAF862}" sibTransId="{E46298A0-9D2C-4CA6-AA6E-3D2168F9837E}"/>
    <dgm:cxn modelId="{9F352DEB-0C6F-4704-902F-0862935F8F16}" type="presOf" srcId="{362D4BBA-9E2A-4F5E-AB25-0350776F3D5B}" destId="{78A090C2-3F21-4697-ADAF-7977C501F82D}" srcOrd="0" destOrd="0" presId="urn:microsoft.com/office/officeart/2008/layout/VerticalCurvedList"/>
    <dgm:cxn modelId="{3093D7FB-37F9-48D3-AF76-2098ADAF5E79}" type="presOf" srcId="{501DC024-9A53-46BB-9357-B1909437E609}" destId="{B7D8E65F-47E1-438B-9617-CEECCB3C5351}" srcOrd="0" destOrd="0" presId="urn:microsoft.com/office/officeart/2008/layout/VerticalCurvedList"/>
    <dgm:cxn modelId="{C98EB2B8-A934-4CED-8E95-10CC72286472}" type="presParOf" srcId="{78A090C2-3F21-4697-ADAF-7977C501F82D}" destId="{F76D03D6-E408-4151-8B87-B204B0F40B86}" srcOrd="0" destOrd="0" presId="urn:microsoft.com/office/officeart/2008/layout/VerticalCurvedList"/>
    <dgm:cxn modelId="{4436BC58-A1E7-47A8-BFB0-94C1C4B6215C}" type="presParOf" srcId="{F76D03D6-E408-4151-8B87-B204B0F40B86}" destId="{E7169410-3244-4530-84F7-6558509B77A2}" srcOrd="0" destOrd="0" presId="urn:microsoft.com/office/officeart/2008/layout/VerticalCurvedList"/>
    <dgm:cxn modelId="{38C48D8D-8CFF-4A25-9A0F-389EFB378212}" type="presParOf" srcId="{E7169410-3244-4530-84F7-6558509B77A2}" destId="{7C24C34E-046F-458C-ACEE-CE3CCC7EB67F}" srcOrd="0" destOrd="0" presId="urn:microsoft.com/office/officeart/2008/layout/VerticalCurvedList"/>
    <dgm:cxn modelId="{DBCC47EC-2125-4B5A-8318-C51671819251}" type="presParOf" srcId="{E7169410-3244-4530-84F7-6558509B77A2}" destId="{FDAC8D08-43F5-49EE-9A87-F22DC854ADB3}" srcOrd="1" destOrd="0" presId="urn:microsoft.com/office/officeart/2008/layout/VerticalCurvedList"/>
    <dgm:cxn modelId="{A315AB8E-216F-4E4A-B0F1-E113A398740A}" type="presParOf" srcId="{E7169410-3244-4530-84F7-6558509B77A2}" destId="{8ABC48D5-1D5D-4BDC-BACC-C27095649B12}" srcOrd="2" destOrd="0" presId="urn:microsoft.com/office/officeart/2008/layout/VerticalCurvedList"/>
    <dgm:cxn modelId="{8512C84A-2F59-4598-A3BE-FC72F3821650}" type="presParOf" srcId="{E7169410-3244-4530-84F7-6558509B77A2}" destId="{A7DE9E0F-13D7-4ACE-92AF-D1A91703A31F}" srcOrd="3" destOrd="0" presId="urn:microsoft.com/office/officeart/2008/layout/VerticalCurvedList"/>
    <dgm:cxn modelId="{4283A3F3-5632-457B-B89D-84AA3DD0E7DB}" type="presParOf" srcId="{F76D03D6-E408-4151-8B87-B204B0F40B86}" destId="{B7D8E65F-47E1-438B-9617-CEECCB3C5351}" srcOrd="1" destOrd="0" presId="urn:microsoft.com/office/officeart/2008/layout/VerticalCurvedList"/>
    <dgm:cxn modelId="{0834DED1-2F2C-4114-B7A0-BEC3C9B1EDB7}" type="presParOf" srcId="{F76D03D6-E408-4151-8B87-B204B0F40B86}" destId="{AA23531C-0603-4466-AB38-04791E60DECE}" srcOrd="2" destOrd="0" presId="urn:microsoft.com/office/officeart/2008/layout/VerticalCurvedList"/>
    <dgm:cxn modelId="{1016B200-40CD-4162-8704-BC4706239EC3}" type="presParOf" srcId="{AA23531C-0603-4466-AB38-04791E60DECE}" destId="{769002EC-9BCD-4E23-9DE5-904FBAC0B940}" srcOrd="0" destOrd="0" presId="urn:microsoft.com/office/officeart/2008/layout/VerticalCurvedList"/>
    <dgm:cxn modelId="{41A10E44-B45D-4CA1-AE76-2C69A254D9D5}" type="presParOf" srcId="{F76D03D6-E408-4151-8B87-B204B0F40B86}" destId="{81B41E39-1F13-4769-8D6C-92C3DE7CFEBB}" srcOrd="3" destOrd="0" presId="urn:microsoft.com/office/officeart/2008/layout/VerticalCurvedList"/>
    <dgm:cxn modelId="{38F3E2EE-C1EE-45A1-8625-5A5D0AD774EA}" type="presParOf" srcId="{F76D03D6-E408-4151-8B87-B204B0F40B86}" destId="{31917FB2-6A47-46CA-8A3E-3F00E7458170}" srcOrd="4" destOrd="0" presId="urn:microsoft.com/office/officeart/2008/layout/VerticalCurvedList"/>
    <dgm:cxn modelId="{6871D052-3069-492B-9AF9-26CFFCF5260B}" type="presParOf" srcId="{31917FB2-6A47-46CA-8A3E-3F00E7458170}" destId="{7FBEDA53-7788-4DF4-9EC6-E522E24E895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EFCD1-4B2C-EF4A-9CFE-F9A5ED359587}">
      <dsp:nvSpPr>
        <dsp:cNvPr id="0" name=""/>
        <dsp:cNvSpPr/>
      </dsp:nvSpPr>
      <dsp:spPr>
        <a:xfrm>
          <a:off x="-6268596" y="-958939"/>
          <a:ext cx="7461716" cy="7461716"/>
        </a:xfrm>
        <a:prstGeom prst="blockArc">
          <a:avLst>
            <a:gd name="adj1" fmla="val 18900000"/>
            <a:gd name="adj2" fmla="val 2700000"/>
            <a:gd name="adj3" fmla="val 2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7C980D-3A39-5E49-B3FB-2964868C248F}">
      <dsp:nvSpPr>
        <dsp:cNvPr id="0" name=""/>
        <dsp:cNvSpPr/>
      </dsp:nvSpPr>
      <dsp:spPr>
        <a:xfrm>
          <a:off x="624399" y="129486"/>
          <a:ext cx="8898241" cy="1446312"/>
        </a:xfrm>
        <a:prstGeom prst="rect">
          <a:avLst/>
        </a:prstGeom>
        <a:solidFill>
          <a:srgbClr val="0032A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76961" tIns="25400" rIns="25400" bIns="25400" numCol="1" spcCol="1270" anchor="ctr" anchorCtr="0">
          <a:noAutofit/>
        </a:bodyPr>
        <a:lstStyle/>
        <a:p>
          <a:pPr marL="0" lvl="0" indent="0" algn="l" defTabSz="444500">
            <a:lnSpc>
              <a:spcPct val="90000"/>
            </a:lnSpc>
            <a:spcBef>
              <a:spcPct val="0"/>
            </a:spcBef>
            <a:spcAft>
              <a:spcPct val="35000"/>
            </a:spcAft>
            <a:buNone/>
          </a:pPr>
          <a:r>
            <a:rPr lang="en-GB" sz="1000" kern="1200" dirty="0">
              <a:solidFill>
                <a:prstClr val="white"/>
              </a:solidFill>
              <a:latin typeface="Arial" panose="020B0604020202020204" pitchFamily="34" charset="0"/>
              <a:ea typeface="Arial"/>
              <a:cs typeface="Arial" panose="020B0604020202020204" pitchFamily="34" charset="0"/>
            </a:rPr>
            <a:t>Corporate &amp; Institutional Banking is a branch of  I&amp;M that specializes in the management of company corporate customers (BL01 AND BL04) who are offered value added investment banking and cash management products</a:t>
          </a:r>
        </a:p>
      </dsp:txBody>
      <dsp:txXfrm>
        <a:off x="624399" y="129486"/>
        <a:ext cx="8898241" cy="1446312"/>
      </dsp:txXfrm>
    </dsp:sp>
    <dsp:sp modelId="{FD8414FC-56B4-6147-A314-A58A4899ADCC}">
      <dsp:nvSpPr>
        <dsp:cNvPr id="0" name=""/>
        <dsp:cNvSpPr/>
      </dsp:nvSpPr>
      <dsp:spPr>
        <a:xfrm>
          <a:off x="91359" y="319602"/>
          <a:ext cx="1066079" cy="106607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1A0A2F-61C6-7544-A5C8-2ADE047C47FC}">
      <dsp:nvSpPr>
        <dsp:cNvPr id="0" name=""/>
        <dsp:cNvSpPr/>
      </dsp:nvSpPr>
      <dsp:spPr>
        <a:xfrm>
          <a:off x="1125727" y="1557572"/>
          <a:ext cx="8409275" cy="1287525"/>
        </a:xfrm>
        <a:prstGeom prst="rect">
          <a:avLst/>
        </a:prstGeom>
        <a:solidFill>
          <a:srgbClr val="00BEA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76961" tIns="25400" rIns="25400" bIns="25400" numCol="1" spcCol="1270" anchor="ctr"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This analysis was undertaken to </a:t>
          </a:r>
        </a:p>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 Identify the different customer segments inherent in the BL01 and BL04 customer base.</a:t>
          </a:r>
        </a:p>
      </dsp:txBody>
      <dsp:txXfrm>
        <a:off x="1125727" y="1557572"/>
        <a:ext cx="8409275" cy="1287525"/>
      </dsp:txXfrm>
    </dsp:sp>
    <dsp:sp modelId="{93DC5C11-7C83-EF45-BAD6-E35E753BF158}">
      <dsp:nvSpPr>
        <dsp:cNvPr id="0" name=""/>
        <dsp:cNvSpPr/>
      </dsp:nvSpPr>
      <dsp:spPr>
        <a:xfrm>
          <a:off x="580326" y="1599119"/>
          <a:ext cx="1066079" cy="106607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8B709-7254-BB4A-9C96-54BE6E0A9557}">
      <dsp:nvSpPr>
        <dsp:cNvPr id="0" name=""/>
        <dsp:cNvSpPr/>
      </dsp:nvSpPr>
      <dsp:spPr>
        <a:xfrm>
          <a:off x="1113365" y="2811755"/>
          <a:ext cx="8409275" cy="1199843"/>
        </a:xfrm>
        <a:prstGeom prst="rect">
          <a:avLst/>
        </a:prstGeom>
        <a:solidFill>
          <a:srgbClr val="0032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76961" tIns="40640" rIns="40640" bIns="406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GB" sz="1600" kern="1200" dirty="0">
              <a:solidFill>
                <a:schemeClr val="bg1"/>
              </a:solidFill>
              <a:latin typeface="Arial" panose="020B0604020202020204" pitchFamily="34" charset="0"/>
              <a:cs typeface="Arial" panose="020B0604020202020204" pitchFamily="34" charset="0"/>
            </a:rPr>
            <a:t>-</a:t>
          </a:r>
          <a:r>
            <a:rPr lang="en-GB" sz="1600" kern="1200" dirty="0">
              <a:solidFill>
                <a:srgbClr val="0A0046"/>
              </a:solidFill>
              <a:latin typeface="Arial" panose="020B0604020202020204" pitchFamily="34" charset="0"/>
              <a:cs typeface="Arial" panose="020B0604020202020204" pitchFamily="34" charset="0"/>
            </a:rPr>
            <a:t> </a:t>
          </a:r>
          <a:r>
            <a:rPr lang="en-GB" sz="1000" kern="1200" dirty="0">
              <a:solidFill>
                <a:prstClr val="white"/>
              </a:solidFill>
              <a:latin typeface="Arial" panose="020B0604020202020204" pitchFamily="34" charset="0"/>
              <a:ea typeface="+mn-ea"/>
              <a:cs typeface="Arial" panose="020B0604020202020204" pitchFamily="34" charset="0"/>
            </a:rPr>
            <a:t>The loans past due are grouped into three categories:0-30 days,30-79 days and greater than 80 days with the labels Late, Watch and defaulted (Non-Performing loans) respectively.</a:t>
          </a:r>
        </a:p>
      </dsp:txBody>
      <dsp:txXfrm>
        <a:off x="1113365" y="2811755"/>
        <a:ext cx="8409275" cy="1199843"/>
      </dsp:txXfrm>
    </dsp:sp>
    <dsp:sp modelId="{EAF29B50-F725-014C-A910-81966276C41A}">
      <dsp:nvSpPr>
        <dsp:cNvPr id="0" name=""/>
        <dsp:cNvSpPr/>
      </dsp:nvSpPr>
      <dsp:spPr>
        <a:xfrm>
          <a:off x="580326" y="2878637"/>
          <a:ext cx="1066079" cy="106607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83FCE0-510A-B64C-906E-8404F6928D53}">
      <dsp:nvSpPr>
        <dsp:cNvPr id="0" name=""/>
        <dsp:cNvSpPr/>
      </dsp:nvSpPr>
      <dsp:spPr>
        <a:xfrm>
          <a:off x="624399" y="4011598"/>
          <a:ext cx="8898241" cy="1359192"/>
        </a:xfrm>
        <a:prstGeom prst="rect">
          <a:avLst/>
        </a:prstGeom>
        <a:solidFill>
          <a:srgbClr val="0099AA"/>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76961" tIns="25400" rIns="25400" bIns="25400" numCol="1" spcCol="1270" anchor="ctr"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Data used for this analysis include:</a:t>
          </a:r>
        </a:p>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 Demographics data</a:t>
          </a:r>
        </a:p>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 Transactional data</a:t>
          </a:r>
        </a:p>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 Loans data</a:t>
          </a:r>
        </a:p>
        <a:p>
          <a:pPr marL="0" lvl="0" indent="0" algn="l" defTabSz="444500">
            <a:lnSpc>
              <a:spcPct val="90000"/>
            </a:lnSpc>
            <a:spcBef>
              <a:spcPct val="0"/>
            </a:spcBef>
            <a:spcAft>
              <a:spcPct val="35000"/>
            </a:spcAft>
            <a:buFont typeface="Arial" panose="020B0604020202020204" pitchFamily="34" charset="0"/>
            <a:buNone/>
          </a:pPr>
          <a:r>
            <a:rPr lang="en-GB" sz="1000" kern="1200" dirty="0">
              <a:solidFill>
                <a:prstClr val="white"/>
              </a:solidFill>
              <a:latin typeface="Arial" panose="020B0604020202020204" pitchFamily="34" charset="0"/>
              <a:ea typeface="+mn-ea"/>
              <a:cs typeface="Arial" panose="020B0604020202020204" pitchFamily="34" charset="0"/>
            </a:rPr>
            <a:t>- Revenue data</a:t>
          </a:r>
        </a:p>
      </dsp:txBody>
      <dsp:txXfrm>
        <a:off x="624399" y="4011598"/>
        <a:ext cx="8898241" cy="1359192"/>
      </dsp:txXfrm>
    </dsp:sp>
    <dsp:sp modelId="{4C67E46B-C0EB-AF40-98E7-E39C9CFFA19F}">
      <dsp:nvSpPr>
        <dsp:cNvPr id="0" name=""/>
        <dsp:cNvSpPr/>
      </dsp:nvSpPr>
      <dsp:spPr>
        <a:xfrm>
          <a:off x="91359" y="4158154"/>
          <a:ext cx="1066079" cy="106607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EE1A0-0ACC-461B-A100-AD487BFB9F1C}">
      <dsp:nvSpPr>
        <dsp:cNvPr id="0" name=""/>
        <dsp:cNvSpPr/>
      </dsp:nvSpPr>
      <dsp:spPr>
        <a:xfrm>
          <a:off x="4481" y="802837"/>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Identify BL01 &amp; BL04 Bank Customers </a:t>
          </a:r>
        </a:p>
      </dsp:txBody>
      <dsp:txXfrm>
        <a:off x="38915" y="837271"/>
        <a:ext cx="1890588" cy="1106806"/>
      </dsp:txXfrm>
    </dsp:sp>
    <dsp:sp modelId="{1D4099FB-07C3-464E-9F0A-3D198F0CA99D}">
      <dsp:nvSpPr>
        <dsp:cNvPr id="0" name=""/>
        <dsp:cNvSpPr/>
      </dsp:nvSpPr>
      <dsp:spPr>
        <a:xfrm rot="21597098">
          <a:off x="2136370" y="1146553"/>
          <a:ext cx="415405"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a:solidFill>
              <a:srgbClr val="D44F34"/>
            </a:solidFill>
            <a:latin typeface="Arial" panose="020B0604020202020204" pitchFamily="34" charset="0"/>
            <a:cs typeface="Arial" panose="020B0604020202020204" pitchFamily="34" charset="0"/>
          </a:endParaRPr>
        </a:p>
      </dsp:txBody>
      <dsp:txXfrm>
        <a:off x="2136370" y="1243795"/>
        <a:ext cx="290784" cy="291567"/>
      </dsp:txXfrm>
    </dsp:sp>
    <dsp:sp modelId="{A0CDC5B9-D0E6-413B-BA4C-6929471491C4}">
      <dsp:nvSpPr>
        <dsp:cNvPr id="0" name=""/>
        <dsp:cNvSpPr/>
      </dsp:nvSpPr>
      <dsp:spPr>
        <a:xfrm>
          <a:off x="2747721" y="800521"/>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baseline="0" dirty="0">
            <a:latin typeface="Arial" panose="020B0604020202020204" pitchFamily="34" charset="0"/>
            <a:cs typeface="Arial" panose="020B0604020202020204" pitchFamily="34" charset="0"/>
          </a:endParaRPr>
        </a:p>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Data Extraction from Finacle &amp; EDW</a:t>
          </a:r>
        </a:p>
        <a:p>
          <a:pPr marL="0" lvl="0" indent="0" algn="l"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    (Demographics, Transactions, Revenue, Loans)</a:t>
          </a:r>
        </a:p>
        <a:p>
          <a:pPr marL="0" lvl="0" indent="0" algn="ctr" defTabSz="488950">
            <a:lnSpc>
              <a:spcPct val="90000"/>
            </a:lnSpc>
            <a:spcBef>
              <a:spcPct val="0"/>
            </a:spcBef>
            <a:spcAft>
              <a:spcPct val="35000"/>
            </a:spcAft>
            <a:buNone/>
          </a:pPr>
          <a:endParaRPr lang="en-US" sz="1100" kern="1200" baseline="0" dirty="0">
            <a:latin typeface="Arial" panose="020B0604020202020204" pitchFamily="34" charset="0"/>
            <a:cs typeface="Arial" panose="020B0604020202020204" pitchFamily="34" charset="0"/>
          </a:endParaRPr>
        </a:p>
      </dsp:txBody>
      <dsp:txXfrm>
        <a:off x="2782155" y="834955"/>
        <a:ext cx="1890588" cy="1106806"/>
      </dsp:txXfrm>
    </dsp:sp>
    <dsp:sp modelId="{D8DF5242-43A1-4159-B763-45FAAF9A16AE}">
      <dsp:nvSpPr>
        <dsp:cNvPr id="0" name=""/>
        <dsp:cNvSpPr/>
      </dsp:nvSpPr>
      <dsp:spPr>
        <a:xfrm rot="2902">
          <a:off x="4879610" y="1146533"/>
          <a:ext cx="415405"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a:latin typeface="Arial" panose="020B0604020202020204" pitchFamily="34" charset="0"/>
            <a:cs typeface="Arial" panose="020B0604020202020204" pitchFamily="34" charset="0"/>
          </a:endParaRPr>
        </a:p>
      </dsp:txBody>
      <dsp:txXfrm>
        <a:off x="4879610" y="1243669"/>
        <a:ext cx="290784" cy="291567"/>
      </dsp:txXfrm>
    </dsp:sp>
    <dsp:sp modelId="{F62E0B30-86A6-48DC-9871-966A008A8BD6}">
      <dsp:nvSpPr>
        <dsp:cNvPr id="0" name=""/>
        <dsp:cNvSpPr/>
      </dsp:nvSpPr>
      <dsp:spPr>
        <a:xfrm>
          <a:off x="5490960" y="802837"/>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Data Cleaning and Exploratory Data Analysis</a:t>
          </a:r>
        </a:p>
      </dsp:txBody>
      <dsp:txXfrm>
        <a:off x="5525394" y="837271"/>
        <a:ext cx="1890588" cy="1106806"/>
      </dsp:txXfrm>
    </dsp:sp>
    <dsp:sp modelId="{E63895F7-D361-4577-9870-515B05A16237}">
      <dsp:nvSpPr>
        <dsp:cNvPr id="0" name=""/>
        <dsp:cNvSpPr/>
      </dsp:nvSpPr>
      <dsp:spPr>
        <a:xfrm>
          <a:off x="7622849" y="1147701"/>
          <a:ext cx="415404"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a:latin typeface="Arial" panose="020B0604020202020204" pitchFamily="34" charset="0"/>
            <a:cs typeface="Arial" panose="020B0604020202020204" pitchFamily="34" charset="0"/>
          </a:endParaRPr>
        </a:p>
      </dsp:txBody>
      <dsp:txXfrm>
        <a:off x="7622849" y="1244890"/>
        <a:ext cx="290783" cy="291567"/>
      </dsp:txXfrm>
    </dsp:sp>
    <dsp:sp modelId="{553A6AAB-36DF-433E-939A-7BBB561C9613}">
      <dsp:nvSpPr>
        <dsp:cNvPr id="0" name=""/>
        <dsp:cNvSpPr/>
      </dsp:nvSpPr>
      <dsp:spPr>
        <a:xfrm>
          <a:off x="8234200" y="802837"/>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a:latin typeface="Arial" panose="020B0604020202020204" pitchFamily="34" charset="0"/>
              <a:cs typeface="Arial" panose="020B0604020202020204" pitchFamily="34" charset="0"/>
            </a:rPr>
            <a:t>Feature Engineering</a:t>
          </a:r>
        </a:p>
      </dsp:txBody>
      <dsp:txXfrm>
        <a:off x="8268634" y="837271"/>
        <a:ext cx="1890588" cy="1106806"/>
      </dsp:txXfrm>
    </dsp:sp>
    <dsp:sp modelId="{058F42A6-8E06-41BF-867B-8E163F93BB8B}">
      <dsp:nvSpPr>
        <dsp:cNvPr id="0" name=""/>
        <dsp:cNvSpPr/>
      </dsp:nvSpPr>
      <dsp:spPr>
        <a:xfrm rot="5392236">
          <a:off x="9001854" y="2127724"/>
          <a:ext cx="428575"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a:latin typeface="Arial" panose="020B0604020202020204" pitchFamily="34" charset="0"/>
            <a:cs typeface="Arial" panose="020B0604020202020204" pitchFamily="34" charset="0"/>
          </a:endParaRPr>
        </a:p>
      </dsp:txBody>
      <dsp:txXfrm rot="-5400000">
        <a:off x="9070213" y="2156409"/>
        <a:ext cx="291567" cy="300003"/>
      </dsp:txXfrm>
    </dsp:sp>
    <dsp:sp modelId="{4FC1477E-5FF9-406D-82AE-A0B1DF2B8586}">
      <dsp:nvSpPr>
        <dsp:cNvPr id="0" name=""/>
        <dsp:cNvSpPr/>
      </dsp:nvSpPr>
      <dsp:spPr>
        <a:xfrm>
          <a:off x="8238682" y="2787141"/>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Preprocessing </a:t>
          </a:r>
        </a:p>
        <a:p>
          <a:pPr marL="0" lvl="0" indent="0" algn="l"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  Scaling data</a:t>
          </a:r>
        </a:p>
        <a:p>
          <a:pPr marL="0" lvl="0" indent="0" algn="l"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  Scoring and ranking</a:t>
          </a:r>
        </a:p>
      </dsp:txBody>
      <dsp:txXfrm>
        <a:off x="8273116" y="2821575"/>
        <a:ext cx="1890588" cy="1106806"/>
      </dsp:txXfrm>
    </dsp:sp>
    <dsp:sp modelId="{D0B7A3F6-8850-4B60-8978-AEA8AD9E1D6F}">
      <dsp:nvSpPr>
        <dsp:cNvPr id="0" name=""/>
        <dsp:cNvSpPr/>
      </dsp:nvSpPr>
      <dsp:spPr>
        <a:xfrm rot="10800000">
          <a:off x="7647483" y="3132006"/>
          <a:ext cx="417780"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dirty="0">
            <a:latin typeface="Arial" panose="020B0604020202020204" pitchFamily="34" charset="0"/>
            <a:cs typeface="Arial" panose="020B0604020202020204" pitchFamily="34" charset="0"/>
          </a:endParaRPr>
        </a:p>
      </dsp:txBody>
      <dsp:txXfrm rot="10800000">
        <a:off x="7772817" y="3229195"/>
        <a:ext cx="292446" cy="291567"/>
      </dsp:txXfrm>
    </dsp:sp>
    <dsp:sp modelId="{FA0F1C60-7B90-423C-B2CE-54ACA0F19442}">
      <dsp:nvSpPr>
        <dsp:cNvPr id="0" name=""/>
        <dsp:cNvSpPr/>
      </dsp:nvSpPr>
      <dsp:spPr>
        <a:xfrm>
          <a:off x="5490960" y="2787141"/>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Variable Selection</a:t>
          </a:r>
        </a:p>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(4 features selected)</a:t>
          </a:r>
        </a:p>
      </dsp:txBody>
      <dsp:txXfrm>
        <a:off x="5525394" y="2821575"/>
        <a:ext cx="1890588" cy="1106806"/>
      </dsp:txXfrm>
    </dsp:sp>
    <dsp:sp modelId="{9BC37CAA-7004-44B7-B501-0C6546F6E8A0}">
      <dsp:nvSpPr>
        <dsp:cNvPr id="0" name=""/>
        <dsp:cNvSpPr/>
      </dsp:nvSpPr>
      <dsp:spPr>
        <a:xfrm rot="10800000">
          <a:off x="4903123" y="3132006"/>
          <a:ext cx="415404"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Arial" panose="020B0604020202020204" pitchFamily="34" charset="0"/>
            <a:cs typeface="Arial" panose="020B0604020202020204" pitchFamily="34" charset="0"/>
          </a:endParaRPr>
        </a:p>
      </dsp:txBody>
      <dsp:txXfrm rot="10800000">
        <a:off x="5027744" y="3229195"/>
        <a:ext cx="290783" cy="291567"/>
      </dsp:txXfrm>
    </dsp:sp>
    <dsp:sp modelId="{6C895957-25BD-412A-BA15-F0064B2139EB}">
      <dsp:nvSpPr>
        <dsp:cNvPr id="0" name=""/>
        <dsp:cNvSpPr/>
      </dsp:nvSpPr>
      <dsp:spPr>
        <a:xfrm>
          <a:off x="2747721" y="2787141"/>
          <a:ext cx="1959456" cy="1175674"/>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Machine learning model using Kmeans</a:t>
          </a:r>
        </a:p>
      </dsp:txBody>
      <dsp:txXfrm>
        <a:off x="2782155" y="2821575"/>
        <a:ext cx="1890588" cy="1106806"/>
      </dsp:txXfrm>
    </dsp:sp>
    <dsp:sp modelId="{30CE0391-88EB-4797-A2CF-2FF171100D13}">
      <dsp:nvSpPr>
        <dsp:cNvPr id="0" name=""/>
        <dsp:cNvSpPr/>
      </dsp:nvSpPr>
      <dsp:spPr>
        <a:xfrm rot="10800000">
          <a:off x="2159884" y="3132006"/>
          <a:ext cx="415404" cy="485945"/>
        </a:xfrm>
        <a:prstGeom prst="rightArrow">
          <a:avLst>
            <a:gd name="adj1" fmla="val 60000"/>
            <a:gd name="adj2" fmla="val 50000"/>
          </a:avLst>
        </a:prstGeom>
        <a:solidFill>
          <a:srgbClr val="0032A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baseline="0">
            <a:latin typeface="Arial" panose="020B0604020202020204" pitchFamily="34" charset="0"/>
            <a:cs typeface="Arial" panose="020B0604020202020204" pitchFamily="34" charset="0"/>
          </a:endParaRPr>
        </a:p>
      </dsp:txBody>
      <dsp:txXfrm rot="10800000">
        <a:off x="2284505" y="3229195"/>
        <a:ext cx="290783" cy="291567"/>
      </dsp:txXfrm>
    </dsp:sp>
    <dsp:sp modelId="{16F52534-CE3A-4E21-9FB9-D11939A56D2B}">
      <dsp:nvSpPr>
        <dsp:cNvPr id="0" name=""/>
        <dsp:cNvSpPr/>
      </dsp:nvSpPr>
      <dsp:spPr>
        <a:xfrm>
          <a:off x="4481" y="2762294"/>
          <a:ext cx="1959456" cy="1225369"/>
        </a:xfrm>
        <a:prstGeom prst="roundRect">
          <a:avLst>
            <a:gd name="adj" fmla="val 10000"/>
          </a:avLst>
        </a:prstGeom>
        <a:solidFill>
          <a:schemeClr val="lt1">
            <a:hueOff val="0"/>
            <a:satOff val="0"/>
            <a:lumOff val="0"/>
            <a:alphaOff val="0"/>
          </a:schemeClr>
        </a:solidFill>
        <a:ln w="12700" cap="flat" cmpd="sng" algn="ctr">
          <a:solidFill>
            <a:srgbClr val="0032A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Cluster profiling</a:t>
          </a:r>
        </a:p>
        <a:p>
          <a:pPr marL="0" lvl="0" indent="0" algn="ctr" defTabSz="488950">
            <a:lnSpc>
              <a:spcPct val="90000"/>
            </a:lnSpc>
            <a:spcBef>
              <a:spcPct val="0"/>
            </a:spcBef>
            <a:spcAft>
              <a:spcPct val="35000"/>
            </a:spcAft>
            <a:buNone/>
          </a:pPr>
          <a:r>
            <a:rPr lang="en-US" sz="1100" kern="1200" baseline="0" dirty="0">
              <a:latin typeface="Arial" panose="020B0604020202020204" pitchFamily="34" charset="0"/>
              <a:cs typeface="Arial" panose="020B0604020202020204" pitchFamily="34" charset="0"/>
            </a:rPr>
            <a:t>And EDA</a:t>
          </a:r>
        </a:p>
      </dsp:txBody>
      <dsp:txXfrm>
        <a:off x="40371" y="2798184"/>
        <a:ext cx="1887676" cy="1153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C8D08-43F5-49EE-9A87-F22DC854ADB3}">
      <dsp:nvSpPr>
        <dsp:cNvPr id="0" name=""/>
        <dsp:cNvSpPr/>
      </dsp:nvSpPr>
      <dsp:spPr>
        <a:xfrm>
          <a:off x="-1893372" y="-295115"/>
          <a:ext cx="2274622" cy="2274622"/>
        </a:xfrm>
        <a:prstGeom prst="blockArc">
          <a:avLst>
            <a:gd name="adj1" fmla="val 18900000"/>
            <a:gd name="adj2" fmla="val 2700000"/>
            <a:gd name="adj3" fmla="val 95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D8E65F-47E1-438B-9617-CEECCB3C5351}">
      <dsp:nvSpPr>
        <dsp:cNvPr id="0" name=""/>
        <dsp:cNvSpPr/>
      </dsp:nvSpPr>
      <dsp:spPr>
        <a:xfrm>
          <a:off x="318518" y="238834"/>
          <a:ext cx="7561344" cy="453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950" tIns="27940" rIns="27940" bIns="27940" numCol="1" spcCol="1270" anchor="ctr" anchorCtr="0">
          <a:noAutofit/>
        </a:bodyPr>
        <a:lstStyle/>
        <a:p>
          <a:pPr marL="0" lvl="0" indent="0" algn="just" defTabSz="488950">
            <a:lnSpc>
              <a:spcPct val="90000"/>
            </a:lnSpc>
            <a:spcBef>
              <a:spcPct val="0"/>
            </a:spcBef>
            <a:spcAft>
              <a:spcPct val="35000"/>
            </a:spcAft>
            <a:buNone/>
          </a:pPr>
          <a:r>
            <a:rPr lang="en-GB" sz="1100" kern="1200" dirty="0">
              <a:latin typeface="Arial" panose="020B0604020202020204" pitchFamily="34" charset="0"/>
              <a:cs typeface="Arial" panose="020B0604020202020204" pitchFamily="34" charset="0"/>
            </a:rPr>
            <a:t>Create a stand-alone model to identify customers within CIB that have the propensity to be High Value Customers</a:t>
          </a:r>
          <a:endParaRPr lang="en-US" sz="1100" kern="1200" dirty="0">
            <a:latin typeface="Arial" panose="020B0604020202020204" pitchFamily="34" charset="0"/>
            <a:cs typeface="Arial" panose="020B0604020202020204" pitchFamily="34" charset="0"/>
          </a:endParaRPr>
        </a:p>
      </dsp:txBody>
      <dsp:txXfrm>
        <a:off x="318518" y="238834"/>
        <a:ext cx="7561344" cy="453552"/>
      </dsp:txXfrm>
    </dsp:sp>
    <dsp:sp modelId="{769002EC-9BCD-4E23-9DE5-904FBAC0B940}">
      <dsp:nvSpPr>
        <dsp:cNvPr id="0" name=""/>
        <dsp:cNvSpPr/>
      </dsp:nvSpPr>
      <dsp:spPr>
        <a:xfrm>
          <a:off x="8885" y="180482"/>
          <a:ext cx="601496" cy="6014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41E39-1F13-4769-8D6C-92C3DE7CFEBB}">
      <dsp:nvSpPr>
        <dsp:cNvPr id="0" name=""/>
        <dsp:cNvSpPr/>
      </dsp:nvSpPr>
      <dsp:spPr>
        <a:xfrm>
          <a:off x="309633" y="905341"/>
          <a:ext cx="7561344" cy="59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950" tIns="27940" rIns="27940" bIns="27940" numCol="1" spcCol="1270" anchor="ctr" anchorCtr="0">
          <a:noAutofit/>
        </a:bodyPr>
        <a:lstStyle/>
        <a:p>
          <a:pPr marL="0" lvl="0" indent="0" algn="just" defTabSz="488950">
            <a:lnSpc>
              <a:spcPct val="90000"/>
            </a:lnSpc>
            <a:spcBef>
              <a:spcPct val="0"/>
            </a:spcBef>
            <a:spcAft>
              <a:spcPct val="35000"/>
            </a:spcAft>
            <a:buNone/>
          </a:pPr>
          <a:r>
            <a:rPr lang="en-GB" sz="1100" kern="1200" dirty="0">
              <a:latin typeface="Arial" panose="020B0604020202020204" pitchFamily="34" charset="0"/>
              <a:cs typeface="Arial" panose="020B0604020202020204" pitchFamily="34" charset="0"/>
            </a:rPr>
            <a:t>Leverage alternative/additional data e.g., Interactions, digital channel usage for more robust analysis </a:t>
          </a:r>
          <a:endParaRPr lang="en-US" sz="1100" kern="1200" dirty="0">
            <a:latin typeface="Arial" panose="020B0604020202020204" pitchFamily="34" charset="0"/>
            <a:cs typeface="Arial" panose="020B0604020202020204" pitchFamily="34" charset="0"/>
          </a:endParaRPr>
        </a:p>
      </dsp:txBody>
      <dsp:txXfrm>
        <a:off x="309633" y="905341"/>
        <a:ext cx="7561344" cy="595640"/>
      </dsp:txXfrm>
    </dsp:sp>
    <dsp:sp modelId="{7FBEDA53-7788-4DF4-9EC6-E522E24E8959}">
      <dsp:nvSpPr>
        <dsp:cNvPr id="0" name=""/>
        <dsp:cNvSpPr/>
      </dsp:nvSpPr>
      <dsp:spPr>
        <a:xfrm>
          <a:off x="8885" y="902413"/>
          <a:ext cx="601496" cy="6014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5B23D-699D-1048-89FA-DC6030BD9597}" type="datetimeFigureOut">
              <a:rPr lang="en-US" smtClean="0"/>
              <a:t>6/2/23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A7657-3379-F747-9ABF-F30D34CB1745}" type="slidenum">
              <a:rPr lang="en-US" smtClean="0"/>
              <a:t>‹#›</a:t>
            </a:fld>
            <a:endParaRPr lang="en-US"/>
          </a:p>
        </p:txBody>
      </p:sp>
    </p:spTree>
    <p:extLst>
      <p:ext uri="{BB962C8B-B14F-4D97-AF65-F5344CB8AC3E}">
        <p14:creationId xmlns:p14="http://schemas.microsoft.com/office/powerpoint/2010/main" val="38658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A7657-3379-F747-9ABF-F30D34CB1745}" type="slidenum">
              <a:rPr lang="en-US" smtClean="0"/>
              <a:t>1</a:t>
            </a:fld>
            <a:endParaRPr lang="en-US"/>
          </a:p>
        </p:txBody>
      </p:sp>
    </p:spTree>
    <p:extLst>
      <p:ext uri="{BB962C8B-B14F-4D97-AF65-F5344CB8AC3E}">
        <p14:creationId xmlns:p14="http://schemas.microsoft.com/office/powerpoint/2010/main" val="937136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FEE0A0-1616-B640-AF34-FE5F67B9A4A6}"/>
              </a:ext>
            </a:extLst>
          </p:cNvPr>
          <p:cNvSpPr/>
          <p:nvPr/>
        </p:nvSpPr>
        <p:spPr>
          <a:xfrm>
            <a:off x="2468882" y="4958080"/>
            <a:ext cx="5374640" cy="189992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8E0EC-6F58-344F-8F2E-DC0C757D1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C81A5C-803E-A54B-80A5-5536B29ED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8AB153-2D17-5540-B9D1-8B1409AB2659}"/>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53EBC50A-E434-6D49-A12C-569349408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90E5-7828-1B44-ABD5-807DE57787DB}"/>
              </a:ext>
            </a:extLst>
          </p:cNvPr>
          <p:cNvSpPr>
            <a:spLocks noGrp="1"/>
          </p:cNvSpPr>
          <p:nvPr>
            <p:ph type="sldNum" sz="quarter" idx="12"/>
          </p:nvPr>
        </p:nvSpPr>
        <p:spPr/>
        <p:txBody>
          <a:bodyPr/>
          <a:lstStyle/>
          <a:p>
            <a:fld id="{AF408BC9-1A0D-D84D-BE4C-1900A288232C}" type="slidenum">
              <a:rPr lang="en-US" smtClean="0"/>
              <a:t>‹#›</a:t>
            </a:fld>
            <a:endParaRPr lang="en-US"/>
          </a:p>
        </p:txBody>
      </p:sp>
      <p:sp>
        <p:nvSpPr>
          <p:cNvPr id="10" name="Rectangle 9">
            <a:extLst>
              <a:ext uri="{FF2B5EF4-FFF2-40B4-BE49-F238E27FC236}">
                <a16:creationId xmlns:a16="http://schemas.microsoft.com/office/drawing/2014/main" id="{8E1BFC55-2BA2-9C4B-85E3-E8B0BED510B2}"/>
              </a:ext>
            </a:extLst>
          </p:cNvPr>
          <p:cNvSpPr/>
          <p:nvPr/>
        </p:nvSpPr>
        <p:spPr>
          <a:xfrm>
            <a:off x="5312781" y="0"/>
            <a:ext cx="6879220" cy="6858000"/>
          </a:xfrm>
          <a:prstGeom prst="rect">
            <a:avLst/>
          </a:prstGeom>
          <a:gradFill>
            <a:gsLst>
              <a:gs pos="100000">
                <a:srgbClr val="0099AA"/>
              </a:gs>
              <a:gs pos="7000">
                <a:srgbClr val="05BEA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39C7F9-2ECC-7F48-BFAE-21325D19D789}"/>
              </a:ext>
            </a:extLst>
          </p:cNvPr>
          <p:cNvSpPr/>
          <p:nvPr/>
        </p:nvSpPr>
        <p:spPr>
          <a:xfrm>
            <a:off x="1" y="0"/>
            <a:ext cx="7143749" cy="685800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8D0206D2-D700-6248-A7AC-CCEB394C88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6138" y="0"/>
            <a:ext cx="8670995" cy="6858000"/>
          </a:xfrm>
          <a:prstGeom prst="rect">
            <a:avLst/>
          </a:prstGeom>
        </p:spPr>
      </p:pic>
      <p:pic>
        <p:nvPicPr>
          <p:cNvPr id="24" name="Graphic 23">
            <a:extLst>
              <a:ext uri="{FF2B5EF4-FFF2-40B4-BE49-F238E27FC236}">
                <a16:creationId xmlns:a16="http://schemas.microsoft.com/office/drawing/2014/main" id="{58798140-8B17-BB40-8056-A3150D6D578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10920" y="2147570"/>
            <a:ext cx="2692400" cy="1181100"/>
          </a:xfrm>
          <a:prstGeom prst="rect">
            <a:avLst/>
          </a:prstGeom>
        </p:spPr>
      </p:pic>
      <p:sp>
        <p:nvSpPr>
          <p:cNvPr id="16" name="Rectangle 15">
            <a:extLst>
              <a:ext uri="{FF2B5EF4-FFF2-40B4-BE49-F238E27FC236}">
                <a16:creationId xmlns:a16="http://schemas.microsoft.com/office/drawing/2014/main" id="{74EB9B5B-79E9-114F-8970-19429F93F4C3}"/>
              </a:ext>
            </a:extLst>
          </p:cNvPr>
          <p:cNvSpPr/>
          <p:nvPr userDrawn="1"/>
        </p:nvSpPr>
        <p:spPr>
          <a:xfrm>
            <a:off x="195264" y="4719638"/>
            <a:ext cx="8034336" cy="2138362"/>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57255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8B6D-98B1-9247-925D-C82D44DE0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5DA2FE-3D37-684C-BF3E-9F89B3BECD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40EB-E56A-FA41-8307-A9F35D6F041F}"/>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C3AE17EE-8DD7-9940-8E16-48BDE747C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D82A8-197B-FA47-9C32-145857F2E209}"/>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25396395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04680-6D0B-0049-8E3E-60E0A4BDE4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E56208-5E5A-9E46-A80B-DADD0CDAC4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BF387-46E0-1A47-8D8B-0FAF9B3C05F6}"/>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C3FB5137-7789-064F-9889-2EF3EDF3F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50C48-7A33-2F4C-B75A-FAC8A19A8D5A}"/>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2961375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DC5-EB13-B24F-B37A-E05EAC657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4DBD3-F7B0-2140-BF21-77B44B5A54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C073F-6700-644D-8C4E-94DA8D78205E}"/>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62DEF463-7844-9F41-9FDF-C270298E1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D876-C267-6446-840E-74E370B49114}"/>
              </a:ext>
            </a:extLst>
          </p:cNvPr>
          <p:cNvSpPr>
            <a:spLocks noGrp="1"/>
          </p:cNvSpPr>
          <p:nvPr>
            <p:ph type="sldNum" sz="quarter" idx="12"/>
          </p:nvPr>
        </p:nvSpPr>
        <p:spPr/>
        <p:txBody>
          <a:bodyPr/>
          <a:lstStyle/>
          <a:p>
            <a:fld id="{AF408BC9-1A0D-D84D-BE4C-1900A288232C}" type="slidenum">
              <a:rPr lang="en-US" smtClean="0"/>
              <a:t>‹#›</a:t>
            </a:fld>
            <a:endParaRPr lang="en-US"/>
          </a:p>
        </p:txBody>
      </p:sp>
      <p:grpSp>
        <p:nvGrpSpPr>
          <p:cNvPr id="8" name="Group 7">
            <a:extLst>
              <a:ext uri="{FF2B5EF4-FFF2-40B4-BE49-F238E27FC236}">
                <a16:creationId xmlns:a16="http://schemas.microsoft.com/office/drawing/2014/main" id="{7238ADF8-8DF5-7444-B5D0-38E8DB730F8E}"/>
              </a:ext>
            </a:extLst>
          </p:cNvPr>
          <p:cNvGrpSpPr/>
          <p:nvPr userDrawn="1"/>
        </p:nvGrpSpPr>
        <p:grpSpPr>
          <a:xfrm>
            <a:off x="0" y="0"/>
            <a:ext cx="12057134" cy="6858000"/>
            <a:chOff x="-1" y="0"/>
            <a:chExt cx="12057134" cy="6858000"/>
          </a:xfrm>
        </p:grpSpPr>
        <p:pic>
          <p:nvPicPr>
            <p:cNvPr id="11" name="Graphic 10">
              <a:extLst>
                <a:ext uri="{FF2B5EF4-FFF2-40B4-BE49-F238E27FC236}">
                  <a16:creationId xmlns:a16="http://schemas.microsoft.com/office/drawing/2014/main" id="{01622E07-45F5-B746-B48F-4714B7B5B0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057134" cy="6858000"/>
            </a:xfrm>
            <a:prstGeom prst="rect">
              <a:avLst/>
            </a:prstGeom>
          </p:spPr>
        </p:pic>
        <p:sp>
          <p:nvSpPr>
            <p:cNvPr id="12" name="Rectangle 11">
              <a:extLst>
                <a:ext uri="{FF2B5EF4-FFF2-40B4-BE49-F238E27FC236}">
                  <a16:creationId xmlns:a16="http://schemas.microsoft.com/office/drawing/2014/main" id="{FC78D796-335F-D640-A798-BDEEC6763E38}"/>
                </a:ext>
              </a:extLst>
            </p:cNvPr>
            <p:cNvSpPr/>
            <p:nvPr/>
          </p:nvSpPr>
          <p:spPr>
            <a:xfrm>
              <a:off x="1" y="0"/>
              <a:ext cx="5374640" cy="685800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8DD399E9-85F0-8D48-8D93-68B34F08E1CB}"/>
              </a:ext>
            </a:extLst>
          </p:cNvPr>
          <p:cNvSpPr/>
          <p:nvPr/>
        </p:nvSpPr>
        <p:spPr>
          <a:xfrm>
            <a:off x="2468882" y="4958080"/>
            <a:ext cx="5374640" cy="189992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3C42F10D-2EAE-5D4B-96E1-81E0065126F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2192000" cy="6857999"/>
          </a:xfrm>
          <a:prstGeom prst="rect">
            <a:avLst/>
          </a:prstGeom>
        </p:spPr>
      </p:pic>
      <p:pic>
        <p:nvPicPr>
          <p:cNvPr id="15" name="Graphic 14">
            <a:extLst>
              <a:ext uri="{FF2B5EF4-FFF2-40B4-BE49-F238E27FC236}">
                <a16:creationId xmlns:a16="http://schemas.microsoft.com/office/drawing/2014/main" id="{FF9594D7-2ACB-3E44-AB1C-64CE741A517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687664" y="182880"/>
            <a:ext cx="1372255" cy="601980"/>
          </a:xfrm>
          <a:prstGeom prst="rect">
            <a:avLst/>
          </a:prstGeom>
        </p:spPr>
      </p:pic>
    </p:spTree>
    <p:extLst>
      <p:ext uri="{BB962C8B-B14F-4D97-AF65-F5344CB8AC3E}">
        <p14:creationId xmlns:p14="http://schemas.microsoft.com/office/powerpoint/2010/main" val="12682728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A0F8CD-1C94-A747-831F-2AAC15FED5E9}"/>
              </a:ext>
            </a:extLst>
          </p:cNvPr>
          <p:cNvSpPr/>
          <p:nvPr userDrawn="1"/>
        </p:nvSpPr>
        <p:spPr>
          <a:xfrm>
            <a:off x="8686798" y="6106160"/>
            <a:ext cx="3505202" cy="751840"/>
          </a:xfrm>
          <a:prstGeom prst="rect">
            <a:avLst/>
          </a:prstGeom>
          <a:solidFill>
            <a:srgbClr val="00B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4BB5B7-A7D2-DC40-B9CF-107906756961}"/>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F500A33B-8EBF-EA46-87D7-CC23F8241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0D0E46-1BCF-C04E-84C4-DA619B0D3AC8}"/>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17160749-B2EF-C944-97C1-1EE5B1B7D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F2BBC-54DB-7845-9EB2-8A19E369B885}"/>
              </a:ext>
            </a:extLst>
          </p:cNvPr>
          <p:cNvSpPr>
            <a:spLocks noGrp="1"/>
          </p:cNvSpPr>
          <p:nvPr>
            <p:ph type="sldNum" sz="quarter" idx="12"/>
          </p:nvPr>
        </p:nvSpPr>
        <p:spPr>
          <a:xfrm>
            <a:off x="8610600" y="6356350"/>
            <a:ext cx="2743200" cy="365125"/>
          </a:xfrm>
        </p:spPr>
        <p:txBody>
          <a:bodyPr/>
          <a:lstStyle/>
          <a:p>
            <a:fld id="{AF408BC9-1A0D-D84D-BE4C-1900A288232C}" type="slidenum">
              <a:rPr lang="en-US" smtClean="0"/>
              <a:t>‹#›</a:t>
            </a:fld>
            <a:endParaRPr lang="en-US" dirty="0"/>
          </a:p>
        </p:txBody>
      </p:sp>
      <p:pic>
        <p:nvPicPr>
          <p:cNvPr id="8" name="Graphic 7">
            <a:extLst>
              <a:ext uri="{FF2B5EF4-FFF2-40B4-BE49-F238E27FC236}">
                <a16:creationId xmlns:a16="http://schemas.microsoft.com/office/drawing/2014/main" id="{BF5D8C6A-87C8-5445-B5D8-30A1166DF4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52240" y="6107095"/>
            <a:ext cx="7010400" cy="750905"/>
          </a:xfrm>
          <a:prstGeom prst="rect">
            <a:avLst/>
          </a:prstGeom>
        </p:spPr>
      </p:pic>
      <p:sp>
        <p:nvSpPr>
          <p:cNvPr id="9" name="Rectangle 8">
            <a:extLst>
              <a:ext uri="{FF2B5EF4-FFF2-40B4-BE49-F238E27FC236}">
                <a16:creationId xmlns:a16="http://schemas.microsoft.com/office/drawing/2014/main" id="{E4AB98ED-8BE0-364F-9675-D3CD0DF2052F}"/>
              </a:ext>
            </a:extLst>
          </p:cNvPr>
          <p:cNvSpPr/>
          <p:nvPr userDrawn="1"/>
        </p:nvSpPr>
        <p:spPr>
          <a:xfrm>
            <a:off x="0" y="6105525"/>
            <a:ext cx="5374640" cy="752475"/>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8AB572C-809C-5F4E-BEFB-DD536A83A86F}"/>
              </a:ext>
            </a:extLst>
          </p:cNvPr>
          <p:cNvSpPr/>
          <p:nvPr userDrawn="1"/>
        </p:nvSpPr>
        <p:spPr>
          <a:xfrm>
            <a:off x="11490960" y="6238240"/>
            <a:ext cx="497840" cy="4978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87F7358F-BB59-0143-A15F-5B8E94FCAC4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0680" y="6236754"/>
            <a:ext cx="990600" cy="434556"/>
          </a:xfrm>
          <a:prstGeom prst="rect">
            <a:avLst/>
          </a:prstGeom>
        </p:spPr>
      </p:pic>
    </p:spTree>
    <p:extLst>
      <p:ext uri="{BB962C8B-B14F-4D97-AF65-F5344CB8AC3E}">
        <p14:creationId xmlns:p14="http://schemas.microsoft.com/office/powerpoint/2010/main" val="4313761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C1C1-C32C-9842-BE69-E5B4B19F4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35D4C-9FBD-DB46-898F-BD72322F26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8B0B7-A9D2-4247-9919-02EB43B874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DD19C-8696-E843-AA38-BBA6F8833321}"/>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6" name="Footer Placeholder 5">
            <a:extLst>
              <a:ext uri="{FF2B5EF4-FFF2-40B4-BE49-F238E27FC236}">
                <a16:creationId xmlns:a16="http://schemas.microsoft.com/office/drawing/2014/main" id="{7AD123B7-8321-0B4D-872D-FF470B72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B3BC8-3AB3-8D45-B0C7-5F995AFB9478}"/>
              </a:ext>
            </a:extLst>
          </p:cNvPr>
          <p:cNvSpPr>
            <a:spLocks noGrp="1"/>
          </p:cNvSpPr>
          <p:nvPr>
            <p:ph type="sldNum" sz="quarter" idx="12"/>
          </p:nvPr>
        </p:nvSpPr>
        <p:spPr/>
        <p:txBody>
          <a:bodyPr/>
          <a:lstStyle/>
          <a:p>
            <a:fld id="{AF408BC9-1A0D-D84D-BE4C-1900A288232C}" type="slidenum">
              <a:rPr lang="en-US" smtClean="0"/>
              <a:t>‹#›</a:t>
            </a:fld>
            <a:endParaRPr lang="en-US"/>
          </a:p>
        </p:txBody>
      </p:sp>
      <p:grpSp>
        <p:nvGrpSpPr>
          <p:cNvPr id="8" name="Group 7">
            <a:extLst>
              <a:ext uri="{FF2B5EF4-FFF2-40B4-BE49-F238E27FC236}">
                <a16:creationId xmlns:a16="http://schemas.microsoft.com/office/drawing/2014/main" id="{5B0EC193-0BB1-2347-87F1-388A4D3D65DF}"/>
              </a:ext>
            </a:extLst>
          </p:cNvPr>
          <p:cNvGrpSpPr/>
          <p:nvPr userDrawn="1"/>
        </p:nvGrpSpPr>
        <p:grpSpPr>
          <a:xfrm>
            <a:off x="0" y="0"/>
            <a:ext cx="12192001" cy="6858000"/>
            <a:chOff x="-1" y="0"/>
            <a:chExt cx="12192001" cy="6858000"/>
          </a:xfrm>
        </p:grpSpPr>
        <p:grpSp>
          <p:nvGrpSpPr>
            <p:cNvPr id="9" name="Group 8">
              <a:extLst>
                <a:ext uri="{FF2B5EF4-FFF2-40B4-BE49-F238E27FC236}">
                  <a16:creationId xmlns:a16="http://schemas.microsoft.com/office/drawing/2014/main" id="{932FF43C-EB05-2149-B98E-56A75A3AE5D9}"/>
                </a:ext>
              </a:extLst>
            </p:cNvPr>
            <p:cNvGrpSpPr/>
            <p:nvPr/>
          </p:nvGrpSpPr>
          <p:grpSpPr>
            <a:xfrm>
              <a:off x="-1" y="0"/>
              <a:ext cx="12192001" cy="6858000"/>
              <a:chOff x="-1" y="0"/>
              <a:chExt cx="12192001" cy="6858000"/>
            </a:xfrm>
          </p:grpSpPr>
          <p:sp>
            <p:nvSpPr>
              <p:cNvPr id="11" name="Rectangle 10">
                <a:extLst>
                  <a:ext uri="{FF2B5EF4-FFF2-40B4-BE49-F238E27FC236}">
                    <a16:creationId xmlns:a16="http://schemas.microsoft.com/office/drawing/2014/main" id="{E137C8ED-EFE3-7345-80AC-4BA305840B7F}"/>
                  </a:ext>
                </a:extLst>
              </p:cNvPr>
              <p:cNvSpPr/>
              <p:nvPr/>
            </p:nvSpPr>
            <p:spPr>
              <a:xfrm>
                <a:off x="1" y="0"/>
                <a:ext cx="5374640" cy="685800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1F225B9-5C4F-4D4C-AF63-B41CF57B9CAB}"/>
                  </a:ext>
                </a:extLst>
              </p:cNvPr>
              <p:cNvSpPr/>
              <p:nvPr/>
            </p:nvSpPr>
            <p:spPr>
              <a:xfrm>
                <a:off x="5312780" y="0"/>
                <a:ext cx="6879220" cy="685800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0F6BAF26-CFA1-AB40-A9A2-A2CDBD019D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057134" cy="6858000"/>
              </a:xfrm>
              <a:prstGeom prst="rect">
                <a:avLst/>
              </a:prstGeom>
            </p:spPr>
          </p:pic>
        </p:grpSp>
        <p:sp>
          <p:nvSpPr>
            <p:cNvPr id="10" name="Rectangle 9">
              <a:extLst>
                <a:ext uri="{FF2B5EF4-FFF2-40B4-BE49-F238E27FC236}">
                  <a16:creationId xmlns:a16="http://schemas.microsoft.com/office/drawing/2014/main" id="{72550EB3-0917-414B-BA18-057664BF3491}"/>
                </a:ext>
              </a:extLst>
            </p:cNvPr>
            <p:cNvSpPr/>
            <p:nvPr/>
          </p:nvSpPr>
          <p:spPr>
            <a:xfrm>
              <a:off x="2468881" y="4958080"/>
              <a:ext cx="5374640" cy="189992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Graphic 23">
            <a:extLst>
              <a:ext uri="{FF2B5EF4-FFF2-40B4-BE49-F238E27FC236}">
                <a16:creationId xmlns:a16="http://schemas.microsoft.com/office/drawing/2014/main" id="{AF18139E-7039-E247-9D04-14D00C732D7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0680" y="6236754"/>
            <a:ext cx="990600" cy="434556"/>
          </a:xfrm>
          <a:prstGeom prst="rect">
            <a:avLst/>
          </a:prstGeom>
        </p:spPr>
      </p:pic>
    </p:spTree>
    <p:extLst>
      <p:ext uri="{BB962C8B-B14F-4D97-AF65-F5344CB8AC3E}">
        <p14:creationId xmlns:p14="http://schemas.microsoft.com/office/powerpoint/2010/main" val="32048494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299-7DC5-CC4D-A53F-7F361FBFCE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1ABF5-3911-894F-9AD4-26094B672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72E5FF-BFA7-6C4E-9513-4823119392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02AEC-ADA8-4C46-9351-2EB0855E9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1999B7-4250-9C44-BABF-9ED57F11B3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9C566-2058-C84C-A4BC-86356FE820AB}"/>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8" name="Footer Placeholder 7">
            <a:extLst>
              <a:ext uri="{FF2B5EF4-FFF2-40B4-BE49-F238E27FC236}">
                <a16:creationId xmlns:a16="http://schemas.microsoft.com/office/drawing/2014/main" id="{CD9401BF-B236-E740-865E-2452BFC03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6F859B-DFA8-9044-A561-FF0AEA84587D}"/>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42101670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4ACA-D7EF-1F48-BF0F-E74404A0EC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347D0-7D64-234C-BDC2-476AA1A06F08}"/>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4" name="Footer Placeholder 3">
            <a:extLst>
              <a:ext uri="{FF2B5EF4-FFF2-40B4-BE49-F238E27FC236}">
                <a16:creationId xmlns:a16="http://schemas.microsoft.com/office/drawing/2014/main" id="{0004E3A4-2E03-AB40-962D-A67D69076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6B041-1309-0549-BC9F-9C2EBCA410F9}"/>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16350454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D3041-86BD-6A45-9EE0-57E3A443AC4F}"/>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3" name="Footer Placeholder 2">
            <a:extLst>
              <a:ext uri="{FF2B5EF4-FFF2-40B4-BE49-F238E27FC236}">
                <a16:creationId xmlns:a16="http://schemas.microsoft.com/office/drawing/2014/main" id="{F97C6399-A8AC-104F-BDC9-46878E71B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8A074B-7755-2F4F-AECF-82C8282BAA60}"/>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12341145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3396-65E0-E54A-94A0-C85359CD8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9BC2E6-2F04-D948-B50A-7753F2369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60E49-4879-334F-B174-84FEC780B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39AD23-71EF-7F4B-8DF8-C545D164DDC8}"/>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6" name="Footer Placeholder 5">
            <a:extLst>
              <a:ext uri="{FF2B5EF4-FFF2-40B4-BE49-F238E27FC236}">
                <a16:creationId xmlns:a16="http://schemas.microsoft.com/office/drawing/2014/main" id="{5E92D3B4-7FEF-144A-A3F1-49E5D1F18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F77C3-FDEB-2547-A242-D0B92C5A9D6F}"/>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31804911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163A-8775-F64C-89B9-F004452BB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79756C-21C7-7F49-B385-57892FC70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73316-93B2-6049-8661-B8F1A80A2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DB3095-194A-654B-9D00-CD0632945DFB}"/>
              </a:ext>
            </a:extLst>
          </p:cNvPr>
          <p:cNvSpPr>
            <a:spLocks noGrp="1"/>
          </p:cNvSpPr>
          <p:nvPr>
            <p:ph type="dt" sz="half" idx="10"/>
          </p:nvPr>
        </p:nvSpPr>
        <p:spPr/>
        <p:txBody>
          <a:bodyPr/>
          <a:lstStyle/>
          <a:p>
            <a:fld id="{8698B85F-69DF-A74A-8BB4-287A72DD6FDF}" type="datetimeFigureOut">
              <a:rPr lang="en-US" smtClean="0"/>
              <a:t>6/2/23</a:t>
            </a:fld>
            <a:endParaRPr lang="en-US"/>
          </a:p>
        </p:txBody>
      </p:sp>
      <p:sp>
        <p:nvSpPr>
          <p:cNvPr id="6" name="Footer Placeholder 5">
            <a:extLst>
              <a:ext uri="{FF2B5EF4-FFF2-40B4-BE49-F238E27FC236}">
                <a16:creationId xmlns:a16="http://schemas.microsoft.com/office/drawing/2014/main" id="{5FC693C4-EF17-D248-A901-FCE8E6426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EB61F-507A-A342-ABE5-35AB811CB4F4}"/>
              </a:ext>
            </a:extLst>
          </p:cNvPr>
          <p:cNvSpPr>
            <a:spLocks noGrp="1"/>
          </p:cNvSpPr>
          <p:nvPr>
            <p:ph type="sldNum" sz="quarter" idx="12"/>
          </p:nvPr>
        </p:nvSpPr>
        <p:spPr/>
        <p:txBody>
          <a:bodyPr/>
          <a:lstStyle/>
          <a:p>
            <a:fld id="{AF408BC9-1A0D-D84D-BE4C-1900A288232C}" type="slidenum">
              <a:rPr lang="en-US" smtClean="0"/>
              <a:t>‹#›</a:t>
            </a:fld>
            <a:endParaRPr lang="en-US"/>
          </a:p>
        </p:txBody>
      </p:sp>
    </p:spTree>
    <p:extLst>
      <p:ext uri="{BB962C8B-B14F-4D97-AF65-F5344CB8AC3E}">
        <p14:creationId xmlns:p14="http://schemas.microsoft.com/office/powerpoint/2010/main" val="41596230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D4471-6458-D34E-AD2D-CF11ADF78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40572-AB9D-2C46-8A56-1640F6AD1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91757-0506-474C-A465-F5CDF8280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8B85F-69DF-A74A-8BB4-287A72DD6FDF}" type="datetimeFigureOut">
              <a:rPr lang="en-US" smtClean="0"/>
              <a:t>6/2/23</a:t>
            </a:fld>
            <a:endParaRPr lang="en-US"/>
          </a:p>
        </p:txBody>
      </p:sp>
      <p:sp>
        <p:nvSpPr>
          <p:cNvPr id="5" name="Footer Placeholder 4">
            <a:extLst>
              <a:ext uri="{FF2B5EF4-FFF2-40B4-BE49-F238E27FC236}">
                <a16:creationId xmlns:a16="http://schemas.microsoft.com/office/drawing/2014/main" id="{75FD8528-B206-BE48-B76E-867D13AE7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E0CF30-C8C9-1C4E-BBDF-4796B1D34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08BC9-1A0D-D84D-BE4C-1900A288232C}" type="slidenum">
              <a:rPr lang="en-US" smtClean="0"/>
              <a:t>‹#›</a:t>
            </a:fld>
            <a:endParaRPr lang="en-US"/>
          </a:p>
        </p:txBody>
      </p:sp>
      <p:sp>
        <p:nvSpPr>
          <p:cNvPr id="9" name="TextBox 8">
            <a:extLst>
              <a:ext uri="{FF2B5EF4-FFF2-40B4-BE49-F238E27FC236}">
                <a16:creationId xmlns:a16="http://schemas.microsoft.com/office/drawing/2014/main" id="{40A87FCB-226E-4F20-A4C2-D94D73CDC267}"/>
              </a:ext>
            </a:extLst>
          </p:cNvPr>
          <p:cNvSpPr txBox="1"/>
          <p:nvPr userDrawn="1">
            <p:extLst>
              <p:ext uri="{1162E1C5-73C7-4A58-AE30-91384D911F3F}">
                <p184:classification xmlns:p184="http://schemas.microsoft.com/office/powerpoint/2018/4/main" val="hdr"/>
              </p:ext>
            </p:extLst>
          </p:nvPr>
        </p:nvSpPr>
        <p:spPr>
          <a:xfrm>
            <a:off x="0" y="0"/>
            <a:ext cx="1385888" cy="152400"/>
          </a:xfrm>
          <a:prstGeom prst="rect">
            <a:avLst/>
          </a:prstGeom>
        </p:spPr>
        <p:txBody>
          <a:bodyPr horzOverflow="overflow" lIns="0" tIns="0" rIns="0" bIns="0">
            <a:spAutoFit/>
          </a:bodyPr>
          <a:lstStyle/>
          <a:p>
            <a:pPr algn="l"/>
            <a:r>
              <a:rPr lang="en-KE" sz="1000">
                <a:solidFill>
                  <a:srgbClr val="000000"/>
                </a:solidFill>
                <a:latin typeface="Calibri" panose="020F0502020204030204" pitchFamily="34" charset="0"/>
                <a:cs typeface="Calibri" panose="020F0502020204030204" pitchFamily="34" charset="0"/>
              </a:rPr>
              <a:t>Classification: Confidential</a:t>
            </a:r>
          </a:p>
        </p:txBody>
      </p:sp>
      <p:sp>
        <p:nvSpPr>
          <p:cNvPr id="10" name="TextBox 9">
            <a:extLst>
              <a:ext uri="{FF2B5EF4-FFF2-40B4-BE49-F238E27FC236}">
                <a16:creationId xmlns:a16="http://schemas.microsoft.com/office/drawing/2014/main" id="{1F9DCF32-7A6C-3468-D0FE-7055929C22BC}"/>
              </a:ext>
            </a:extLst>
          </p:cNvPr>
          <p:cNvSpPr txBox="1"/>
          <p:nvPr userDrawn="1">
            <p:extLst>
              <p:ext uri="{1162E1C5-73C7-4A58-AE30-91384D911F3F}">
                <p184:classification xmlns:p184="http://schemas.microsoft.com/office/powerpoint/2018/4/main" val="ftr"/>
              </p:ext>
            </p:extLst>
          </p:nvPr>
        </p:nvSpPr>
        <p:spPr>
          <a:xfrm>
            <a:off x="0" y="6705600"/>
            <a:ext cx="1385888" cy="152400"/>
          </a:xfrm>
          <a:prstGeom prst="rect">
            <a:avLst/>
          </a:prstGeom>
        </p:spPr>
        <p:txBody>
          <a:bodyPr horzOverflow="overflow" lIns="0" tIns="0" rIns="0" bIns="0">
            <a:spAutoFit/>
          </a:bodyPr>
          <a:lstStyle/>
          <a:p>
            <a:pPr algn="l"/>
            <a:r>
              <a:rPr lang="en-KE" sz="10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9703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diagramLayout" Target="../diagrams/layout2.xml"/><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diagramData" Target="../diagrams/data2.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3.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diagramQuickStyle" Target="../diagrams/quickStyle2.xml"/><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9BECBBB3-E6F4-1E4A-A318-E4AF7E5D07EA}"/>
              </a:ext>
            </a:extLst>
          </p:cNvPr>
          <p:cNvSpPr txBox="1"/>
          <p:nvPr/>
        </p:nvSpPr>
        <p:spPr>
          <a:xfrm>
            <a:off x="211969" y="3428999"/>
            <a:ext cx="5968204" cy="872775"/>
          </a:xfrm>
          <a:prstGeom prst="rect">
            <a:avLst/>
          </a:prstGeom>
        </p:spPr>
        <p:txBody>
          <a:bodyPr vert="horz" wrap="square" lIns="0" tIns="13434" rIns="0" bIns="0" rtlCol="0">
            <a:spAutoFit/>
          </a:bodyPr>
          <a:lstStyle/>
          <a:p>
            <a:pPr marL="13434" marR="5374">
              <a:spcBef>
                <a:spcPts val="106"/>
              </a:spcBef>
            </a:pPr>
            <a:r>
              <a:rPr lang="en-US" sz="2750" dirty="0">
                <a:solidFill>
                  <a:schemeClr val="bg1"/>
                </a:solidFill>
                <a:latin typeface="Verdana" panose="020B0604030504040204" pitchFamily="34" charset="0"/>
                <a:ea typeface="Verdana" panose="020B0604030504040204" pitchFamily="34" charset="0"/>
                <a:cs typeface="Verdana" panose="020B0604030504040204" pitchFamily="34" charset="0"/>
              </a:rPr>
              <a:t>Customer Segmentation for </a:t>
            </a:r>
          </a:p>
          <a:p>
            <a:pPr marL="13434" marR="5374">
              <a:spcBef>
                <a:spcPts val="106"/>
              </a:spcBef>
            </a:pPr>
            <a:r>
              <a:rPr lang="en-US" sz="2750" dirty="0">
                <a:solidFill>
                  <a:schemeClr val="bg1"/>
                </a:solidFill>
                <a:latin typeface="Verdana" panose="020B0604030504040204" pitchFamily="34" charset="0"/>
                <a:ea typeface="Verdana" panose="020B0604030504040204" pitchFamily="34" charset="0"/>
                <a:cs typeface="Verdana" panose="020B0604030504040204" pitchFamily="34" charset="0"/>
              </a:rPr>
              <a:t>BL04 and Bl01</a:t>
            </a:r>
            <a:endParaRPr sz="27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object 4">
            <a:extLst>
              <a:ext uri="{FF2B5EF4-FFF2-40B4-BE49-F238E27FC236}">
                <a16:creationId xmlns:a16="http://schemas.microsoft.com/office/drawing/2014/main" id="{382FBE8A-1F0B-6B43-BFCA-5E0F2932AC07}"/>
              </a:ext>
            </a:extLst>
          </p:cNvPr>
          <p:cNvSpPr txBox="1"/>
          <p:nvPr/>
        </p:nvSpPr>
        <p:spPr>
          <a:xfrm>
            <a:off x="211969" y="4641930"/>
            <a:ext cx="5008922" cy="900988"/>
          </a:xfrm>
          <a:prstGeom prst="rect">
            <a:avLst/>
          </a:prstGeom>
        </p:spPr>
        <p:txBody>
          <a:bodyPr vert="horz" wrap="square" lIns="0" tIns="13434" rIns="0" bIns="0" rtlCol="0">
            <a:spAutoFit/>
          </a:bodyPr>
          <a:lstStyle/>
          <a:p>
            <a:pPr marL="13434">
              <a:spcBef>
                <a:spcPts val="106"/>
              </a:spcBef>
            </a:pPr>
            <a:r>
              <a:rPr lang="en-GB" sz="1400" spc="-11" dirty="0">
                <a:solidFill>
                  <a:schemeClr val="bg1"/>
                </a:solidFill>
                <a:latin typeface="Verdana" panose="020B0604030504040204" pitchFamily="34" charset="0"/>
                <a:ea typeface="Verdana" panose="020B0604030504040204" pitchFamily="34" charset="0"/>
                <a:cs typeface="Verdana" panose="020B0604030504040204" pitchFamily="34" charset="0"/>
              </a:rPr>
              <a:t>A client segmentation model that identifies the behaviour of BL04 and BL01 from transactional data</a:t>
            </a:r>
          </a:p>
          <a:p>
            <a:pPr marL="13434">
              <a:spcBef>
                <a:spcPts val="106"/>
              </a:spcBef>
            </a:pPr>
            <a:endParaRPr lang="en-GB" sz="1400" b="1" i="1" spc="-1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3434">
              <a:spcBef>
                <a:spcPts val="106"/>
              </a:spcBef>
            </a:pPr>
            <a:r>
              <a:rPr lang="en-GB" sz="1400" b="1" i="1" spc="-11" dirty="0">
                <a:solidFill>
                  <a:schemeClr val="bg1"/>
                </a:solidFill>
                <a:latin typeface="Verdana" panose="020B0604030504040204" pitchFamily="34" charset="0"/>
                <a:ea typeface="Verdana" panose="020B0604030504040204" pitchFamily="34" charset="0"/>
                <a:cs typeface="Verdana" panose="020B0604030504040204" pitchFamily="34" charset="0"/>
              </a:rPr>
              <a:t>- Advanced Analytics, March 2023</a:t>
            </a:r>
            <a:endParaRPr sz="1400" b="1" i="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Calendar&#10;&#10;Description automatically generated with low confidence">
            <a:extLst>
              <a:ext uri="{FF2B5EF4-FFF2-40B4-BE49-F238E27FC236}">
                <a16:creationId xmlns:a16="http://schemas.microsoft.com/office/drawing/2014/main" id="{1D7FD1A9-FA3B-4C23-E4BA-5F00C836FA5C}"/>
              </a:ext>
            </a:extLst>
          </p:cNvPr>
          <p:cNvPicPr>
            <a:picLocks noChangeAspect="1"/>
          </p:cNvPicPr>
          <p:nvPr/>
        </p:nvPicPr>
        <p:blipFill rotWithShape="1">
          <a:blip r:embed="rId4">
            <a:duotone>
              <a:schemeClr val="accent1">
                <a:shade val="45000"/>
                <a:satMod val="135000"/>
              </a:schemeClr>
              <a:prstClr val="white"/>
            </a:duotone>
            <a:alphaModFix amt="76000"/>
          </a:blip>
          <a:srcRect l="6391" t="9178" r="7333" b="7877"/>
          <a:stretch/>
        </p:blipFill>
        <p:spPr>
          <a:xfrm>
            <a:off x="5220891" y="0"/>
            <a:ext cx="6971109" cy="6858000"/>
          </a:xfrm>
          <a:prstGeom prst="rect">
            <a:avLst/>
          </a:prstGeom>
          <a:pattFill prst="openDmnd">
            <a:fgClr>
              <a:srgbClr val="0032A0"/>
            </a:fgClr>
            <a:bgClr>
              <a:srgbClr val="2336D0"/>
            </a:bgClr>
          </a:pattFill>
          <a:effectLst>
            <a:outerShdw blurRad="50800" dist="50800" dir="5400000" algn="ctr" rotWithShape="0">
              <a:srgbClr val="0032A0">
                <a:alpha val="63000"/>
              </a:srgbClr>
            </a:outerShdw>
          </a:effectLst>
        </p:spPr>
      </p:pic>
    </p:spTree>
    <p:extLst>
      <p:ext uri="{BB962C8B-B14F-4D97-AF65-F5344CB8AC3E}">
        <p14:creationId xmlns:p14="http://schemas.microsoft.com/office/powerpoint/2010/main" val="25153507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sp>
        <p:nvSpPr>
          <p:cNvPr id="2" name="Rectangle 1">
            <a:extLst>
              <a:ext uri="{FF2B5EF4-FFF2-40B4-BE49-F238E27FC236}">
                <a16:creationId xmlns:a16="http://schemas.microsoft.com/office/drawing/2014/main" id="{08688060-2334-B709-9203-45B5A2BB3110}"/>
              </a:ext>
            </a:extLst>
          </p:cNvPr>
          <p:cNvSpPr/>
          <p:nvPr/>
        </p:nvSpPr>
        <p:spPr>
          <a:xfrm>
            <a:off x="8436110" y="4426279"/>
            <a:ext cx="3573753" cy="1346886"/>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 name="TextBox 2">
            <a:extLst>
              <a:ext uri="{FF2B5EF4-FFF2-40B4-BE49-F238E27FC236}">
                <a16:creationId xmlns:a16="http://schemas.microsoft.com/office/drawing/2014/main" id="{D4D41CB5-F0D1-89F0-40FE-7095F938F844}"/>
              </a:ext>
            </a:extLst>
          </p:cNvPr>
          <p:cNvSpPr txBox="1"/>
          <p:nvPr/>
        </p:nvSpPr>
        <p:spPr>
          <a:xfrm>
            <a:off x="9030378" y="4426280"/>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4" name="TextBox 3">
            <a:extLst>
              <a:ext uri="{FF2B5EF4-FFF2-40B4-BE49-F238E27FC236}">
                <a16:creationId xmlns:a16="http://schemas.microsoft.com/office/drawing/2014/main" id="{2B51E093-0295-5A6B-BDB3-B2C65D59853A}"/>
              </a:ext>
            </a:extLst>
          </p:cNvPr>
          <p:cNvSpPr txBox="1"/>
          <p:nvPr/>
        </p:nvSpPr>
        <p:spPr>
          <a:xfrm>
            <a:off x="8554642" y="4688660"/>
            <a:ext cx="3354860" cy="1015663"/>
          </a:xfrm>
          <a:prstGeom prst="rect">
            <a:avLst/>
          </a:prstGeom>
          <a:noFill/>
        </p:spPr>
        <p:txBody>
          <a:bodyPr wrap="square" rtlCol="0">
            <a:spAutoFit/>
          </a:bodyPr>
          <a:lstStyle/>
          <a:p>
            <a:pPr marL="285750" indent="-285750">
              <a:buFont typeface="Arial" panose="020B0604020202020204" pitchFamily="34" charset="0"/>
              <a:buChar char="•"/>
            </a:pPr>
            <a:r>
              <a:rPr lang="en-GB" sz="1200" b="0" i="0" u="none" strike="noStrike" dirty="0">
                <a:solidFill>
                  <a:srgbClr val="374151"/>
                </a:solidFill>
                <a:effectLst/>
                <a:latin typeface="Söhne"/>
              </a:rPr>
              <a:t>High Value Customers have lower engagement with Lending products, CASA (Current and Savings Account), and High-Cost Deposits compared to Medium and Low Value Customers</a:t>
            </a:r>
            <a:endParaRPr lang="en-KE" sz="1200" dirty="0"/>
          </a:p>
        </p:txBody>
      </p:sp>
      <p:cxnSp>
        <p:nvCxnSpPr>
          <p:cNvPr id="6" name="Straight Connector 5">
            <a:extLst>
              <a:ext uri="{FF2B5EF4-FFF2-40B4-BE49-F238E27FC236}">
                <a16:creationId xmlns:a16="http://schemas.microsoft.com/office/drawing/2014/main" id="{4B29C3AF-99E0-497A-DEA7-F9DA7BC242C7}"/>
              </a:ext>
            </a:extLst>
          </p:cNvPr>
          <p:cNvCxnSpPr>
            <a:cxnSpLocks/>
          </p:cNvCxnSpPr>
          <p:nvPr/>
        </p:nvCxnSpPr>
        <p:spPr>
          <a:xfrm>
            <a:off x="371101" y="44654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C84D6684-F654-BA4F-D376-6430EB216CEE}"/>
              </a:ext>
            </a:extLst>
          </p:cNvPr>
          <p:cNvSpPr txBox="1">
            <a:spLocks/>
          </p:cNvSpPr>
          <p:nvPr/>
        </p:nvSpPr>
        <p:spPr>
          <a:xfrm>
            <a:off x="0" y="10998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PRODUCT USAGE BY CLUSTER</a:t>
            </a:r>
            <a:endParaRPr lang="en-US" dirty="0">
              <a:latin typeface="Arial" panose="020B0604020202020204" pitchFamily="34" charset="0"/>
              <a:cs typeface="Arial" panose="020B0604020202020204" pitchFamily="34" charset="0"/>
            </a:endParaRPr>
          </a:p>
        </p:txBody>
      </p:sp>
      <p:pic>
        <p:nvPicPr>
          <p:cNvPr id="8" name="Graphic 7" descr="Paperclip with solid fill">
            <a:extLst>
              <a:ext uri="{FF2B5EF4-FFF2-40B4-BE49-F238E27FC236}">
                <a16:creationId xmlns:a16="http://schemas.microsoft.com/office/drawing/2014/main" id="{BE252469-B648-1F56-178D-DB3270374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8384677" y="4176690"/>
            <a:ext cx="511200" cy="511200"/>
          </a:xfrm>
          <a:prstGeom prst="rect">
            <a:avLst/>
          </a:prstGeom>
        </p:spPr>
      </p:pic>
      <p:pic>
        <p:nvPicPr>
          <p:cNvPr id="9" name="Picture 8" descr="Chart, bar chart&#10;&#10;Description automatically generated">
            <a:extLst>
              <a:ext uri="{FF2B5EF4-FFF2-40B4-BE49-F238E27FC236}">
                <a16:creationId xmlns:a16="http://schemas.microsoft.com/office/drawing/2014/main" id="{C1665BFB-089F-F050-8CB2-449BF06596E9}"/>
              </a:ext>
            </a:extLst>
          </p:cNvPr>
          <p:cNvPicPr>
            <a:picLocks noChangeAspect="1"/>
          </p:cNvPicPr>
          <p:nvPr/>
        </p:nvPicPr>
        <p:blipFill>
          <a:blip r:embed="rId4"/>
          <a:stretch>
            <a:fillRect/>
          </a:stretch>
        </p:blipFill>
        <p:spPr>
          <a:xfrm>
            <a:off x="417651" y="478708"/>
            <a:ext cx="7244879" cy="1856126"/>
          </a:xfrm>
          <a:prstGeom prst="rect">
            <a:avLst/>
          </a:prstGeom>
          <a:ln w="12700">
            <a:solidFill>
              <a:schemeClr val="accent1">
                <a:shade val="50000"/>
              </a:schemeClr>
            </a:solidFill>
          </a:ln>
        </p:spPr>
      </p:pic>
      <p:pic>
        <p:nvPicPr>
          <p:cNvPr id="12" name="Picture 11" descr="Chart, bar chart&#10;&#10;Description automatically generated">
            <a:extLst>
              <a:ext uri="{FF2B5EF4-FFF2-40B4-BE49-F238E27FC236}">
                <a16:creationId xmlns:a16="http://schemas.microsoft.com/office/drawing/2014/main" id="{B1D248E6-E15C-E808-E243-1FC92741CC28}"/>
              </a:ext>
            </a:extLst>
          </p:cNvPr>
          <p:cNvPicPr>
            <a:picLocks noChangeAspect="1"/>
          </p:cNvPicPr>
          <p:nvPr/>
        </p:nvPicPr>
        <p:blipFill>
          <a:blip r:embed="rId5"/>
          <a:stretch>
            <a:fillRect/>
          </a:stretch>
        </p:blipFill>
        <p:spPr>
          <a:xfrm>
            <a:off x="417651" y="2387813"/>
            <a:ext cx="7244879" cy="1759987"/>
          </a:xfrm>
          <a:prstGeom prst="rect">
            <a:avLst/>
          </a:prstGeom>
          <a:ln>
            <a:solidFill>
              <a:srgbClr val="C00000"/>
            </a:solidFill>
          </a:ln>
        </p:spPr>
      </p:pic>
      <p:pic>
        <p:nvPicPr>
          <p:cNvPr id="14" name="Picture 13" descr="Chart, waterfall chart&#10;&#10;Description automatically generated">
            <a:extLst>
              <a:ext uri="{FF2B5EF4-FFF2-40B4-BE49-F238E27FC236}">
                <a16:creationId xmlns:a16="http://schemas.microsoft.com/office/drawing/2014/main" id="{3DFBF76C-0C9B-4741-18FC-554F838DA4A5}"/>
              </a:ext>
            </a:extLst>
          </p:cNvPr>
          <p:cNvPicPr>
            <a:picLocks noChangeAspect="1"/>
          </p:cNvPicPr>
          <p:nvPr/>
        </p:nvPicPr>
        <p:blipFill>
          <a:blip r:embed="rId6"/>
          <a:stretch>
            <a:fillRect/>
          </a:stretch>
        </p:blipFill>
        <p:spPr>
          <a:xfrm>
            <a:off x="417651" y="4204269"/>
            <a:ext cx="7244879" cy="1846733"/>
          </a:xfrm>
          <a:prstGeom prst="rect">
            <a:avLst/>
          </a:prstGeom>
          <a:ln>
            <a:solidFill>
              <a:srgbClr val="00B050"/>
            </a:solidFill>
          </a:ln>
        </p:spPr>
      </p:pic>
    </p:spTree>
    <p:extLst>
      <p:ext uri="{BB962C8B-B14F-4D97-AF65-F5344CB8AC3E}">
        <p14:creationId xmlns:p14="http://schemas.microsoft.com/office/powerpoint/2010/main" val="3627956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F665143A-A1C5-EE99-EBD5-9FC6AADC7821}"/>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62964629-A86D-AD19-D9DF-7FDB7AA35A4F}"/>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CREDIT/DEBIT VALUE PER CLUSTER</a:t>
            </a:r>
          </a:p>
          <a:p>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A6A323-D049-21CF-5D60-C7EE396A457A}"/>
              </a:ext>
            </a:extLst>
          </p:cNvPr>
          <p:cNvSpPr/>
          <p:nvPr/>
        </p:nvSpPr>
        <p:spPr>
          <a:xfrm>
            <a:off x="514350" y="4645259"/>
            <a:ext cx="11495513" cy="1401180"/>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 name="TextBox 5">
            <a:extLst>
              <a:ext uri="{FF2B5EF4-FFF2-40B4-BE49-F238E27FC236}">
                <a16:creationId xmlns:a16="http://schemas.microsoft.com/office/drawing/2014/main" id="{361D9E73-5314-D91A-9391-519D342263AB}"/>
              </a:ext>
            </a:extLst>
          </p:cNvPr>
          <p:cNvSpPr txBox="1"/>
          <p:nvPr/>
        </p:nvSpPr>
        <p:spPr>
          <a:xfrm>
            <a:off x="4883209" y="4645259"/>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7" name="TextBox 6">
            <a:extLst>
              <a:ext uri="{FF2B5EF4-FFF2-40B4-BE49-F238E27FC236}">
                <a16:creationId xmlns:a16="http://schemas.microsoft.com/office/drawing/2014/main" id="{335FD249-F6CE-25AA-4E3F-77F8A142A87B}"/>
              </a:ext>
            </a:extLst>
          </p:cNvPr>
          <p:cNvSpPr txBox="1"/>
          <p:nvPr/>
        </p:nvSpPr>
        <p:spPr>
          <a:xfrm>
            <a:off x="514350" y="4954336"/>
            <a:ext cx="11395152" cy="1015663"/>
          </a:xfrm>
          <a:prstGeom prst="rect">
            <a:avLst/>
          </a:prstGeom>
          <a:noFill/>
        </p:spPr>
        <p:txBody>
          <a:bodyPr wrap="square" rtlCol="0">
            <a:spAutoFit/>
          </a:bodyPr>
          <a:lstStyle/>
          <a:p>
            <a:pPr marL="285750" indent="-285750">
              <a:buFont typeface="Arial" panose="020B0604020202020204" pitchFamily="34" charset="0"/>
              <a:buChar char="•"/>
            </a:pPr>
            <a:r>
              <a:rPr lang="en-KE" sz="1200" dirty="0"/>
              <a:t>The High Value Customer segment seems to be having the highest credit value to volume ratio as well as average debit value to volume ratio, the medium have higher average debit value to volume ratio than credit value to volume ratio. This means that the High Value Customer segment deposits the largest value in the shortest time compared to the other clusters</a:t>
            </a:r>
          </a:p>
          <a:p>
            <a:pPr marL="285750" indent="-285750">
              <a:buFont typeface="Arial" panose="020B0604020202020204" pitchFamily="34" charset="0"/>
              <a:buChar char="•"/>
            </a:pPr>
            <a:endParaRPr lang="en-KE" sz="1200" dirty="0"/>
          </a:p>
          <a:p>
            <a:r>
              <a:rPr lang="en-KE" sz="1200" b="1" i="1" dirty="0"/>
              <a:t>*units of chart -Millions</a:t>
            </a:r>
          </a:p>
        </p:txBody>
      </p:sp>
      <p:pic>
        <p:nvPicPr>
          <p:cNvPr id="8" name="Graphic 7" descr="Paperclip with solid fill">
            <a:extLst>
              <a:ext uri="{FF2B5EF4-FFF2-40B4-BE49-F238E27FC236}">
                <a16:creationId xmlns:a16="http://schemas.microsoft.com/office/drawing/2014/main" id="{93B69785-C8CD-8C79-063C-9BD41FC4DE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34969" y="4321348"/>
            <a:ext cx="511200" cy="511200"/>
          </a:xfrm>
          <a:prstGeom prst="rect">
            <a:avLst/>
          </a:prstGeom>
        </p:spPr>
      </p:pic>
      <p:pic>
        <p:nvPicPr>
          <p:cNvPr id="9" name="Picture 8" descr="Chart, waterfall chart&#10;&#10;Description automatically generated">
            <a:extLst>
              <a:ext uri="{FF2B5EF4-FFF2-40B4-BE49-F238E27FC236}">
                <a16:creationId xmlns:a16="http://schemas.microsoft.com/office/drawing/2014/main" id="{60A4798F-B5D1-0AA6-1BCB-DC4CCE65297E}"/>
              </a:ext>
            </a:extLst>
          </p:cNvPr>
          <p:cNvPicPr>
            <a:picLocks noChangeAspect="1"/>
          </p:cNvPicPr>
          <p:nvPr/>
        </p:nvPicPr>
        <p:blipFill>
          <a:blip r:embed="rId4"/>
          <a:stretch>
            <a:fillRect/>
          </a:stretch>
        </p:blipFill>
        <p:spPr>
          <a:xfrm>
            <a:off x="6096001" y="793523"/>
            <a:ext cx="5761032" cy="3528106"/>
          </a:xfrm>
          <a:prstGeom prst="rect">
            <a:avLst/>
          </a:prstGeom>
          <a:ln>
            <a:solidFill>
              <a:srgbClr val="C00000"/>
            </a:solidFill>
          </a:ln>
        </p:spPr>
      </p:pic>
      <p:pic>
        <p:nvPicPr>
          <p:cNvPr id="13" name="Picture 12" descr="Chart, waterfall chart&#10;&#10;Description automatically generated">
            <a:extLst>
              <a:ext uri="{FF2B5EF4-FFF2-40B4-BE49-F238E27FC236}">
                <a16:creationId xmlns:a16="http://schemas.microsoft.com/office/drawing/2014/main" id="{7B1BED47-7AB5-4925-017F-8DED315453BF}"/>
              </a:ext>
            </a:extLst>
          </p:cNvPr>
          <p:cNvPicPr>
            <a:picLocks noChangeAspect="1"/>
          </p:cNvPicPr>
          <p:nvPr/>
        </p:nvPicPr>
        <p:blipFill>
          <a:blip r:embed="rId5"/>
          <a:stretch>
            <a:fillRect/>
          </a:stretch>
        </p:blipFill>
        <p:spPr>
          <a:xfrm>
            <a:off x="574518" y="739330"/>
            <a:ext cx="5196050" cy="3582017"/>
          </a:xfrm>
          <a:prstGeom prst="rect">
            <a:avLst/>
          </a:prstGeom>
          <a:ln>
            <a:solidFill>
              <a:srgbClr val="00B050"/>
            </a:solidFill>
          </a:ln>
        </p:spPr>
      </p:pic>
    </p:spTree>
    <p:extLst>
      <p:ext uri="{BB962C8B-B14F-4D97-AF65-F5344CB8AC3E}">
        <p14:creationId xmlns:p14="http://schemas.microsoft.com/office/powerpoint/2010/main" val="40728584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BF2E3E24-014E-46E5-6873-25F355AF39F3}"/>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245B680-2CCA-3AFC-FE03-DBED7223A0ED}"/>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DEBIT VOLUME PER CLUSTER</a:t>
            </a:r>
          </a:p>
          <a:p>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E29D659-7B40-729A-E994-F25D416AC59B}"/>
              </a:ext>
            </a:extLst>
          </p:cNvPr>
          <p:cNvSpPr/>
          <p:nvPr/>
        </p:nvSpPr>
        <p:spPr>
          <a:xfrm>
            <a:off x="8436110" y="4214400"/>
            <a:ext cx="3573753" cy="1832039"/>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TextBox 7">
            <a:extLst>
              <a:ext uri="{FF2B5EF4-FFF2-40B4-BE49-F238E27FC236}">
                <a16:creationId xmlns:a16="http://schemas.microsoft.com/office/drawing/2014/main" id="{A67FA759-7E18-F206-D8C0-7570169A6492}"/>
              </a:ext>
            </a:extLst>
          </p:cNvPr>
          <p:cNvSpPr txBox="1"/>
          <p:nvPr/>
        </p:nvSpPr>
        <p:spPr>
          <a:xfrm>
            <a:off x="9030378" y="4225557"/>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11" name="TextBox 10">
            <a:extLst>
              <a:ext uri="{FF2B5EF4-FFF2-40B4-BE49-F238E27FC236}">
                <a16:creationId xmlns:a16="http://schemas.microsoft.com/office/drawing/2014/main" id="{44359893-0E0E-8EE7-35C9-46CAF086C531}"/>
              </a:ext>
            </a:extLst>
          </p:cNvPr>
          <p:cNvSpPr txBox="1"/>
          <p:nvPr/>
        </p:nvSpPr>
        <p:spPr>
          <a:xfrm>
            <a:off x="8554642" y="4476782"/>
            <a:ext cx="3354860" cy="1200329"/>
          </a:xfrm>
          <a:prstGeom prst="rect">
            <a:avLst/>
          </a:prstGeom>
          <a:noFill/>
        </p:spPr>
        <p:txBody>
          <a:bodyPr wrap="square" rtlCol="0">
            <a:spAutoFit/>
          </a:bodyPr>
          <a:lstStyle/>
          <a:p>
            <a:pPr marL="285750" indent="-285750">
              <a:buFont typeface="Arial" panose="020B0604020202020204" pitchFamily="34" charset="0"/>
              <a:buChar char="•"/>
            </a:pPr>
            <a:r>
              <a:rPr lang="en-KE" sz="1200" dirty="0"/>
              <a:t>Higher transacting segments are considered more sticky as more transactions indicate significant account activities. As seen in the chart, High Valued Customer segment also tops this area. This further validates the need for sticky products across all segments.</a:t>
            </a:r>
          </a:p>
        </p:txBody>
      </p:sp>
      <p:pic>
        <p:nvPicPr>
          <p:cNvPr id="12" name="Graphic 11" descr="Paperclip with solid fill">
            <a:extLst>
              <a:ext uri="{FF2B5EF4-FFF2-40B4-BE49-F238E27FC236}">
                <a16:creationId xmlns:a16="http://schemas.microsoft.com/office/drawing/2014/main" id="{DF5921F5-C4D3-130C-C9D9-6D9A527182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8384677" y="3975969"/>
            <a:ext cx="511200" cy="511200"/>
          </a:xfrm>
          <a:prstGeom prst="rect">
            <a:avLst/>
          </a:prstGeom>
        </p:spPr>
      </p:pic>
      <p:sp>
        <p:nvSpPr>
          <p:cNvPr id="13" name="Curved Left Arrow 12">
            <a:extLst>
              <a:ext uri="{FF2B5EF4-FFF2-40B4-BE49-F238E27FC236}">
                <a16:creationId xmlns:a16="http://schemas.microsoft.com/office/drawing/2014/main" id="{BB512143-B54B-8EEB-E675-6DE7CF8CAD5A}"/>
              </a:ext>
            </a:extLst>
          </p:cNvPr>
          <p:cNvSpPr/>
          <p:nvPr/>
        </p:nvSpPr>
        <p:spPr>
          <a:xfrm rot="19586099">
            <a:off x="8558712" y="182197"/>
            <a:ext cx="1805438" cy="4010639"/>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tx1"/>
              </a:solidFill>
            </a:endParaRPr>
          </a:p>
        </p:txBody>
      </p:sp>
      <p:pic>
        <p:nvPicPr>
          <p:cNvPr id="6" name="Picture 5" descr="Chart, waterfall chart&#10;&#10;Description automatically generated">
            <a:extLst>
              <a:ext uri="{FF2B5EF4-FFF2-40B4-BE49-F238E27FC236}">
                <a16:creationId xmlns:a16="http://schemas.microsoft.com/office/drawing/2014/main" id="{9F3604E0-6EED-9D02-F6A2-CF4079CE7419}"/>
              </a:ext>
            </a:extLst>
          </p:cNvPr>
          <p:cNvPicPr>
            <a:picLocks noChangeAspect="1"/>
          </p:cNvPicPr>
          <p:nvPr/>
        </p:nvPicPr>
        <p:blipFill>
          <a:blip r:embed="rId4"/>
          <a:stretch>
            <a:fillRect/>
          </a:stretch>
        </p:blipFill>
        <p:spPr>
          <a:xfrm>
            <a:off x="228279" y="658217"/>
            <a:ext cx="7320816" cy="5243819"/>
          </a:xfrm>
          <a:prstGeom prst="rect">
            <a:avLst/>
          </a:prstGeom>
          <a:ln w="15875">
            <a:solidFill>
              <a:srgbClr val="0070C0"/>
            </a:solidFill>
          </a:ln>
        </p:spPr>
      </p:pic>
    </p:spTree>
    <p:extLst>
      <p:ext uri="{BB962C8B-B14F-4D97-AF65-F5344CB8AC3E}">
        <p14:creationId xmlns:p14="http://schemas.microsoft.com/office/powerpoint/2010/main" val="38472290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BF2E3E24-014E-46E5-6873-25F355AF39F3}"/>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245B680-2CCA-3AFC-FE03-DBED7223A0ED}"/>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REVENUE PER PRODUCT PER CLUSTER</a:t>
            </a:r>
          </a:p>
          <a:p>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E29D659-7B40-729A-E994-F25D416AC59B}"/>
              </a:ext>
            </a:extLst>
          </p:cNvPr>
          <p:cNvSpPr/>
          <p:nvPr/>
        </p:nvSpPr>
        <p:spPr>
          <a:xfrm>
            <a:off x="7852262" y="3542212"/>
            <a:ext cx="4157601" cy="2484614"/>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TextBox 7">
            <a:extLst>
              <a:ext uri="{FF2B5EF4-FFF2-40B4-BE49-F238E27FC236}">
                <a16:creationId xmlns:a16="http://schemas.microsoft.com/office/drawing/2014/main" id="{A67FA759-7E18-F206-D8C0-7570169A6492}"/>
              </a:ext>
            </a:extLst>
          </p:cNvPr>
          <p:cNvSpPr txBox="1"/>
          <p:nvPr/>
        </p:nvSpPr>
        <p:spPr>
          <a:xfrm>
            <a:off x="9030378" y="3556488"/>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11" name="TextBox 10">
            <a:extLst>
              <a:ext uri="{FF2B5EF4-FFF2-40B4-BE49-F238E27FC236}">
                <a16:creationId xmlns:a16="http://schemas.microsoft.com/office/drawing/2014/main" id="{44359893-0E0E-8EE7-35C9-46CAF086C531}"/>
              </a:ext>
            </a:extLst>
          </p:cNvPr>
          <p:cNvSpPr txBox="1"/>
          <p:nvPr/>
        </p:nvSpPr>
        <p:spPr>
          <a:xfrm>
            <a:off x="7852262" y="3785412"/>
            <a:ext cx="4057240" cy="1938992"/>
          </a:xfrm>
          <a:prstGeom prst="rect">
            <a:avLst/>
          </a:prstGeom>
          <a:noFill/>
        </p:spPr>
        <p:txBody>
          <a:bodyPr wrap="square" rtlCol="0">
            <a:spAutoFit/>
          </a:bodyPr>
          <a:lstStyle/>
          <a:p>
            <a:r>
              <a:rPr lang="en-GB" sz="1200" b="0" i="0" u="none" strike="noStrike" dirty="0">
                <a:solidFill>
                  <a:srgbClr val="374151"/>
                </a:solidFill>
                <a:effectLst/>
              </a:rPr>
              <a:t>High Value Customers contribute the most revenue across all product categories, with the highest revenues in Others, Term Loans, and Comms. Medium Value Customers follow, generating notable revenue in Others, Term Loans, and Comms as well, albeit at lower levels than High Value Customers. Low Value Customers contribute the least revenue across all product categories, with their highest revenues in Others, Fixed Deposit, and BTS. This highlights the importance of High Value Customers as the main revenue drivers for the bank with significant revenue being seen in term loans.</a:t>
            </a:r>
            <a:endParaRPr lang="en-KE" sz="1200" dirty="0"/>
          </a:p>
        </p:txBody>
      </p:sp>
      <p:pic>
        <p:nvPicPr>
          <p:cNvPr id="12" name="Graphic 11" descr="Paperclip with solid fill">
            <a:extLst>
              <a:ext uri="{FF2B5EF4-FFF2-40B4-BE49-F238E27FC236}">
                <a16:creationId xmlns:a16="http://schemas.microsoft.com/office/drawing/2014/main" id="{DF5921F5-C4D3-130C-C9D9-6D9A527182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805574" y="3306897"/>
            <a:ext cx="511200" cy="511200"/>
          </a:xfrm>
          <a:prstGeom prst="rect">
            <a:avLst/>
          </a:prstGeom>
        </p:spPr>
      </p:pic>
      <p:sp>
        <p:nvSpPr>
          <p:cNvPr id="13" name="Curved Left Arrow 12">
            <a:extLst>
              <a:ext uri="{FF2B5EF4-FFF2-40B4-BE49-F238E27FC236}">
                <a16:creationId xmlns:a16="http://schemas.microsoft.com/office/drawing/2014/main" id="{BB512143-B54B-8EEB-E675-6DE7CF8CAD5A}"/>
              </a:ext>
            </a:extLst>
          </p:cNvPr>
          <p:cNvSpPr/>
          <p:nvPr/>
        </p:nvSpPr>
        <p:spPr>
          <a:xfrm rot="19586099">
            <a:off x="8592855" y="221619"/>
            <a:ext cx="1369914" cy="3355448"/>
          </a:xfrm>
          <a:prstGeom prst="curvedLeftArrow">
            <a:avLst>
              <a:gd name="adj1" fmla="val 25000"/>
              <a:gd name="adj2" fmla="val 40817"/>
              <a:gd name="adj3" fmla="val 2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tx1"/>
              </a:solidFill>
            </a:endParaRPr>
          </a:p>
        </p:txBody>
      </p:sp>
      <p:pic>
        <p:nvPicPr>
          <p:cNvPr id="6" name="Picture 5" descr="Chart, bar chart&#10;&#10;Description automatically generated">
            <a:extLst>
              <a:ext uri="{FF2B5EF4-FFF2-40B4-BE49-F238E27FC236}">
                <a16:creationId xmlns:a16="http://schemas.microsoft.com/office/drawing/2014/main" id="{A181B73E-FAF4-D3C6-EF55-DBBBDE94FBB9}"/>
              </a:ext>
            </a:extLst>
          </p:cNvPr>
          <p:cNvPicPr>
            <a:picLocks noChangeAspect="1"/>
          </p:cNvPicPr>
          <p:nvPr/>
        </p:nvPicPr>
        <p:blipFill>
          <a:blip r:embed="rId4"/>
          <a:stretch>
            <a:fillRect/>
          </a:stretch>
        </p:blipFill>
        <p:spPr>
          <a:xfrm>
            <a:off x="122481" y="616784"/>
            <a:ext cx="7607300" cy="5429654"/>
          </a:xfrm>
          <a:prstGeom prst="rect">
            <a:avLst/>
          </a:prstGeom>
          <a:ln>
            <a:solidFill>
              <a:srgbClr val="0070C0"/>
            </a:solidFill>
          </a:ln>
        </p:spPr>
      </p:pic>
      <p:sp>
        <p:nvSpPr>
          <p:cNvPr id="10" name="TextBox 9">
            <a:extLst>
              <a:ext uri="{FF2B5EF4-FFF2-40B4-BE49-F238E27FC236}">
                <a16:creationId xmlns:a16="http://schemas.microsoft.com/office/drawing/2014/main" id="{1B7E1DD6-E3A7-36E0-317E-35C285B2A26D}"/>
              </a:ext>
            </a:extLst>
          </p:cNvPr>
          <p:cNvSpPr txBox="1"/>
          <p:nvPr/>
        </p:nvSpPr>
        <p:spPr>
          <a:xfrm>
            <a:off x="10910455" y="1101436"/>
            <a:ext cx="902811" cy="246221"/>
          </a:xfrm>
          <a:prstGeom prst="rect">
            <a:avLst/>
          </a:prstGeom>
          <a:noFill/>
        </p:spPr>
        <p:txBody>
          <a:bodyPr wrap="none" rtlCol="0">
            <a:spAutoFit/>
          </a:bodyPr>
          <a:lstStyle/>
          <a:p>
            <a:r>
              <a:rPr lang="en-KE" sz="1000" i="1" dirty="0"/>
              <a:t>*units-billions</a:t>
            </a:r>
          </a:p>
        </p:txBody>
      </p:sp>
    </p:spTree>
    <p:extLst>
      <p:ext uri="{BB962C8B-B14F-4D97-AF65-F5344CB8AC3E}">
        <p14:creationId xmlns:p14="http://schemas.microsoft.com/office/powerpoint/2010/main" val="29023559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5BB8476F-6B8A-F027-D2AC-F524EAB1D82D}"/>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A5A1F59-94C4-DC4C-8C30-597E711BD007}"/>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STRENGTH OF RELATIONSHIP WITH BANK PER CLUSTER</a:t>
            </a:r>
          </a:p>
          <a:p>
            <a:endParaRPr lang="en-US" dirty="0">
              <a:latin typeface="Arial" panose="020B0604020202020204" pitchFamily="34" charset="0"/>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73BA2BDD-1822-8675-093D-7069BE63C1BA}"/>
              </a:ext>
            </a:extLst>
          </p:cNvPr>
          <p:cNvPicPr>
            <a:picLocks noChangeAspect="1"/>
          </p:cNvPicPr>
          <p:nvPr/>
        </p:nvPicPr>
        <p:blipFill>
          <a:blip r:embed="rId2"/>
          <a:stretch>
            <a:fillRect/>
          </a:stretch>
        </p:blipFill>
        <p:spPr>
          <a:xfrm>
            <a:off x="31057" y="1447590"/>
            <a:ext cx="8446229" cy="4584247"/>
          </a:xfrm>
          <a:prstGeom prst="rect">
            <a:avLst/>
          </a:prstGeom>
          <a:ln>
            <a:solidFill>
              <a:schemeClr val="accent1">
                <a:lumMod val="50000"/>
              </a:schemeClr>
            </a:solidFill>
          </a:ln>
        </p:spPr>
      </p:pic>
      <p:sp>
        <p:nvSpPr>
          <p:cNvPr id="12" name="Rectangle 11">
            <a:extLst>
              <a:ext uri="{FF2B5EF4-FFF2-40B4-BE49-F238E27FC236}">
                <a16:creationId xmlns:a16="http://schemas.microsoft.com/office/drawing/2014/main" id="{6C85ADBB-B7EC-8963-C359-8CF0F2FE99D8}"/>
              </a:ext>
            </a:extLst>
          </p:cNvPr>
          <p:cNvSpPr/>
          <p:nvPr/>
        </p:nvSpPr>
        <p:spPr>
          <a:xfrm>
            <a:off x="8603375" y="4916925"/>
            <a:ext cx="3573753" cy="1093378"/>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TextBox 13">
            <a:extLst>
              <a:ext uri="{FF2B5EF4-FFF2-40B4-BE49-F238E27FC236}">
                <a16:creationId xmlns:a16="http://schemas.microsoft.com/office/drawing/2014/main" id="{E5FDDBA1-8655-EB7A-12AD-5CA0F5456799}"/>
              </a:ext>
            </a:extLst>
          </p:cNvPr>
          <p:cNvSpPr txBox="1"/>
          <p:nvPr/>
        </p:nvSpPr>
        <p:spPr>
          <a:xfrm>
            <a:off x="9197643" y="4928081"/>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15" name="TextBox 14">
            <a:extLst>
              <a:ext uri="{FF2B5EF4-FFF2-40B4-BE49-F238E27FC236}">
                <a16:creationId xmlns:a16="http://schemas.microsoft.com/office/drawing/2014/main" id="{2F2FCA30-2E69-9D42-9438-786066E04F24}"/>
              </a:ext>
            </a:extLst>
          </p:cNvPr>
          <p:cNvSpPr txBox="1"/>
          <p:nvPr/>
        </p:nvSpPr>
        <p:spPr>
          <a:xfrm>
            <a:off x="8721907" y="5179306"/>
            <a:ext cx="3354860" cy="830997"/>
          </a:xfrm>
          <a:prstGeom prst="rect">
            <a:avLst/>
          </a:prstGeom>
          <a:noFill/>
        </p:spPr>
        <p:txBody>
          <a:bodyPr wrap="square" rtlCol="0">
            <a:spAutoFit/>
          </a:bodyPr>
          <a:lstStyle/>
          <a:p>
            <a:r>
              <a:rPr lang="en-KE" sz="1200" dirty="0"/>
              <a:t>The High Value Customer segment have stayed longest with the bank with an average of 10 years being with the bank. This behavior explains profitability tied to loyalty and stickiness.</a:t>
            </a:r>
          </a:p>
        </p:txBody>
      </p:sp>
      <p:pic>
        <p:nvPicPr>
          <p:cNvPr id="16" name="Graphic 15" descr="Paperclip with solid fill">
            <a:extLst>
              <a:ext uri="{FF2B5EF4-FFF2-40B4-BE49-F238E27FC236}">
                <a16:creationId xmlns:a16="http://schemas.microsoft.com/office/drawing/2014/main" id="{A53C2CFC-B5B1-6829-B6CD-B01FDA9B6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8551942" y="4678493"/>
            <a:ext cx="511200" cy="511200"/>
          </a:xfrm>
          <a:prstGeom prst="rect">
            <a:avLst/>
          </a:prstGeom>
        </p:spPr>
      </p:pic>
    </p:spTree>
    <p:extLst>
      <p:ext uri="{BB962C8B-B14F-4D97-AF65-F5344CB8AC3E}">
        <p14:creationId xmlns:p14="http://schemas.microsoft.com/office/powerpoint/2010/main" val="25389473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F7DB99C9-ABEB-E758-9F35-364B138E2200}"/>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D53F384-755A-C245-98AA-D6DD83CFABA5}"/>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COMPANY AGE PER CLUSTER</a:t>
            </a:r>
          </a:p>
          <a:p>
            <a:endParaRPr lang="en-US" dirty="0">
              <a:latin typeface="Arial" panose="020B0604020202020204" pitchFamily="34" charset="0"/>
              <a:cs typeface="Arial" panose="020B0604020202020204" pitchFamily="34" charset="0"/>
            </a:endParaRPr>
          </a:p>
        </p:txBody>
      </p:sp>
      <p:pic>
        <p:nvPicPr>
          <p:cNvPr id="8" name="Picture 7" descr="Chart, bar chart&#10;&#10;Description automatically generated">
            <a:extLst>
              <a:ext uri="{FF2B5EF4-FFF2-40B4-BE49-F238E27FC236}">
                <a16:creationId xmlns:a16="http://schemas.microsoft.com/office/drawing/2014/main" id="{BD7968BB-D303-D788-372E-344012F4D853}"/>
              </a:ext>
            </a:extLst>
          </p:cNvPr>
          <p:cNvPicPr>
            <a:picLocks noChangeAspect="1"/>
          </p:cNvPicPr>
          <p:nvPr/>
        </p:nvPicPr>
        <p:blipFill>
          <a:blip r:embed="rId2"/>
          <a:stretch>
            <a:fillRect/>
          </a:stretch>
        </p:blipFill>
        <p:spPr>
          <a:xfrm>
            <a:off x="115898" y="1334748"/>
            <a:ext cx="8277859" cy="4653441"/>
          </a:xfrm>
          <a:prstGeom prst="rect">
            <a:avLst/>
          </a:prstGeom>
          <a:ln w="15875">
            <a:solidFill>
              <a:srgbClr val="0032A1"/>
            </a:solidFill>
          </a:ln>
        </p:spPr>
      </p:pic>
      <p:sp>
        <p:nvSpPr>
          <p:cNvPr id="4" name="Rectangle 3">
            <a:extLst>
              <a:ext uri="{FF2B5EF4-FFF2-40B4-BE49-F238E27FC236}">
                <a16:creationId xmlns:a16="http://schemas.microsoft.com/office/drawing/2014/main" id="{EFF60F62-66F8-800C-F2E7-73AB762A71E3}"/>
              </a:ext>
            </a:extLst>
          </p:cNvPr>
          <p:cNvSpPr/>
          <p:nvPr/>
        </p:nvSpPr>
        <p:spPr>
          <a:xfrm>
            <a:off x="8603375" y="4916925"/>
            <a:ext cx="3573753" cy="1093378"/>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 name="TextBox 8">
            <a:extLst>
              <a:ext uri="{FF2B5EF4-FFF2-40B4-BE49-F238E27FC236}">
                <a16:creationId xmlns:a16="http://schemas.microsoft.com/office/drawing/2014/main" id="{9E045AC7-10DB-A84F-4171-F8CB59801F6F}"/>
              </a:ext>
            </a:extLst>
          </p:cNvPr>
          <p:cNvSpPr txBox="1"/>
          <p:nvPr/>
        </p:nvSpPr>
        <p:spPr>
          <a:xfrm>
            <a:off x="9197643" y="4928081"/>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11" name="TextBox 10">
            <a:extLst>
              <a:ext uri="{FF2B5EF4-FFF2-40B4-BE49-F238E27FC236}">
                <a16:creationId xmlns:a16="http://schemas.microsoft.com/office/drawing/2014/main" id="{D82C6B60-AB23-0739-D589-2B83B34247FC}"/>
              </a:ext>
            </a:extLst>
          </p:cNvPr>
          <p:cNvSpPr txBox="1"/>
          <p:nvPr/>
        </p:nvSpPr>
        <p:spPr>
          <a:xfrm>
            <a:off x="8721907" y="5179306"/>
            <a:ext cx="3354860" cy="646331"/>
          </a:xfrm>
          <a:prstGeom prst="rect">
            <a:avLst/>
          </a:prstGeom>
          <a:noFill/>
        </p:spPr>
        <p:txBody>
          <a:bodyPr wrap="square" rtlCol="0">
            <a:spAutoFit/>
          </a:bodyPr>
          <a:lstStyle/>
          <a:p>
            <a:r>
              <a:rPr lang="en-KE" sz="1200" dirty="0"/>
              <a:t>The High Value Customer segment have also been in business longer than other segments with an average of 24 years being in business. </a:t>
            </a:r>
          </a:p>
        </p:txBody>
      </p:sp>
    </p:spTree>
    <p:extLst>
      <p:ext uri="{BB962C8B-B14F-4D97-AF65-F5344CB8AC3E}">
        <p14:creationId xmlns:p14="http://schemas.microsoft.com/office/powerpoint/2010/main" val="20330509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A4D0D728-EEAA-9CEE-AA39-7D8C1A396142}"/>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66EB5D7C-CCB8-5974-338E-EDECE19C510D}"/>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REVENUE DISTRIBUTION PER PRODUCT</a:t>
            </a:r>
          </a:p>
          <a:p>
            <a:endParaRPr lang="en-US" dirty="0">
              <a:latin typeface="Arial" panose="020B0604020202020204" pitchFamily="34" charset="0"/>
              <a:cs typeface="Arial"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639360D1-FD14-8094-6E49-C60B59473286}"/>
              </a:ext>
            </a:extLst>
          </p:cNvPr>
          <p:cNvPicPr>
            <a:picLocks noChangeAspect="1"/>
          </p:cNvPicPr>
          <p:nvPr/>
        </p:nvPicPr>
        <p:blipFill>
          <a:blip r:embed="rId2"/>
          <a:stretch>
            <a:fillRect/>
          </a:stretch>
        </p:blipFill>
        <p:spPr>
          <a:xfrm>
            <a:off x="381378" y="1081693"/>
            <a:ext cx="7429817" cy="4360098"/>
          </a:xfrm>
          <a:prstGeom prst="rect">
            <a:avLst/>
          </a:prstGeom>
          <a:ln w="15875">
            <a:solidFill>
              <a:srgbClr val="0099AA"/>
            </a:solidFill>
          </a:ln>
        </p:spPr>
      </p:pic>
      <p:sp>
        <p:nvSpPr>
          <p:cNvPr id="4" name="Rectangle 3">
            <a:extLst>
              <a:ext uri="{FF2B5EF4-FFF2-40B4-BE49-F238E27FC236}">
                <a16:creationId xmlns:a16="http://schemas.microsoft.com/office/drawing/2014/main" id="{F9D5DE19-4D91-B2B8-5A8E-2DE14E83DE06}"/>
              </a:ext>
            </a:extLst>
          </p:cNvPr>
          <p:cNvSpPr/>
          <p:nvPr/>
        </p:nvSpPr>
        <p:spPr>
          <a:xfrm>
            <a:off x="7852262" y="2973506"/>
            <a:ext cx="4157601" cy="2484614"/>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 name="TextBox 5">
            <a:extLst>
              <a:ext uri="{FF2B5EF4-FFF2-40B4-BE49-F238E27FC236}">
                <a16:creationId xmlns:a16="http://schemas.microsoft.com/office/drawing/2014/main" id="{87FB0E29-D73A-57EA-5714-845FB7C8A3CE}"/>
              </a:ext>
            </a:extLst>
          </p:cNvPr>
          <p:cNvSpPr txBox="1"/>
          <p:nvPr/>
        </p:nvSpPr>
        <p:spPr>
          <a:xfrm>
            <a:off x="9030378" y="2987782"/>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7" name="TextBox 6">
            <a:extLst>
              <a:ext uri="{FF2B5EF4-FFF2-40B4-BE49-F238E27FC236}">
                <a16:creationId xmlns:a16="http://schemas.microsoft.com/office/drawing/2014/main" id="{FB807DE6-F262-3EB2-E22B-09278886B6FB}"/>
              </a:ext>
            </a:extLst>
          </p:cNvPr>
          <p:cNvSpPr txBox="1"/>
          <p:nvPr/>
        </p:nvSpPr>
        <p:spPr>
          <a:xfrm>
            <a:off x="7852262" y="3283612"/>
            <a:ext cx="4057240" cy="1938992"/>
          </a:xfrm>
          <a:prstGeom prst="rect">
            <a:avLst/>
          </a:prstGeom>
          <a:noFill/>
        </p:spPr>
        <p:txBody>
          <a:bodyPr wrap="square" rtlCol="0">
            <a:spAutoFit/>
          </a:bodyPr>
          <a:lstStyle/>
          <a:p>
            <a:r>
              <a:rPr lang="en-KE" sz="1200" dirty="0"/>
              <a:t>Although, the High Value Customer segment has the least number of customers, they seem to dominate in the revenue per product category. The low value customers seem to generate the least revenue across all products within CIB. It is recommended that sticky products will drive more loyal behaviour/ transactional activity within the respective segments. Some product recommendations for Low Value Customer segment are:</a:t>
            </a:r>
            <a:br>
              <a:rPr lang="en-KE" sz="1200" dirty="0"/>
            </a:br>
            <a:r>
              <a:rPr lang="en-KE" sz="1200" dirty="0"/>
              <a:t>- Fixed Deposit</a:t>
            </a:r>
          </a:p>
          <a:p>
            <a:r>
              <a:rPr lang="en-KE" sz="1200" dirty="0"/>
              <a:t>- Overdraft</a:t>
            </a:r>
          </a:p>
        </p:txBody>
      </p:sp>
      <p:pic>
        <p:nvPicPr>
          <p:cNvPr id="8" name="Graphic 7" descr="Paperclip with solid fill">
            <a:extLst>
              <a:ext uri="{FF2B5EF4-FFF2-40B4-BE49-F238E27FC236}">
                <a16:creationId xmlns:a16="http://schemas.microsoft.com/office/drawing/2014/main" id="{8E336104-B9FA-453B-2777-D2D7154956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805574" y="2738191"/>
            <a:ext cx="511200" cy="511200"/>
          </a:xfrm>
          <a:prstGeom prst="rect">
            <a:avLst/>
          </a:prstGeom>
        </p:spPr>
      </p:pic>
    </p:spTree>
    <p:extLst>
      <p:ext uri="{BB962C8B-B14F-4D97-AF65-F5344CB8AC3E}">
        <p14:creationId xmlns:p14="http://schemas.microsoft.com/office/powerpoint/2010/main" val="29369640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FF258C-5334-D1D5-E8A9-16F0594BD910}"/>
              </a:ext>
            </a:extLst>
          </p:cNvPr>
          <p:cNvCxnSpPr>
            <a:cxnSpLocks/>
          </p:cNvCxnSpPr>
          <p:nvPr/>
        </p:nvCxnSpPr>
        <p:spPr>
          <a:xfrm>
            <a:off x="293043" y="491143"/>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121">
            <a:extLst>
              <a:ext uri="{FF2B5EF4-FFF2-40B4-BE49-F238E27FC236}">
                <a16:creationId xmlns:a16="http://schemas.microsoft.com/office/drawing/2014/main" id="{3A32C27A-5C8F-3F64-9188-0EE8CCBA7C9E}"/>
              </a:ext>
            </a:extLst>
          </p:cNvPr>
          <p:cNvSpPr>
            <a:spLocks noChangeAspect="1"/>
          </p:cNvSpPr>
          <p:nvPr/>
        </p:nvSpPr>
        <p:spPr>
          <a:xfrm>
            <a:off x="1184086" y="1615906"/>
            <a:ext cx="2128804" cy="904416"/>
          </a:xfrm>
          <a:prstGeom prst="roundRect">
            <a:avLst>
              <a:gd name="adj" fmla="val 10472"/>
            </a:avLst>
          </a:prstGeom>
          <a:noFill/>
          <a:ln w="5715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DEF6F1"/>
              </a:solidFill>
              <a:effectLst/>
              <a:uLnTx/>
              <a:uFillTx/>
              <a:latin typeface="Arial"/>
              <a:ea typeface="ＭＳ Ｐゴシック"/>
              <a:cs typeface="+mn-cs"/>
            </a:endParaRPr>
          </a:p>
        </p:txBody>
      </p:sp>
      <p:sp>
        <p:nvSpPr>
          <p:cNvPr id="34" name="Oval 33">
            <a:extLst>
              <a:ext uri="{FF2B5EF4-FFF2-40B4-BE49-F238E27FC236}">
                <a16:creationId xmlns:a16="http://schemas.microsoft.com/office/drawing/2014/main" id="{C42D8567-D97E-6F6C-FE4E-EFC7785C81C8}"/>
              </a:ext>
            </a:extLst>
          </p:cNvPr>
          <p:cNvSpPr/>
          <p:nvPr/>
        </p:nvSpPr>
        <p:spPr>
          <a:xfrm>
            <a:off x="3834246" y="2574163"/>
            <a:ext cx="194556" cy="179796"/>
          </a:xfrm>
          <a:prstGeom prst="ellipse">
            <a:avLst/>
          </a:prstGeom>
          <a:solidFill>
            <a:srgbClr val="FFFF0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grpSp>
        <p:nvGrpSpPr>
          <p:cNvPr id="35" name="Group 34">
            <a:extLst>
              <a:ext uri="{FF2B5EF4-FFF2-40B4-BE49-F238E27FC236}">
                <a16:creationId xmlns:a16="http://schemas.microsoft.com/office/drawing/2014/main" id="{31B74B4E-2957-6D24-9D97-6A6402382FFE}"/>
              </a:ext>
            </a:extLst>
          </p:cNvPr>
          <p:cNvGrpSpPr/>
          <p:nvPr/>
        </p:nvGrpSpPr>
        <p:grpSpPr>
          <a:xfrm>
            <a:off x="4094408" y="2343975"/>
            <a:ext cx="2623509" cy="710680"/>
            <a:chOff x="5692588" y="1560606"/>
            <a:chExt cx="3195918" cy="936812"/>
          </a:xfrm>
        </p:grpSpPr>
        <p:sp>
          <p:nvSpPr>
            <p:cNvPr id="36" name="Rectangle: Rounded Corners 32">
              <a:extLst>
                <a:ext uri="{FF2B5EF4-FFF2-40B4-BE49-F238E27FC236}">
                  <a16:creationId xmlns:a16="http://schemas.microsoft.com/office/drawing/2014/main" id="{D6D02755-1A02-435E-AB7C-454CA8313776}"/>
                </a:ext>
              </a:extLst>
            </p:cNvPr>
            <p:cNvSpPr/>
            <p:nvPr/>
          </p:nvSpPr>
          <p:spPr>
            <a:xfrm>
              <a:off x="5800164" y="1625600"/>
              <a:ext cx="3088342" cy="806824"/>
            </a:xfrm>
            <a:prstGeom prst="roundRect">
              <a:avLst>
                <a:gd name="adj" fmla="val 50000"/>
              </a:avLst>
            </a:prstGeom>
            <a:noFill/>
            <a:ln w="57150" cap="flat" cmpd="sng" algn="ctr">
              <a:solidFill>
                <a:srgbClr val="FFFF00"/>
              </a:solidFill>
              <a:prstDash val="solid"/>
              <a:miter lim="800000"/>
            </a:ln>
            <a:effectLst/>
          </p:spPr>
          <p:txBody>
            <a:bodyPr rtlCol="0" anchor="ctr"/>
            <a:lstStyle/>
            <a:p>
              <a:pPr algn="ctr">
                <a:defRPr/>
              </a:pPr>
              <a:endParaRPr lang="en-US" sz="1100" kern="0">
                <a:solidFill>
                  <a:prstClr val="white"/>
                </a:solidFill>
                <a:ea typeface="ＭＳ Ｐゴシック"/>
              </a:endParaRPr>
            </a:p>
          </p:txBody>
        </p:sp>
        <p:sp>
          <p:nvSpPr>
            <p:cNvPr id="37" name="Rectangle: Rounded Corners 33">
              <a:extLst>
                <a:ext uri="{FF2B5EF4-FFF2-40B4-BE49-F238E27FC236}">
                  <a16:creationId xmlns:a16="http://schemas.microsoft.com/office/drawing/2014/main" id="{76CBEBF0-5360-21E7-C607-5EDAC68B6E18}"/>
                </a:ext>
              </a:extLst>
            </p:cNvPr>
            <p:cNvSpPr/>
            <p:nvPr/>
          </p:nvSpPr>
          <p:spPr>
            <a:xfrm>
              <a:off x="6279776" y="1780242"/>
              <a:ext cx="2420879" cy="497542"/>
            </a:xfrm>
            <a:prstGeom prst="roundRect">
              <a:avLst>
                <a:gd name="adj" fmla="val 50000"/>
              </a:avLst>
            </a:prstGeom>
            <a:solidFill>
              <a:srgbClr val="FFFF00"/>
            </a:solidFill>
            <a:ln w="12700" cap="flat" cmpd="sng" algn="ctr">
              <a:solidFill>
                <a:srgbClr val="FFFF00"/>
              </a:solidFill>
              <a:prstDash val="solid"/>
              <a:miter lim="800000"/>
            </a:ln>
            <a:effectLst/>
          </p:spPr>
          <p:txBody>
            <a:bodyPr rtlCol="0" anchor="ctr"/>
            <a:lstStyle/>
            <a:p>
              <a:pPr algn="r">
                <a:defRPr/>
              </a:pPr>
              <a:r>
                <a:rPr lang="en-US" sz="1100" kern="0" dirty="0">
                  <a:ea typeface="ＭＳ Ｐゴシック"/>
                </a:rPr>
                <a:t>Product Offerings</a:t>
              </a:r>
            </a:p>
          </p:txBody>
        </p:sp>
        <p:sp>
          <p:nvSpPr>
            <p:cNvPr id="38" name="Oval 37">
              <a:extLst>
                <a:ext uri="{FF2B5EF4-FFF2-40B4-BE49-F238E27FC236}">
                  <a16:creationId xmlns:a16="http://schemas.microsoft.com/office/drawing/2014/main" id="{42F943D4-FB1B-57CD-9418-6D882398E453}"/>
                </a:ext>
              </a:extLst>
            </p:cNvPr>
            <p:cNvSpPr/>
            <p:nvPr/>
          </p:nvSpPr>
          <p:spPr>
            <a:xfrm>
              <a:off x="5692588" y="1560606"/>
              <a:ext cx="936812" cy="936812"/>
            </a:xfrm>
            <a:prstGeom prst="ellipse">
              <a:avLst/>
            </a:prstGeom>
            <a:solidFill>
              <a:srgbClr val="F1EFF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sp>
          <p:nvSpPr>
            <p:cNvPr id="39" name="Oval 38">
              <a:extLst>
                <a:ext uri="{FF2B5EF4-FFF2-40B4-BE49-F238E27FC236}">
                  <a16:creationId xmlns:a16="http://schemas.microsoft.com/office/drawing/2014/main" id="{2CCB20EB-14BE-7B02-FE65-A752D612297E}"/>
                </a:ext>
              </a:extLst>
            </p:cNvPr>
            <p:cNvSpPr/>
            <p:nvPr/>
          </p:nvSpPr>
          <p:spPr>
            <a:xfrm>
              <a:off x="5692588" y="1625600"/>
              <a:ext cx="806824" cy="806824"/>
            </a:xfrm>
            <a:prstGeom prst="ellipse">
              <a:avLst/>
            </a:prstGeom>
            <a:solidFill>
              <a:srgbClr val="FFFF00"/>
            </a:solidFill>
            <a:ln w="12700" cap="flat" cmpd="sng" algn="ctr">
              <a:solidFill>
                <a:srgbClr val="FFFF00"/>
              </a:solidFill>
              <a:prstDash val="solid"/>
              <a:miter lim="800000"/>
            </a:ln>
            <a:effectLst/>
          </p:spPr>
          <p:txBody>
            <a:bodyPr rtlCol="0" anchor="ctr"/>
            <a:lstStyle/>
            <a:p>
              <a:pPr algn="ctr">
                <a:defRPr/>
              </a:pPr>
              <a:r>
                <a:rPr lang="en-US" sz="1100" b="1" kern="0" dirty="0">
                  <a:ea typeface="ＭＳ Ｐゴシック"/>
                </a:rPr>
                <a:t>2</a:t>
              </a:r>
            </a:p>
          </p:txBody>
        </p:sp>
      </p:grpSp>
      <p:cxnSp>
        <p:nvCxnSpPr>
          <p:cNvPr id="40" name="Straight Connector 39">
            <a:extLst>
              <a:ext uri="{FF2B5EF4-FFF2-40B4-BE49-F238E27FC236}">
                <a16:creationId xmlns:a16="http://schemas.microsoft.com/office/drawing/2014/main" id="{E8A23696-F5A9-F49A-186E-2B30E856F322}"/>
              </a:ext>
            </a:extLst>
          </p:cNvPr>
          <p:cNvCxnSpPr>
            <a:cxnSpLocks/>
            <a:stCxn id="42" idx="3"/>
            <a:endCxn id="49" idx="2"/>
          </p:cNvCxnSpPr>
          <p:nvPr/>
        </p:nvCxnSpPr>
        <p:spPr>
          <a:xfrm flipV="1">
            <a:off x="6717916" y="1266245"/>
            <a:ext cx="596843" cy="1307"/>
          </a:xfrm>
          <a:prstGeom prst="line">
            <a:avLst/>
          </a:prstGeom>
          <a:noFill/>
          <a:ln w="6350" cap="flat" cmpd="sng" algn="ctr">
            <a:solidFill>
              <a:srgbClr val="D3D3D3">
                <a:lumMod val="90000"/>
              </a:srgbClr>
            </a:solidFill>
            <a:prstDash val="solid"/>
            <a:miter lim="800000"/>
          </a:ln>
          <a:effectLst/>
        </p:spPr>
      </p:cxnSp>
      <p:grpSp>
        <p:nvGrpSpPr>
          <p:cNvPr id="41" name="Group 40">
            <a:extLst>
              <a:ext uri="{FF2B5EF4-FFF2-40B4-BE49-F238E27FC236}">
                <a16:creationId xmlns:a16="http://schemas.microsoft.com/office/drawing/2014/main" id="{FFB0277A-D836-003F-CE58-F7C762DEF807}"/>
              </a:ext>
            </a:extLst>
          </p:cNvPr>
          <p:cNvGrpSpPr/>
          <p:nvPr/>
        </p:nvGrpSpPr>
        <p:grpSpPr>
          <a:xfrm>
            <a:off x="4094408" y="912212"/>
            <a:ext cx="2623509" cy="710680"/>
            <a:chOff x="5692588" y="1560606"/>
            <a:chExt cx="3195918" cy="936812"/>
          </a:xfrm>
        </p:grpSpPr>
        <p:sp>
          <p:nvSpPr>
            <p:cNvPr id="42" name="Rectangle: Rounded Corners 74">
              <a:extLst>
                <a:ext uri="{FF2B5EF4-FFF2-40B4-BE49-F238E27FC236}">
                  <a16:creationId xmlns:a16="http://schemas.microsoft.com/office/drawing/2014/main" id="{4E597E08-F2F3-076F-6515-B135C12A743B}"/>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algn="ctr">
                <a:defRPr/>
              </a:pPr>
              <a:endParaRPr lang="en-US" sz="1100" kern="0">
                <a:solidFill>
                  <a:prstClr val="white"/>
                </a:solidFill>
                <a:ea typeface="ＭＳ Ｐゴシック"/>
              </a:endParaRPr>
            </a:p>
          </p:txBody>
        </p:sp>
        <p:sp>
          <p:nvSpPr>
            <p:cNvPr id="43" name="Rectangle: Rounded Corners 75">
              <a:extLst>
                <a:ext uri="{FF2B5EF4-FFF2-40B4-BE49-F238E27FC236}">
                  <a16:creationId xmlns:a16="http://schemas.microsoft.com/office/drawing/2014/main" id="{0647000B-9AA6-C03F-50B3-5A5D34F66FFA}"/>
                </a:ext>
              </a:extLst>
            </p:cNvPr>
            <p:cNvSpPr/>
            <p:nvPr/>
          </p:nvSpPr>
          <p:spPr>
            <a:xfrm>
              <a:off x="6279778" y="1780242"/>
              <a:ext cx="2420880"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a:defRPr/>
              </a:pPr>
              <a:r>
                <a:rPr lang="en-US" sz="1100" kern="0" dirty="0">
                  <a:solidFill>
                    <a:prstClr val="white"/>
                  </a:solidFill>
                  <a:ea typeface="ＭＳ Ｐゴシック"/>
                </a:rPr>
                <a:t>      Increase Loan Uptake </a:t>
              </a:r>
            </a:p>
          </p:txBody>
        </p:sp>
        <p:sp>
          <p:nvSpPr>
            <p:cNvPr id="44" name="Oval 43">
              <a:extLst>
                <a:ext uri="{FF2B5EF4-FFF2-40B4-BE49-F238E27FC236}">
                  <a16:creationId xmlns:a16="http://schemas.microsoft.com/office/drawing/2014/main" id="{1332FD0E-4457-08E5-6D0E-8F3B310CFC00}"/>
                </a:ext>
              </a:extLst>
            </p:cNvPr>
            <p:cNvSpPr/>
            <p:nvPr/>
          </p:nvSpPr>
          <p:spPr>
            <a:xfrm>
              <a:off x="5692588" y="1560606"/>
              <a:ext cx="936812" cy="936812"/>
            </a:xfrm>
            <a:prstGeom prst="ellipse">
              <a:avLst/>
            </a:prstGeom>
            <a:solidFill>
              <a:srgbClr val="F1EFF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sp>
          <p:nvSpPr>
            <p:cNvPr id="45" name="Oval 44">
              <a:extLst>
                <a:ext uri="{FF2B5EF4-FFF2-40B4-BE49-F238E27FC236}">
                  <a16:creationId xmlns:a16="http://schemas.microsoft.com/office/drawing/2014/main" id="{27B9C4FD-4827-6E97-33AC-435DEB30E624}"/>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algn="ctr">
                <a:defRPr/>
              </a:pPr>
              <a:r>
                <a:rPr lang="en-US" sz="1100" b="1" kern="0" dirty="0">
                  <a:solidFill>
                    <a:prstClr val="white"/>
                  </a:solidFill>
                  <a:ea typeface="ＭＳ Ｐゴシック"/>
                </a:rPr>
                <a:t>1</a:t>
              </a:r>
            </a:p>
          </p:txBody>
        </p:sp>
      </p:grpSp>
      <p:sp>
        <p:nvSpPr>
          <p:cNvPr id="46" name="Oval 45">
            <a:extLst>
              <a:ext uri="{FF2B5EF4-FFF2-40B4-BE49-F238E27FC236}">
                <a16:creationId xmlns:a16="http://schemas.microsoft.com/office/drawing/2014/main" id="{1F31ABF2-6768-2CDC-5447-6D4493B9E84C}"/>
              </a:ext>
            </a:extLst>
          </p:cNvPr>
          <p:cNvSpPr/>
          <p:nvPr/>
        </p:nvSpPr>
        <p:spPr>
          <a:xfrm rot="10800000">
            <a:off x="3834246" y="1176799"/>
            <a:ext cx="194556" cy="179796"/>
          </a:xfrm>
          <a:prstGeom prst="ellipse">
            <a:avLst/>
          </a:prstGeom>
          <a:solidFill>
            <a:srgbClr val="0070C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cxnSp>
        <p:nvCxnSpPr>
          <p:cNvPr id="47" name="Straight Connector 46">
            <a:extLst>
              <a:ext uri="{FF2B5EF4-FFF2-40B4-BE49-F238E27FC236}">
                <a16:creationId xmlns:a16="http://schemas.microsoft.com/office/drawing/2014/main" id="{40B2DA1A-1712-6B21-6744-987ACBB53244}"/>
              </a:ext>
            </a:extLst>
          </p:cNvPr>
          <p:cNvCxnSpPr>
            <a:cxnSpLocks/>
            <a:endCxn id="34" idx="0"/>
          </p:cNvCxnSpPr>
          <p:nvPr/>
        </p:nvCxnSpPr>
        <p:spPr>
          <a:xfrm>
            <a:off x="3929278" y="1357540"/>
            <a:ext cx="2247" cy="1216622"/>
          </a:xfrm>
          <a:prstGeom prst="line">
            <a:avLst/>
          </a:prstGeom>
          <a:noFill/>
          <a:ln w="6350" cap="flat" cmpd="sng" algn="ctr">
            <a:solidFill>
              <a:srgbClr val="D3D3D3">
                <a:lumMod val="90000"/>
              </a:srgbClr>
            </a:solidFill>
            <a:prstDash val="solid"/>
            <a:miter lim="800000"/>
          </a:ln>
          <a:effectLst/>
        </p:spPr>
      </p:cxnSp>
      <p:sp>
        <p:nvSpPr>
          <p:cNvPr id="48" name="TextBox 47">
            <a:extLst>
              <a:ext uri="{FF2B5EF4-FFF2-40B4-BE49-F238E27FC236}">
                <a16:creationId xmlns:a16="http://schemas.microsoft.com/office/drawing/2014/main" id="{46244246-DDD5-7559-CC26-3869731AAB6D}"/>
              </a:ext>
            </a:extLst>
          </p:cNvPr>
          <p:cNvSpPr txBox="1"/>
          <p:nvPr/>
        </p:nvSpPr>
        <p:spPr>
          <a:xfrm>
            <a:off x="1178444" y="1831802"/>
            <a:ext cx="2069278" cy="283868"/>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RECOMMENDATIONS</a:t>
            </a:r>
            <a:endParaRPr lang="en-US" sz="1400" b="1"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434CC7D0-512E-2311-E344-43AEFDA9E3E8}"/>
              </a:ext>
            </a:extLst>
          </p:cNvPr>
          <p:cNvSpPr/>
          <p:nvPr/>
        </p:nvSpPr>
        <p:spPr>
          <a:xfrm>
            <a:off x="7314759" y="1176347"/>
            <a:ext cx="194556" cy="179796"/>
          </a:xfrm>
          <a:prstGeom prst="ellipse">
            <a:avLst/>
          </a:prstGeom>
          <a:solidFill>
            <a:srgbClr val="308BCC"/>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cxnSp>
        <p:nvCxnSpPr>
          <p:cNvPr id="50" name="Straight Connector 49">
            <a:extLst>
              <a:ext uri="{FF2B5EF4-FFF2-40B4-BE49-F238E27FC236}">
                <a16:creationId xmlns:a16="http://schemas.microsoft.com/office/drawing/2014/main" id="{2C2074EA-E9BB-F3C0-9289-004A7672C678}"/>
              </a:ext>
            </a:extLst>
          </p:cNvPr>
          <p:cNvCxnSpPr>
            <a:cxnSpLocks/>
            <a:stCxn id="49" idx="6"/>
          </p:cNvCxnSpPr>
          <p:nvPr/>
        </p:nvCxnSpPr>
        <p:spPr>
          <a:xfrm>
            <a:off x="7509315" y="1266245"/>
            <a:ext cx="198194" cy="0"/>
          </a:xfrm>
          <a:prstGeom prst="line">
            <a:avLst/>
          </a:prstGeom>
          <a:noFill/>
          <a:ln w="6350" cap="flat" cmpd="sng" algn="ctr">
            <a:solidFill>
              <a:srgbClr val="D3D3D3">
                <a:lumMod val="90000"/>
              </a:srgbClr>
            </a:solidFill>
            <a:prstDash val="solid"/>
            <a:miter lim="800000"/>
          </a:ln>
          <a:effectLst/>
        </p:spPr>
      </p:cxnSp>
      <p:sp>
        <p:nvSpPr>
          <p:cNvPr id="51" name="TextBox 50">
            <a:extLst>
              <a:ext uri="{FF2B5EF4-FFF2-40B4-BE49-F238E27FC236}">
                <a16:creationId xmlns:a16="http://schemas.microsoft.com/office/drawing/2014/main" id="{D588E3CE-BEAF-6A57-8A65-EB9F84FF173B}"/>
              </a:ext>
            </a:extLst>
          </p:cNvPr>
          <p:cNvSpPr txBox="1"/>
          <p:nvPr/>
        </p:nvSpPr>
        <p:spPr>
          <a:xfrm>
            <a:off x="7686559" y="1047497"/>
            <a:ext cx="4101632" cy="430887"/>
          </a:xfrm>
          <a:prstGeom prst="rect">
            <a:avLst/>
          </a:prstGeom>
          <a:noFill/>
          <a:ln>
            <a:solidFill>
              <a:srgbClr val="0070C0"/>
            </a:solidFill>
          </a:ln>
        </p:spPr>
        <p:txBody>
          <a:bodyPr wrap="square" rtlCol="0">
            <a:spAutoFit/>
          </a:bodyPr>
          <a:lstStyle/>
          <a:p>
            <a:pPr algn="just"/>
            <a:r>
              <a:rPr lang="en-GB" sz="1100" dirty="0">
                <a:solidFill>
                  <a:srgbClr val="002060"/>
                </a:solidFill>
                <a:latin typeface="Arial" panose="020B0604020202020204" pitchFamily="34" charset="0"/>
                <a:cs typeface="Arial" panose="020B0604020202020204" pitchFamily="34" charset="0"/>
              </a:rPr>
              <a:t>Push loan products to more High Value customers as they have demonstrated capability for repayment.</a:t>
            </a:r>
            <a:endParaRPr lang="en-US" sz="1100" i="1" dirty="0">
              <a:solidFill>
                <a:srgbClr val="002060"/>
              </a:solidFill>
              <a:latin typeface="Arial" panose="020B0604020202020204"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1AE3325E-D933-C758-4A2A-55DB19D6D991}"/>
              </a:ext>
            </a:extLst>
          </p:cNvPr>
          <p:cNvCxnSpPr>
            <a:cxnSpLocks/>
          </p:cNvCxnSpPr>
          <p:nvPr/>
        </p:nvCxnSpPr>
        <p:spPr>
          <a:xfrm>
            <a:off x="6725686" y="2671128"/>
            <a:ext cx="686352" cy="0"/>
          </a:xfrm>
          <a:prstGeom prst="line">
            <a:avLst/>
          </a:prstGeom>
          <a:noFill/>
          <a:ln w="6350" cap="flat" cmpd="sng" algn="ctr">
            <a:solidFill>
              <a:srgbClr val="D3D3D3">
                <a:lumMod val="90000"/>
              </a:srgbClr>
            </a:solidFill>
            <a:prstDash val="solid"/>
            <a:miter lim="800000"/>
          </a:ln>
          <a:effectLst/>
        </p:spPr>
      </p:cxnSp>
      <p:sp>
        <p:nvSpPr>
          <p:cNvPr id="53" name="TextBox 52">
            <a:extLst>
              <a:ext uri="{FF2B5EF4-FFF2-40B4-BE49-F238E27FC236}">
                <a16:creationId xmlns:a16="http://schemas.microsoft.com/office/drawing/2014/main" id="{B79B674B-9DD9-1315-FB00-CAB1BF338A47}"/>
              </a:ext>
            </a:extLst>
          </p:cNvPr>
          <p:cNvSpPr txBox="1"/>
          <p:nvPr/>
        </p:nvSpPr>
        <p:spPr>
          <a:xfrm>
            <a:off x="7707509" y="1820769"/>
            <a:ext cx="4101632" cy="600164"/>
          </a:xfrm>
          <a:prstGeom prst="rect">
            <a:avLst/>
          </a:prstGeom>
          <a:noFill/>
          <a:ln>
            <a:solidFill>
              <a:srgbClr val="0070C0"/>
            </a:solidFill>
          </a:ln>
        </p:spPr>
        <p:txBody>
          <a:bodyPr wrap="square" rtlCol="0">
            <a:spAutoFit/>
          </a:bodyPr>
          <a:lstStyle/>
          <a:p>
            <a:pPr algn="just"/>
            <a:r>
              <a:rPr lang="en-US" sz="1100" dirty="0">
                <a:solidFill>
                  <a:srgbClr val="0A0046"/>
                </a:solidFill>
                <a:latin typeface="Arial" panose="020B0604020202020204" pitchFamily="34" charset="0"/>
                <a:cs typeface="Arial" panose="020B0604020202020204" pitchFamily="34" charset="0"/>
              </a:rPr>
              <a:t>More sticky products should be pushed to the Low Value Customer segment. Products like Fixed Deposit and Overdraft should be considered for this cluster of customers.</a:t>
            </a:r>
          </a:p>
        </p:txBody>
      </p:sp>
      <p:cxnSp>
        <p:nvCxnSpPr>
          <p:cNvPr id="54" name="Straight Connector 53">
            <a:extLst>
              <a:ext uri="{FF2B5EF4-FFF2-40B4-BE49-F238E27FC236}">
                <a16:creationId xmlns:a16="http://schemas.microsoft.com/office/drawing/2014/main" id="{36DC9742-1CAC-FAC6-9A2D-40317EF2F3F7}"/>
              </a:ext>
            </a:extLst>
          </p:cNvPr>
          <p:cNvCxnSpPr>
            <a:cxnSpLocks/>
            <a:stCxn id="60" idx="0"/>
          </p:cNvCxnSpPr>
          <p:nvPr/>
        </p:nvCxnSpPr>
        <p:spPr>
          <a:xfrm>
            <a:off x="7379284" y="2017768"/>
            <a:ext cx="25968" cy="684716"/>
          </a:xfrm>
          <a:prstGeom prst="line">
            <a:avLst/>
          </a:prstGeom>
          <a:noFill/>
          <a:ln w="6350" cap="flat" cmpd="sng" algn="ctr">
            <a:solidFill>
              <a:srgbClr val="D3D3D3">
                <a:lumMod val="90000"/>
              </a:srgbClr>
            </a:solidFill>
            <a:prstDash val="solid"/>
            <a:miter lim="800000"/>
          </a:ln>
          <a:effectLst/>
        </p:spPr>
      </p:cxnSp>
      <p:cxnSp>
        <p:nvCxnSpPr>
          <p:cNvPr id="55" name="Straight Connector 54">
            <a:extLst>
              <a:ext uri="{FF2B5EF4-FFF2-40B4-BE49-F238E27FC236}">
                <a16:creationId xmlns:a16="http://schemas.microsoft.com/office/drawing/2014/main" id="{CF25A622-064B-6F5D-DB3A-4359B6B272B2}"/>
              </a:ext>
            </a:extLst>
          </p:cNvPr>
          <p:cNvCxnSpPr>
            <a:cxnSpLocks/>
          </p:cNvCxnSpPr>
          <p:nvPr/>
        </p:nvCxnSpPr>
        <p:spPr>
          <a:xfrm>
            <a:off x="7479457" y="2068114"/>
            <a:ext cx="228052" cy="0"/>
          </a:xfrm>
          <a:prstGeom prst="line">
            <a:avLst/>
          </a:prstGeom>
          <a:noFill/>
          <a:ln w="6350" cap="flat" cmpd="sng" algn="ctr">
            <a:solidFill>
              <a:srgbClr val="D3D3D3">
                <a:lumMod val="90000"/>
              </a:srgbClr>
            </a:solidFill>
            <a:prstDash val="solid"/>
            <a:miter lim="800000"/>
          </a:ln>
          <a:effectLst/>
        </p:spPr>
      </p:cxnSp>
      <p:cxnSp>
        <p:nvCxnSpPr>
          <p:cNvPr id="56" name="Straight Connector 55">
            <a:extLst>
              <a:ext uri="{FF2B5EF4-FFF2-40B4-BE49-F238E27FC236}">
                <a16:creationId xmlns:a16="http://schemas.microsoft.com/office/drawing/2014/main" id="{6FDEC140-354B-B0F4-C3AE-C1C4DDAD95AE}"/>
              </a:ext>
            </a:extLst>
          </p:cNvPr>
          <p:cNvCxnSpPr>
            <a:cxnSpLocks/>
            <a:endCxn id="59" idx="4"/>
          </p:cNvCxnSpPr>
          <p:nvPr/>
        </p:nvCxnSpPr>
        <p:spPr>
          <a:xfrm flipH="1">
            <a:off x="7391087" y="2665139"/>
            <a:ext cx="11606" cy="962922"/>
          </a:xfrm>
          <a:prstGeom prst="line">
            <a:avLst/>
          </a:prstGeom>
          <a:noFill/>
          <a:ln w="6350" cap="flat" cmpd="sng" algn="ctr">
            <a:solidFill>
              <a:srgbClr val="D3D3D3">
                <a:lumMod val="90000"/>
              </a:srgbClr>
            </a:solidFill>
            <a:prstDash val="solid"/>
            <a:miter lim="800000"/>
          </a:ln>
          <a:effectLst/>
        </p:spPr>
      </p:cxnSp>
      <p:cxnSp>
        <p:nvCxnSpPr>
          <p:cNvPr id="57" name="Straight Connector 56">
            <a:extLst>
              <a:ext uri="{FF2B5EF4-FFF2-40B4-BE49-F238E27FC236}">
                <a16:creationId xmlns:a16="http://schemas.microsoft.com/office/drawing/2014/main" id="{12007D39-1516-A32A-AF2C-D9AA7A742512}"/>
              </a:ext>
            </a:extLst>
          </p:cNvPr>
          <p:cNvCxnSpPr>
            <a:cxnSpLocks/>
          </p:cNvCxnSpPr>
          <p:nvPr/>
        </p:nvCxnSpPr>
        <p:spPr>
          <a:xfrm>
            <a:off x="7401685" y="3574831"/>
            <a:ext cx="228052" cy="0"/>
          </a:xfrm>
          <a:prstGeom prst="line">
            <a:avLst/>
          </a:prstGeom>
          <a:noFill/>
          <a:ln w="6350" cap="flat" cmpd="sng" algn="ctr">
            <a:solidFill>
              <a:srgbClr val="D3D3D3">
                <a:lumMod val="90000"/>
              </a:srgbClr>
            </a:solidFill>
            <a:prstDash val="solid"/>
            <a:miter lim="800000"/>
          </a:ln>
          <a:effectLst/>
        </p:spPr>
      </p:cxnSp>
      <p:sp>
        <p:nvSpPr>
          <p:cNvPr id="58" name="TextBox 57">
            <a:extLst>
              <a:ext uri="{FF2B5EF4-FFF2-40B4-BE49-F238E27FC236}">
                <a16:creationId xmlns:a16="http://schemas.microsoft.com/office/drawing/2014/main" id="{4061A55E-D089-E116-EC06-ECC11F66CE05}"/>
              </a:ext>
            </a:extLst>
          </p:cNvPr>
          <p:cNvSpPr txBox="1"/>
          <p:nvPr/>
        </p:nvSpPr>
        <p:spPr>
          <a:xfrm>
            <a:off x="7707509" y="3123859"/>
            <a:ext cx="4101632" cy="769441"/>
          </a:xfrm>
          <a:prstGeom prst="rect">
            <a:avLst/>
          </a:prstGeom>
          <a:noFill/>
          <a:ln>
            <a:solidFill>
              <a:srgbClr val="0070C0"/>
            </a:solidFill>
          </a:ln>
        </p:spPr>
        <p:txBody>
          <a:bodyPr wrap="square" rtlCol="0">
            <a:spAutoFit/>
          </a:bodyPr>
          <a:lstStyle/>
          <a:p>
            <a:pPr algn="just"/>
            <a:r>
              <a:rPr lang="en-US" sz="1100" dirty="0">
                <a:solidFill>
                  <a:srgbClr val="0A0046"/>
                </a:solidFill>
                <a:latin typeface="Arial" panose="020B0604020202020204" pitchFamily="34" charset="0"/>
                <a:cs typeface="Arial" panose="020B0604020202020204" pitchFamily="34" charset="0"/>
              </a:rPr>
              <a:t>Furthermore, there is a demonstration to handle more products seen within the High and  Medium Value segments, it is recommended to push CASA to these customers as they seem to record a low volume compared to Low Value Customers.</a:t>
            </a:r>
          </a:p>
        </p:txBody>
      </p:sp>
      <p:sp>
        <p:nvSpPr>
          <p:cNvPr id="59" name="Oval 58">
            <a:extLst>
              <a:ext uri="{FF2B5EF4-FFF2-40B4-BE49-F238E27FC236}">
                <a16:creationId xmlns:a16="http://schemas.microsoft.com/office/drawing/2014/main" id="{737C0F91-0CFE-10CA-84DD-AAF2D201E436}"/>
              </a:ext>
            </a:extLst>
          </p:cNvPr>
          <p:cNvSpPr/>
          <p:nvPr/>
        </p:nvSpPr>
        <p:spPr>
          <a:xfrm>
            <a:off x="7293809" y="3448265"/>
            <a:ext cx="194556" cy="179796"/>
          </a:xfrm>
          <a:prstGeom prst="ellipse">
            <a:avLst/>
          </a:prstGeom>
          <a:solidFill>
            <a:srgbClr val="FFFF0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sp>
        <p:nvSpPr>
          <p:cNvPr id="60" name="Oval 59">
            <a:extLst>
              <a:ext uri="{FF2B5EF4-FFF2-40B4-BE49-F238E27FC236}">
                <a16:creationId xmlns:a16="http://schemas.microsoft.com/office/drawing/2014/main" id="{A5F93978-4424-BB1A-1A3F-5074B5721F32}"/>
              </a:ext>
            </a:extLst>
          </p:cNvPr>
          <p:cNvSpPr/>
          <p:nvPr/>
        </p:nvSpPr>
        <p:spPr>
          <a:xfrm>
            <a:off x="7282006" y="2017768"/>
            <a:ext cx="194556" cy="179796"/>
          </a:xfrm>
          <a:prstGeom prst="ellipse">
            <a:avLst/>
          </a:prstGeom>
          <a:solidFill>
            <a:srgbClr val="FFFF00"/>
          </a:solidFill>
          <a:ln w="12700" cap="flat" cmpd="sng" algn="ctr">
            <a:noFill/>
            <a:prstDash val="solid"/>
            <a:miter lim="800000"/>
          </a:ln>
          <a:effectLst/>
        </p:spPr>
        <p:txBody>
          <a:bodyPr rtlCol="0" anchor="ctr"/>
          <a:lstStyle/>
          <a:p>
            <a:pPr algn="ctr">
              <a:defRPr/>
            </a:pPr>
            <a:endParaRPr lang="en-US" sz="1100" kern="0">
              <a:solidFill>
                <a:prstClr val="white"/>
              </a:solidFill>
              <a:ea typeface="ＭＳ Ｐゴシック"/>
            </a:endParaRPr>
          </a:p>
        </p:txBody>
      </p:sp>
      <p:cxnSp>
        <p:nvCxnSpPr>
          <p:cNvPr id="61" name="Straight Connector 60">
            <a:extLst>
              <a:ext uri="{FF2B5EF4-FFF2-40B4-BE49-F238E27FC236}">
                <a16:creationId xmlns:a16="http://schemas.microsoft.com/office/drawing/2014/main" id="{5CBCECEC-3ABC-EEF8-7A10-D2084C20BE9C}"/>
              </a:ext>
            </a:extLst>
          </p:cNvPr>
          <p:cNvCxnSpPr>
            <a:cxnSpLocks/>
          </p:cNvCxnSpPr>
          <p:nvPr/>
        </p:nvCxnSpPr>
        <p:spPr>
          <a:xfrm>
            <a:off x="3247722" y="1991712"/>
            <a:ext cx="683803" cy="0"/>
          </a:xfrm>
          <a:prstGeom prst="line">
            <a:avLst/>
          </a:prstGeom>
          <a:noFill/>
          <a:ln w="6350" cap="flat" cmpd="sng" algn="ctr">
            <a:solidFill>
              <a:srgbClr val="D3D3D3">
                <a:lumMod val="90000"/>
              </a:srgbClr>
            </a:solidFill>
            <a:prstDash val="solid"/>
            <a:miter lim="800000"/>
          </a:ln>
          <a:effectLst/>
        </p:spPr>
      </p:cxnSp>
      <p:graphicFrame>
        <p:nvGraphicFramePr>
          <p:cNvPr id="63" name="Diagram 62">
            <a:extLst>
              <a:ext uri="{FF2B5EF4-FFF2-40B4-BE49-F238E27FC236}">
                <a16:creationId xmlns:a16="http://schemas.microsoft.com/office/drawing/2014/main" id="{9878BDF2-1793-5653-5141-3C625A9801D5}"/>
              </a:ext>
            </a:extLst>
          </p:cNvPr>
          <p:cNvGraphicFramePr/>
          <p:nvPr>
            <p:extLst>
              <p:ext uri="{D42A27DB-BD31-4B8C-83A1-F6EECF244321}">
                <p14:modId xmlns:p14="http://schemas.microsoft.com/office/powerpoint/2010/main" val="3646510596"/>
              </p:ext>
            </p:extLst>
          </p:nvPr>
        </p:nvGraphicFramePr>
        <p:xfrm>
          <a:off x="3929278" y="4002731"/>
          <a:ext cx="7879863" cy="1684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4" name="Group 63">
            <a:extLst>
              <a:ext uri="{FF2B5EF4-FFF2-40B4-BE49-F238E27FC236}">
                <a16:creationId xmlns:a16="http://schemas.microsoft.com/office/drawing/2014/main" id="{4DAE4F27-A4AA-9A62-D900-4C296E987F91}"/>
              </a:ext>
            </a:extLst>
          </p:cNvPr>
          <p:cNvGrpSpPr/>
          <p:nvPr/>
        </p:nvGrpSpPr>
        <p:grpSpPr>
          <a:xfrm>
            <a:off x="1213145" y="4351824"/>
            <a:ext cx="2099747" cy="1084174"/>
            <a:chOff x="102248" y="3023502"/>
            <a:chExt cx="1736088" cy="882532"/>
          </a:xfrm>
        </p:grpSpPr>
        <p:sp>
          <p:nvSpPr>
            <p:cNvPr id="65" name="Rounded Rectangle 121">
              <a:extLst>
                <a:ext uri="{FF2B5EF4-FFF2-40B4-BE49-F238E27FC236}">
                  <a16:creationId xmlns:a16="http://schemas.microsoft.com/office/drawing/2014/main" id="{FA0E210E-8D54-96F4-683B-393C195BAD94}"/>
                </a:ext>
              </a:extLst>
            </p:cNvPr>
            <p:cNvSpPr>
              <a:spLocks noChangeAspect="1"/>
            </p:cNvSpPr>
            <p:nvPr/>
          </p:nvSpPr>
          <p:spPr>
            <a:xfrm>
              <a:off x="102248" y="3023502"/>
              <a:ext cx="1734592" cy="882532"/>
            </a:xfrm>
            <a:prstGeom prst="roundRect">
              <a:avLst>
                <a:gd name="adj" fmla="val 10472"/>
              </a:avLst>
            </a:prstGeom>
            <a:noFill/>
            <a:ln w="5715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DEF6F1"/>
                </a:solidFill>
                <a:effectLst/>
                <a:uLnTx/>
                <a:uFillTx/>
                <a:latin typeface="Arial"/>
                <a:ea typeface="ＭＳ Ｐゴシック"/>
                <a:cs typeface="+mn-cs"/>
              </a:endParaRPr>
            </a:p>
          </p:txBody>
        </p:sp>
        <p:sp>
          <p:nvSpPr>
            <p:cNvPr id="66" name="TextBox 65">
              <a:extLst>
                <a:ext uri="{FF2B5EF4-FFF2-40B4-BE49-F238E27FC236}">
                  <a16:creationId xmlns:a16="http://schemas.microsoft.com/office/drawing/2014/main" id="{8EB3C824-6909-1D11-C818-997EFB8BC055}"/>
                </a:ext>
              </a:extLst>
            </p:cNvPr>
            <p:cNvSpPr txBox="1"/>
            <p:nvPr/>
          </p:nvSpPr>
          <p:spPr>
            <a:xfrm>
              <a:off x="102248" y="3302947"/>
              <a:ext cx="1736088" cy="38512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FUTURE CONSIDERATIONS</a:t>
              </a:r>
              <a:endParaRPr lang="en-US" sz="1200" b="1" dirty="0">
                <a:latin typeface="Arial" panose="020B0604020202020204" pitchFamily="34" charset="0"/>
                <a:cs typeface="Arial" panose="020B0604020202020204" pitchFamily="34" charset="0"/>
              </a:endParaRPr>
            </a:p>
          </p:txBody>
        </p:sp>
      </p:grpSp>
      <p:sp>
        <p:nvSpPr>
          <p:cNvPr id="67" name="Right Arrow 66">
            <a:extLst>
              <a:ext uri="{FF2B5EF4-FFF2-40B4-BE49-F238E27FC236}">
                <a16:creationId xmlns:a16="http://schemas.microsoft.com/office/drawing/2014/main" id="{6900D0F7-D92C-A741-702E-2B481F467F75}"/>
              </a:ext>
            </a:extLst>
          </p:cNvPr>
          <p:cNvSpPr/>
          <p:nvPr/>
        </p:nvSpPr>
        <p:spPr>
          <a:xfrm>
            <a:off x="3399107" y="4695117"/>
            <a:ext cx="537363" cy="35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A612C7-4B5A-2BC3-B832-9E61CDB7017E}"/>
              </a:ext>
            </a:extLst>
          </p:cNvPr>
          <p:cNvSpPr txBox="1">
            <a:spLocks/>
          </p:cNvSpPr>
          <p:nvPr/>
        </p:nvSpPr>
        <p:spPr>
          <a:xfrm>
            <a:off x="0" y="154588"/>
            <a:ext cx="8703770" cy="4475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RECOMMENDATIONS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957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3D024C-750F-F245-A600-C5BF60D19A65}"/>
              </a:ext>
            </a:extLst>
          </p:cNvPr>
          <p:cNvSpPr/>
          <p:nvPr/>
        </p:nvSpPr>
        <p:spPr>
          <a:xfrm>
            <a:off x="3236081" y="6571989"/>
            <a:ext cx="4792344" cy="215444"/>
          </a:xfrm>
          <a:prstGeom prst="rect">
            <a:avLst/>
          </a:prstGeom>
        </p:spPr>
        <p:txBody>
          <a:bodyPr wrap="square">
            <a:spAutoFit/>
          </a:bodyPr>
          <a:lstStyle/>
          <a:p>
            <a:pPr algn="ctr">
              <a:spcBef>
                <a:spcPct val="0"/>
              </a:spcBef>
            </a:pPr>
            <a:r>
              <a:rPr lang="en-US" alt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I&amp;M is regulated by the Central Bank of Kenya</a:t>
            </a:r>
          </a:p>
        </p:txBody>
      </p:sp>
      <p:sp>
        <p:nvSpPr>
          <p:cNvPr id="7" name="object 7">
            <a:extLst>
              <a:ext uri="{FF2B5EF4-FFF2-40B4-BE49-F238E27FC236}">
                <a16:creationId xmlns:a16="http://schemas.microsoft.com/office/drawing/2014/main" id="{51F3A67C-F735-5A4C-B476-DD1C3B7B759E}"/>
              </a:ext>
            </a:extLst>
          </p:cNvPr>
          <p:cNvSpPr/>
          <p:nvPr/>
        </p:nvSpPr>
        <p:spPr>
          <a:xfrm>
            <a:off x="3742508" y="3192037"/>
            <a:ext cx="70528" cy="6717"/>
          </a:xfrm>
          <a:custGeom>
            <a:avLst/>
            <a:gdLst/>
            <a:ahLst/>
            <a:cxnLst/>
            <a:rect l="l" t="t" r="r" b="b"/>
            <a:pathLst>
              <a:path w="66675" h="6350">
                <a:moveTo>
                  <a:pt x="30708" y="0"/>
                </a:moveTo>
                <a:lnTo>
                  <a:pt x="23429" y="2484"/>
                </a:lnTo>
                <a:lnTo>
                  <a:pt x="15863" y="4308"/>
                </a:lnTo>
                <a:lnTo>
                  <a:pt x="8043" y="5432"/>
                </a:lnTo>
                <a:lnTo>
                  <a:pt x="0" y="5816"/>
                </a:lnTo>
                <a:lnTo>
                  <a:pt x="65836" y="5816"/>
                </a:lnTo>
                <a:lnTo>
                  <a:pt x="66382" y="5778"/>
                </a:lnTo>
                <a:lnTo>
                  <a:pt x="57285" y="5329"/>
                </a:lnTo>
                <a:lnTo>
                  <a:pt x="48274" y="4203"/>
                </a:lnTo>
                <a:lnTo>
                  <a:pt x="39399" y="2420"/>
                </a:lnTo>
                <a:lnTo>
                  <a:pt x="30708" y="0"/>
                </a:lnTo>
                <a:close/>
              </a:path>
            </a:pathLst>
          </a:custGeom>
          <a:solidFill>
            <a:srgbClr val="16BECF"/>
          </a:solidFill>
        </p:spPr>
        <p:txBody>
          <a:bodyPr wrap="square" lIns="0" tIns="0" rIns="0" bIns="0" rtlCol="0"/>
          <a:lstStyle/>
          <a:p>
            <a:endParaRPr sz="1904"/>
          </a:p>
        </p:txBody>
      </p:sp>
      <p:sp>
        <p:nvSpPr>
          <p:cNvPr id="2" name="TextBox 1">
            <a:extLst>
              <a:ext uri="{FF2B5EF4-FFF2-40B4-BE49-F238E27FC236}">
                <a16:creationId xmlns:a16="http://schemas.microsoft.com/office/drawing/2014/main" id="{F3BFE9B3-284A-CE42-85EC-55EB0538805B}"/>
              </a:ext>
            </a:extLst>
          </p:cNvPr>
          <p:cNvSpPr txBox="1"/>
          <p:nvPr/>
        </p:nvSpPr>
        <p:spPr>
          <a:xfrm>
            <a:off x="393814" y="3567285"/>
            <a:ext cx="4337222" cy="584775"/>
          </a:xfrm>
          <a:prstGeom prst="rect">
            <a:avLst/>
          </a:prstGeom>
          <a:noFill/>
        </p:spPr>
        <p:txBody>
          <a:bodyPr wrap="square" rtlCol="0">
            <a:spAutoFit/>
          </a:bodyPr>
          <a:lstStyle/>
          <a:p>
            <a:pPr algn="ct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5769798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105ABBA-91EE-3440-9766-52B0D0128881}"/>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bject 3">
            <a:extLst>
              <a:ext uri="{FF2B5EF4-FFF2-40B4-BE49-F238E27FC236}">
                <a16:creationId xmlns:a16="http://schemas.microsoft.com/office/drawing/2014/main" id="{9C4FA60E-A0B6-5947-9259-1DA394372DC7}"/>
              </a:ext>
            </a:extLst>
          </p:cNvPr>
          <p:cNvSpPr txBox="1"/>
          <p:nvPr/>
        </p:nvSpPr>
        <p:spPr>
          <a:xfrm>
            <a:off x="11679181" y="6271160"/>
            <a:ext cx="441699" cy="314213"/>
          </a:xfrm>
          <a:prstGeom prst="rect">
            <a:avLst/>
          </a:prstGeom>
        </p:spPr>
        <p:txBody>
          <a:bodyPr vert="horz" wrap="square" lIns="0" tIns="128294" rIns="0" bIns="0" rtlCol="0">
            <a:spAutoFit/>
          </a:bodyPr>
          <a:lstStyle/>
          <a:p>
            <a:pPr marL="13434">
              <a:spcBef>
                <a:spcPts val="1010"/>
              </a:spcBef>
            </a:pPr>
            <a:r>
              <a:rPr lang="en-US" sz="1200" b="1" spc="-5" dirty="0">
                <a:solidFill>
                  <a:srgbClr val="233D94"/>
                </a:solidFill>
                <a:latin typeface="Verdana" panose="020B0604030504040204" pitchFamily="34" charset="0"/>
                <a:ea typeface="Verdana" panose="020B0604030504040204" pitchFamily="34" charset="0"/>
                <a:cs typeface="Verdana" panose="020B0604030504040204" pitchFamily="34" charset="0"/>
              </a:rPr>
              <a:t>2</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 Placeholder 2">
            <a:extLst>
              <a:ext uri="{FF2B5EF4-FFF2-40B4-BE49-F238E27FC236}">
                <a16:creationId xmlns:a16="http://schemas.microsoft.com/office/drawing/2014/main" id="{9FD46D1F-FE54-F7FE-711C-8C4BDAB4868A}"/>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PRESENTATION OUTLINE</a:t>
            </a:r>
          </a:p>
          <a:p>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4EB697A-9EB3-0A16-288E-15B57C3B1818}"/>
              </a:ext>
            </a:extLst>
          </p:cNvPr>
          <p:cNvSpPr txBox="1"/>
          <p:nvPr/>
        </p:nvSpPr>
        <p:spPr>
          <a:xfrm>
            <a:off x="424792" y="1285036"/>
            <a:ext cx="368035" cy="369332"/>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2:	</a:t>
            </a:r>
          </a:p>
        </p:txBody>
      </p:sp>
      <p:cxnSp>
        <p:nvCxnSpPr>
          <p:cNvPr id="12" name="Straight Connector 11">
            <a:extLst>
              <a:ext uri="{FF2B5EF4-FFF2-40B4-BE49-F238E27FC236}">
                <a16:creationId xmlns:a16="http://schemas.microsoft.com/office/drawing/2014/main" id="{A7386E1E-3D33-FD2D-34D5-D0121C657EE7}"/>
              </a:ext>
            </a:extLst>
          </p:cNvPr>
          <p:cNvCxnSpPr>
            <a:cxnSpLocks/>
          </p:cNvCxnSpPr>
          <p:nvPr/>
        </p:nvCxnSpPr>
        <p:spPr bwMode="auto">
          <a:xfrm>
            <a:off x="371101" y="1430558"/>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
        <p:nvSpPr>
          <p:cNvPr id="13" name="TextBox 12">
            <a:extLst>
              <a:ext uri="{FF2B5EF4-FFF2-40B4-BE49-F238E27FC236}">
                <a16:creationId xmlns:a16="http://schemas.microsoft.com/office/drawing/2014/main" id="{DC4D6248-A48D-372C-E317-E51C1880877F}"/>
              </a:ext>
            </a:extLst>
          </p:cNvPr>
          <p:cNvSpPr txBox="1"/>
          <p:nvPr/>
        </p:nvSpPr>
        <p:spPr>
          <a:xfrm>
            <a:off x="1003952" y="2103707"/>
            <a:ext cx="6070419" cy="184666"/>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Clustering Approach</a:t>
            </a:r>
          </a:p>
        </p:txBody>
      </p:sp>
      <p:sp>
        <p:nvSpPr>
          <p:cNvPr id="16" name="TextBox 15">
            <a:extLst>
              <a:ext uri="{FF2B5EF4-FFF2-40B4-BE49-F238E27FC236}">
                <a16:creationId xmlns:a16="http://schemas.microsoft.com/office/drawing/2014/main" id="{672C3EDC-F300-01FA-74E0-8642C8A80868}"/>
              </a:ext>
            </a:extLst>
          </p:cNvPr>
          <p:cNvSpPr txBox="1"/>
          <p:nvPr/>
        </p:nvSpPr>
        <p:spPr>
          <a:xfrm>
            <a:off x="1013621" y="1686723"/>
            <a:ext cx="6811290" cy="184666"/>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Executive Summary</a:t>
            </a:r>
          </a:p>
        </p:txBody>
      </p:sp>
      <p:sp>
        <p:nvSpPr>
          <p:cNvPr id="17" name="TextBox 16">
            <a:extLst>
              <a:ext uri="{FF2B5EF4-FFF2-40B4-BE49-F238E27FC236}">
                <a16:creationId xmlns:a16="http://schemas.microsoft.com/office/drawing/2014/main" id="{F489927A-FB80-031D-8C55-C74783EC000A}"/>
              </a:ext>
            </a:extLst>
          </p:cNvPr>
          <p:cNvSpPr txBox="1"/>
          <p:nvPr/>
        </p:nvSpPr>
        <p:spPr>
          <a:xfrm>
            <a:off x="451254" y="1654368"/>
            <a:ext cx="828262" cy="369332"/>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4:	</a:t>
            </a:r>
          </a:p>
        </p:txBody>
      </p:sp>
      <p:cxnSp>
        <p:nvCxnSpPr>
          <p:cNvPr id="18" name="Straight Connector 17">
            <a:extLst>
              <a:ext uri="{FF2B5EF4-FFF2-40B4-BE49-F238E27FC236}">
                <a16:creationId xmlns:a16="http://schemas.microsoft.com/office/drawing/2014/main" id="{7F00E827-C361-A569-6589-1C22E787DF50}"/>
              </a:ext>
            </a:extLst>
          </p:cNvPr>
          <p:cNvCxnSpPr>
            <a:cxnSpLocks/>
          </p:cNvCxnSpPr>
          <p:nvPr/>
        </p:nvCxnSpPr>
        <p:spPr bwMode="auto">
          <a:xfrm>
            <a:off x="398334" y="1889283"/>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
        <p:nvSpPr>
          <p:cNvPr id="19" name="TextBox 18">
            <a:extLst>
              <a:ext uri="{FF2B5EF4-FFF2-40B4-BE49-F238E27FC236}">
                <a16:creationId xmlns:a16="http://schemas.microsoft.com/office/drawing/2014/main" id="{64E4F111-BA58-744A-6339-44AE5702206B}"/>
              </a:ext>
            </a:extLst>
          </p:cNvPr>
          <p:cNvSpPr txBox="1"/>
          <p:nvPr/>
        </p:nvSpPr>
        <p:spPr>
          <a:xfrm>
            <a:off x="441585" y="2100058"/>
            <a:ext cx="828262" cy="369332"/>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5:	</a:t>
            </a:r>
          </a:p>
        </p:txBody>
      </p:sp>
      <p:cxnSp>
        <p:nvCxnSpPr>
          <p:cNvPr id="20" name="Straight Connector 19">
            <a:extLst>
              <a:ext uri="{FF2B5EF4-FFF2-40B4-BE49-F238E27FC236}">
                <a16:creationId xmlns:a16="http://schemas.microsoft.com/office/drawing/2014/main" id="{EC02BEEF-DA8B-7E21-BF3B-62258CDB7415}"/>
              </a:ext>
            </a:extLst>
          </p:cNvPr>
          <p:cNvCxnSpPr>
            <a:cxnSpLocks/>
          </p:cNvCxnSpPr>
          <p:nvPr/>
        </p:nvCxnSpPr>
        <p:spPr bwMode="auto">
          <a:xfrm>
            <a:off x="388665" y="2334973"/>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
        <p:nvSpPr>
          <p:cNvPr id="21" name="TextBox 20">
            <a:extLst>
              <a:ext uri="{FF2B5EF4-FFF2-40B4-BE49-F238E27FC236}">
                <a16:creationId xmlns:a16="http://schemas.microsoft.com/office/drawing/2014/main" id="{324B1AA1-A7B5-5F72-8935-53A3CF801EDE}"/>
              </a:ext>
            </a:extLst>
          </p:cNvPr>
          <p:cNvSpPr txBox="1"/>
          <p:nvPr/>
        </p:nvSpPr>
        <p:spPr>
          <a:xfrm>
            <a:off x="1003952" y="2490975"/>
            <a:ext cx="6070419" cy="184666"/>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Findings</a:t>
            </a:r>
          </a:p>
        </p:txBody>
      </p:sp>
      <p:sp>
        <p:nvSpPr>
          <p:cNvPr id="22" name="TextBox 21">
            <a:extLst>
              <a:ext uri="{FF2B5EF4-FFF2-40B4-BE49-F238E27FC236}">
                <a16:creationId xmlns:a16="http://schemas.microsoft.com/office/drawing/2014/main" id="{742056E4-BC83-D163-BF57-6C202A28CF47}"/>
              </a:ext>
            </a:extLst>
          </p:cNvPr>
          <p:cNvSpPr txBox="1"/>
          <p:nvPr/>
        </p:nvSpPr>
        <p:spPr>
          <a:xfrm>
            <a:off x="441585" y="2490975"/>
            <a:ext cx="828262" cy="369332"/>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6:	</a:t>
            </a:r>
          </a:p>
        </p:txBody>
      </p:sp>
      <p:cxnSp>
        <p:nvCxnSpPr>
          <p:cNvPr id="23" name="Straight Connector 22">
            <a:extLst>
              <a:ext uri="{FF2B5EF4-FFF2-40B4-BE49-F238E27FC236}">
                <a16:creationId xmlns:a16="http://schemas.microsoft.com/office/drawing/2014/main" id="{3B1248CC-B2C8-39EE-69B7-DCE359F63148}"/>
              </a:ext>
            </a:extLst>
          </p:cNvPr>
          <p:cNvCxnSpPr>
            <a:cxnSpLocks/>
          </p:cNvCxnSpPr>
          <p:nvPr/>
        </p:nvCxnSpPr>
        <p:spPr bwMode="auto">
          <a:xfrm>
            <a:off x="388665" y="2725890"/>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
        <p:nvSpPr>
          <p:cNvPr id="24" name="TextBox 23">
            <a:extLst>
              <a:ext uri="{FF2B5EF4-FFF2-40B4-BE49-F238E27FC236}">
                <a16:creationId xmlns:a16="http://schemas.microsoft.com/office/drawing/2014/main" id="{096ECA74-E2DD-A3E1-A530-E54A06CF6BCF}"/>
              </a:ext>
            </a:extLst>
          </p:cNvPr>
          <p:cNvSpPr txBox="1"/>
          <p:nvPr/>
        </p:nvSpPr>
        <p:spPr>
          <a:xfrm>
            <a:off x="1003305" y="842327"/>
            <a:ext cx="6070419" cy="184666"/>
          </a:xfrm>
          <a:prstGeom prst="rect">
            <a:avLst/>
          </a:prstGeom>
          <a:noFill/>
        </p:spPr>
        <p:txBody>
          <a:bodyPr wrap="square" lIns="0" tIns="0" rIns="0" bIns="0" rtlCol="0" anchor="t" anchorCtr="0">
            <a:spAutoFit/>
          </a:bodyPr>
          <a:lstStyle>
            <a:defPPr>
              <a:defRPr lang="en-US"/>
            </a:defPPr>
            <a:lvl1pPr>
              <a:defRPr b="1">
                <a:solidFill>
                  <a:srgbClr val="160C9C"/>
                </a:solidFill>
                <a:latin typeface="Arial" panose="020B0604020202020204" pitchFamily="34" charset="0"/>
                <a:cs typeface="Arial" panose="020B0604020202020204" pitchFamily="34" charset="0"/>
              </a:defRPr>
            </a:lvl1pPr>
          </a:lstStyle>
          <a:p>
            <a:r>
              <a:rPr lang="en-US" sz="1200" dirty="0">
                <a:solidFill>
                  <a:srgbClr val="002060"/>
                </a:solidFill>
              </a:rPr>
              <a:t>Introduction</a:t>
            </a:r>
          </a:p>
        </p:txBody>
      </p:sp>
      <p:sp>
        <p:nvSpPr>
          <p:cNvPr id="25" name="TextBox 24">
            <a:extLst>
              <a:ext uri="{FF2B5EF4-FFF2-40B4-BE49-F238E27FC236}">
                <a16:creationId xmlns:a16="http://schemas.microsoft.com/office/drawing/2014/main" id="{0D6AA107-6275-3C76-B287-A5E4CDFAF39E}"/>
              </a:ext>
            </a:extLst>
          </p:cNvPr>
          <p:cNvSpPr txBox="1"/>
          <p:nvPr/>
        </p:nvSpPr>
        <p:spPr>
          <a:xfrm>
            <a:off x="404177" y="828690"/>
            <a:ext cx="368035" cy="369332"/>
          </a:xfrm>
          <a:prstGeom prst="rect">
            <a:avLst/>
          </a:prstGeom>
          <a:noFill/>
        </p:spPr>
        <p:txBody>
          <a:bodyPr wrap="square" lIns="0" tIns="0" rIns="0" bIns="0" rtlCol="0" anchor="t" anchorCtr="0">
            <a:spAutoFit/>
          </a:bodyPr>
          <a:lstStyle>
            <a:defPPr>
              <a:defRPr lang="en-US"/>
            </a:defPPr>
            <a:lvl1pPr>
              <a:defRPr b="1">
                <a:solidFill>
                  <a:srgbClr val="160C9C"/>
                </a:solidFill>
                <a:latin typeface="Arial" panose="020B0604020202020204" pitchFamily="34" charset="0"/>
                <a:cs typeface="Arial" panose="020B0604020202020204" pitchFamily="34" charset="0"/>
              </a:defRPr>
            </a:lvl1pPr>
          </a:lstStyle>
          <a:p>
            <a:r>
              <a:rPr lang="en-US" sz="1200" dirty="0">
                <a:solidFill>
                  <a:srgbClr val="002060"/>
                </a:solidFill>
              </a:rPr>
              <a:t>1:	</a:t>
            </a:r>
          </a:p>
        </p:txBody>
      </p:sp>
      <p:cxnSp>
        <p:nvCxnSpPr>
          <p:cNvPr id="26" name="Straight Connector 25">
            <a:extLst>
              <a:ext uri="{FF2B5EF4-FFF2-40B4-BE49-F238E27FC236}">
                <a16:creationId xmlns:a16="http://schemas.microsoft.com/office/drawing/2014/main" id="{D7EC383C-9DBD-327C-800E-2E50384B116E}"/>
              </a:ext>
            </a:extLst>
          </p:cNvPr>
          <p:cNvCxnSpPr>
            <a:cxnSpLocks/>
          </p:cNvCxnSpPr>
          <p:nvPr/>
        </p:nvCxnSpPr>
        <p:spPr bwMode="auto">
          <a:xfrm>
            <a:off x="349930" y="1035065"/>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
        <p:nvSpPr>
          <p:cNvPr id="27" name="TextBox 26">
            <a:extLst>
              <a:ext uri="{FF2B5EF4-FFF2-40B4-BE49-F238E27FC236}">
                <a16:creationId xmlns:a16="http://schemas.microsoft.com/office/drawing/2014/main" id="{DB61D48A-2F10-02EF-FD8D-4FD2FDB30FCB}"/>
              </a:ext>
            </a:extLst>
          </p:cNvPr>
          <p:cNvSpPr txBox="1"/>
          <p:nvPr/>
        </p:nvSpPr>
        <p:spPr>
          <a:xfrm>
            <a:off x="1003304" y="1245892"/>
            <a:ext cx="6070419" cy="184666"/>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Bank Customers Profile Comparison</a:t>
            </a:r>
          </a:p>
        </p:txBody>
      </p:sp>
      <p:sp>
        <p:nvSpPr>
          <p:cNvPr id="28" name="TextBox 27">
            <a:extLst>
              <a:ext uri="{FF2B5EF4-FFF2-40B4-BE49-F238E27FC236}">
                <a16:creationId xmlns:a16="http://schemas.microsoft.com/office/drawing/2014/main" id="{7ECC8496-D2D7-4CBA-27F2-71DF314C9AEE}"/>
              </a:ext>
            </a:extLst>
          </p:cNvPr>
          <p:cNvSpPr txBox="1"/>
          <p:nvPr/>
        </p:nvSpPr>
        <p:spPr>
          <a:xfrm>
            <a:off x="1028010" y="2894512"/>
            <a:ext cx="6070419" cy="184666"/>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Recommendations</a:t>
            </a:r>
          </a:p>
        </p:txBody>
      </p:sp>
      <p:sp>
        <p:nvSpPr>
          <p:cNvPr id="29" name="TextBox 28">
            <a:extLst>
              <a:ext uri="{FF2B5EF4-FFF2-40B4-BE49-F238E27FC236}">
                <a16:creationId xmlns:a16="http://schemas.microsoft.com/office/drawing/2014/main" id="{6F6B2278-A40D-C6F8-BFC7-8B5DC4906E12}"/>
              </a:ext>
            </a:extLst>
          </p:cNvPr>
          <p:cNvSpPr txBox="1"/>
          <p:nvPr/>
        </p:nvSpPr>
        <p:spPr>
          <a:xfrm>
            <a:off x="429669" y="2821631"/>
            <a:ext cx="828262" cy="369332"/>
          </a:xfrm>
          <a:prstGeom prst="rect">
            <a:avLst/>
          </a:prstGeom>
          <a:noFill/>
        </p:spPr>
        <p:txBody>
          <a:bodyPr wrap="square" lIns="0" tIns="0" rIns="0" bIns="0" rtlCol="0" anchor="t" anchorCtr="0">
            <a:spAutoFit/>
          </a:bodyPr>
          <a:lstStyle>
            <a:defPPr>
              <a:defRPr lang="en-US"/>
            </a:defPPr>
            <a:lvl1pPr>
              <a:defRPr>
                <a:solidFill>
                  <a:prstClr val="white">
                    <a:lumMod val="50000"/>
                  </a:prstClr>
                </a:solidFill>
                <a:latin typeface="Arial" panose="020B0604020202020204" pitchFamily="34" charset="0"/>
                <a:cs typeface="Arial" panose="020B0604020202020204" pitchFamily="34" charset="0"/>
              </a:defRPr>
            </a:lvl1pPr>
          </a:lstStyle>
          <a:p>
            <a:r>
              <a:rPr lang="en-US" sz="1200" b="1" dirty="0">
                <a:solidFill>
                  <a:srgbClr val="002060"/>
                </a:solidFill>
              </a:rPr>
              <a:t>7:	</a:t>
            </a:r>
          </a:p>
        </p:txBody>
      </p:sp>
      <p:cxnSp>
        <p:nvCxnSpPr>
          <p:cNvPr id="30" name="Straight Connector 29">
            <a:extLst>
              <a:ext uri="{FF2B5EF4-FFF2-40B4-BE49-F238E27FC236}">
                <a16:creationId xmlns:a16="http://schemas.microsoft.com/office/drawing/2014/main" id="{ED6904D3-E4BA-4B1D-F634-C1C0F37E50CB}"/>
              </a:ext>
            </a:extLst>
          </p:cNvPr>
          <p:cNvCxnSpPr>
            <a:cxnSpLocks/>
          </p:cNvCxnSpPr>
          <p:nvPr/>
        </p:nvCxnSpPr>
        <p:spPr bwMode="auto">
          <a:xfrm>
            <a:off x="398334" y="3120900"/>
            <a:ext cx="7426577" cy="0"/>
          </a:xfrm>
          <a:prstGeom prst="line">
            <a:avLst/>
          </a:prstGeom>
          <a:solidFill>
            <a:srgbClr val="000080"/>
          </a:solidFill>
          <a:ln w="12700" cap="flat" cmpd="sng" algn="ctr">
            <a:solidFill>
              <a:schemeClr val="tx1"/>
            </a:solidFill>
            <a:prstDash val="sysDot"/>
            <a:round/>
            <a:headEnd type="none" w="sm" len="sm"/>
            <a:tailEnd type="none" w="sm" len="sm"/>
          </a:ln>
          <a:effectLst/>
        </p:spPr>
      </p:cxnSp>
    </p:spTree>
    <p:extLst>
      <p:ext uri="{BB962C8B-B14F-4D97-AF65-F5344CB8AC3E}">
        <p14:creationId xmlns:p14="http://schemas.microsoft.com/office/powerpoint/2010/main" val="24904794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Diagram 65">
            <a:extLst>
              <a:ext uri="{FF2B5EF4-FFF2-40B4-BE49-F238E27FC236}">
                <a16:creationId xmlns:a16="http://schemas.microsoft.com/office/drawing/2014/main" id="{F23C59A6-B79B-161B-0979-70C8AD26C597}"/>
              </a:ext>
            </a:extLst>
          </p:cNvPr>
          <p:cNvGraphicFramePr/>
          <p:nvPr>
            <p:extLst>
              <p:ext uri="{D42A27DB-BD31-4B8C-83A1-F6EECF244321}">
                <p14:modId xmlns:p14="http://schemas.microsoft.com/office/powerpoint/2010/main" val="1779083604"/>
              </p:ext>
            </p:extLst>
          </p:nvPr>
        </p:nvGraphicFramePr>
        <p:xfrm>
          <a:off x="647494" y="657081"/>
          <a:ext cx="9601200" cy="554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7" name="TextBox 66">
            <a:extLst>
              <a:ext uri="{FF2B5EF4-FFF2-40B4-BE49-F238E27FC236}">
                <a16:creationId xmlns:a16="http://schemas.microsoft.com/office/drawing/2014/main" id="{346031E8-4895-7FCF-5F75-A11FE723AD3E}"/>
              </a:ext>
            </a:extLst>
          </p:cNvPr>
          <p:cNvSpPr txBox="1"/>
          <p:nvPr/>
        </p:nvSpPr>
        <p:spPr>
          <a:xfrm>
            <a:off x="1078787" y="1348313"/>
            <a:ext cx="405880" cy="292388"/>
          </a:xfrm>
          <a:prstGeom prst="rect">
            <a:avLst/>
          </a:prstGeom>
          <a:noFill/>
        </p:spPr>
        <p:txBody>
          <a:bodyPr wrap="none" rtlCol="0">
            <a:spAutoFit/>
          </a:bodyPr>
          <a:lstStyle/>
          <a:p>
            <a:r>
              <a:rPr lang="en-KE" sz="1300" dirty="0"/>
              <a:t>CIB</a:t>
            </a:r>
          </a:p>
        </p:txBody>
      </p:sp>
      <p:sp>
        <p:nvSpPr>
          <p:cNvPr id="68" name="TextBox 67">
            <a:extLst>
              <a:ext uri="{FF2B5EF4-FFF2-40B4-BE49-F238E27FC236}">
                <a16:creationId xmlns:a16="http://schemas.microsoft.com/office/drawing/2014/main" id="{6D5786A0-E798-AA06-AAA5-508E255933B9}"/>
              </a:ext>
            </a:extLst>
          </p:cNvPr>
          <p:cNvSpPr txBox="1"/>
          <p:nvPr/>
        </p:nvSpPr>
        <p:spPr>
          <a:xfrm>
            <a:off x="1302406" y="2624321"/>
            <a:ext cx="908134" cy="292388"/>
          </a:xfrm>
          <a:prstGeom prst="rect">
            <a:avLst/>
          </a:prstGeom>
          <a:noFill/>
        </p:spPr>
        <p:txBody>
          <a:bodyPr wrap="none" rtlCol="0">
            <a:spAutoFit/>
          </a:bodyPr>
          <a:lstStyle/>
          <a:p>
            <a:r>
              <a:rPr lang="en-KE" sz="1300" dirty="0"/>
              <a:t>OBJECTIVE</a:t>
            </a:r>
          </a:p>
        </p:txBody>
      </p:sp>
      <p:sp>
        <p:nvSpPr>
          <p:cNvPr id="69" name="TextBox 68">
            <a:extLst>
              <a:ext uri="{FF2B5EF4-FFF2-40B4-BE49-F238E27FC236}">
                <a16:creationId xmlns:a16="http://schemas.microsoft.com/office/drawing/2014/main" id="{99913DA1-9B97-9C46-2944-F3E11C9FEF3D}"/>
              </a:ext>
            </a:extLst>
          </p:cNvPr>
          <p:cNvSpPr txBox="1"/>
          <p:nvPr/>
        </p:nvSpPr>
        <p:spPr>
          <a:xfrm>
            <a:off x="1179912" y="3921780"/>
            <a:ext cx="1189043" cy="292388"/>
          </a:xfrm>
          <a:prstGeom prst="rect">
            <a:avLst/>
          </a:prstGeom>
          <a:noFill/>
        </p:spPr>
        <p:txBody>
          <a:bodyPr wrap="none" rtlCol="0">
            <a:spAutoFit/>
          </a:bodyPr>
          <a:lstStyle/>
          <a:p>
            <a:r>
              <a:rPr lang="en-KE" sz="1300" dirty="0"/>
              <a:t>ASSUMPTIONS</a:t>
            </a:r>
          </a:p>
        </p:txBody>
      </p:sp>
      <p:sp>
        <p:nvSpPr>
          <p:cNvPr id="70" name="TextBox 69">
            <a:extLst>
              <a:ext uri="{FF2B5EF4-FFF2-40B4-BE49-F238E27FC236}">
                <a16:creationId xmlns:a16="http://schemas.microsoft.com/office/drawing/2014/main" id="{DEC7FF0F-3695-DF07-809F-7CE4232F256B}"/>
              </a:ext>
            </a:extLst>
          </p:cNvPr>
          <p:cNvSpPr txBox="1"/>
          <p:nvPr/>
        </p:nvSpPr>
        <p:spPr>
          <a:xfrm>
            <a:off x="986526" y="5197788"/>
            <a:ext cx="532903" cy="292388"/>
          </a:xfrm>
          <a:prstGeom prst="rect">
            <a:avLst/>
          </a:prstGeom>
          <a:noFill/>
        </p:spPr>
        <p:txBody>
          <a:bodyPr wrap="none" rtlCol="0">
            <a:spAutoFit/>
          </a:bodyPr>
          <a:lstStyle/>
          <a:p>
            <a:r>
              <a:rPr lang="en-KE" sz="1300" dirty="0"/>
              <a:t>DATA</a:t>
            </a:r>
          </a:p>
        </p:txBody>
      </p:sp>
      <p:sp>
        <p:nvSpPr>
          <p:cNvPr id="71" name="Right Brace 70">
            <a:extLst>
              <a:ext uri="{FF2B5EF4-FFF2-40B4-BE49-F238E27FC236}">
                <a16:creationId xmlns:a16="http://schemas.microsoft.com/office/drawing/2014/main" id="{60FCA297-49CE-4A5A-46C0-A3DDE1D5F719}"/>
              </a:ext>
            </a:extLst>
          </p:cNvPr>
          <p:cNvSpPr/>
          <p:nvPr/>
        </p:nvSpPr>
        <p:spPr>
          <a:xfrm>
            <a:off x="4181526" y="4965242"/>
            <a:ext cx="457200" cy="790832"/>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KE"/>
          </a:p>
        </p:txBody>
      </p:sp>
      <p:sp>
        <p:nvSpPr>
          <p:cNvPr id="72" name="TextBox 71">
            <a:extLst>
              <a:ext uri="{FF2B5EF4-FFF2-40B4-BE49-F238E27FC236}">
                <a16:creationId xmlns:a16="http://schemas.microsoft.com/office/drawing/2014/main" id="{0A84DCCD-84D6-0AF5-93F6-6499CE4A9994}"/>
              </a:ext>
            </a:extLst>
          </p:cNvPr>
          <p:cNvSpPr txBox="1"/>
          <p:nvPr/>
        </p:nvSpPr>
        <p:spPr>
          <a:xfrm>
            <a:off x="4894101" y="5175992"/>
            <a:ext cx="2946031" cy="369332"/>
          </a:xfrm>
          <a:prstGeom prst="rect">
            <a:avLst/>
          </a:prstGeom>
          <a:noFill/>
        </p:spPr>
        <p:txBody>
          <a:bodyPr wrap="square" rtlCol="0">
            <a:spAutoFit/>
          </a:bodyPr>
          <a:lstStyle/>
          <a:p>
            <a:r>
              <a:rPr lang="en-KE" dirty="0">
                <a:solidFill>
                  <a:schemeClr val="bg1"/>
                </a:solidFill>
                <a:latin typeface="Arial" panose="020B0604020202020204" pitchFamily="34" charset="0"/>
                <a:cs typeface="Arial" panose="020B0604020202020204" pitchFamily="34" charset="0"/>
              </a:rPr>
              <a:t>FINACLE / BUSINESS</a:t>
            </a:r>
          </a:p>
        </p:txBody>
      </p:sp>
      <p:cxnSp>
        <p:nvCxnSpPr>
          <p:cNvPr id="2" name="Straight Connector 1">
            <a:extLst>
              <a:ext uri="{FF2B5EF4-FFF2-40B4-BE49-F238E27FC236}">
                <a16:creationId xmlns:a16="http://schemas.microsoft.com/office/drawing/2014/main" id="{DB23978E-37CA-D175-D4F3-F9101783C1AB}"/>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C00C66A-E935-F637-1554-3C00F352E55E}"/>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2640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804C028-E933-07D7-5EA4-B9967F3F4B99}"/>
              </a:ext>
            </a:extLst>
          </p:cNvPr>
          <p:cNvSpPr txBox="1"/>
          <p:nvPr/>
        </p:nvSpPr>
        <p:spPr>
          <a:xfrm>
            <a:off x="9606113" y="1950987"/>
            <a:ext cx="2317268" cy="276999"/>
          </a:xfrm>
          <a:prstGeom prst="rect">
            <a:avLst/>
          </a:prstGeom>
          <a:noFill/>
        </p:spPr>
        <p:txBody>
          <a:bodyPr wrap="square" rtlCol="0">
            <a:spAutoFit/>
          </a:bodyPr>
          <a:lstStyle/>
          <a:p>
            <a:r>
              <a:rPr lang="en-GB" sz="1200" dirty="0">
                <a:solidFill>
                  <a:srgbClr val="92D050"/>
                </a:solidFill>
                <a:latin typeface="Arial" panose="020B0604020202020204" pitchFamily="34" charset="0"/>
                <a:cs typeface="Arial" panose="020B0604020202020204" pitchFamily="34" charset="0"/>
              </a:rPr>
              <a:t>LOW VALUE CUSTOMERS</a:t>
            </a:r>
            <a:endParaRPr lang="en-US" sz="1200" dirty="0">
              <a:solidFill>
                <a:srgbClr val="92D050"/>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E42CBDF2-7FCE-3730-8D4C-371D2E2C471C}"/>
              </a:ext>
            </a:extLst>
          </p:cNvPr>
          <p:cNvSpPr/>
          <p:nvPr/>
        </p:nvSpPr>
        <p:spPr>
          <a:xfrm>
            <a:off x="7428320" y="2298363"/>
            <a:ext cx="1906073" cy="3411583"/>
          </a:xfrm>
          <a:prstGeom prst="rect">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E6F46750-EC2F-EE3A-BE55-E63FDD333B7D}"/>
              </a:ext>
            </a:extLst>
          </p:cNvPr>
          <p:cNvSpPr txBox="1"/>
          <p:nvPr/>
        </p:nvSpPr>
        <p:spPr>
          <a:xfrm>
            <a:off x="7403170" y="2570004"/>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TOTAL NUMBER</a:t>
            </a:r>
            <a:endParaRPr lang="en-US" sz="11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F99A404E-A545-C82F-A4BB-460F46C3A87A}"/>
              </a:ext>
            </a:extLst>
          </p:cNvPr>
          <p:cNvSpPr txBox="1"/>
          <p:nvPr/>
        </p:nvSpPr>
        <p:spPr>
          <a:xfrm>
            <a:off x="7403170" y="3399087"/>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REVENUE VALUE</a:t>
            </a:r>
            <a:endParaRPr lang="en-US" sz="1100" b="1"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4B1EC5F-F992-934A-D7D5-0DDA510D8F3E}"/>
              </a:ext>
            </a:extLst>
          </p:cNvPr>
          <p:cNvSpPr txBox="1"/>
          <p:nvPr/>
        </p:nvSpPr>
        <p:spPr>
          <a:xfrm>
            <a:off x="7282085" y="4205483"/>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 LOANS TAKEN</a:t>
            </a:r>
            <a:endParaRPr lang="en-US" sz="1100" b="1"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4349156C-6177-618C-DE0F-F50F6E5CB1F4}"/>
              </a:ext>
            </a:extLst>
          </p:cNvPr>
          <p:cNvSpPr txBox="1"/>
          <p:nvPr/>
        </p:nvSpPr>
        <p:spPr>
          <a:xfrm>
            <a:off x="7395485" y="4930784"/>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LOAN PERFOMANCE</a:t>
            </a:r>
            <a:endParaRPr lang="en-US" sz="1100" b="1"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BC97414D-FA17-AF56-DBEE-02B31382115A}"/>
              </a:ext>
            </a:extLst>
          </p:cNvPr>
          <p:cNvSpPr/>
          <p:nvPr/>
        </p:nvSpPr>
        <p:spPr>
          <a:xfrm>
            <a:off x="225903" y="2483742"/>
            <a:ext cx="2298310" cy="41222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39" name="Isosceles Triangle 58">
            <a:extLst>
              <a:ext uri="{FF2B5EF4-FFF2-40B4-BE49-F238E27FC236}">
                <a16:creationId xmlns:a16="http://schemas.microsoft.com/office/drawing/2014/main" id="{4D6E909E-4982-C89A-85E1-F02B3123BA24}"/>
              </a:ext>
            </a:extLst>
          </p:cNvPr>
          <p:cNvSpPr/>
          <p:nvPr/>
        </p:nvSpPr>
        <p:spPr>
          <a:xfrm rot="5400000">
            <a:off x="2587062" y="2530590"/>
            <a:ext cx="128560" cy="26720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A403600-C58B-12AD-82DF-CCA5747B3746}"/>
              </a:ext>
            </a:extLst>
          </p:cNvPr>
          <p:cNvSpPr/>
          <p:nvPr/>
        </p:nvSpPr>
        <p:spPr>
          <a:xfrm flipH="1">
            <a:off x="9693665" y="3223815"/>
            <a:ext cx="2480610" cy="369332"/>
          </a:xfrm>
          <a:prstGeom prst="rect">
            <a:avLst/>
          </a:prstGeom>
          <a:solidFill>
            <a:srgbClr val="009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latin typeface="Arial" panose="020B0604020202020204" pitchFamily="34" charset="0"/>
                <a:cs typeface="Arial" panose="020B0604020202020204" pitchFamily="34" charset="0"/>
              </a:rPr>
              <a:t>KES 341,828,486</a:t>
            </a:r>
            <a:r>
              <a:rPr lang="en-US" sz="1100" dirty="0">
                <a:solidFill>
                  <a:schemeClr val="tx1"/>
                </a:solidFill>
                <a:latin typeface="Arial" panose="020B0604020202020204" pitchFamily="34" charset="0"/>
                <a:cs typeface="Arial" panose="020B0604020202020204" pitchFamily="34" charset="0"/>
              </a:rPr>
              <a:t> </a:t>
            </a:r>
          </a:p>
        </p:txBody>
      </p:sp>
      <p:sp>
        <p:nvSpPr>
          <p:cNvPr id="41" name="Isosceles Triangle 62">
            <a:extLst>
              <a:ext uri="{FF2B5EF4-FFF2-40B4-BE49-F238E27FC236}">
                <a16:creationId xmlns:a16="http://schemas.microsoft.com/office/drawing/2014/main" id="{DA899778-548B-EDF4-8C0C-D001CB7EF614}"/>
              </a:ext>
            </a:extLst>
          </p:cNvPr>
          <p:cNvSpPr/>
          <p:nvPr/>
        </p:nvSpPr>
        <p:spPr>
          <a:xfrm rot="16200000" flipH="1">
            <a:off x="9497550" y="3276646"/>
            <a:ext cx="128560" cy="263671"/>
          </a:xfrm>
          <a:prstGeom prst="triangle">
            <a:avLst/>
          </a:prstGeom>
          <a:solidFill>
            <a:srgbClr val="05B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42" name="Rectangle 41">
            <a:extLst>
              <a:ext uri="{FF2B5EF4-FFF2-40B4-BE49-F238E27FC236}">
                <a16:creationId xmlns:a16="http://schemas.microsoft.com/office/drawing/2014/main" id="{BD5A9934-B853-D221-A12E-C7D29D53E352}"/>
              </a:ext>
            </a:extLst>
          </p:cNvPr>
          <p:cNvSpPr/>
          <p:nvPr/>
        </p:nvSpPr>
        <p:spPr>
          <a:xfrm>
            <a:off x="225903" y="3195917"/>
            <a:ext cx="2257541" cy="4122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43" name="Isosceles Triangle 64">
            <a:extLst>
              <a:ext uri="{FF2B5EF4-FFF2-40B4-BE49-F238E27FC236}">
                <a16:creationId xmlns:a16="http://schemas.microsoft.com/office/drawing/2014/main" id="{FF618A0F-9E5F-8F76-F0E8-B9363C39EF70}"/>
              </a:ext>
            </a:extLst>
          </p:cNvPr>
          <p:cNvSpPr/>
          <p:nvPr/>
        </p:nvSpPr>
        <p:spPr>
          <a:xfrm rot="5400000">
            <a:off x="2535519" y="3365927"/>
            <a:ext cx="94672" cy="20007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FE22951C-004E-142F-7C7A-66FD40AA902B}"/>
              </a:ext>
            </a:extLst>
          </p:cNvPr>
          <p:cNvSpPr/>
          <p:nvPr/>
        </p:nvSpPr>
        <p:spPr>
          <a:xfrm flipH="1">
            <a:off x="9669436" y="2476259"/>
            <a:ext cx="2466338" cy="369332"/>
          </a:xfrm>
          <a:prstGeom prst="rect">
            <a:avLst/>
          </a:prstGeom>
          <a:solidFill>
            <a:srgbClr val="009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Isosceles Triangle 66">
            <a:extLst>
              <a:ext uri="{FF2B5EF4-FFF2-40B4-BE49-F238E27FC236}">
                <a16:creationId xmlns:a16="http://schemas.microsoft.com/office/drawing/2014/main" id="{F4CE4A8A-362A-2F86-8D10-D898C8A22D49}"/>
              </a:ext>
            </a:extLst>
          </p:cNvPr>
          <p:cNvSpPr/>
          <p:nvPr/>
        </p:nvSpPr>
        <p:spPr>
          <a:xfrm rot="16200000" flipH="1">
            <a:off x="9489220" y="2513542"/>
            <a:ext cx="128560" cy="262154"/>
          </a:xfrm>
          <a:prstGeom prst="triangle">
            <a:avLst/>
          </a:prstGeom>
          <a:solidFill>
            <a:srgbClr val="05B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46" name="Rectangle 45">
            <a:extLst>
              <a:ext uri="{FF2B5EF4-FFF2-40B4-BE49-F238E27FC236}">
                <a16:creationId xmlns:a16="http://schemas.microsoft.com/office/drawing/2014/main" id="{DFEADEDB-04CF-6EF9-0CDC-A3BA319F74D2}"/>
              </a:ext>
            </a:extLst>
          </p:cNvPr>
          <p:cNvSpPr/>
          <p:nvPr/>
        </p:nvSpPr>
        <p:spPr>
          <a:xfrm flipH="1">
            <a:off x="9673326" y="3823371"/>
            <a:ext cx="2462448" cy="642151"/>
          </a:xfrm>
          <a:prstGeom prst="rect">
            <a:avLst/>
          </a:prstGeom>
          <a:solidFill>
            <a:srgbClr val="009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Isosceles Triangle 70">
            <a:extLst>
              <a:ext uri="{FF2B5EF4-FFF2-40B4-BE49-F238E27FC236}">
                <a16:creationId xmlns:a16="http://schemas.microsoft.com/office/drawing/2014/main" id="{465A0EFB-CBB0-0131-3715-02CC3B3A34D7}"/>
              </a:ext>
            </a:extLst>
          </p:cNvPr>
          <p:cNvSpPr/>
          <p:nvPr/>
        </p:nvSpPr>
        <p:spPr>
          <a:xfrm rot="16200000" flipH="1">
            <a:off x="9478176" y="4165315"/>
            <a:ext cx="128560" cy="261741"/>
          </a:xfrm>
          <a:prstGeom prst="triangle">
            <a:avLst/>
          </a:prstGeom>
          <a:solidFill>
            <a:srgbClr val="05B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48" name="Rectangle 47">
            <a:extLst>
              <a:ext uri="{FF2B5EF4-FFF2-40B4-BE49-F238E27FC236}">
                <a16:creationId xmlns:a16="http://schemas.microsoft.com/office/drawing/2014/main" id="{AA1F1B18-65DB-7B4D-76A0-469A52A7F3DE}"/>
              </a:ext>
            </a:extLst>
          </p:cNvPr>
          <p:cNvSpPr/>
          <p:nvPr/>
        </p:nvSpPr>
        <p:spPr>
          <a:xfrm>
            <a:off x="190406" y="3892363"/>
            <a:ext cx="2257540" cy="6001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49" name="Isosceles Triangle 72">
            <a:extLst>
              <a:ext uri="{FF2B5EF4-FFF2-40B4-BE49-F238E27FC236}">
                <a16:creationId xmlns:a16="http://schemas.microsoft.com/office/drawing/2014/main" id="{39002780-A5ED-9C1B-944C-0F5D50F858F7}"/>
              </a:ext>
            </a:extLst>
          </p:cNvPr>
          <p:cNvSpPr/>
          <p:nvPr/>
        </p:nvSpPr>
        <p:spPr>
          <a:xfrm rot="5400000">
            <a:off x="2426932" y="4177897"/>
            <a:ext cx="212115" cy="24988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E53D305C-6A0F-D294-7E19-38DD198E77E9}"/>
              </a:ext>
            </a:extLst>
          </p:cNvPr>
          <p:cNvSpPr/>
          <p:nvPr/>
        </p:nvSpPr>
        <p:spPr>
          <a:xfrm flipH="1">
            <a:off x="9711827" y="4816131"/>
            <a:ext cx="2462448" cy="631785"/>
          </a:xfrm>
          <a:prstGeom prst="rect">
            <a:avLst/>
          </a:prstGeom>
          <a:solidFill>
            <a:srgbClr val="009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1" name="Isosceles Triangle 74">
            <a:extLst>
              <a:ext uri="{FF2B5EF4-FFF2-40B4-BE49-F238E27FC236}">
                <a16:creationId xmlns:a16="http://schemas.microsoft.com/office/drawing/2014/main" id="{E29F27F2-56D7-E1A4-45FC-8CAB03374B08}"/>
              </a:ext>
            </a:extLst>
          </p:cNvPr>
          <p:cNvSpPr/>
          <p:nvPr/>
        </p:nvSpPr>
        <p:spPr>
          <a:xfrm rot="16200000" flipH="1">
            <a:off x="9474979" y="4930719"/>
            <a:ext cx="219917" cy="261741"/>
          </a:xfrm>
          <a:prstGeom prst="triangle">
            <a:avLst/>
          </a:prstGeom>
          <a:solidFill>
            <a:srgbClr val="05B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cs typeface="Arial" panose="020B0604020202020204" pitchFamily="34" charset="0"/>
            </a:endParaRPr>
          </a:p>
        </p:txBody>
      </p:sp>
      <p:sp>
        <p:nvSpPr>
          <p:cNvPr id="52" name="Rectangle 51">
            <a:extLst>
              <a:ext uri="{FF2B5EF4-FFF2-40B4-BE49-F238E27FC236}">
                <a16:creationId xmlns:a16="http://schemas.microsoft.com/office/drawing/2014/main" id="{47691E4A-EDCD-36F8-7701-5B4E12F017FC}"/>
              </a:ext>
            </a:extLst>
          </p:cNvPr>
          <p:cNvSpPr/>
          <p:nvPr/>
        </p:nvSpPr>
        <p:spPr>
          <a:xfrm>
            <a:off x="230825" y="4827217"/>
            <a:ext cx="2273747" cy="7012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53" name="Isosceles Triangle 76">
            <a:extLst>
              <a:ext uri="{FF2B5EF4-FFF2-40B4-BE49-F238E27FC236}">
                <a16:creationId xmlns:a16="http://schemas.microsoft.com/office/drawing/2014/main" id="{A75279C2-B5BD-5019-3758-6148BE8ACD05}"/>
              </a:ext>
            </a:extLst>
          </p:cNvPr>
          <p:cNvSpPr/>
          <p:nvPr/>
        </p:nvSpPr>
        <p:spPr>
          <a:xfrm rot="5400000">
            <a:off x="2504303" y="5012292"/>
            <a:ext cx="244085" cy="27197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3007AFBE-5503-2095-6042-8BB008E74F01}"/>
              </a:ext>
            </a:extLst>
          </p:cNvPr>
          <p:cNvSpPr txBox="1"/>
          <p:nvPr/>
        </p:nvSpPr>
        <p:spPr>
          <a:xfrm>
            <a:off x="399443" y="2570004"/>
            <a:ext cx="1779361" cy="276999"/>
          </a:xfrm>
          <a:prstGeom prst="rect">
            <a:avLst/>
          </a:prstGeom>
          <a:noFill/>
        </p:spPr>
        <p:txBody>
          <a:bodyPr wrap="square" rtlCol="0">
            <a:spAutoFit/>
          </a:bodyPr>
          <a:lstStyle/>
          <a:p>
            <a:r>
              <a:rPr lang="en-KE" sz="1200" dirty="0">
                <a:cs typeface="Arial" panose="020B0604020202020204" pitchFamily="34" charset="0"/>
              </a:rPr>
              <a:t>636</a:t>
            </a:r>
            <a:r>
              <a:rPr lang="en-GB" sz="1200" dirty="0">
                <a:cs typeface="Arial" panose="020B0604020202020204" pitchFamily="34" charset="0"/>
              </a:rPr>
              <a:t> CUSTOMERS</a:t>
            </a:r>
            <a:endParaRPr lang="en-US" sz="1200" dirty="0">
              <a:cs typeface="Arial" panose="020B0604020202020204" pitchFamily="34" charset="0"/>
            </a:endParaRPr>
          </a:p>
        </p:txBody>
      </p:sp>
      <p:sp>
        <p:nvSpPr>
          <p:cNvPr id="55" name="TextBox 54">
            <a:extLst>
              <a:ext uri="{FF2B5EF4-FFF2-40B4-BE49-F238E27FC236}">
                <a16:creationId xmlns:a16="http://schemas.microsoft.com/office/drawing/2014/main" id="{19A43A6F-BBB9-BC89-A7A7-79F0DAF7643F}"/>
              </a:ext>
            </a:extLst>
          </p:cNvPr>
          <p:cNvSpPr txBox="1"/>
          <p:nvPr/>
        </p:nvSpPr>
        <p:spPr>
          <a:xfrm>
            <a:off x="373570" y="3262197"/>
            <a:ext cx="1439409" cy="276999"/>
          </a:xfrm>
          <a:prstGeom prst="rect">
            <a:avLst/>
          </a:prstGeom>
          <a:noFill/>
        </p:spPr>
        <p:txBody>
          <a:bodyPr wrap="square" rtlCol="0">
            <a:spAutoFit/>
          </a:bodyPr>
          <a:lstStyle/>
          <a:p>
            <a:r>
              <a:rPr lang="en-GB" sz="1200" dirty="0">
                <a:cs typeface="Arial" panose="020B0604020202020204" pitchFamily="34" charset="0"/>
              </a:rPr>
              <a:t>KES </a:t>
            </a:r>
            <a:r>
              <a:rPr lang="en-KE" sz="1200" dirty="0"/>
              <a:t>5,191,837,504</a:t>
            </a:r>
            <a:endParaRPr lang="en-US" sz="1200" dirty="0">
              <a:cs typeface="Arial" panose="020B0604020202020204" pitchFamily="34" charset="0"/>
            </a:endParaRPr>
          </a:p>
        </p:txBody>
      </p:sp>
      <p:sp>
        <p:nvSpPr>
          <p:cNvPr id="56" name="TextBox 55">
            <a:extLst>
              <a:ext uri="{FF2B5EF4-FFF2-40B4-BE49-F238E27FC236}">
                <a16:creationId xmlns:a16="http://schemas.microsoft.com/office/drawing/2014/main" id="{DEA273BE-66E9-90A6-FB39-F97A6FD1056C}"/>
              </a:ext>
            </a:extLst>
          </p:cNvPr>
          <p:cNvSpPr txBox="1"/>
          <p:nvPr/>
        </p:nvSpPr>
        <p:spPr>
          <a:xfrm>
            <a:off x="216738" y="3958698"/>
            <a:ext cx="2084216" cy="461665"/>
          </a:xfrm>
          <a:prstGeom prst="rect">
            <a:avLst/>
          </a:prstGeom>
          <a:noFill/>
        </p:spPr>
        <p:txBody>
          <a:bodyPr wrap="square" rtlCol="0">
            <a:spAutoFit/>
          </a:bodyPr>
          <a:lstStyle/>
          <a:p>
            <a:r>
              <a:rPr lang="en-GB" sz="1200" dirty="0">
                <a:cs typeface="Arial" panose="020B0604020202020204" pitchFamily="34" charset="0"/>
              </a:rPr>
              <a:t>161 LOANS TAKEN OF TOTAL VALUE </a:t>
            </a:r>
            <a:r>
              <a:rPr lang="en-KE" sz="1200" dirty="0"/>
              <a:t>27,984,024,827</a:t>
            </a:r>
            <a:endParaRPr lang="en-GB" sz="1200" dirty="0">
              <a:cs typeface="Arial" panose="020B0604020202020204" pitchFamily="34" charset="0"/>
            </a:endParaRPr>
          </a:p>
        </p:txBody>
      </p:sp>
      <p:sp>
        <p:nvSpPr>
          <p:cNvPr id="57" name="TextBox 56">
            <a:extLst>
              <a:ext uri="{FF2B5EF4-FFF2-40B4-BE49-F238E27FC236}">
                <a16:creationId xmlns:a16="http://schemas.microsoft.com/office/drawing/2014/main" id="{0CE2C23D-518A-E152-9850-0EF60E076837}"/>
              </a:ext>
            </a:extLst>
          </p:cNvPr>
          <p:cNvSpPr txBox="1"/>
          <p:nvPr/>
        </p:nvSpPr>
        <p:spPr>
          <a:xfrm>
            <a:off x="271985" y="4871466"/>
            <a:ext cx="2029656" cy="646331"/>
          </a:xfrm>
          <a:prstGeom prst="rect">
            <a:avLst/>
          </a:prstGeom>
          <a:noFill/>
        </p:spPr>
        <p:txBody>
          <a:bodyPr wrap="square" rtlCol="0">
            <a:spAutoFit/>
          </a:bodyPr>
          <a:lstStyle/>
          <a:p>
            <a:pPr marL="285750" indent="-285750">
              <a:buFont typeface="Arial" panose="020B0604020202020204" pitchFamily="34" charset="0"/>
              <a:buChar char="•"/>
            </a:pPr>
            <a:r>
              <a:rPr lang="en-GB" sz="1200" dirty="0">
                <a:cs typeface="Arial" panose="020B0604020202020204" pitchFamily="34" charset="0"/>
              </a:rPr>
              <a:t>131 LATE</a:t>
            </a:r>
          </a:p>
          <a:p>
            <a:pPr marL="285750" indent="-285750">
              <a:buFont typeface="Arial" panose="020B0604020202020204" pitchFamily="34" charset="0"/>
              <a:buChar char="•"/>
            </a:pPr>
            <a:r>
              <a:rPr lang="en-GB" sz="1200" dirty="0">
                <a:cs typeface="Arial" panose="020B0604020202020204" pitchFamily="34" charset="0"/>
              </a:rPr>
              <a:t>16 WATCH</a:t>
            </a:r>
          </a:p>
          <a:p>
            <a:pPr marL="285750" indent="-285750">
              <a:buFont typeface="Arial" panose="020B0604020202020204" pitchFamily="34" charset="0"/>
              <a:buChar char="•"/>
            </a:pPr>
            <a:r>
              <a:rPr lang="en-GB" sz="1200" dirty="0">
                <a:cs typeface="Arial" panose="020B0604020202020204" pitchFamily="34" charset="0"/>
              </a:rPr>
              <a:t>14 NPL</a:t>
            </a:r>
          </a:p>
        </p:txBody>
      </p:sp>
      <p:sp>
        <p:nvSpPr>
          <p:cNvPr id="58" name="TextBox 57">
            <a:extLst>
              <a:ext uri="{FF2B5EF4-FFF2-40B4-BE49-F238E27FC236}">
                <a16:creationId xmlns:a16="http://schemas.microsoft.com/office/drawing/2014/main" id="{4768D58B-E11A-8713-697E-44942C543C21}"/>
              </a:ext>
            </a:extLst>
          </p:cNvPr>
          <p:cNvSpPr txBox="1"/>
          <p:nvPr/>
        </p:nvSpPr>
        <p:spPr>
          <a:xfrm>
            <a:off x="9868316" y="4816131"/>
            <a:ext cx="2367864" cy="600164"/>
          </a:xfrm>
          <a:prstGeom prst="rect">
            <a:avLst/>
          </a:prstGeom>
          <a:noFill/>
        </p:spPr>
        <p:txBody>
          <a:bodyPr wrap="square" rtlCol="0">
            <a:spAutoFit/>
          </a:bodyPr>
          <a:lstStyle/>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23 LATE</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7 WATCH</a:t>
            </a:r>
          </a:p>
          <a:p>
            <a:pPr marL="285750" indent="-285750">
              <a:buFont typeface="Arial" panose="020B0604020202020204" pitchFamily="34" charset="0"/>
              <a:buChar char="•"/>
            </a:pPr>
            <a:r>
              <a:rPr lang="en-GB" sz="1100" dirty="0">
                <a:latin typeface="Arial" panose="020B0604020202020204" pitchFamily="34" charset="0"/>
                <a:cs typeface="Arial" panose="020B0604020202020204" pitchFamily="34" charset="0"/>
              </a:rPr>
              <a:t>1 NPL</a:t>
            </a:r>
          </a:p>
        </p:txBody>
      </p:sp>
      <p:sp>
        <p:nvSpPr>
          <p:cNvPr id="59" name="TextBox 58">
            <a:extLst>
              <a:ext uri="{FF2B5EF4-FFF2-40B4-BE49-F238E27FC236}">
                <a16:creationId xmlns:a16="http://schemas.microsoft.com/office/drawing/2014/main" id="{76D0A72E-88BA-9702-53F2-8B85E4504D60}"/>
              </a:ext>
            </a:extLst>
          </p:cNvPr>
          <p:cNvSpPr txBox="1"/>
          <p:nvPr/>
        </p:nvSpPr>
        <p:spPr>
          <a:xfrm>
            <a:off x="9786129" y="3898990"/>
            <a:ext cx="2215465" cy="461665"/>
          </a:xfrm>
          <a:prstGeom prst="rect">
            <a:avLst/>
          </a:prstGeom>
          <a:noFill/>
        </p:spPr>
        <p:txBody>
          <a:bodyPr wrap="square" rtlCol="0">
            <a:spAutoFit/>
          </a:bodyPr>
          <a:lstStyle/>
          <a:p>
            <a:r>
              <a:rPr lang="en-GB" sz="1200" dirty="0">
                <a:cs typeface="Arial" panose="020B0604020202020204" pitchFamily="34" charset="0"/>
              </a:rPr>
              <a:t>29 LOANS TAKEN OF TOTAL VALUE </a:t>
            </a:r>
            <a:r>
              <a:rPr lang="en-KE" sz="1200" dirty="0"/>
              <a:t>1,304,639,042</a:t>
            </a:r>
            <a:endParaRPr lang="en-GB" sz="1200" dirty="0">
              <a:cs typeface="Arial" panose="020B0604020202020204" pitchFamily="34" charset="0"/>
            </a:endParaRPr>
          </a:p>
        </p:txBody>
      </p:sp>
      <p:sp>
        <p:nvSpPr>
          <p:cNvPr id="60" name="TextBox 59">
            <a:extLst>
              <a:ext uri="{FF2B5EF4-FFF2-40B4-BE49-F238E27FC236}">
                <a16:creationId xmlns:a16="http://schemas.microsoft.com/office/drawing/2014/main" id="{EC33055D-A0EC-F1B4-3040-A86F086B7D19}"/>
              </a:ext>
            </a:extLst>
          </p:cNvPr>
          <p:cNvSpPr txBox="1"/>
          <p:nvPr/>
        </p:nvSpPr>
        <p:spPr>
          <a:xfrm>
            <a:off x="10016145" y="2528199"/>
            <a:ext cx="2072206" cy="276999"/>
          </a:xfrm>
          <a:prstGeom prst="rect">
            <a:avLst/>
          </a:prstGeom>
          <a:noFill/>
        </p:spPr>
        <p:txBody>
          <a:bodyPr wrap="square" rtlCol="0">
            <a:spAutoFit/>
          </a:bodyPr>
          <a:lstStyle/>
          <a:p>
            <a:r>
              <a:rPr lang="en-KE" sz="1200" dirty="0">
                <a:cs typeface="Arial" panose="020B0604020202020204" pitchFamily="34" charset="0"/>
              </a:rPr>
              <a:t>783 </a:t>
            </a:r>
            <a:r>
              <a:rPr lang="en-GB" sz="1200" dirty="0">
                <a:cs typeface="Arial" panose="020B0604020202020204" pitchFamily="34" charset="0"/>
              </a:rPr>
              <a:t>CUSTOMERS</a:t>
            </a:r>
            <a:endParaRPr lang="en-US" sz="1200" dirty="0">
              <a:cs typeface="Arial" panose="020B0604020202020204" pitchFamily="34" charset="0"/>
            </a:endParaRPr>
          </a:p>
        </p:txBody>
      </p:sp>
      <p:sp>
        <p:nvSpPr>
          <p:cNvPr id="73" name="Rounded Rectangle 72">
            <a:extLst>
              <a:ext uri="{FF2B5EF4-FFF2-40B4-BE49-F238E27FC236}">
                <a16:creationId xmlns:a16="http://schemas.microsoft.com/office/drawing/2014/main" id="{F33F256C-DE08-617A-8EFB-8BEB661E4E64}"/>
              </a:ext>
            </a:extLst>
          </p:cNvPr>
          <p:cNvSpPr/>
          <p:nvPr/>
        </p:nvSpPr>
        <p:spPr>
          <a:xfrm>
            <a:off x="7282085" y="1242321"/>
            <a:ext cx="205309" cy="97901"/>
          </a:xfrm>
          <a:prstGeom prst="roundRect">
            <a:avLst/>
          </a:prstGeom>
          <a:solidFill>
            <a:schemeClr val="bg1"/>
          </a:solidFill>
          <a:ln>
            <a:solidFill>
              <a:schemeClr val="bg1"/>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pic>
        <p:nvPicPr>
          <p:cNvPr id="77" name="Picture 76" descr="A white building with columns&#10;&#10;Description automatically generated with low confidence">
            <a:extLst>
              <a:ext uri="{FF2B5EF4-FFF2-40B4-BE49-F238E27FC236}">
                <a16:creationId xmlns:a16="http://schemas.microsoft.com/office/drawing/2014/main" id="{55353A8F-BB88-6263-B856-604AC995040A}"/>
              </a:ext>
            </a:extLst>
          </p:cNvPr>
          <p:cNvPicPr>
            <a:picLocks noChangeAspect="1"/>
          </p:cNvPicPr>
          <p:nvPr/>
        </p:nvPicPr>
        <p:blipFill>
          <a:blip r:embed="rId2"/>
          <a:stretch>
            <a:fillRect/>
          </a:stretch>
        </p:blipFill>
        <p:spPr>
          <a:xfrm>
            <a:off x="250722" y="740384"/>
            <a:ext cx="1563661" cy="1172746"/>
          </a:xfrm>
          <a:prstGeom prst="rect">
            <a:avLst/>
          </a:prstGeom>
        </p:spPr>
      </p:pic>
      <p:pic>
        <p:nvPicPr>
          <p:cNvPr id="79" name="Picture 78" descr="A white building with columns&#10;&#10;Description automatically generated with low confidence">
            <a:extLst>
              <a:ext uri="{FF2B5EF4-FFF2-40B4-BE49-F238E27FC236}">
                <a16:creationId xmlns:a16="http://schemas.microsoft.com/office/drawing/2014/main" id="{DA80C512-DB73-41BE-FBAD-2B50899C2E7C}"/>
              </a:ext>
            </a:extLst>
          </p:cNvPr>
          <p:cNvPicPr>
            <a:picLocks noChangeAspect="1"/>
          </p:cNvPicPr>
          <p:nvPr/>
        </p:nvPicPr>
        <p:blipFill>
          <a:blip r:embed="rId2"/>
          <a:stretch>
            <a:fillRect/>
          </a:stretch>
        </p:blipFill>
        <p:spPr>
          <a:xfrm>
            <a:off x="10120774" y="622227"/>
            <a:ext cx="1563661" cy="1172746"/>
          </a:xfrm>
          <a:prstGeom prst="rect">
            <a:avLst/>
          </a:prstGeom>
        </p:spPr>
      </p:pic>
      <p:sp>
        <p:nvSpPr>
          <p:cNvPr id="80" name="Rectangle 79">
            <a:extLst>
              <a:ext uri="{FF2B5EF4-FFF2-40B4-BE49-F238E27FC236}">
                <a16:creationId xmlns:a16="http://schemas.microsoft.com/office/drawing/2014/main" id="{0CE73D71-5E1B-3698-2DB4-7AF4B4700E2D}"/>
              </a:ext>
            </a:extLst>
          </p:cNvPr>
          <p:cNvSpPr/>
          <p:nvPr/>
        </p:nvSpPr>
        <p:spPr>
          <a:xfrm>
            <a:off x="2803419" y="2298363"/>
            <a:ext cx="1906073" cy="3411583"/>
          </a:xfrm>
          <a:prstGeom prst="rect">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DAE076DE-4FE7-0E09-FD55-9B7540D24809}"/>
              </a:ext>
            </a:extLst>
          </p:cNvPr>
          <p:cNvSpPr/>
          <p:nvPr/>
        </p:nvSpPr>
        <p:spPr>
          <a:xfrm>
            <a:off x="4816625" y="2459953"/>
            <a:ext cx="2513896" cy="369332"/>
          </a:xfrm>
          <a:prstGeom prst="rect">
            <a:avLst/>
          </a:prstGeom>
          <a:solidFill>
            <a:srgbClr val="05BEA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cs typeface="Arial" panose="020B0604020202020204" pitchFamily="34" charset="0"/>
            </a:endParaRPr>
          </a:p>
        </p:txBody>
      </p:sp>
      <p:sp>
        <p:nvSpPr>
          <p:cNvPr id="82" name="Rectangle 81">
            <a:extLst>
              <a:ext uri="{FF2B5EF4-FFF2-40B4-BE49-F238E27FC236}">
                <a16:creationId xmlns:a16="http://schemas.microsoft.com/office/drawing/2014/main" id="{4F928B81-E9ED-BAA0-9AE1-6980D9C10B45}"/>
              </a:ext>
            </a:extLst>
          </p:cNvPr>
          <p:cNvSpPr/>
          <p:nvPr/>
        </p:nvSpPr>
        <p:spPr>
          <a:xfrm>
            <a:off x="4830016" y="3120888"/>
            <a:ext cx="2483445" cy="502424"/>
          </a:xfrm>
          <a:prstGeom prst="rect">
            <a:avLst/>
          </a:prstGeom>
          <a:solidFill>
            <a:srgbClr val="05BE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cs typeface="Arial" panose="020B0604020202020204" pitchFamily="34" charset="0"/>
            </a:endParaRPr>
          </a:p>
        </p:txBody>
      </p:sp>
      <p:sp>
        <p:nvSpPr>
          <p:cNvPr id="83" name="Rectangle 82">
            <a:extLst>
              <a:ext uri="{FF2B5EF4-FFF2-40B4-BE49-F238E27FC236}">
                <a16:creationId xmlns:a16="http://schemas.microsoft.com/office/drawing/2014/main" id="{0CBFCB21-B7E2-E43E-339B-83B6E315FBF5}"/>
              </a:ext>
            </a:extLst>
          </p:cNvPr>
          <p:cNvSpPr/>
          <p:nvPr/>
        </p:nvSpPr>
        <p:spPr>
          <a:xfrm>
            <a:off x="4776788" y="3831059"/>
            <a:ext cx="2483445" cy="755852"/>
          </a:xfrm>
          <a:prstGeom prst="rect">
            <a:avLst/>
          </a:prstGeom>
          <a:solidFill>
            <a:srgbClr val="05BE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sp>
        <p:nvSpPr>
          <p:cNvPr id="84" name="Rectangle 83">
            <a:extLst>
              <a:ext uri="{FF2B5EF4-FFF2-40B4-BE49-F238E27FC236}">
                <a16:creationId xmlns:a16="http://schemas.microsoft.com/office/drawing/2014/main" id="{2D18CD90-100D-3A62-D47C-60948E410234}"/>
              </a:ext>
            </a:extLst>
          </p:cNvPr>
          <p:cNvSpPr/>
          <p:nvPr/>
        </p:nvSpPr>
        <p:spPr>
          <a:xfrm>
            <a:off x="4794349" y="4809195"/>
            <a:ext cx="2483445" cy="755852"/>
          </a:xfrm>
          <a:prstGeom prst="rect">
            <a:avLst/>
          </a:prstGeom>
          <a:solidFill>
            <a:srgbClr val="05BE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Arial" panose="020B0604020202020204" pitchFamily="34" charset="0"/>
            </a:endParaRPr>
          </a:p>
        </p:txBody>
      </p:sp>
      <p:pic>
        <p:nvPicPr>
          <p:cNvPr id="85" name="Picture 84" descr="A white building with columns&#10;&#10;Description automatically generated with low confidence">
            <a:extLst>
              <a:ext uri="{FF2B5EF4-FFF2-40B4-BE49-F238E27FC236}">
                <a16:creationId xmlns:a16="http://schemas.microsoft.com/office/drawing/2014/main" id="{09609ED6-6B61-ED6B-847E-7235A15D12F5}"/>
              </a:ext>
            </a:extLst>
          </p:cNvPr>
          <p:cNvPicPr>
            <a:picLocks noChangeAspect="1"/>
          </p:cNvPicPr>
          <p:nvPr/>
        </p:nvPicPr>
        <p:blipFill>
          <a:blip r:embed="rId2"/>
          <a:stretch>
            <a:fillRect/>
          </a:stretch>
        </p:blipFill>
        <p:spPr>
          <a:xfrm>
            <a:off x="5069811" y="740384"/>
            <a:ext cx="1560000" cy="1170000"/>
          </a:xfrm>
          <a:prstGeom prst="rect">
            <a:avLst/>
          </a:prstGeom>
        </p:spPr>
      </p:pic>
      <p:sp>
        <p:nvSpPr>
          <p:cNvPr id="86" name="TextBox 85">
            <a:extLst>
              <a:ext uri="{FF2B5EF4-FFF2-40B4-BE49-F238E27FC236}">
                <a16:creationId xmlns:a16="http://schemas.microsoft.com/office/drawing/2014/main" id="{0E582A14-9114-44E2-2B73-5F4A5C40D521}"/>
              </a:ext>
            </a:extLst>
          </p:cNvPr>
          <p:cNvSpPr txBox="1"/>
          <p:nvPr/>
        </p:nvSpPr>
        <p:spPr>
          <a:xfrm>
            <a:off x="4877579" y="1946515"/>
            <a:ext cx="2525591" cy="276999"/>
          </a:xfrm>
          <a:prstGeom prst="rect">
            <a:avLst/>
          </a:prstGeom>
          <a:noFill/>
        </p:spPr>
        <p:txBody>
          <a:bodyPr wrap="square" rtlCol="0">
            <a:spAutoFit/>
          </a:bodyPr>
          <a:lstStyle/>
          <a:p>
            <a:r>
              <a:rPr lang="en-GB" sz="1200" dirty="0">
                <a:solidFill>
                  <a:srgbClr val="92D050"/>
                </a:solidFill>
                <a:latin typeface="Arial" panose="020B0604020202020204" pitchFamily="34" charset="0"/>
                <a:cs typeface="Arial" panose="020B0604020202020204" pitchFamily="34" charset="0"/>
              </a:rPr>
              <a:t>MEDIUM VALUE CUSTOMERS</a:t>
            </a:r>
            <a:endParaRPr lang="en-US" sz="1200" dirty="0">
              <a:solidFill>
                <a:srgbClr val="92D050"/>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6E038357-DDE9-763E-523B-A007F41864A6}"/>
              </a:ext>
            </a:extLst>
          </p:cNvPr>
          <p:cNvSpPr txBox="1"/>
          <p:nvPr/>
        </p:nvSpPr>
        <p:spPr>
          <a:xfrm>
            <a:off x="206945" y="1998871"/>
            <a:ext cx="2317268" cy="276999"/>
          </a:xfrm>
          <a:prstGeom prst="rect">
            <a:avLst/>
          </a:prstGeom>
          <a:noFill/>
        </p:spPr>
        <p:txBody>
          <a:bodyPr wrap="square" rtlCol="0">
            <a:spAutoFit/>
          </a:bodyPr>
          <a:lstStyle/>
          <a:p>
            <a:r>
              <a:rPr lang="en-GB" sz="1200" dirty="0">
                <a:solidFill>
                  <a:srgbClr val="92D050"/>
                </a:solidFill>
                <a:latin typeface="Arial" panose="020B0604020202020204" pitchFamily="34" charset="0"/>
                <a:cs typeface="Arial" panose="020B0604020202020204" pitchFamily="34" charset="0"/>
              </a:rPr>
              <a:t>HIGH VALUE CUSTOMERS</a:t>
            </a:r>
            <a:endParaRPr lang="en-US" sz="1200" dirty="0">
              <a:solidFill>
                <a:srgbClr val="92D050"/>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A28F646C-4914-2DE2-F99E-55041A3D9B07}"/>
              </a:ext>
            </a:extLst>
          </p:cNvPr>
          <p:cNvSpPr txBox="1"/>
          <p:nvPr/>
        </p:nvSpPr>
        <p:spPr>
          <a:xfrm>
            <a:off x="2866536" y="2476259"/>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TOTAL NUMBER</a:t>
            </a:r>
            <a:endParaRPr lang="en-US" sz="1100" b="1"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5BBE9C71-2AA0-749A-BBD9-4C2B0FAC6DB9}"/>
              </a:ext>
            </a:extLst>
          </p:cNvPr>
          <p:cNvSpPr txBox="1"/>
          <p:nvPr/>
        </p:nvSpPr>
        <p:spPr>
          <a:xfrm>
            <a:off x="2799476" y="3348775"/>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REVENUE VALUE</a:t>
            </a:r>
            <a:endParaRPr lang="en-US" sz="1100" b="1" dirty="0">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14FA3D8C-9EA4-0CB6-8C14-F32AADDCD6A9}"/>
              </a:ext>
            </a:extLst>
          </p:cNvPr>
          <p:cNvSpPr txBox="1"/>
          <p:nvPr/>
        </p:nvSpPr>
        <p:spPr>
          <a:xfrm>
            <a:off x="2797176" y="4199072"/>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 LOANS TAKEN</a:t>
            </a:r>
            <a:endParaRPr lang="en-US" sz="1100" b="1" dirty="0">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CC116EF2-FFF9-C381-BC87-EAD742CC4E88}"/>
              </a:ext>
            </a:extLst>
          </p:cNvPr>
          <p:cNvSpPr txBox="1"/>
          <p:nvPr/>
        </p:nvSpPr>
        <p:spPr>
          <a:xfrm>
            <a:off x="2824547" y="4930784"/>
            <a:ext cx="1906074" cy="261610"/>
          </a:xfrm>
          <a:prstGeom prst="rect">
            <a:avLst/>
          </a:prstGeom>
          <a:noFill/>
        </p:spPr>
        <p:txBody>
          <a:bodyPr wrap="square" rtlCol="0">
            <a:spAutoFit/>
          </a:bodyPr>
          <a:lstStyle/>
          <a:p>
            <a:pPr algn="ctr"/>
            <a:r>
              <a:rPr lang="en-GB" sz="1100" b="1" dirty="0">
                <a:latin typeface="Arial" panose="020B0604020202020204" pitchFamily="34" charset="0"/>
                <a:cs typeface="Arial" panose="020B0604020202020204" pitchFamily="34" charset="0"/>
              </a:rPr>
              <a:t>LOAN PERFOMANCE</a:t>
            </a:r>
            <a:endParaRPr lang="en-US" sz="1100" b="1"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B3815B50-DEC0-4738-D52C-3AC3A1255682}"/>
              </a:ext>
            </a:extLst>
          </p:cNvPr>
          <p:cNvSpPr txBox="1"/>
          <p:nvPr/>
        </p:nvSpPr>
        <p:spPr>
          <a:xfrm>
            <a:off x="5217891" y="2519198"/>
            <a:ext cx="1779361" cy="276999"/>
          </a:xfrm>
          <a:prstGeom prst="rect">
            <a:avLst/>
          </a:prstGeom>
          <a:noFill/>
        </p:spPr>
        <p:txBody>
          <a:bodyPr wrap="square" rtlCol="0">
            <a:spAutoFit/>
          </a:bodyPr>
          <a:lstStyle/>
          <a:p>
            <a:r>
              <a:rPr lang="en-KE" sz="1200" dirty="0">
                <a:cs typeface="Arial" panose="020B0604020202020204" pitchFamily="34" charset="0"/>
              </a:rPr>
              <a:t>993</a:t>
            </a:r>
            <a:r>
              <a:rPr lang="en-GB" sz="1200" dirty="0">
                <a:cs typeface="Arial" panose="020B0604020202020204" pitchFamily="34" charset="0"/>
              </a:rPr>
              <a:t> CUSTOMERS</a:t>
            </a:r>
            <a:endParaRPr lang="en-US" sz="1200" dirty="0">
              <a:cs typeface="Arial" panose="020B0604020202020204" pitchFamily="34" charset="0"/>
            </a:endParaRPr>
          </a:p>
        </p:txBody>
      </p:sp>
      <p:sp>
        <p:nvSpPr>
          <p:cNvPr id="96" name="TextBox 95">
            <a:extLst>
              <a:ext uri="{FF2B5EF4-FFF2-40B4-BE49-F238E27FC236}">
                <a16:creationId xmlns:a16="http://schemas.microsoft.com/office/drawing/2014/main" id="{D8BD3BED-04F1-70A3-BB3E-BE451D7E42CC}"/>
              </a:ext>
            </a:extLst>
          </p:cNvPr>
          <p:cNvSpPr txBox="1"/>
          <p:nvPr/>
        </p:nvSpPr>
        <p:spPr>
          <a:xfrm>
            <a:off x="5332684" y="3296597"/>
            <a:ext cx="1439409" cy="276999"/>
          </a:xfrm>
          <a:prstGeom prst="rect">
            <a:avLst/>
          </a:prstGeom>
          <a:noFill/>
        </p:spPr>
        <p:txBody>
          <a:bodyPr wrap="square" rtlCol="0">
            <a:spAutoFit/>
          </a:bodyPr>
          <a:lstStyle/>
          <a:p>
            <a:r>
              <a:rPr lang="en-GB" sz="1200" dirty="0">
                <a:cs typeface="Arial" panose="020B0604020202020204" pitchFamily="34" charset="0"/>
              </a:rPr>
              <a:t>KES </a:t>
            </a:r>
            <a:r>
              <a:rPr lang="en-KE" sz="1200" dirty="0"/>
              <a:t>2,627,140,862</a:t>
            </a:r>
            <a:endParaRPr lang="en-US" sz="1200" dirty="0">
              <a:cs typeface="Arial" panose="020B0604020202020204" pitchFamily="34" charset="0"/>
            </a:endParaRPr>
          </a:p>
        </p:txBody>
      </p:sp>
      <p:sp>
        <p:nvSpPr>
          <p:cNvPr id="98" name="TextBox 97">
            <a:extLst>
              <a:ext uri="{FF2B5EF4-FFF2-40B4-BE49-F238E27FC236}">
                <a16:creationId xmlns:a16="http://schemas.microsoft.com/office/drawing/2014/main" id="{3003C3CA-5B9E-221A-1C85-08AFC368A7F4}"/>
              </a:ext>
            </a:extLst>
          </p:cNvPr>
          <p:cNvSpPr txBox="1"/>
          <p:nvPr/>
        </p:nvSpPr>
        <p:spPr>
          <a:xfrm>
            <a:off x="4967252" y="4871466"/>
            <a:ext cx="2029656" cy="646331"/>
          </a:xfrm>
          <a:prstGeom prst="rect">
            <a:avLst/>
          </a:prstGeom>
          <a:noFill/>
        </p:spPr>
        <p:txBody>
          <a:bodyPr wrap="square" rtlCol="0">
            <a:spAutoFit/>
          </a:bodyPr>
          <a:lstStyle/>
          <a:p>
            <a:pPr marL="285750" indent="-285750">
              <a:buFont typeface="Arial" panose="020B0604020202020204" pitchFamily="34" charset="0"/>
              <a:buChar char="•"/>
            </a:pPr>
            <a:r>
              <a:rPr lang="en-GB" sz="1200" dirty="0">
                <a:cs typeface="Arial" panose="020B0604020202020204" pitchFamily="34" charset="0"/>
              </a:rPr>
              <a:t>87 LATE</a:t>
            </a:r>
          </a:p>
          <a:p>
            <a:pPr marL="285750" indent="-285750">
              <a:buFont typeface="Arial" panose="020B0604020202020204" pitchFamily="34" charset="0"/>
              <a:buChar char="•"/>
            </a:pPr>
            <a:r>
              <a:rPr lang="en-GB" sz="1200" dirty="0">
                <a:cs typeface="Arial" panose="020B0604020202020204" pitchFamily="34" charset="0"/>
              </a:rPr>
              <a:t>17 WATCH</a:t>
            </a:r>
          </a:p>
          <a:p>
            <a:pPr marL="285750" indent="-285750">
              <a:buFont typeface="Arial" panose="020B0604020202020204" pitchFamily="34" charset="0"/>
              <a:buChar char="•"/>
            </a:pPr>
            <a:r>
              <a:rPr lang="en-GB" sz="1200" dirty="0">
                <a:cs typeface="Arial" panose="020B0604020202020204" pitchFamily="34" charset="0"/>
              </a:rPr>
              <a:t>13 NPL</a:t>
            </a:r>
          </a:p>
        </p:txBody>
      </p:sp>
      <p:sp>
        <p:nvSpPr>
          <p:cNvPr id="99" name="TextBox 98">
            <a:extLst>
              <a:ext uri="{FF2B5EF4-FFF2-40B4-BE49-F238E27FC236}">
                <a16:creationId xmlns:a16="http://schemas.microsoft.com/office/drawing/2014/main" id="{A706E399-AC6E-63E9-1D72-85B135FCB7F2}"/>
              </a:ext>
            </a:extLst>
          </p:cNvPr>
          <p:cNvSpPr txBox="1"/>
          <p:nvPr/>
        </p:nvSpPr>
        <p:spPr>
          <a:xfrm>
            <a:off x="4912691" y="3977001"/>
            <a:ext cx="2347541" cy="461665"/>
          </a:xfrm>
          <a:prstGeom prst="rect">
            <a:avLst/>
          </a:prstGeom>
          <a:noFill/>
        </p:spPr>
        <p:txBody>
          <a:bodyPr wrap="square" rtlCol="0">
            <a:spAutoFit/>
          </a:bodyPr>
          <a:lstStyle/>
          <a:p>
            <a:r>
              <a:rPr lang="en-GB" sz="1200" dirty="0">
                <a:cs typeface="Arial" panose="020B0604020202020204" pitchFamily="34" charset="0"/>
              </a:rPr>
              <a:t>144 LOANS TAKEN OF TOTAL VALUE </a:t>
            </a:r>
            <a:r>
              <a:rPr lang="en-KE" sz="1200" dirty="0"/>
              <a:t>13,651,788,746</a:t>
            </a:r>
            <a:endParaRPr lang="en-GB" sz="1200" dirty="0">
              <a:cs typeface="Arial" panose="020B0604020202020204" pitchFamily="34" charset="0"/>
            </a:endParaRPr>
          </a:p>
        </p:txBody>
      </p:sp>
      <p:cxnSp>
        <p:nvCxnSpPr>
          <p:cNvPr id="2" name="Straight Connector 1">
            <a:extLst>
              <a:ext uri="{FF2B5EF4-FFF2-40B4-BE49-F238E27FC236}">
                <a16:creationId xmlns:a16="http://schemas.microsoft.com/office/drawing/2014/main" id="{8E48FAD3-5EEE-605F-33BD-443EB030C72E}"/>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8C956131-170B-CF36-1880-BB03CE7B4F44}"/>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BANK PROFILE COMPARISON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01655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3D54E48-067F-945A-7573-C10F2ADC8CBB}"/>
              </a:ext>
            </a:extLst>
          </p:cNvPr>
          <p:cNvSpPr/>
          <p:nvPr/>
        </p:nvSpPr>
        <p:spPr>
          <a:xfrm>
            <a:off x="89509" y="634213"/>
            <a:ext cx="11462411" cy="1785104"/>
          </a:xfrm>
          <a:prstGeom prst="rect">
            <a:avLst/>
          </a:prstGeom>
        </p:spPr>
        <p:txBody>
          <a:bodyPr wrap="square">
            <a:spAutoFit/>
          </a:bodyPr>
          <a:lstStyle/>
          <a:p>
            <a:pPr marL="285750" indent="-285750" algn="just">
              <a:buFont typeface="Arial" panose="020B0604020202020204" pitchFamily="34" charset="0"/>
              <a:buChar char="•"/>
            </a:pPr>
            <a:r>
              <a:rPr lang="en-US" sz="1100" dirty="0">
                <a:solidFill>
                  <a:srgbClr val="0A0046"/>
                </a:solidFill>
                <a:latin typeface="Arial" panose="020B0604020202020204" pitchFamily="34" charset="0"/>
                <a:cs typeface="Arial" panose="020B0604020202020204" pitchFamily="34" charset="0"/>
              </a:rPr>
              <a:t>This report presents a comprehensive analysis of the BL01 &amp; BL04 corporate customer base, aiming to segment clients into distinct groups based on their financial behavior and relationship with the bank. By examining transactional, demographic, revenue, and loan data for the year 2022, we have identified three main clusters: High, Medium, and Low value customers.</a:t>
            </a:r>
          </a:p>
          <a:p>
            <a:pPr marL="285750" indent="-285750" algn="just">
              <a:buFont typeface="Arial" panose="020B0604020202020204" pitchFamily="34" charset="0"/>
              <a:buChar char="•"/>
            </a:pPr>
            <a:r>
              <a:rPr lang="en-US" sz="1100" dirty="0">
                <a:solidFill>
                  <a:srgbClr val="0A0046"/>
                </a:solidFill>
                <a:latin typeface="Arial" panose="020B0604020202020204" pitchFamily="34" charset="0"/>
                <a:cs typeface="Arial" panose="020B0604020202020204" pitchFamily="34" charset="0"/>
              </a:rPr>
              <a:t>High value customers represent the most financially active and loyal segment, with the longest average relationship with the bank (10 years) and the highest average transactional values for both credit and debit transactions. Although they comprise the smallest group with a total population of 636, they maintain the highest average monthly balance and account for the largest loan uptake in terms of total loan amount.</a:t>
            </a:r>
          </a:p>
          <a:p>
            <a:pPr marL="285750" indent="-285750" algn="just">
              <a:buFont typeface="Arial" panose="020B0604020202020204" pitchFamily="34" charset="0"/>
              <a:buChar char="•"/>
            </a:pPr>
            <a:r>
              <a:rPr lang="en-US" sz="1100" dirty="0">
                <a:solidFill>
                  <a:srgbClr val="0A0046"/>
                </a:solidFill>
                <a:latin typeface="Arial" panose="020B0604020202020204" pitchFamily="34" charset="0"/>
                <a:cs typeface="Arial" panose="020B0604020202020204" pitchFamily="34" charset="0"/>
              </a:rPr>
              <a:t>Medium value customers form the largest segment with a total population of 993. They exhibit moderate financial activity and maintain a relatively shorter average relationship with the bank (8.2 years). These customers have a significant presence in the bank's loan books and represent a substantial portion of the bank's revenue.</a:t>
            </a:r>
          </a:p>
          <a:p>
            <a:pPr marL="285750" indent="-285750" algn="just">
              <a:buFont typeface="Arial" panose="020B0604020202020204" pitchFamily="34" charset="0"/>
              <a:buChar char="•"/>
            </a:pPr>
            <a:r>
              <a:rPr lang="en-US" sz="1100" dirty="0">
                <a:solidFill>
                  <a:srgbClr val="0A0046"/>
                </a:solidFill>
                <a:latin typeface="Arial" panose="020B0604020202020204" pitchFamily="34" charset="0"/>
                <a:cs typeface="Arial" panose="020B0604020202020204" pitchFamily="34" charset="0"/>
              </a:rPr>
              <a:t>Low value customers, while accounting for a moderate share of the customer base with a total population of 783, demonstrate the least financial activity and have the shortest average relationship with the bank (6.9 years). They maintain the lowest average monthly balance and have the lowest loan uptake among the three groups</a:t>
            </a:r>
          </a:p>
        </p:txBody>
      </p:sp>
      <p:graphicFrame>
        <p:nvGraphicFramePr>
          <p:cNvPr id="31" name="Table 10">
            <a:extLst>
              <a:ext uri="{FF2B5EF4-FFF2-40B4-BE49-F238E27FC236}">
                <a16:creationId xmlns:a16="http://schemas.microsoft.com/office/drawing/2014/main" id="{DD32C233-6EBA-C082-BE7A-BFCB9FA7F371}"/>
              </a:ext>
            </a:extLst>
          </p:cNvPr>
          <p:cNvGraphicFramePr>
            <a:graphicFrameLocks noGrp="1"/>
          </p:cNvGraphicFramePr>
          <p:nvPr>
            <p:extLst>
              <p:ext uri="{D42A27DB-BD31-4B8C-83A1-F6EECF244321}">
                <p14:modId xmlns:p14="http://schemas.microsoft.com/office/powerpoint/2010/main" val="2179085675"/>
              </p:ext>
            </p:extLst>
          </p:nvPr>
        </p:nvGraphicFramePr>
        <p:xfrm>
          <a:off x="208543" y="2544431"/>
          <a:ext cx="11343378" cy="3283955"/>
        </p:xfrm>
        <a:graphic>
          <a:graphicData uri="http://schemas.openxmlformats.org/drawingml/2006/table">
            <a:tbl>
              <a:tblPr firstRow="1" bandRow="1">
                <a:tableStyleId>{85BE263C-DBD7-4A20-BB59-AAB30ACAA65A}</a:tableStyleId>
              </a:tblPr>
              <a:tblGrid>
                <a:gridCol w="4601996">
                  <a:extLst>
                    <a:ext uri="{9D8B030D-6E8A-4147-A177-3AD203B41FA5}">
                      <a16:colId xmlns:a16="http://schemas.microsoft.com/office/drawing/2014/main" val="4120204061"/>
                    </a:ext>
                  </a:extLst>
                </a:gridCol>
                <a:gridCol w="2288040">
                  <a:extLst>
                    <a:ext uri="{9D8B030D-6E8A-4147-A177-3AD203B41FA5}">
                      <a16:colId xmlns:a16="http://schemas.microsoft.com/office/drawing/2014/main" val="316782391"/>
                    </a:ext>
                  </a:extLst>
                </a:gridCol>
                <a:gridCol w="2298534">
                  <a:extLst>
                    <a:ext uri="{9D8B030D-6E8A-4147-A177-3AD203B41FA5}">
                      <a16:colId xmlns:a16="http://schemas.microsoft.com/office/drawing/2014/main" val="982212516"/>
                    </a:ext>
                  </a:extLst>
                </a:gridCol>
                <a:gridCol w="2154808">
                  <a:extLst>
                    <a:ext uri="{9D8B030D-6E8A-4147-A177-3AD203B41FA5}">
                      <a16:colId xmlns:a16="http://schemas.microsoft.com/office/drawing/2014/main" val="1275064578"/>
                    </a:ext>
                  </a:extLst>
                </a:gridCol>
              </a:tblGrid>
              <a:tr h="506459">
                <a:tc>
                  <a:txBody>
                    <a:bodyPr/>
                    <a:lstStyle/>
                    <a:p>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2A1"/>
                    </a:solidFill>
                  </a:tcPr>
                </a:tc>
                <a:tc>
                  <a:txBody>
                    <a:bodyPr/>
                    <a:lstStyle/>
                    <a:p>
                      <a:r>
                        <a:rPr lang="en-GB" sz="1200" dirty="0"/>
                        <a:t>HIGH VALUE CUSTOMERS</a:t>
                      </a:r>
                    </a:p>
                    <a:p>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2A1"/>
                    </a:solidFill>
                  </a:tcPr>
                </a:tc>
                <a:tc>
                  <a:txBody>
                    <a:bodyPr/>
                    <a:lstStyle/>
                    <a:p>
                      <a:r>
                        <a:rPr lang="en-GB" sz="1200" dirty="0"/>
                        <a:t>MEDIUM VALUE CUSTOMERS</a:t>
                      </a:r>
                    </a:p>
                    <a:p>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2A1"/>
                    </a:solidFill>
                  </a:tcPr>
                </a:tc>
                <a:tc>
                  <a:txBody>
                    <a:bodyPr/>
                    <a:lstStyle/>
                    <a:p>
                      <a:r>
                        <a:rPr lang="en-GB" sz="1200" dirty="0"/>
                        <a:t>LOW VALUE CUSTOMERS</a:t>
                      </a:r>
                    </a:p>
                    <a:p>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2A1"/>
                    </a:solidFill>
                  </a:tcPr>
                </a:tc>
                <a:extLst>
                  <a:ext uri="{0D108BD9-81ED-4DB2-BD59-A6C34878D82A}">
                    <a16:rowId xmlns:a16="http://schemas.microsoft.com/office/drawing/2014/main" val="1578481293"/>
                  </a:ext>
                </a:extLst>
              </a:tr>
              <a:tr h="311182">
                <a:tc>
                  <a:txBody>
                    <a:bodyPr/>
                    <a:lstStyle/>
                    <a:p>
                      <a:r>
                        <a:rPr lang="x-none" sz="1200" dirty="0"/>
                        <a:t>TOTAL POPULATION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636</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993</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783</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325788"/>
                  </a:ext>
                </a:extLst>
              </a:tr>
              <a:tr h="31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a:t>RELATIONSHIP WITH BANK (YRS)</a:t>
                      </a:r>
                      <a:r>
                        <a:rPr lang="en-US" sz="1200" dirty="0"/>
                        <a:t> (AVG)</a:t>
                      </a:r>
                      <a:endParaRPr lang="x-none"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10</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8.2</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6.9</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349739"/>
                  </a:ext>
                </a:extLst>
              </a:tr>
              <a:tr h="311182">
                <a:tc>
                  <a:txBody>
                    <a:bodyPr/>
                    <a:lstStyle/>
                    <a:p>
                      <a:r>
                        <a:rPr lang="en-US" sz="1200" dirty="0"/>
                        <a:t>COMPANY </a:t>
                      </a:r>
                      <a:r>
                        <a:rPr lang="x-none" sz="1200"/>
                        <a:t>AVERAGE </a:t>
                      </a:r>
                      <a:r>
                        <a:rPr lang="x-none" sz="1200" dirty="0"/>
                        <a:t>AGE (YRS)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24</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19.5</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19.19</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255224"/>
                  </a:ext>
                </a:extLst>
              </a:tr>
              <a:tr h="467978">
                <a:tc>
                  <a:txBody>
                    <a:bodyPr/>
                    <a:lstStyle/>
                    <a:p>
                      <a:r>
                        <a:rPr lang="x-none" sz="1200"/>
                        <a:t>AVERAGE TRANSACTIONAL </a:t>
                      </a:r>
                      <a:r>
                        <a:rPr lang="x-none" sz="1200" dirty="0"/>
                        <a:t>VALUE (CR)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a:t>Ksh</a:t>
                      </a:r>
                      <a:r>
                        <a:rPr lang="en-US" sz="1200" dirty="0"/>
                        <a:t> 2,281,963,811</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Ksh  465,003,116</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a:t>Ksh</a:t>
                      </a:r>
                      <a:r>
                        <a:rPr lang="en-US" sz="1200" dirty="0"/>
                        <a:t> 63,200,804</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489046"/>
                  </a:ext>
                </a:extLst>
              </a:tr>
              <a:tr h="311182">
                <a:tc>
                  <a:txBody>
                    <a:bodyPr/>
                    <a:lstStyle/>
                    <a:p>
                      <a:r>
                        <a:rPr lang="x-none" sz="1200" dirty="0"/>
                        <a:t>AVERAGE MONTHLY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a:t>Ksh</a:t>
                      </a:r>
                      <a:r>
                        <a:rPr lang="en-US" sz="1200" dirty="0"/>
                        <a:t> 8,681,393</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Ksh 2,318,157</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a:t>Ksh</a:t>
                      </a:r>
                      <a:r>
                        <a:rPr lang="en-US" sz="1200" dirty="0"/>
                        <a:t> 1,357,368</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828497"/>
                  </a:ext>
                </a:extLst>
              </a:tr>
              <a:tr h="31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a:t>AVERAGE TRANSACTIONAL VALUE (</a:t>
                      </a:r>
                      <a:r>
                        <a:rPr lang="en-US" sz="1200" dirty="0"/>
                        <a:t>DR</a:t>
                      </a:r>
                      <a:r>
                        <a:rPr lang="x-none"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Ksh 2,323,522,982</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Ksh 482,992,269</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Ksh </a:t>
                      </a:r>
                      <a:r>
                        <a:rPr lang="x-none" sz="1200"/>
                        <a:t>53,706,14</a:t>
                      </a:r>
                      <a:r>
                        <a:rPr lang="en-US" sz="1200" dirty="0"/>
                        <a:t>7</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30323"/>
                  </a:ext>
                </a:extLst>
              </a:tr>
              <a:tr h="376804">
                <a:tc>
                  <a:txBody>
                    <a:bodyPr/>
                    <a:lstStyle/>
                    <a:p>
                      <a:r>
                        <a:rPr lang="x-none" sz="1200" dirty="0"/>
                        <a:t>LOAN UPTAKE (HAS LOANS)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cs typeface="Arial" panose="020B0604020202020204" pitchFamily="34" charset="0"/>
                        </a:rPr>
                        <a:t>161 </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144</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29</a:t>
                      </a:r>
                      <a:endParaRPr lang="x-non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731134"/>
                  </a:ext>
                </a:extLst>
              </a:tr>
              <a:tr h="376804">
                <a:tc>
                  <a:txBody>
                    <a:bodyPr/>
                    <a:lstStyle/>
                    <a:p>
                      <a:r>
                        <a:rPr lang="en-US" sz="1200" dirty="0"/>
                        <a:t>LOAN AMOUNT </a:t>
                      </a:r>
                      <a:r>
                        <a:rPr lang="x-none" sz="1200"/>
                        <a:t>(</a:t>
                      </a:r>
                      <a:r>
                        <a:rPr lang="x-none" sz="1200" dirty="0"/>
                        <a:t>IN ONE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a:solidFill>
                            <a:schemeClr val="dk1"/>
                          </a:solidFill>
                          <a:latin typeface="+mn-lt"/>
                          <a:ea typeface="+mn-ea"/>
                          <a:cs typeface="+mn-cs"/>
                        </a:rPr>
                        <a:t>Ksh</a:t>
                      </a:r>
                      <a:r>
                        <a:rPr lang="en-US" sz="1200" kern="1200" dirty="0">
                          <a:solidFill>
                            <a:schemeClr val="dk1"/>
                          </a:solidFill>
                          <a:latin typeface="+mn-lt"/>
                          <a:ea typeface="+mn-ea"/>
                          <a:cs typeface="+mn-cs"/>
                        </a:rPr>
                        <a:t> </a:t>
                      </a:r>
                      <a:r>
                        <a:rPr lang="en-KE" sz="1200" dirty="0"/>
                        <a:t>27,984,024,827</a:t>
                      </a:r>
                      <a:endParaRPr lang="x-none"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a:solidFill>
                            <a:schemeClr val="dk1"/>
                          </a:solidFill>
                          <a:latin typeface="+mn-lt"/>
                          <a:ea typeface="+mn-ea"/>
                          <a:cs typeface="+mn-cs"/>
                        </a:rPr>
                        <a:t>Ksh</a:t>
                      </a:r>
                      <a:r>
                        <a:rPr lang="en-US" sz="1200" kern="1200" dirty="0">
                          <a:solidFill>
                            <a:schemeClr val="dk1"/>
                          </a:solidFill>
                          <a:latin typeface="+mn-lt"/>
                          <a:ea typeface="+mn-ea"/>
                          <a:cs typeface="+mn-cs"/>
                        </a:rPr>
                        <a:t> </a:t>
                      </a:r>
                      <a:r>
                        <a:rPr lang="en-KE" sz="1200" dirty="0"/>
                        <a:t>13,651,788,746</a:t>
                      </a:r>
                      <a:endParaRPr lang="x-none"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a:solidFill>
                            <a:schemeClr val="dk1"/>
                          </a:solidFill>
                          <a:latin typeface="+mn-lt"/>
                          <a:ea typeface="+mn-ea"/>
                          <a:cs typeface="+mn-cs"/>
                        </a:rPr>
                        <a:t>Ksh</a:t>
                      </a:r>
                      <a:r>
                        <a:rPr lang="en-US" sz="1200" kern="1200" dirty="0">
                          <a:solidFill>
                            <a:schemeClr val="dk1"/>
                          </a:solidFill>
                          <a:latin typeface="+mn-lt"/>
                          <a:ea typeface="+mn-ea"/>
                          <a:cs typeface="+mn-cs"/>
                        </a:rPr>
                        <a:t> </a:t>
                      </a:r>
                      <a:r>
                        <a:rPr lang="en-KE" sz="1200" dirty="0"/>
                        <a:t>1,304,639,042</a:t>
                      </a:r>
                      <a:endParaRPr lang="x-none"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468398"/>
                  </a:ext>
                </a:extLst>
              </a:tr>
            </a:tbl>
          </a:graphicData>
        </a:graphic>
      </p:graphicFrame>
      <p:cxnSp>
        <p:nvCxnSpPr>
          <p:cNvPr id="2" name="Straight Connector 1">
            <a:extLst>
              <a:ext uri="{FF2B5EF4-FFF2-40B4-BE49-F238E27FC236}">
                <a16:creationId xmlns:a16="http://schemas.microsoft.com/office/drawing/2014/main" id="{770D2ACC-B03E-CC9E-EA8F-72B17B14D883}"/>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F781EA1-C3C3-1499-DC2C-3FF005F6AC72}"/>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EXECUTIVE SUMMARY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2526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Diagram 29">
            <a:extLst>
              <a:ext uri="{FF2B5EF4-FFF2-40B4-BE49-F238E27FC236}">
                <a16:creationId xmlns:a16="http://schemas.microsoft.com/office/drawing/2014/main" id="{CEF0D7B0-BCE0-05F4-701F-B9DF43F76E38}"/>
              </a:ext>
            </a:extLst>
          </p:cNvPr>
          <p:cNvGraphicFramePr/>
          <p:nvPr>
            <p:extLst>
              <p:ext uri="{D42A27DB-BD31-4B8C-83A1-F6EECF244321}">
                <p14:modId xmlns:p14="http://schemas.microsoft.com/office/powerpoint/2010/main" val="3280037360"/>
              </p:ext>
            </p:extLst>
          </p:nvPr>
        </p:nvGraphicFramePr>
        <p:xfrm>
          <a:off x="814418" y="894605"/>
          <a:ext cx="10198139" cy="4790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CEBE53B1-A8EE-1BF4-554B-C8F2BAA5284C}"/>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0BC84E34-63CD-7AFF-A337-C0A92048B7C6}"/>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CLUSTERING APPROACH</a:t>
            </a:r>
            <a:endParaRPr lang="en-US" dirty="0">
              <a:latin typeface="Arial" panose="020B0604020202020204" pitchFamily="34" charset="0"/>
              <a:cs typeface="Arial" panose="020B0604020202020204" pitchFamily="34" charset="0"/>
            </a:endParaRPr>
          </a:p>
        </p:txBody>
      </p:sp>
      <p:pic>
        <p:nvPicPr>
          <p:cNvPr id="3" name="Graphic 2" descr="Pie chart with solid fill">
            <a:extLst>
              <a:ext uri="{FF2B5EF4-FFF2-40B4-BE49-F238E27FC236}">
                <a16:creationId xmlns:a16="http://schemas.microsoft.com/office/drawing/2014/main" id="{141BC130-FBF8-AF81-BB6F-7339A46167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94156" y="1510990"/>
            <a:ext cx="457200" cy="457200"/>
          </a:xfrm>
          <a:prstGeom prst="rect">
            <a:avLst/>
          </a:prstGeom>
        </p:spPr>
      </p:pic>
      <p:pic>
        <p:nvPicPr>
          <p:cNvPr id="7" name="Graphic 6" descr="Server with solid fill">
            <a:extLst>
              <a:ext uri="{FF2B5EF4-FFF2-40B4-BE49-F238E27FC236}">
                <a16:creationId xmlns:a16="http://schemas.microsoft.com/office/drawing/2014/main" id="{6AA508E1-5284-37EF-4955-3B6C0FFC44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1780" y="1388329"/>
            <a:ext cx="540834" cy="540834"/>
          </a:xfrm>
          <a:prstGeom prst="rect">
            <a:avLst/>
          </a:prstGeom>
        </p:spPr>
      </p:pic>
      <p:pic>
        <p:nvPicPr>
          <p:cNvPr id="9" name="Graphic 8" descr="Folder Search outline">
            <a:extLst>
              <a:ext uri="{FF2B5EF4-FFF2-40B4-BE49-F238E27FC236}">
                <a16:creationId xmlns:a16="http://schemas.microsoft.com/office/drawing/2014/main" id="{4720BBA6-960F-7867-3F2B-6BBB5EE37F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08072" y="1388327"/>
            <a:ext cx="674649" cy="674649"/>
          </a:xfrm>
          <a:prstGeom prst="rect">
            <a:avLst/>
          </a:prstGeom>
        </p:spPr>
      </p:pic>
      <p:pic>
        <p:nvPicPr>
          <p:cNvPr id="10" name="Graphic 9" descr="Pie chart with solid fill">
            <a:extLst>
              <a:ext uri="{FF2B5EF4-FFF2-40B4-BE49-F238E27FC236}">
                <a16:creationId xmlns:a16="http://schemas.microsoft.com/office/drawing/2014/main" id="{950BA0EE-B929-C122-131F-F86938747D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71853" y="3437363"/>
            <a:ext cx="457200" cy="457200"/>
          </a:xfrm>
          <a:prstGeom prst="rect">
            <a:avLst/>
          </a:prstGeom>
        </p:spPr>
      </p:pic>
      <p:pic>
        <p:nvPicPr>
          <p:cNvPr id="12" name="Graphic 11" descr="Robot Hand with solid fill">
            <a:extLst>
              <a:ext uri="{FF2B5EF4-FFF2-40B4-BE49-F238E27FC236}">
                <a16:creationId xmlns:a16="http://schemas.microsoft.com/office/drawing/2014/main" id="{1B7FAFF7-6FED-6CE0-FE7D-17FFB52F3E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31780" y="3437363"/>
            <a:ext cx="540835" cy="540835"/>
          </a:xfrm>
          <a:prstGeom prst="rect">
            <a:avLst/>
          </a:prstGeom>
        </p:spPr>
      </p:pic>
      <p:pic>
        <p:nvPicPr>
          <p:cNvPr id="14" name="Graphic 13" descr="Gears outline">
            <a:extLst>
              <a:ext uri="{FF2B5EF4-FFF2-40B4-BE49-F238E27FC236}">
                <a16:creationId xmlns:a16="http://schemas.microsoft.com/office/drawing/2014/main" id="{EED700AB-B9A6-B8C4-348B-C078F0F8495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95516" y="1435719"/>
            <a:ext cx="663498" cy="663498"/>
          </a:xfrm>
          <a:prstGeom prst="rect">
            <a:avLst/>
          </a:prstGeom>
        </p:spPr>
      </p:pic>
      <p:pic>
        <p:nvPicPr>
          <p:cNvPr id="16" name="Graphic 15" descr="Crane with solid fill">
            <a:extLst>
              <a:ext uri="{FF2B5EF4-FFF2-40B4-BE49-F238E27FC236}">
                <a16:creationId xmlns:a16="http://schemas.microsoft.com/office/drawing/2014/main" id="{4ECC9C67-C015-F896-F263-1EAD8EE36EE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74979" y="3451303"/>
            <a:ext cx="549198" cy="549198"/>
          </a:xfrm>
          <a:prstGeom prst="rect">
            <a:avLst/>
          </a:prstGeom>
        </p:spPr>
      </p:pic>
      <p:pic>
        <p:nvPicPr>
          <p:cNvPr id="18" name="Graphic 17" descr="Triangle Ruler with solid fill">
            <a:extLst>
              <a:ext uri="{FF2B5EF4-FFF2-40B4-BE49-F238E27FC236}">
                <a16:creationId xmlns:a16="http://schemas.microsoft.com/office/drawing/2014/main" id="{D7F99C68-EC46-245B-F0A1-58416F43A96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83957" y="3497302"/>
            <a:ext cx="457200" cy="457200"/>
          </a:xfrm>
          <a:prstGeom prst="rect">
            <a:avLst/>
          </a:prstGeom>
        </p:spPr>
      </p:pic>
      <p:sp>
        <p:nvSpPr>
          <p:cNvPr id="21" name="TextBox 20">
            <a:extLst>
              <a:ext uri="{FF2B5EF4-FFF2-40B4-BE49-F238E27FC236}">
                <a16:creationId xmlns:a16="http://schemas.microsoft.com/office/drawing/2014/main" id="{C76B158C-28C9-D43F-D291-76B3A528F603}"/>
              </a:ext>
            </a:extLst>
          </p:cNvPr>
          <p:cNvSpPr txBox="1"/>
          <p:nvPr/>
        </p:nvSpPr>
        <p:spPr>
          <a:xfrm>
            <a:off x="447261" y="1023729"/>
            <a:ext cx="11267219" cy="4790395"/>
          </a:xfrm>
          <a:prstGeom prst="rect">
            <a:avLst/>
          </a:prstGeom>
          <a:noFill/>
          <a:ln w="19050">
            <a:solidFill>
              <a:schemeClr val="accent1"/>
            </a:solidFill>
          </a:ln>
        </p:spPr>
        <p:txBody>
          <a:bodyPr wrap="square" rtlCol="0">
            <a:spAutoFit/>
          </a:bodyPr>
          <a:lstStyle/>
          <a:p>
            <a:endParaRPr lang="en-KE" dirty="0"/>
          </a:p>
        </p:txBody>
      </p:sp>
    </p:spTree>
    <p:extLst>
      <p:ext uri="{BB962C8B-B14F-4D97-AF65-F5344CB8AC3E}">
        <p14:creationId xmlns:p14="http://schemas.microsoft.com/office/powerpoint/2010/main" val="40133976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sp>
        <p:nvSpPr>
          <p:cNvPr id="38" name="Rectangle 37">
            <a:extLst>
              <a:ext uri="{FF2B5EF4-FFF2-40B4-BE49-F238E27FC236}">
                <a16:creationId xmlns:a16="http://schemas.microsoft.com/office/drawing/2014/main" id="{3DAE1C9B-5230-2A1E-13FD-0BB193017121}"/>
              </a:ext>
            </a:extLst>
          </p:cNvPr>
          <p:cNvSpPr/>
          <p:nvPr/>
        </p:nvSpPr>
        <p:spPr>
          <a:xfrm>
            <a:off x="8436110" y="4426279"/>
            <a:ext cx="3573753" cy="1346886"/>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9" name="TextBox 38">
            <a:extLst>
              <a:ext uri="{FF2B5EF4-FFF2-40B4-BE49-F238E27FC236}">
                <a16:creationId xmlns:a16="http://schemas.microsoft.com/office/drawing/2014/main" id="{598326BE-BFC3-B485-36C9-596B2A060315}"/>
              </a:ext>
            </a:extLst>
          </p:cNvPr>
          <p:cNvSpPr txBox="1"/>
          <p:nvPr/>
        </p:nvSpPr>
        <p:spPr>
          <a:xfrm>
            <a:off x="9030378" y="4426280"/>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pic>
        <p:nvPicPr>
          <p:cNvPr id="40" name="Graphic 39" descr="Paperclip with solid fill">
            <a:extLst>
              <a:ext uri="{FF2B5EF4-FFF2-40B4-BE49-F238E27FC236}">
                <a16:creationId xmlns:a16="http://schemas.microsoft.com/office/drawing/2014/main" id="{B2135C99-F108-4D78-7FC5-5E65CC1B1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8384677" y="4176690"/>
            <a:ext cx="511200" cy="511200"/>
          </a:xfrm>
          <a:prstGeom prst="rect">
            <a:avLst/>
          </a:prstGeom>
        </p:spPr>
      </p:pic>
      <p:sp>
        <p:nvSpPr>
          <p:cNvPr id="47" name="TextBox 46">
            <a:extLst>
              <a:ext uri="{FF2B5EF4-FFF2-40B4-BE49-F238E27FC236}">
                <a16:creationId xmlns:a16="http://schemas.microsoft.com/office/drawing/2014/main" id="{9CF96D27-6FFB-8335-E036-17B53A65C93A}"/>
              </a:ext>
            </a:extLst>
          </p:cNvPr>
          <p:cNvSpPr txBox="1"/>
          <p:nvPr/>
        </p:nvSpPr>
        <p:spPr>
          <a:xfrm>
            <a:off x="8554642" y="4688660"/>
            <a:ext cx="3354860" cy="1015663"/>
          </a:xfrm>
          <a:prstGeom prst="rect">
            <a:avLst/>
          </a:prstGeom>
          <a:noFill/>
        </p:spPr>
        <p:txBody>
          <a:bodyPr wrap="square" rtlCol="0">
            <a:spAutoFit/>
          </a:bodyPr>
          <a:lstStyle/>
          <a:p>
            <a:pPr marL="285750" indent="-285750">
              <a:buFont typeface="Arial" panose="020B0604020202020204" pitchFamily="34" charset="0"/>
              <a:buChar char="•"/>
            </a:pPr>
            <a:r>
              <a:rPr lang="en-KE" sz="1200" dirty="0"/>
              <a:t>Kenyatta Avenue has the highest number of customers .</a:t>
            </a:r>
          </a:p>
          <a:p>
            <a:pPr marL="285750" indent="-285750">
              <a:buFont typeface="Arial" panose="020B0604020202020204" pitchFamily="34" charset="0"/>
              <a:buChar char="•"/>
            </a:pPr>
            <a:r>
              <a:rPr lang="en-KE" sz="1200" dirty="0"/>
              <a:t>It also has the highest number of High value and medium value customers followed by 2nd Ngong Avenue.</a:t>
            </a:r>
          </a:p>
        </p:txBody>
      </p:sp>
      <p:cxnSp>
        <p:nvCxnSpPr>
          <p:cNvPr id="2" name="Straight Connector 1">
            <a:extLst>
              <a:ext uri="{FF2B5EF4-FFF2-40B4-BE49-F238E27FC236}">
                <a16:creationId xmlns:a16="http://schemas.microsoft.com/office/drawing/2014/main" id="{722B96A2-38F5-EB77-1D46-ED31C0F218AA}"/>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D454213-E002-BA28-13FB-E1FF2055B2B6}"/>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BRANCH COMPARISON</a:t>
            </a:r>
          </a:p>
          <a:p>
            <a:endParaRPr lang="en-US" dirty="0">
              <a:latin typeface="Arial" panose="020B0604020202020204" pitchFamily="34" charset="0"/>
              <a:cs typeface="Arial" panose="020B0604020202020204" pitchFamily="34" charset="0"/>
            </a:endParaRPr>
          </a:p>
        </p:txBody>
      </p:sp>
      <p:sp>
        <p:nvSpPr>
          <p:cNvPr id="4" name="Curved Left Arrow 3">
            <a:extLst>
              <a:ext uri="{FF2B5EF4-FFF2-40B4-BE49-F238E27FC236}">
                <a16:creationId xmlns:a16="http://schemas.microsoft.com/office/drawing/2014/main" id="{F3BBE198-BE98-6131-2651-6856BEDF4984}"/>
              </a:ext>
            </a:extLst>
          </p:cNvPr>
          <p:cNvSpPr/>
          <p:nvPr/>
        </p:nvSpPr>
        <p:spPr>
          <a:xfrm rot="19586099">
            <a:off x="9326125" y="486846"/>
            <a:ext cx="1805438" cy="4010639"/>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tx1"/>
              </a:solidFill>
            </a:endParaRPr>
          </a:p>
        </p:txBody>
      </p:sp>
      <p:pic>
        <p:nvPicPr>
          <p:cNvPr id="6" name="Picture 5" descr="A picture containing text, writing implement, screenshot&#10;&#10;Description automatically generated">
            <a:extLst>
              <a:ext uri="{FF2B5EF4-FFF2-40B4-BE49-F238E27FC236}">
                <a16:creationId xmlns:a16="http://schemas.microsoft.com/office/drawing/2014/main" id="{38CEDE54-EB70-994E-E9C9-459C9519C07D}"/>
              </a:ext>
            </a:extLst>
          </p:cNvPr>
          <p:cNvPicPr>
            <a:picLocks noChangeAspect="1"/>
          </p:cNvPicPr>
          <p:nvPr/>
        </p:nvPicPr>
        <p:blipFill>
          <a:blip r:embed="rId4"/>
          <a:stretch>
            <a:fillRect/>
          </a:stretch>
        </p:blipFill>
        <p:spPr>
          <a:xfrm>
            <a:off x="319664" y="606262"/>
            <a:ext cx="7947913" cy="5367823"/>
          </a:xfrm>
          <a:prstGeom prst="rect">
            <a:avLst/>
          </a:prstGeom>
        </p:spPr>
      </p:pic>
    </p:spTree>
    <p:extLst>
      <p:ext uri="{BB962C8B-B14F-4D97-AF65-F5344CB8AC3E}">
        <p14:creationId xmlns:p14="http://schemas.microsoft.com/office/powerpoint/2010/main" val="13785038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E3A79FF5-8CB1-9572-EB4C-5254124E248E}"/>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E00C159-9C38-89C4-674D-1685A08CC797}"/>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CLUSTER DISTRIBUTION</a:t>
            </a:r>
            <a:endParaRPr lang="en-US" dirty="0">
              <a:latin typeface="Arial" panose="020B0604020202020204" pitchFamily="34" charset="0"/>
              <a:cs typeface="Arial" panose="020B0604020202020204" pitchFamily="34" charset="0"/>
            </a:endParaRPr>
          </a:p>
        </p:txBody>
      </p:sp>
      <p:pic>
        <p:nvPicPr>
          <p:cNvPr id="5" name="Picture 4" descr="Chart, sunburst chart&#10;&#10;Description automatically generated">
            <a:extLst>
              <a:ext uri="{FF2B5EF4-FFF2-40B4-BE49-F238E27FC236}">
                <a16:creationId xmlns:a16="http://schemas.microsoft.com/office/drawing/2014/main" id="{D713F7B0-6E43-8799-FC2F-7770DE2EDB6A}"/>
              </a:ext>
            </a:extLst>
          </p:cNvPr>
          <p:cNvPicPr>
            <a:picLocks noChangeAspect="1"/>
          </p:cNvPicPr>
          <p:nvPr/>
        </p:nvPicPr>
        <p:blipFill>
          <a:blip r:embed="rId2"/>
          <a:stretch>
            <a:fillRect/>
          </a:stretch>
        </p:blipFill>
        <p:spPr>
          <a:xfrm>
            <a:off x="2082223" y="1088290"/>
            <a:ext cx="7632700" cy="4292600"/>
          </a:xfrm>
          <a:prstGeom prst="rect">
            <a:avLst/>
          </a:prstGeom>
          <a:ln w="25400">
            <a:solidFill>
              <a:schemeClr val="accent1">
                <a:shade val="50000"/>
              </a:schemeClr>
            </a:solidFill>
          </a:ln>
        </p:spPr>
      </p:pic>
    </p:spTree>
    <p:extLst>
      <p:ext uri="{BB962C8B-B14F-4D97-AF65-F5344CB8AC3E}">
        <p14:creationId xmlns:p14="http://schemas.microsoft.com/office/powerpoint/2010/main" val="6100573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4D40D84-DE9D-10A7-A8D3-378E6A22CF83}"/>
              </a:ext>
            </a:extLst>
          </p:cNvPr>
          <p:cNvSpPr/>
          <p:nvPr/>
        </p:nvSpPr>
        <p:spPr>
          <a:xfrm>
            <a:off x="647641" y="2213394"/>
            <a:ext cx="1761270" cy="645310"/>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en-US" sz="3300" b="1" kern="0" dirty="0">
              <a:solidFill>
                <a:srgbClr val="D3D3D3">
                  <a:lumMod val="10000"/>
                </a:srgbClr>
              </a:solidFill>
            </a:endParaRPr>
          </a:p>
        </p:txBody>
      </p:sp>
      <p:cxnSp>
        <p:nvCxnSpPr>
          <p:cNvPr id="2" name="Straight Connector 1">
            <a:extLst>
              <a:ext uri="{FF2B5EF4-FFF2-40B4-BE49-F238E27FC236}">
                <a16:creationId xmlns:a16="http://schemas.microsoft.com/office/drawing/2014/main" id="{A4D0D728-EEAA-9CEE-AA39-7D8C1A396142}"/>
              </a:ext>
            </a:extLst>
          </p:cNvPr>
          <p:cNvCxnSpPr>
            <a:cxnSpLocks/>
          </p:cNvCxnSpPr>
          <p:nvPr/>
        </p:nvCxnSpPr>
        <p:spPr>
          <a:xfrm>
            <a:off x="371101" y="558050"/>
            <a:ext cx="113433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66EB5D7C-CCB8-5974-338E-EDECE19C510D}"/>
              </a:ext>
            </a:extLst>
          </p:cNvPr>
          <p:cNvSpPr txBox="1">
            <a:spLocks/>
          </p:cNvSpPr>
          <p:nvPr/>
        </p:nvSpPr>
        <p:spPr>
          <a:xfrm>
            <a:off x="0" y="221495"/>
            <a:ext cx="7662530" cy="436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Arial" panose="020B0604020202020204" pitchFamily="34" charset="0"/>
                <a:cs typeface="Arial" panose="020B0604020202020204" pitchFamily="34" charset="0"/>
              </a:rPr>
              <a:t>REVENUE DISTRIBUTION PER PRODUCT</a:t>
            </a:r>
          </a:p>
          <a:p>
            <a:endParaRPr lang="en-US" dirty="0">
              <a:latin typeface="Arial" panose="020B0604020202020204" pitchFamily="34" charset="0"/>
              <a:cs typeface="Arial" panose="020B0604020202020204" pitchFamily="34" charset="0"/>
            </a:endParaRPr>
          </a:p>
        </p:txBody>
      </p:sp>
      <p:pic>
        <p:nvPicPr>
          <p:cNvPr id="6" name="Picture 5" descr="Chart, treemap chart&#10;&#10;Description automatically generated">
            <a:extLst>
              <a:ext uri="{FF2B5EF4-FFF2-40B4-BE49-F238E27FC236}">
                <a16:creationId xmlns:a16="http://schemas.microsoft.com/office/drawing/2014/main" id="{EE6530F3-4DBF-B364-AB57-CCC4D8E84A9D}"/>
              </a:ext>
            </a:extLst>
          </p:cNvPr>
          <p:cNvPicPr>
            <a:picLocks noChangeAspect="1"/>
          </p:cNvPicPr>
          <p:nvPr/>
        </p:nvPicPr>
        <p:blipFill>
          <a:blip r:embed="rId2"/>
          <a:stretch>
            <a:fillRect/>
          </a:stretch>
        </p:blipFill>
        <p:spPr>
          <a:xfrm>
            <a:off x="0" y="558049"/>
            <a:ext cx="7740462" cy="3858081"/>
          </a:xfrm>
          <a:prstGeom prst="rect">
            <a:avLst/>
          </a:prstGeom>
        </p:spPr>
      </p:pic>
      <p:pic>
        <p:nvPicPr>
          <p:cNvPr id="10" name="Picture 9" descr="Table&#10;&#10;Description automatically generated">
            <a:extLst>
              <a:ext uri="{FF2B5EF4-FFF2-40B4-BE49-F238E27FC236}">
                <a16:creationId xmlns:a16="http://schemas.microsoft.com/office/drawing/2014/main" id="{E5D6530D-2FE0-2D86-3058-E55EFE91A85D}"/>
              </a:ext>
            </a:extLst>
          </p:cNvPr>
          <p:cNvPicPr>
            <a:picLocks noChangeAspect="1"/>
          </p:cNvPicPr>
          <p:nvPr/>
        </p:nvPicPr>
        <p:blipFill>
          <a:blip r:embed="rId3"/>
          <a:stretch>
            <a:fillRect/>
          </a:stretch>
        </p:blipFill>
        <p:spPr>
          <a:xfrm>
            <a:off x="7773367" y="658217"/>
            <a:ext cx="3768436" cy="2883477"/>
          </a:xfrm>
          <a:prstGeom prst="rect">
            <a:avLst/>
          </a:prstGeom>
        </p:spPr>
      </p:pic>
      <p:pic>
        <p:nvPicPr>
          <p:cNvPr id="11" name="Graphic 10" descr="Paperclip with solid fill">
            <a:extLst>
              <a:ext uri="{FF2B5EF4-FFF2-40B4-BE49-F238E27FC236}">
                <a16:creationId xmlns:a16="http://schemas.microsoft.com/office/drawing/2014/main" id="{C2A10223-95E5-90B4-06A2-9D3AE2BDB2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15501" y="4158281"/>
            <a:ext cx="511200" cy="511200"/>
          </a:xfrm>
          <a:prstGeom prst="rect">
            <a:avLst/>
          </a:prstGeom>
        </p:spPr>
      </p:pic>
      <p:sp>
        <p:nvSpPr>
          <p:cNvPr id="12" name="Rectangle 11">
            <a:extLst>
              <a:ext uri="{FF2B5EF4-FFF2-40B4-BE49-F238E27FC236}">
                <a16:creationId xmlns:a16="http://schemas.microsoft.com/office/drawing/2014/main" id="{5CAD1E99-DD3B-DA0A-E0CD-AD5EFF96AF77}"/>
              </a:ext>
            </a:extLst>
          </p:cNvPr>
          <p:cNvSpPr/>
          <p:nvPr/>
        </p:nvSpPr>
        <p:spPr>
          <a:xfrm>
            <a:off x="259774" y="4426279"/>
            <a:ext cx="11750090" cy="1346886"/>
          </a:xfrm>
          <a:prstGeom prst="rect">
            <a:avLst/>
          </a:prstGeom>
          <a:noFill/>
          <a:ln>
            <a:solidFill>
              <a:srgbClr val="003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 name="TextBox 12">
            <a:extLst>
              <a:ext uri="{FF2B5EF4-FFF2-40B4-BE49-F238E27FC236}">
                <a16:creationId xmlns:a16="http://schemas.microsoft.com/office/drawing/2014/main" id="{A43CD5D0-20A2-07E2-7C4C-3E6CDE3D3795}"/>
              </a:ext>
            </a:extLst>
          </p:cNvPr>
          <p:cNvSpPr txBox="1"/>
          <p:nvPr/>
        </p:nvSpPr>
        <p:spPr>
          <a:xfrm>
            <a:off x="4920441" y="4412001"/>
            <a:ext cx="1397841" cy="261610"/>
          </a:xfrm>
          <a:prstGeom prst="rect">
            <a:avLst/>
          </a:prstGeom>
          <a:solidFill>
            <a:srgbClr val="0070C0"/>
          </a:solidFill>
          <a:ln>
            <a:solidFill>
              <a:schemeClr val="accent1">
                <a:lumMod val="50000"/>
              </a:schemeClr>
            </a:solidFill>
          </a:ln>
        </p:spPr>
        <p:txBody>
          <a:bodyPr wrap="square" rtlCol="0">
            <a:spAutoFit/>
          </a:bodyPr>
          <a:lstStyle/>
          <a:p>
            <a:pPr algn="ctr"/>
            <a:r>
              <a:rPr lang="en-KE" sz="1100" dirty="0">
                <a:solidFill>
                  <a:schemeClr val="bg1"/>
                </a:solidFill>
                <a:latin typeface="Arial" panose="020B0604020202020204" pitchFamily="34" charset="0"/>
                <a:cs typeface="Arial" panose="020B0604020202020204" pitchFamily="34" charset="0"/>
              </a:rPr>
              <a:t>Deductions</a:t>
            </a:r>
          </a:p>
        </p:txBody>
      </p:sp>
      <p:sp>
        <p:nvSpPr>
          <p:cNvPr id="16" name="TextBox 15">
            <a:extLst>
              <a:ext uri="{FF2B5EF4-FFF2-40B4-BE49-F238E27FC236}">
                <a16:creationId xmlns:a16="http://schemas.microsoft.com/office/drawing/2014/main" id="{7ECB1F62-FA62-C60F-EB59-2ABC8D1ADEAB}"/>
              </a:ext>
            </a:extLst>
          </p:cNvPr>
          <p:cNvSpPr txBox="1"/>
          <p:nvPr/>
        </p:nvSpPr>
        <p:spPr>
          <a:xfrm>
            <a:off x="371101" y="4669481"/>
            <a:ext cx="11561125" cy="830997"/>
          </a:xfrm>
          <a:prstGeom prst="rect">
            <a:avLst/>
          </a:prstGeom>
          <a:noFill/>
        </p:spPr>
        <p:txBody>
          <a:bodyPr wrap="square" rtlCol="0">
            <a:spAutoFit/>
          </a:bodyPr>
          <a:lstStyle/>
          <a:p>
            <a:pPr marL="285750" indent="-285750">
              <a:buFont typeface="Arial" panose="020B0604020202020204" pitchFamily="34" charset="0"/>
              <a:buChar char="•"/>
            </a:pPr>
            <a:r>
              <a:rPr lang="en-GB" sz="1600" b="0" i="0" u="none" strike="noStrike" dirty="0">
                <a:solidFill>
                  <a:srgbClr val="374151"/>
                </a:solidFill>
                <a:effectLst/>
              </a:rPr>
              <a:t>High Value Customers contribute significantly to the bank's revenue across various products, while Medium Value Customers present opportunities for growth. Low Value Customers demonstrate limited engagement</a:t>
            </a:r>
          </a:p>
          <a:p>
            <a:pPr marL="285750" indent="-285750">
              <a:buFont typeface="Arial" panose="020B0604020202020204" pitchFamily="34" charset="0"/>
              <a:buChar char="•"/>
            </a:pPr>
            <a:r>
              <a:rPr lang="en-GB" sz="1600" b="0" i="0" u="none" strike="noStrike" dirty="0">
                <a:solidFill>
                  <a:srgbClr val="374151"/>
                </a:solidFill>
                <a:effectLst/>
              </a:rPr>
              <a:t>High Value Customers</a:t>
            </a:r>
            <a:r>
              <a:rPr lang="en-GB" sz="1600" b="0" i="0" u="none" strike="noStrike" dirty="0">
                <a:solidFill>
                  <a:srgbClr val="374151"/>
                </a:solidFill>
                <a:effectLst/>
                <a:latin typeface="Söhne"/>
              </a:rPr>
              <a:t> generate the highest revenue </a:t>
            </a:r>
            <a:r>
              <a:rPr lang="en-GB" sz="1600" dirty="0">
                <a:solidFill>
                  <a:srgbClr val="374151"/>
                </a:solidFill>
                <a:latin typeface="Söhne"/>
              </a:rPr>
              <a:t>across the combination of other products</a:t>
            </a:r>
            <a:r>
              <a:rPr lang="en-GB" sz="1600" b="0" i="0" u="none" strike="noStrike" dirty="0">
                <a:solidFill>
                  <a:srgbClr val="374151"/>
                </a:solidFill>
                <a:effectLst/>
                <a:latin typeface="Söhne"/>
              </a:rPr>
              <a:t> (</a:t>
            </a:r>
            <a:r>
              <a:rPr lang="en-GB" sz="1600" b="0" i="0" u="none" strike="noStrike" dirty="0" err="1">
                <a:solidFill>
                  <a:srgbClr val="374151"/>
                </a:solidFill>
                <a:effectLst/>
                <a:latin typeface="Söhne"/>
              </a:rPr>
              <a:t>Ksh</a:t>
            </a:r>
            <a:r>
              <a:rPr lang="en-GB" sz="1600" b="0" i="0" u="none" strike="noStrike" dirty="0">
                <a:solidFill>
                  <a:srgbClr val="374151"/>
                </a:solidFill>
                <a:effectLst/>
                <a:latin typeface="Söhne"/>
              </a:rPr>
              <a:t> 2,906,704.90)</a:t>
            </a:r>
            <a:endParaRPr lang="en-KE" sz="1600" dirty="0"/>
          </a:p>
        </p:txBody>
      </p:sp>
    </p:spTree>
    <p:extLst>
      <p:ext uri="{BB962C8B-B14F-4D97-AF65-F5344CB8AC3E}">
        <p14:creationId xmlns:p14="http://schemas.microsoft.com/office/powerpoint/2010/main" val="411964879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7.01.13"/>
  <p:tag name="AS_TITLE" val="Aspose.Slides for .NET 4.0"/>
  <p:tag name="AS_VERSION" val="16.1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4253</TotalTime>
  <Words>1304</Words>
  <Application>Microsoft Macintosh PowerPoint</Application>
  <PresentationFormat>Widescreen</PresentationFormat>
  <Paragraphs>168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Asha Anab</cp:lastModifiedBy>
  <cp:revision>73</cp:revision>
  <dcterms:created xsi:type="dcterms:W3CDTF">2020-06-23T11:04:08Z</dcterms:created>
  <dcterms:modified xsi:type="dcterms:W3CDTF">2023-06-02T11:50:43Z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7a7f6bd-5ef5-4925-972e-7a9ae5392ce5_Enabled">
    <vt:lpwstr>true</vt:lpwstr>
  </property>
  <property fmtid="{D5CDD505-2E9C-101B-9397-08002B2CF9AE}" pid="3" name="MSIP_Label_27a7f6bd-5ef5-4925-972e-7a9ae5392ce5_SetDate">
    <vt:lpwstr>2023-03-13T10:38:34Z</vt:lpwstr>
  </property>
  <property fmtid="{D5CDD505-2E9C-101B-9397-08002B2CF9AE}" pid="4" name="MSIP_Label_27a7f6bd-5ef5-4925-972e-7a9ae5392ce5_Method">
    <vt:lpwstr>Privileged</vt:lpwstr>
  </property>
  <property fmtid="{D5CDD505-2E9C-101B-9397-08002B2CF9AE}" pid="5" name="MSIP_Label_27a7f6bd-5ef5-4925-972e-7a9ae5392ce5_Name">
    <vt:lpwstr>Confidential</vt:lpwstr>
  </property>
  <property fmtid="{D5CDD505-2E9C-101B-9397-08002B2CF9AE}" pid="6" name="MSIP_Label_27a7f6bd-5ef5-4925-972e-7a9ae5392ce5_SiteId">
    <vt:lpwstr>d763f040-5b2c-4d8f-9810-95b011cd8254</vt:lpwstr>
  </property>
  <property fmtid="{D5CDD505-2E9C-101B-9397-08002B2CF9AE}" pid="7" name="MSIP_Label_27a7f6bd-5ef5-4925-972e-7a9ae5392ce5_ActionId">
    <vt:lpwstr>845c9221-afb5-43a9-b343-23082f81568c</vt:lpwstr>
  </property>
  <property fmtid="{D5CDD505-2E9C-101B-9397-08002B2CF9AE}" pid="8" name="MSIP_Label_27a7f6bd-5ef5-4925-972e-7a9ae5392ce5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Classification: Confidential</vt:lpwstr>
  </property>
  <property fmtid="{D5CDD505-2E9C-101B-9397-08002B2CF9AE}" pid="11" name="ClassificationContentMarkingHeaderLocations">
    <vt:lpwstr>Office Theme:9</vt:lpwstr>
  </property>
  <property fmtid="{D5CDD505-2E9C-101B-9397-08002B2CF9AE}" pid="12" name="ClassificationContentMarkingHeaderText">
    <vt:lpwstr>Classification: Confidential</vt:lpwstr>
  </property>
</Properties>
</file>