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9"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8564" autoAdjust="0"/>
  </p:normalViewPr>
  <p:slideViewPr>
    <p:cSldViewPr snapToGrid="0" snapToObjects="1">
      <p:cViewPr>
        <p:scale>
          <a:sx n="112" d="100"/>
          <a:sy n="112" d="100"/>
        </p:scale>
        <p:origin x="-664" y="1672"/>
      </p:cViewPr>
      <p:guideLst>
        <p:guide orient="horz" pos="2160"/>
        <p:guide pos="2880"/>
      </p:guideLst>
    </p:cSldViewPr>
  </p:slideViewPr>
  <p:notesTextViewPr>
    <p:cViewPr>
      <p:scale>
        <a:sx n="100" d="100"/>
        <a:sy n="100" d="100"/>
      </p:scale>
      <p:origin x="0" y="310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D1BBD5-523F-2340-9946-AD16B33BFFD9}" type="datetimeFigureOut">
              <a:rPr lang="en-US" smtClean="0"/>
              <a:t>4/28/17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7D543F-B3F5-A541-AF00-4214C1C730F1}" type="slidenum">
              <a:rPr lang="en-US" smtClean="0"/>
              <a:t>‹#›</a:t>
            </a:fld>
            <a:endParaRPr lang="en-US"/>
          </a:p>
        </p:txBody>
      </p:sp>
    </p:spTree>
    <p:extLst>
      <p:ext uri="{BB962C8B-B14F-4D97-AF65-F5344CB8AC3E}">
        <p14:creationId xmlns:p14="http://schemas.microsoft.com/office/powerpoint/2010/main" val="13821814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Session Management: a Session Manager automatically creates a new session every time a client connects and then manages its lifecycle (i.e., connection, disconnection, control of inactivity, resources management, etc.) </a:t>
            </a:r>
          </a:p>
          <a:p>
            <a:pPr marL="171450" indent="-171450">
              <a:buFontTx/>
              <a:buChar char="•"/>
            </a:pPr>
            <a:endParaRPr lang="en-US" dirty="0" smtClean="0"/>
          </a:p>
          <a:p>
            <a:pPr marL="171450" indent="-171450">
              <a:buFontTx/>
              <a:buChar char="•"/>
            </a:pPr>
            <a:r>
              <a:rPr lang="en-US" dirty="0" smtClean="0"/>
              <a:t>Low latency: a whole communication action (i.e., to send a message from the client and receive a response from the server) takes around 10-13 </a:t>
            </a:r>
            <a:r>
              <a:rPr lang="en-US" dirty="0" err="1" smtClean="0"/>
              <a:t>ms</a:t>
            </a:r>
            <a:r>
              <a:rPr lang="en-US" dirty="0" smtClean="0"/>
              <a:t> in total. This test was made using my own computer (MacBook Pro 2.5 GHz Intel core i7, 16 GB 1600 MHz DDR) but it could be improved if you use an AWS instance. These latency range were the same even when the framework was tested with 1,000 clients. </a:t>
            </a:r>
          </a:p>
          <a:p>
            <a:pPr marL="0" indent="0">
              <a:buFontTx/>
              <a:buNone/>
            </a:pPr>
            <a:endParaRPr lang="en-US" dirty="0" smtClean="0"/>
          </a:p>
          <a:p>
            <a:pPr marL="171450" indent="-171450">
              <a:buFontTx/>
              <a:buChar char="•"/>
            </a:pPr>
            <a:r>
              <a:rPr lang="en-US" dirty="0" smtClean="0"/>
              <a:t>Robustness and Reliability: the MUF supports error handling (e.g., crash errors trigger specific system recovery actions), disconnection and automatic reconnection (if network fails or communication freezes or gets locked), management of queue overflows and memory leaks, data loss prevention (when a client disconnects due to an unexpected reason, the system will keep messages in memory until the client reconnects or a timeout is met), gracefully shutdown (if system crashes and cannot be restarted, all resources such as sockets, queues, shared objects, DB, etc. are closed and released before the system exits). </a:t>
            </a:r>
          </a:p>
          <a:p>
            <a:pPr marL="171450" indent="-171450">
              <a:buFontTx/>
              <a:buChar char="•"/>
            </a:pPr>
            <a:endParaRPr lang="en-US" dirty="0" smtClean="0"/>
          </a:p>
          <a:p>
            <a:pPr marL="171450" indent="-171450">
              <a:buFontTx/>
              <a:buChar char="•"/>
            </a:pPr>
            <a:r>
              <a:rPr lang="en-US" dirty="0" smtClean="0"/>
              <a:t>Simple: all the communication complexity is hidden, that is, you don’t have to deal with details about sockets, http requests, ports, etc. You just call functions of other modules and components as if they were local objects, regardless the fact they may be services running remotely. </a:t>
            </a:r>
          </a:p>
          <a:p>
            <a:pPr marL="171450" indent="-171450">
              <a:buFontTx/>
              <a:buChar char="•"/>
            </a:pPr>
            <a:endParaRPr lang="en-US" dirty="0" smtClean="0"/>
          </a:p>
          <a:p>
            <a:pPr marL="171450" indent="-171450">
              <a:buFontTx/>
              <a:buChar char="•"/>
            </a:pPr>
            <a:r>
              <a:rPr lang="en-US" dirty="0" smtClean="0"/>
              <a:t>Pluggable Architecture: the MUF allows you to define pluggable modules that can be added anytime and using different mechanisms, so you can easily evolve your system over time and make it more flexible to changes. There are two kind of pluggable modules: Orchestrators that are in charge of arbitrating the internal processing of each request message from a client, and </a:t>
            </a:r>
            <a:r>
              <a:rPr lang="en-US" dirty="0" err="1" smtClean="0"/>
              <a:t>PluggableComponents</a:t>
            </a:r>
            <a:r>
              <a:rPr lang="en-US" dirty="0" smtClean="0"/>
              <a:t> that are your domain-specific modules (e.g., in a dialogue system domain, </a:t>
            </a:r>
            <a:r>
              <a:rPr lang="en-US" dirty="0" err="1" smtClean="0"/>
              <a:t>PluggableComponents</a:t>
            </a:r>
            <a:r>
              <a:rPr lang="en-US" dirty="0" smtClean="0"/>
              <a:t> may be ASR, NLG, NLU, DM, etc.) </a:t>
            </a:r>
          </a:p>
          <a:p>
            <a:pPr marL="171450" indent="-171450">
              <a:buFontTx/>
              <a:buChar char="•"/>
            </a:pPr>
            <a:endParaRPr lang="en-US" dirty="0" smtClean="0"/>
          </a:p>
          <a:p>
            <a:pPr marL="171450" indent="-171450">
              <a:buFontTx/>
              <a:buChar char="•"/>
            </a:pPr>
            <a:r>
              <a:rPr lang="en-US" dirty="0" smtClean="0"/>
              <a:t>Component state: you can define your components’ behavior as simple as adding an “annotation” to your code. Your components may be </a:t>
            </a:r>
            <a:r>
              <a:rPr lang="en-US" dirty="0" err="1" smtClean="0"/>
              <a:t>Stateful</a:t>
            </a:r>
            <a:r>
              <a:rPr lang="en-US" dirty="0" smtClean="0"/>
              <a:t> (it keeps an internal representation or model so a new component is created for each session), Stateless (no representation of the state, so a component is shared by multiple sessions) or Pool (you define a maximum number of instances to be created of your component). </a:t>
            </a:r>
          </a:p>
          <a:p>
            <a:pPr marL="171450" indent="-171450">
              <a:buFontTx/>
              <a:buChar char="•"/>
            </a:pPr>
            <a:endParaRPr lang="en-US" dirty="0" smtClean="0"/>
          </a:p>
          <a:p>
            <a:pPr marL="171450" indent="-171450">
              <a:buFontTx/>
              <a:buChar char="•"/>
            </a:pPr>
            <a:r>
              <a:rPr lang="en-US" dirty="0" smtClean="0"/>
              <a:t>Blackboard: the MUF uses a Blackboard system, a </a:t>
            </a:r>
            <a:r>
              <a:rPr lang="en-US" b="0" u="sng" dirty="0" smtClean="0">
                <a:solidFill>
                  <a:srgbClr val="FF0000"/>
                </a:solidFill>
              </a:rPr>
              <a:t>common knowledge </a:t>
            </a:r>
            <a:r>
              <a:rPr lang="en-US" dirty="0" smtClean="0">
                <a:solidFill>
                  <a:srgbClr val="FF0000"/>
                </a:solidFill>
              </a:rPr>
              <a:t>bas</a:t>
            </a:r>
            <a:r>
              <a:rPr lang="en-US" dirty="0" smtClean="0"/>
              <a:t>e that is iteratively updated by a diverse group of specialist knowledge sources: the Pluggable modules. Blackboard updates all the listeners that are subscribed to specific messages that are posted by other components. Also, the blackboard keeps a history of all interactions between components (components never communicate directly to each other but through the Blackboard) so components may extract past messages that are stored in the Blackboard.</a:t>
            </a:r>
          </a:p>
          <a:p>
            <a:pPr marL="171450" indent="-171450">
              <a:buFontTx/>
              <a:buChar char="•"/>
            </a:pPr>
            <a:endParaRPr lang="en-US" dirty="0" smtClean="0"/>
          </a:p>
          <a:p>
            <a:pPr marL="171450" indent="-171450">
              <a:buFontTx/>
              <a:buChar char="•"/>
            </a:pPr>
            <a:r>
              <a:rPr lang="en-US" dirty="0" smtClean="0"/>
              <a:t>Automatic Scalability: thanks to the MUF design and the communication patterns it uses (</a:t>
            </a:r>
            <a:r>
              <a:rPr lang="en-US" dirty="0" err="1" smtClean="0"/>
              <a:t>e.g</a:t>
            </a:r>
            <a:r>
              <a:rPr lang="en-US" dirty="0" smtClean="0"/>
              <a:t>, PUB-SUB, REQ-RESP, ROUTER-DEALER, etc.) your system can easily scale from 1 client to thousands without any extra effort. Now, if you use Amazon Lambda server (AWS) as well, then this scalability feature will be improved even further. MUF’s Philosophy: you write your app for one client and run it for thousands. </a:t>
            </a:r>
          </a:p>
          <a:p>
            <a:pPr marL="171450" indent="-171450">
              <a:buFontTx/>
              <a:buChar char="•"/>
            </a:pPr>
            <a:endParaRPr lang="en-US" dirty="0" smtClean="0"/>
          </a:p>
          <a:p>
            <a:pPr marL="171450" indent="-171450">
              <a:buFontTx/>
              <a:buChar char="•"/>
            </a:pPr>
            <a:r>
              <a:rPr lang="en-US" dirty="0" smtClean="0"/>
              <a:t>User Model: you can conveniently create your customized user models and store them on disc. A User Model component filters messages that go through the Blackboard and then extracts specific information from these messages (e.g., user preferences and interests). </a:t>
            </a:r>
          </a:p>
          <a:p>
            <a:pPr marL="171450" indent="-171450">
              <a:buFontTx/>
              <a:buChar char="•"/>
            </a:pPr>
            <a:endParaRPr lang="en-US" dirty="0" smtClean="0"/>
          </a:p>
          <a:p>
            <a:pPr marL="171450" indent="-171450">
              <a:buFontTx/>
              <a:buChar char="•"/>
            </a:pPr>
            <a:r>
              <a:rPr lang="en-US" dirty="0" smtClean="0"/>
              <a:t>Sync and </a:t>
            </a:r>
            <a:r>
              <a:rPr lang="en-US" dirty="0" err="1" smtClean="0"/>
              <a:t>Async</a:t>
            </a:r>
            <a:r>
              <a:rPr lang="en-US" dirty="0" smtClean="0"/>
              <a:t> execution: MUF provides an API so you can define different flows of control in your orchestrator, for instance, you can use an event-oriented approach, or a direct-invocation approach. Also, you can define how your components are executed (sync or asynchronously) and, in those cases where components run asynchronously, you can force the synchronization without concurrency issues. </a:t>
            </a:r>
          </a:p>
          <a:p>
            <a:pPr marL="171450" indent="-171450">
              <a:buFontTx/>
              <a:buChar char="•"/>
            </a:pPr>
            <a:endParaRPr lang="en-US" dirty="0" smtClean="0"/>
          </a:p>
          <a:p>
            <a:pPr marL="171450" indent="-171450">
              <a:buFontTx/>
              <a:buChar char="•"/>
            </a:pPr>
            <a:r>
              <a:rPr lang="en-US" dirty="0" smtClean="0"/>
              <a:t>Inversion of Control: the MUF uses dependency injection technique, so your implementation delegates the responsibility of providing its dependencies to the MUF (injector). It allows your system to be reconfigured without recompilation, make easier to unit test your components in isolation, allow concurrent or independent development, etc. Also, MUF provides you mechanisms to intercept execution of methods according to AOP (Aspect Oriented Programming). </a:t>
            </a:r>
          </a:p>
          <a:p>
            <a:pPr marL="171450" indent="-171450">
              <a:buFontTx/>
              <a:buChar char="•"/>
            </a:pPr>
            <a:endParaRPr lang="en-US" dirty="0" smtClean="0"/>
          </a:p>
          <a:p>
            <a:pPr marL="171450" indent="-171450">
              <a:buFontTx/>
              <a:buChar char="•"/>
            </a:pPr>
            <a:r>
              <a:rPr lang="en-US" dirty="0" smtClean="0"/>
              <a:t>Logging: you can define multiple levels of logging and different ways to store logs (files, </a:t>
            </a:r>
            <a:r>
              <a:rPr lang="en-US" dirty="0" err="1" smtClean="0"/>
              <a:t>json</a:t>
            </a:r>
            <a:r>
              <a:rPr lang="en-US" dirty="0" smtClean="0"/>
              <a:t>, database, etc.). All interaction that goes through the blackboard is logged by default, but you can add additional logging criteria. </a:t>
            </a:r>
          </a:p>
          <a:p>
            <a:pPr marL="171450" indent="-171450">
              <a:buFontTx/>
              <a:buChar char="•"/>
            </a:pPr>
            <a:endParaRPr lang="en-US" dirty="0" smtClean="0"/>
          </a:p>
          <a:p>
            <a:pPr marL="171450" indent="-171450">
              <a:buFontTx/>
              <a:buChar char="•"/>
            </a:pPr>
            <a:r>
              <a:rPr lang="en-US" dirty="0" smtClean="0"/>
              <a:t>Contracts: the MUD defines contracts (shared libraries with classes and global constants) to avoid issues when parsing and matching messages and content. </a:t>
            </a:r>
          </a:p>
          <a:p>
            <a:pPr marL="171450" indent="-171450">
              <a:buFontTx/>
              <a:buChar char="•"/>
            </a:pPr>
            <a:endParaRPr lang="en-US" dirty="0" smtClean="0"/>
          </a:p>
          <a:p>
            <a:pPr marL="171450" indent="-171450">
              <a:buFontTx/>
              <a:buChar char="•"/>
            </a:pPr>
            <a:r>
              <a:rPr lang="en-US" dirty="0" smtClean="0"/>
              <a:t>API ‘s: the MUF provides different API’s that encapsulate natural patterns for communication, parsing </a:t>
            </a:r>
            <a:r>
              <a:rPr lang="en-US" dirty="0" err="1" smtClean="0"/>
              <a:t>json</a:t>
            </a:r>
            <a:r>
              <a:rPr lang="en-US" dirty="0" smtClean="0"/>
              <a:t>, serialization, common </a:t>
            </a:r>
            <a:r>
              <a:rPr lang="en-US" dirty="0" err="1" smtClean="0"/>
              <a:t>utils</a:t>
            </a:r>
            <a:r>
              <a:rPr lang="en-US" dirty="0" smtClean="0"/>
              <a:t>, etc. </a:t>
            </a:r>
          </a:p>
          <a:p>
            <a:pPr marL="171450" indent="-171450">
              <a:buFontTx/>
              <a:buChar char="•"/>
            </a:pPr>
            <a:endParaRPr lang="en-US" dirty="0" smtClean="0"/>
          </a:p>
          <a:p>
            <a:pPr marL="171450" indent="-171450">
              <a:buFontTx/>
              <a:buChar char="•"/>
            </a:pPr>
            <a:r>
              <a:rPr lang="en-US" dirty="0" smtClean="0"/>
              <a:t>Multiplatform and Multilanguage: thanks to MUF uses a potent messaging and concurrency libraries such as ZMQ, you can easily communicate the MUF implementation (Java code) with clients written in almost any programming language with low extra effort (there is an example in the </a:t>
            </a:r>
            <a:r>
              <a:rPr lang="en-US" dirty="0" err="1" smtClean="0"/>
              <a:t>github</a:t>
            </a:r>
            <a:r>
              <a:rPr lang="en-US" dirty="0" smtClean="0"/>
              <a:t> repo of how to connect Java MUF with a Python MUF, but so many other languages may be supported). Also, you can communicate your MUF with another MUF which runs on another machine, that means that your MUF may behave as a server when receiving requests from clients (phones) or as a client when it sends or forwards messages to other MUF’s and waits for responses from them, so you can get a nested architecture of MUF’s.</a:t>
            </a:r>
            <a:endParaRPr lang="en-US" dirty="0"/>
          </a:p>
        </p:txBody>
      </p:sp>
      <p:sp>
        <p:nvSpPr>
          <p:cNvPr id="4" name="Slide Number Placeholder 3"/>
          <p:cNvSpPr>
            <a:spLocks noGrp="1"/>
          </p:cNvSpPr>
          <p:nvPr>
            <p:ph type="sldNum" sz="quarter" idx="10"/>
          </p:nvPr>
        </p:nvSpPr>
        <p:spPr/>
        <p:txBody>
          <a:bodyPr/>
          <a:lstStyle/>
          <a:p>
            <a:fld id="{387D543F-B3F5-A541-AF00-4214C1C730F1}" type="slidenum">
              <a:rPr lang="en-US" smtClean="0"/>
              <a:t>3</a:t>
            </a:fld>
            <a:endParaRPr lang="en-US"/>
          </a:p>
        </p:txBody>
      </p:sp>
    </p:spTree>
    <p:extLst>
      <p:ext uri="{BB962C8B-B14F-4D97-AF65-F5344CB8AC3E}">
        <p14:creationId xmlns:p14="http://schemas.microsoft.com/office/powerpoint/2010/main" val="2960312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91BE76-7FD8-5D47-9643-B92E757232BF}"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4031-3B85-3643-B5DE-D59CED909A1B}" type="slidenum">
              <a:rPr lang="en-US" smtClean="0"/>
              <a:t>‹#›</a:t>
            </a:fld>
            <a:endParaRPr lang="en-US"/>
          </a:p>
        </p:txBody>
      </p:sp>
    </p:spTree>
    <p:extLst>
      <p:ext uri="{BB962C8B-B14F-4D97-AF65-F5344CB8AC3E}">
        <p14:creationId xmlns:p14="http://schemas.microsoft.com/office/powerpoint/2010/main" val="88918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1BE76-7FD8-5D47-9643-B92E757232BF}"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4031-3B85-3643-B5DE-D59CED909A1B}" type="slidenum">
              <a:rPr lang="en-US" smtClean="0"/>
              <a:t>‹#›</a:t>
            </a:fld>
            <a:endParaRPr lang="en-US"/>
          </a:p>
        </p:txBody>
      </p:sp>
    </p:spTree>
    <p:extLst>
      <p:ext uri="{BB962C8B-B14F-4D97-AF65-F5344CB8AC3E}">
        <p14:creationId xmlns:p14="http://schemas.microsoft.com/office/powerpoint/2010/main" val="34380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1BE76-7FD8-5D47-9643-B92E757232BF}"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4031-3B85-3643-B5DE-D59CED909A1B}" type="slidenum">
              <a:rPr lang="en-US" smtClean="0"/>
              <a:t>‹#›</a:t>
            </a:fld>
            <a:endParaRPr lang="en-US"/>
          </a:p>
        </p:txBody>
      </p:sp>
    </p:spTree>
    <p:extLst>
      <p:ext uri="{BB962C8B-B14F-4D97-AF65-F5344CB8AC3E}">
        <p14:creationId xmlns:p14="http://schemas.microsoft.com/office/powerpoint/2010/main" val="81001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1BE76-7FD8-5D47-9643-B92E757232BF}"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4031-3B85-3643-B5DE-D59CED909A1B}" type="slidenum">
              <a:rPr lang="en-US" smtClean="0"/>
              <a:t>‹#›</a:t>
            </a:fld>
            <a:endParaRPr lang="en-US"/>
          </a:p>
        </p:txBody>
      </p:sp>
    </p:spTree>
    <p:extLst>
      <p:ext uri="{BB962C8B-B14F-4D97-AF65-F5344CB8AC3E}">
        <p14:creationId xmlns:p14="http://schemas.microsoft.com/office/powerpoint/2010/main" val="346331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1BE76-7FD8-5D47-9643-B92E757232BF}"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4031-3B85-3643-B5DE-D59CED909A1B}" type="slidenum">
              <a:rPr lang="en-US" smtClean="0"/>
              <a:t>‹#›</a:t>
            </a:fld>
            <a:endParaRPr lang="en-US"/>
          </a:p>
        </p:txBody>
      </p:sp>
    </p:spTree>
    <p:extLst>
      <p:ext uri="{BB962C8B-B14F-4D97-AF65-F5344CB8AC3E}">
        <p14:creationId xmlns:p14="http://schemas.microsoft.com/office/powerpoint/2010/main" val="299670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91BE76-7FD8-5D47-9643-B92E757232BF}"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4031-3B85-3643-B5DE-D59CED909A1B}" type="slidenum">
              <a:rPr lang="en-US" smtClean="0"/>
              <a:t>‹#›</a:t>
            </a:fld>
            <a:endParaRPr lang="en-US"/>
          </a:p>
        </p:txBody>
      </p:sp>
    </p:spTree>
    <p:extLst>
      <p:ext uri="{BB962C8B-B14F-4D97-AF65-F5344CB8AC3E}">
        <p14:creationId xmlns:p14="http://schemas.microsoft.com/office/powerpoint/2010/main" val="148506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91BE76-7FD8-5D47-9643-B92E757232BF}" type="datetimeFigureOut">
              <a:rPr lang="en-US" smtClean="0"/>
              <a:t>4/28/17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34031-3B85-3643-B5DE-D59CED909A1B}" type="slidenum">
              <a:rPr lang="en-US" smtClean="0"/>
              <a:t>‹#›</a:t>
            </a:fld>
            <a:endParaRPr lang="en-US"/>
          </a:p>
        </p:txBody>
      </p:sp>
    </p:spTree>
    <p:extLst>
      <p:ext uri="{BB962C8B-B14F-4D97-AF65-F5344CB8AC3E}">
        <p14:creationId xmlns:p14="http://schemas.microsoft.com/office/powerpoint/2010/main" val="142209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1BE76-7FD8-5D47-9643-B92E757232BF}" type="datetimeFigureOut">
              <a:rPr lang="en-US" smtClean="0"/>
              <a:t>4/28/17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034031-3B85-3643-B5DE-D59CED909A1B}" type="slidenum">
              <a:rPr lang="en-US" smtClean="0"/>
              <a:t>‹#›</a:t>
            </a:fld>
            <a:endParaRPr lang="en-US"/>
          </a:p>
        </p:txBody>
      </p:sp>
    </p:spTree>
    <p:extLst>
      <p:ext uri="{BB962C8B-B14F-4D97-AF65-F5344CB8AC3E}">
        <p14:creationId xmlns:p14="http://schemas.microsoft.com/office/powerpoint/2010/main" val="311966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1BE76-7FD8-5D47-9643-B92E757232BF}" type="datetimeFigureOut">
              <a:rPr lang="en-US" smtClean="0"/>
              <a:t>4/28/17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034031-3B85-3643-B5DE-D59CED909A1B}" type="slidenum">
              <a:rPr lang="en-US" smtClean="0"/>
              <a:t>‹#›</a:t>
            </a:fld>
            <a:endParaRPr lang="en-US"/>
          </a:p>
        </p:txBody>
      </p:sp>
    </p:spTree>
    <p:extLst>
      <p:ext uri="{BB962C8B-B14F-4D97-AF65-F5344CB8AC3E}">
        <p14:creationId xmlns:p14="http://schemas.microsoft.com/office/powerpoint/2010/main" val="194031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1BE76-7FD8-5D47-9643-B92E757232BF}"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4031-3B85-3643-B5DE-D59CED909A1B}" type="slidenum">
              <a:rPr lang="en-US" smtClean="0"/>
              <a:t>‹#›</a:t>
            </a:fld>
            <a:endParaRPr lang="en-US"/>
          </a:p>
        </p:txBody>
      </p:sp>
    </p:spTree>
    <p:extLst>
      <p:ext uri="{BB962C8B-B14F-4D97-AF65-F5344CB8AC3E}">
        <p14:creationId xmlns:p14="http://schemas.microsoft.com/office/powerpoint/2010/main" val="34989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1BE76-7FD8-5D47-9643-B92E757232BF}"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4031-3B85-3643-B5DE-D59CED909A1B}" type="slidenum">
              <a:rPr lang="en-US" smtClean="0"/>
              <a:t>‹#›</a:t>
            </a:fld>
            <a:endParaRPr lang="en-US"/>
          </a:p>
        </p:txBody>
      </p:sp>
    </p:spTree>
    <p:extLst>
      <p:ext uri="{BB962C8B-B14F-4D97-AF65-F5344CB8AC3E}">
        <p14:creationId xmlns:p14="http://schemas.microsoft.com/office/powerpoint/2010/main" val="6123851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1BE76-7FD8-5D47-9643-B92E757232BF}" type="datetimeFigureOut">
              <a:rPr lang="en-US" smtClean="0"/>
              <a:t>4/28/17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34031-3B85-3643-B5DE-D59CED909A1B}" type="slidenum">
              <a:rPr lang="en-US" smtClean="0"/>
              <a:t>‹#›</a:t>
            </a:fld>
            <a:endParaRPr lang="en-US"/>
          </a:p>
        </p:txBody>
      </p:sp>
    </p:spTree>
    <p:extLst>
      <p:ext uri="{BB962C8B-B14F-4D97-AF65-F5344CB8AC3E}">
        <p14:creationId xmlns:p14="http://schemas.microsoft.com/office/powerpoint/2010/main" val="43568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Multiuser Framework</a:t>
            </a:r>
            <a:endParaRPr lang="en-US" dirty="0"/>
          </a:p>
        </p:txBody>
      </p:sp>
      <p:sp>
        <p:nvSpPr>
          <p:cNvPr id="3" name="Subtitle 2"/>
          <p:cNvSpPr>
            <a:spLocks noGrp="1"/>
          </p:cNvSpPr>
          <p:nvPr>
            <p:ph type="subTitle" idx="1"/>
          </p:nvPr>
        </p:nvSpPr>
        <p:spPr/>
        <p:txBody>
          <a:bodyPr>
            <a:normAutofit/>
          </a:bodyPr>
          <a:lstStyle/>
          <a:p>
            <a:pPr algn="r"/>
            <a:r>
              <a:rPr lang="en-US" sz="2400" dirty="0" smtClean="0"/>
              <a:t>Oscar </a:t>
            </a:r>
            <a:r>
              <a:rPr lang="en-US" sz="2400" dirty="0" smtClean="0"/>
              <a:t>J. Romero</a:t>
            </a:r>
          </a:p>
          <a:p>
            <a:pPr algn="r"/>
            <a:r>
              <a:rPr lang="en-US" sz="2400" dirty="0" smtClean="0"/>
              <a:t>Research Project Scientist</a:t>
            </a:r>
            <a:endParaRPr lang="en-US" sz="2400" dirty="0"/>
          </a:p>
        </p:txBody>
      </p:sp>
    </p:spTree>
    <p:extLst>
      <p:ext uri="{BB962C8B-B14F-4D97-AF65-F5344CB8AC3E}">
        <p14:creationId xmlns:p14="http://schemas.microsoft.com/office/powerpoint/2010/main" val="33124122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_androi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05" y="1256107"/>
            <a:ext cx="648108" cy="998805"/>
          </a:xfrm>
          <a:prstGeom prst="rect">
            <a:avLst/>
          </a:prstGeom>
        </p:spPr>
      </p:pic>
      <p:pic>
        <p:nvPicPr>
          <p:cNvPr id="5" name="Picture 4" descr="sara_androi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94" y="2692531"/>
            <a:ext cx="648108" cy="998805"/>
          </a:xfrm>
          <a:prstGeom prst="rect">
            <a:avLst/>
          </a:prstGeom>
        </p:spPr>
      </p:pic>
      <p:pic>
        <p:nvPicPr>
          <p:cNvPr id="6" name="Picture 5" descr="sara_androi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04" y="4199859"/>
            <a:ext cx="648108" cy="998805"/>
          </a:xfrm>
          <a:prstGeom prst="rect">
            <a:avLst/>
          </a:prstGeom>
        </p:spPr>
      </p:pic>
      <p:sp>
        <p:nvSpPr>
          <p:cNvPr id="7" name="TextBox 6"/>
          <p:cNvSpPr txBox="1"/>
          <p:nvPr/>
        </p:nvSpPr>
        <p:spPr>
          <a:xfrm>
            <a:off x="418649" y="1004882"/>
            <a:ext cx="653582" cy="307777"/>
          </a:xfrm>
          <a:prstGeom prst="rect">
            <a:avLst/>
          </a:prstGeom>
          <a:noFill/>
        </p:spPr>
        <p:txBody>
          <a:bodyPr wrap="none" rtlCol="0">
            <a:spAutoFit/>
          </a:bodyPr>
          <a:lstStyle/>
          <a:p>
            <a:r>
              <a:rPr lang="en-US" sz="1400" dirty="0" smtClean="0"/>
              <a:t>User 1</a:t>
            </a:r>
            <a:endParaRPr lang="en-US" sz="1400" dirty="0"/>
          </a:p>
        </p:txBody>
      </p:sp>
      <p:sp>
        <p:nvSpPr>
          <p:cNvPr id="8" name="TextBox 7"/>
          <p:cNvSpPr txBox="1"/>
          <p:nvPr/>
        </p:nvSpPr>
        <p:spPr>
          <a:xfrm>
            <a:off x="418649" y="2440582"/>
            <a:ext cx="653582" cy="307777"/>
          </a:xfrm>
          <a:prstGeom prst="rect">
            <a:avLst/>
          </a:prstGeom>
          <a:noFill/>
        </p:spPr>
        <p:txBody>
          <a:bodyPr wrap="none" rtlCol="0">
            <a:spAutoFit/>
          </a:bodyPr>
          <a:lstStyle/>
          <a:p>
            <a:r>
              <a:rPr lang="en-US" sz="1400" dirty="0" smtClean="0"/>
              <a:t>User 2</a:t>
            </a:r>
            <a:endParaRPr lang="en-US" sz="1400" dirty="0"/>
          </a:p>
        </p:txBody>
      </p:sp>
      <p:sp>
        <p:nvSpPr>
          <p:cNvPr id="9" name="TextBox 8"/>
          <p:cNvSpPr txBox="1"/>
          <p:nvPr/>
        </p:nvSpPr>
        <p:spPr>
          <a:xfrm>
            <a:off x="432604" y="3892082"/>
            <a:ext cx="653582" cy="307777"/>
          </a:xfrm>
          <a:prstGeom prst="rect">
            <a:avLst/>
          </a:prstGeom>
          <a:noFill/>
        </p:spPr>
        <p:txBody>
          <a:bodyPr wrap="none" rtlCol="0">
            <a:spAutoFit/>
          </a:bodyPr>
          <a:lstStyle/>
          <a:p>
            <a:r>
              <a:rPr lang="en-US" sz="1400" dirty="0" smtClean="0"/>
              <a:t>User 3</a:t>
            </a:r>
            <a:endParaRPr lang="en-US" sz="1400" dirty="0"/>
          </a:p>
        </p:txBody>
      </p:sp>
      <p:cxnSp>
        <p:nvCxnSpPr>
          <p:cNvPr id="10" name="Straight Connector 9"/>
          <p:cNvCxnSpPr/>
          <p:nvPr/>
        </p:nvCxnSpPr>
        <p:spPr>
          <a:xfrm>
            <a:off x="2112145" y="220892"/>
            <a:ext cx="0" cy="6405862"/>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96340" y="368101"/>
            <a:ext cx="787395" cy="369332"/>
          </a:xfrm>
          <a:prstGeom prst="rect">
            <a:avLst/>
          </a:prstGeom>
          <a:noFill/>
        </p:spPr>
        <p:txBody>
          <a:bodyPr wrap="none" rtlCol="0">
            <a:spAutoFit/>
          </a:bodyPr>
          <a:lstStyle/>
          <a:p>
            <a:r>
              <a:rPr lang="en-US" dirty="0" smtClean="0"/>
              <a:t>Server</a:t>
            </a:r>
            <a:endParaRPr lang="en-US" dirty="0"/>
          </a:p>
        </p:txBody>
      </p:sp>
      <p:sp>
        <p:nvSpPr>
          <p:cNvPr id="12" name="Rectangle 11"/>
          <p:cNvSpPr/>
          <p:nvPr/>
        </p:nvSpPr>
        <p:spPr>
          <a:xfrm>
            <a:off x="2690038" y="1510017"/>
            <a:ext cx="3591177" cy="39139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Multiuser Framework (MUF)</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13" name="Rectangle 12"/>
          <p:cNvSpPr/>
          <p:nvPr/>
        </p:nvSpPr>
        <p:spPr>
          <a:xfrm>
            <a:off x="3756018" y="2002907"/>
            <a:ext cx="1586466" cy="454515"/>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smtClean="0"/>
              <a:t>SessionManager</a:t>
            </a:r>
            <a:endParaRPr lang="en-US" sz="1400" dirty="0"/>
          </a:p>
        </p:txBody>
      </p:sp>
      <p:grpSp>
        <p:nvGrpSpPr>
          <p:cNvPr id="32" name="Group 31"/>
          <p:cNvGrpSpPr/>
          <p:nvPr/>
        </p:nvGrpSpPr>
        <p:grpSpPr>
          <a:xfrm>
            <a:off x="2745254" y="4416884"/>
            <a:ext cx="1864613" cy="957595"/>
            <a:chOff x="2745254" y="4416884"/>
            <a:chExt cx="1864613" cy="957595"/>
          </a:xfrm>
        </p:grpSpPr>
        <p:sp>
          <p:nvSpPr>
            <p:cNvPr id="18" name="Rectangle 17"/>
            <p:cNvSpPr/>
            <p:nvPr/>
          </p:nvSpPr>
          <p:spPr>
            <a:xfrm>
              <a:off x="2944401" y="4726879"/>
              <a:ext cx="299743" cy="270798"/>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p:cNvSpPr/>
            <p:nvPr/>
          </p:nvSpPr>
          <p:spPr>
            <a:xfrm>
              <a:off x="3313715" y="4726879"/>
              <a:ext cx="299743" cy="270798"/>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19"/>
            <p:cNvSpPr/>
            <p:nvPr/>
          </p:nvSpPr>
          <p:spPr>
            <a:xfrm>
              <a:off x="3698321" y="4726879"/>
              <a:ext cx="299743" cy="270798"/>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Elbow Connector 20"/>
            <p:cNvCxnSpPr>
              <a:stCxn id="18" idx="0"/>
              <a:endCxn id="20" idx="0"/>
            </p:cNvCxnSpPr>
            <p:nvPr/>
          </p:nvCxnSpPr>
          <p:spPr>
            <a:xfrm rot="5400000" flipH="1" flipV="1">
              <a:off x="3471233" y="4349919"/>
              <a:ext cx="12700" cy="753920"/>
            </a:xfrm>
            <a:prstGeom prst="bentConnector3">
              <a:avLst>
                <a:gd name="adj1" fmla="val 1039055"/>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6" idx="2"/>
              <a:endCxn id="19" idx="0"/>
            </p:cNvCxnSpPr>
            <p:nvPr/>
          </p:nvCxnSpPr>
          <p:spPr>
            <a:xfrm>
              <a:off x="3458420" y="4416884"/>
              <a:ext cx="5167" cy="3099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745254" y="5066702"/>
              <a:ext cx="1864613" cy="307777"/>
            </a:xfrm>
            <a:prstGeom prst="rect">
              <a:avLst/>
            </a:prstGeom>
            <a:noFill/>
          </p:spPr>
          <p:txBody>
            <a:bodyPr wrap="none" rtlCol="0">
              <a:spAutoFit/>
            </a:bodyPr>
            <a:lstStyle/>
            <a:p>
              <a:r>
                <a:rPr lang="en-US" sz="1400" dirty="0" smtClean="0"/>
                <a:t>Pluggable Components</a:t>
              </a:r>
              <a:endParaRPr lang="en-US" sz="1400" dirty="0"/>
            </a:p>
          </p:txBody>
        </p:sp>
      </p:grpSp>
      <p:grpSp>
        <p:nvGrpSpPr>
          <p:cNvPr id="29" name="Group 28"/>
          <p:cNvGrpSpPr/>
          <p:nvPr/>
        </p:nvGrpSpPr>
        <p:grpSpPr>
          <a:xfrm>
            <a:off x="3122469" y="2457422"/>
            <a:ext cx="1426783" cy="1298277"/>
            <a:chOff x="3122469" y="2457422"/>
            <a:chExt cx="1426783" cy="1298277"/>
          </a:xfrm>
        </p:grpSpPr>
        <p:sp>
          <p:nvSpPr>
            <p:cNvPr id="14" name="Rectangle 13"/>
            <p:cNvSpPr/>
            <p:nvPr/>
          </p:nvSpPr>
          <p:spPr>
            <a:xfrm>
              <a:off x="3163884" y="3085705"/>
              <a:ext cx="590737" cy="669994"/>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5" name="Elbow Connector 14"/>
            <p:cNvCxnSpPr>
              <a:stCxn id="14" idx="0"/>
              <a:endCxn id="13" idx="2"/>
            </p:cNvCxnSpPr>
            <p:nvPr/>
          </p:nvCxnSpPr>
          <p:spPr>
            <a:xfrm rot="5400000" flipH="1" flipV="1">
              <a:off x="3690111" y="2226565"/>
              <a:ext cx="628283" cy="1089998"/>
            </a:xfrm>
            <a:prstGeom prst="bentConnector3">
              <a:avLst>
                <a:gd name="adj1"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122469" y="3085704"/>
              <a:ext cx="659762" cy="253916"/>
            </a:xfrm>
            <a:prstGeom prst="rect">
              <a:avLst/>
            </a:prstGeom>
            <a:noFill/>
          </p:spPr>
          <p:txBody>
            <a:bodyPr wrap="none" rtlCol="0">
              <a:spAutoFit/>
            </a:bodyPr>
            <a:lstStyle/>
            <a:p>
              <a:r>
                <a:rPr lang="en-US" sz="1050" dirty="0" smtClean="0"/>
                <a:t>Session1</a:t>
              </a:r>
              <a:endParaRPr lang="en-US" sz="1050" dirty="0"/>
            </a:p>
          </p:txBody>
        </p:sp>
      </p:grpSp>
      <p:grpSp>
        <p:nvGrpSpPr>
          <p:cNvPr id="31" name="Group 30"/>
          <p:cNvGrpSpPr/>
          <p:nvPr/>
        </p:nvGrpSpPr>
        <p:grpSpPr>
          <a:xfrm>
            <a:off x="2999621" y="3755699"/>
            <a:ext cx="903792" cy="661185"/>
            <a:chOff x="2999621" y="3755699"/>
            <a:chExt cx="903792" cy="661185"/>
          </a:xfrm>
        </p:grpSpPr>
        <p:sp>
          <p:nvSpPr>
            <p:cNvPr id="16" name="Rectangle 15"/>
            <p:cNvSpPr/>
            <p:nvPr/>
          </p:nvSpPr>
          <p:spPr>
            <a:xfrm>
              <a:off x="3013426" y="3982543"/>
              <a:ext cx="889987" cy="434341"/>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7" name="Straight Connector 16"/>
            <p:cNvCxnSpPr>
              <a:stCxn id="14" idx="2"/>
              <a:endCxn id="16" idx="0"/>
            </p:cNvCxnSpPr>
            <p:nvPr/>
          </p:nvCxnSpPr>
          <p:spPr>
            <a:xfrm flipH="1">
              <a:off x="3458420" y="3755699"/>
              <a:ext cx="833" cy="22684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999621" y="4066326"/>
              <a:ext cx="889987" cy="253916"/>
            </a:xfrm>
            <a:prstGeom prst="rect">
              <a:avLst/>
            </a:prstGeom>
            <a:noFill/>
          </p:spPr>
          <p:txBody>
            <a:bodyPr wrap="none" rtlCol="0">
              <a:spAutoFit/>
            </a:bodyPr>
            <a:lstStyle/>
            <a:p>
              <a:r>
                <a:rPr lang="en-US" sz="1050" dirty="0" smtClean="0"/>
                <a:t>Orchestrator</a:t>
              </a:r>
              <a:endParaRPr lang="en-US" sz="1050" dirty="0"/>
            </a:p>
          </p:txBody>
        </p:sp>
      </p:grpSp>
      <p:grpSp>
        <p:nvGrpSpPr>
          <p:cNvPr id="37" name="Group 36"/>
          <p:cNvGrpSpPr/>
          <p:nvPr/>
        </p:nvGrpSpPr>
        <p:grpSpPr>
          <a:xfrm>
            <a:off x="1049713" y="1520202"/>
            <a:ext cx="2706305" cy="709963"/>
            <a:chOff x="1049713" y="1520202"/>
            <a:chExt cx="2706305" cy="709963"/>
          </a:xfrm>
        </p:grpSpPr>
        <p:cxnSp>
          <p:nvCxnSpPr>
            <p:cNvPr id="3" name="Straight Arrow Connector 2"/>
            <p:cNvCxnSpPr>
              <a:stCxn id="4" idx="3"/>
              <a:endCxn id="13" idx="1"/>
            </p:cNvCxnSpPr>
            <p:nvPr/>
          </p:nvCxnSpPr>
          <p:spPr>
            <a:xfrm>
              <a:off x="1049713" y="1755510"/>
              <a:ext cx="2706305" cy="47465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rot="612895">
              <a:off x="1311828" y="1520202"/>
              <a:ext cx="800319" cy="307777"/>
            </a:xfrm>
            <a:prstGeom prst="rect">
              <a:avLst/>
            </a:prstGeom>
            <a:noFill/>
          </p:spPr>
          <p:txBody>
            <a:bodyPr wrap="none" rtlCol="0">
              <a:spAutoFit/>
            </a:bodyPr>
            <a:lstStyle/>
            <a:p>
              <a:r>
                <a:rPr lang="en-US" sz="1400" i="1" dirty="0" smtClean="0"/>
                <a:t>connect</a:t>
              </a:r>
              <a:endParaRPr lang="en-US" sz="1400" i="1" dirty="0"/>
            </a:p>
          </p:txBody>
        </p:sp>
      </p:grpSp>
      <p:grpSp>
        <p:nvGrpSpPr>
          <p:cNvPr id="42" name="Group 41"/>
          <p:cNvGrpSpPr/>
          <p:nvPr/>
        </p:nvGrpSpPr>
        <p:grpSpPr>
          <a:xfrm>
            <a:off x="1030098" y="1859935"/>
            <a:ext cx="2114171" cy="1665192"/>
            <a:chOff x="1049713" y="1755510"/>
            <a:chExt cx="2114171" cy="1665192"/>
          </a:xfrm>
        </p:grpSpPr>
        <p:cxnSp>
          <p:nvCxnSpPr>
            <p:cNvPr id="38" name="Straight Arrow Connector 37"/>
            <p:cNvCxnSpPr>
              <a:stCxn id="4" idx="3"/>
              <a:endCxn id="14" idx="1"/>
            </p:cNvCxnSpPr>
            <p:nvPr/>
          </p:nvCxnSpPr>
          <p:spPr>
            <a:xfrm>
              <a:off x="1049713" y="1755510"/>
              <a:ext cx="2114171" cy="1665192"/>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234476">
              <a:off x="1587056" y="2203032"/>
              <a:ext cx="1050175" cy="307777"/>
            </a:xfrm>
            <a:prstGeom prst="rect">
              <a:avLst/>
            </a:prstGeom>
            <a:solidFill>
              <a:schemeClr val="bg1"/>
            </a:solidFill>
          </p:spPr>
          <p:txBody>
            <a:bodyPr wrap="none" rtlCol="0">
              <a:spAutoFit/>
            </a:bodyPr>
            <a:lstStyle/>
            <a:p>
              <a:r>
                <a:rPr lang="en-US" sz="1400" dirty="0" err="1" smtClean="0"/>
                <a:t>processMsg</a:t>
              </a:r>
              <a:endParaRPr lang="en-US" sz="1400" dirty="0"/>
            </a:p>
          </p:txBody>
        </p:sp>
      </p:grpSp>
      <p:grpSp>
        <p:nvGrpSpPr>
          <p:cNvPr id="59" name="Group 58"/>
          <p:cNvGrpSpPr/>
          <p:nvPr/>
        </p:nvGrpSpPr>
        <p:grpSpPr>
          <a:xfrm>
            <a:off x="6281215" y="1599987"/>
            <a:ext cx="2664887" cy="1360391"/>
            <a:chOff x="6281215" y="1599987"/>
            <a:chExt cx="2664887" cy="1360391"/>
          </a:xfrm>
        </p:grpSpPr>
        <p:sp>
          <p:nvSpPr>
            <p:cNvPr id="55" name="Rectangle 54"/>
            <p:cNvSpPr/>
            <p:nvPr/>
          </p:nvSpPr>
          <p:spPr>
            <a:xfrm>
              <a:off x="7359636" y="1599987"/>
              <a:ext cx="1586466" cy="8298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Another MUF</a:t>
              </a:r>
            </a:p>
            <a:p>
              <a:pPr algn="ctr"/>
              <a:r>
                <a:rPr lang="en-US" sz="1400" dirty="0" smtClean="0"/>
                <a:t>(Java)</a:t>
              </a:r>
              <a:endParaRPr lang="en-US" sz="1400" dirty="0"/>
            </a:p>
          </p:txBody>
        </p:sp>
        <p:cxnSp>
          <p:nvCxnSpPr>
            <p:cNvPr id="57" name="Straight Arrow Connector 56"/>
            <p:cNvCxnSpPr>
              <a:endCxn id="55" idx="1"/>
            </p:cNvCxnSpPr>
            <p:nvPr/>
          </p:nvCxnSpPr>
          <p:spPr>
            <a:xfrm flipV="1">
              <a:off x="6281215" y="2014899"/>
              <a:ext cx="1078421" cy="9454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6281215" y="3297890"/>
            <a:ext cx="2664887" cy="829823"/>
            <a:chOff x="6281215" y="3297890"/>
            <a:chExt cx="2664887" cy="829823"/>
          </a:xfrm>
        </p:grpSpPr>
        <p:sp>
          <p:nvSpPr>
            <p:cNvPr id="56" name="Rectangle 55"/>
            <p:cNvSpPr/>
            <p:nvPr/>
          </p:nvSpPr>
          <p:spPr>
            <a:xfrm>
              <a:off x="7359636" y="3297890"/>
              <a:ext cx="1586466" cy="8298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Another MUF</a:t>
              </a:r>
            </a:p>
            <a:p>
              <a:pPr algn="ctr"/>
              <a:r>
                <a:rPr lang="en-US" sz="1400" dirty="0" smtClean="0"/>
                <a:t>(Python)</a:t>
              </a:r>
              <a:endParaRPr lang="en-US" sz="1400" dirty="0"/>
            </a:p>
          </p:txBody>
        </p:sp>
        <p:cxnSp>
          <p:nvCxnSpPr>
            <p:cNvPr id="58" name="Straight Arrow Connector 57"/>
            <p:cNvCxnSpPr>
              <a:endCxn id="56" idx="1"/>
            </p:cNvCxnSpPr>
            <p:nvPr/>
          </p:nvCxnSpPr>
          <p:spPr>
            <a:xfrm>
              <a:off x="6281215" y="3466981"/>
              <a:ext cx="1078421" cy="245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52802" y="2230165"/>
            <a:ext cx="3818376" cy="1525535"/>
            <a:chOff x="1052802" y="2230165"/>
            <a:chExt cx="3818376" cy="1525535"/>
          </a:xfrm>
        </p:grpSpPr>
        <p:grpSp>
          <p:nvGrpSpPr>
            <p:cNvPr id="46" name="Group 45"/>
            <p:cNvGrpSpPr/>
            <p:nvPr/>
          </p:nvGrpSpPr>
          <p:grpSpPr>
            <a:xfrm>
              <a:off x="4211416" y="2457422"/>
              <a:ext cx="659762" cy="1298278"/>
              <a:chOff x="4211416" y="2457422"/>
              <a:chExt cx="659762" cy="1298278"/>
            </a:xfrm>
          </p:grpSpPr>
          <p:sp>
            <p:nvSpPr>
              <p:cNvPr id="43" name="Rectangle 42"/>
              <p:cNvSpPr/>
              <p:nvPr/>
            </p:nvSpPr>
            <p:spPr>
              <a:xfrm>
                <a:off x="4252831" y="3099926"/>
                <a:ext cx="590737" cy="655774"/>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4211416" y="3099925"/>
                <a:ext cx="659762" cy="253916"/>
              </a:xfrm>
              <a:prstGeom prst="rect">
                <a:avLst/>
              </a:prstGeom>
              <a:noFill/>
            </p:spPr>
            <p:txBody>
              <a:bodyPr wrap="none" rtlCol="0">
                <a:spAutoFit/>
              </a:bodyPr>
              <a:lstStyle/>
              <a:p>
                <a:r>
                  <a:rPr lang="en-US" sz="1050" dirty="0" smtClean="0"/>
                  <a:t>Session2</a:t>
                </a:r>
                <a:endParaRPr lang="en-US" sz="1050" dirty="0"/>
              </a:p>
            </p:txBody>
          </p:sp>
          <p:cxnSp>
            <p:nvCxnSpPr>
              <p:cNvPr id="45" name="Straight Connector 44"/>
              <p:cNvCxnSpPr>
                <a:endCxn id="44" idx="0"/>
              </p:cNvCxnSpPr>
              <p:nvPr/>
            </p:nvCxnSpPr>
            <p:spPr>
              <a:xfrm>
                <a:off x="4541297" y="2457422"/>
                <a:ext cx="0" cy="64250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62" name="Straight Arrow Connector 61"/>
            <p:cNvCxnSpPr>
              <a:stCxn id="5" idx="3"/>
              <a:endCxn id="13" idx="1"/>
            </p:cNvCxnSpPr>
            <p:nvPr/>
          </p:nvCxnSpPr>
          <p:spPr>
            <a:xfrm flipV="1">
              <a:off x="1052802" y="2230165"/>
              <a:ext cx="2703216" cy="961769"/>
            </a:xfrm>
            <a:prstGeom prst="straightConnector1">
              <a:avLst/>
            </a:prstGeom>
            <a:ln>
              <a:solidFill>
                <a:schemeClr val="bg1">
                  <a:lumMod val="8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5" idx="3"/>
              <a:endCxn id="43" idx="1"/>
            </p:cNvCxnSpPr>
            <p:nvPr/>
          </p:nvCxnSpPr>
          <p:spPr>
            <a:xfrm>
              <a:off x="1052802" y="3191934"/>
              <a:ext cx="3200029" cy="235879"/>
            </a:xfrm>
            <a:prstGeom prst="straightConnector1">
              <a:avLst/>
            </a:prstGeom>
            <a:ln>
              <a:solidFill>
                <a:schemeClr val="bg1">
                  <a:lumMod val="85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a:off x="1080712" y="2230165"/>
            <a:ext cx="4880119" cy="2469097"/>
            <a:chOff x="1080712" y="2230165"/>
            <a:chExt cx="4880119" cy="2469097"/>
          </a:xfrm>
        </p:grpSpPr>
        <p:grpSp>
          <p:nvGrpSpPr>
            <p:cNvPr id="51" name="Group 50"/>
            <p:cNvGrpSpPr/>
            <p:nvPr/>
          </p:nvGrpSpPr>
          <p:grpSpPr>
            <a:xfrm>
              <a:off x="3459253" y="3076394"/>
              <a:ext cx="2501578" cy="1349956"/>
              <a:chOff x="3459253" y="3076394"/>
              <a:chExt cx="2501578" cy="1349956"/>
            </a:xfrm>
          </p:grpSpPr>
          <p:sp>
            <p:nvSpPr>
              <p:cNvPr id="47" name="Rectangle 46"/>
              <p:cNvSpPr/>
              <p:nvPr/>
            </p:nvSpPr>
            <p:spPr>
              <a:xfrm>
                <a:off x="5342484" y="3076395"/>
                <a:ext cx="590737" cy="670950"/>
              </a:xfrm>
              <a:prstGeom prst="rect">
                <a:avLst/>
              </a:prstGeom>
              <a:solidFill>
                <a:srgbClr val="F2DCDB"/>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TextBox 47"/>
              <p:cNvSpPr txBox="1"/>
              <p:nvPr/>
            </p:nvSpPr>
            <p:spPr>
              <a:xfrm>
                <a:off x="5301069" y="3076394"/>
                <a:ext cx="659762" cy="253916"/>
              </a:xfrm>
              <a:prstGeom prst="rect">
                <a:avLst/>
              </a:prstGeom>
              <a:noFill/>
            </p:spPr>
            <p:txBody>
              <a:bodyPr wrap="none" rtlCol="0">
                <a:spAutoFit/>
              </a:bodyPr>
              <a:lstStyle/>
              <a:p>
                <a:r>
                  <a:rPr lang="en-US" sz="1050" dirty="0" smtClean="0"/>
                  <a:t>Session3</a:t>
                </a:r>
                <a:endParaRPr lang="en-US" sz="1050" dirty="0"/>
              </a:p>
            </p:txBody>
          </p:sp>
          <p:cxnSp>
            <p:nvCxnSpPr>
              <p:cNvPr id="49" name="Elbow Connector 48"/>
              <p:cNvCxnSpPr>
                <a:stCxn id="14" idx="0"/>
                <a:endCxn id="47" idx="0"/>
              </p:cNvCxnSpPr>
              <p:nvPr/>
            </p:nvCxnSpPr>
            <p:spPr>
              <a:xfrm rot="5400000" flipH="1" flipV="1">
                <a:off x="4543898" y="1991750"/>
                <a:ext cx="9310" cy="2178600"/>
              </a:xfrm>
              <a:prstGeom prst="bentConnector3">
                <a:avLst>
                  <a:gd name="adj1" fmla="val 3363179"/>
                </a:avLst>
              </a:prstGeom>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4615748" y="4057018"/>
                <a:ext cx="377180" cy="369332"/>
              </a:xfrm>
              <a:prstGeom prst="rect">
                <a:avLst/>
              </a:prstGeom>
              <a:noFill/>
            </p:spPr>
            <p:txBody>
              <a:bodyPr wrap="none" rtlCol="0">
                <a:spAutoFit/>
              </a:bodyPr>
              <a:lstStyle/>
              <a:p>
                <a:r>
                  <a:rPr lang="mr-IN" dirty="0" smtClean="0"/>
                  <a:t>…</a:t>
                </a:r>
                <a:endParaRPr lang="en-US" dirty="0"/>
              </a:p>
            </p:txBody>
          </p:sp>
        </p:grpSp>
        <p:cxnSp>
          <p:nvCxnSpPr>
            <p:cNvPr id="66" name="Straight Arrow Connector 65"/>
            <p:cNvCxnSpPr>
              <a:stCxn id="6" idx="3"/>
              <a:endCxn id="13" idx="1"/>
            </p:cNvCxnSpPr>
            <p:nvPr/>
          </p:nvCxnSpPr>
          <p:spPr>
            <a:xfrm flipV="1">
              <a:off x="1080712" y="2230165"/>
              <a:ext cx="2675306" cy="2469097"/>
            </a:xfrm>
            <a:prstGeom prst="straightConnector1">
              <a:avLst/>
            </a:prstGeom>
            <a:ln>
              <a:solidFill>
                <a:schemeClr val="bg1">
                  <a:lumMod val="8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6" idx="3"/>
              <a:endCxn id="47" idx="1"/>
            </p:cNvCxnSpPr>
            <p:nvPr/>
          </p:nvCxnSpPr>
          <p:spPr>
            <a:xfrm flipV="1">
              <a:off x="1080712" y="3411870"/>
              <a:ext cx="4261772" cy="1287392"/>
            </a:xfrm>
            <a:prstGeom prst="straightConnector1">
              <a:avLst/>
            </a:prstGeom>
            <a:ln>
              <a:solidFill>
                <a:schemeClr val="bg1">
                  <a:lumMod val="85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061002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dissolv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37"/>
                                        </p:tgtEl>
                                      </p:cBhvr>
                                    </p:animEffect>
                                    <p:set>
                                      <p:cBhvr>
                                        <p:cTn id="27" dur="1" fill="hold">
                                          <p:stCondLst>
                                            <p:cond delay="499"/>
                                          </p:stCondLst>
                                        </p:cTn>
                                        <p:tgtEl>
                                          <p:spTgt spid="37"/>
                                        </p:tgtEl>
                                        <p:attrNameLst>
                                          <p:attrName>style.visibility</p:attrName>
                                        </p:attrNameLst>
                                      </p:cBhvr>
                                      <p:to>
                                        <p:strVal val="hidden"/>
                                      </p:to>
                                    </p:se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dissolve">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dissolve">
                                      <p:cBhvr>
                                        <p:cTn id="36" dur="500"/>
                                        <p:tgtEl>
                                          <p:spTgt spid="7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dissolve">
                                      <p:cBhvr>
                                        <p:cTn id="41" dur="500"/>
                                        <p:tgtEl>
                                          <p:spTgt spid="73"/>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dissolve">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dissolve">
                                      <p:cBhvr>
                                        <p:cTn id="5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Features</a:t>
            </a:r>
            <a:endParaRPr lang="en-US" sz="3200" dirty="0"/>
          </a:p>
        </p:txBody>
      </p:sp>
      <p:sp>
        <p:nvSpPr>
          <p:cNvPr id="3" name="Content Placeholder 2"/>
          <p:cNvSpPr>
            <a:spLocks noGrp="1"/>
          </p:cNvSpPr>
          <p:nvPr>
            <p:ph idx="1"/>
          </p:nvPr>
        </p:nvSpPr>
        <p:spPr/>
        <p:txBody>
          <a:bodyPr>
            <a:normAutofit fontScale="92500" lnSpcReduction="10000"/>
          </a:bodyPr>
          <a:lstStyle/>
          <a:p>
            <a:r>
              <a:rPr lang="en-US" sz="2000" dirty="0">
                <a:solidFill>
                  <a:schemeClr val="tx2">
                    <a:lumMod val="60000"/>
                    <a:lumOff val="40000"/>
                  </a:schemeClr>
                </a:solidFill>
              </a:rPr>
              <a:t>Session </a:t>
            </a:r>
            <a:r>
              <a:rPr lang="en-US" sz="2000" dirty="0" smtClean="0">
                <a:solidFill>
                  <a:schemeClr val="tx2">
                    <a:lumMod val="60000"/>
                    <a:lumOff val="40000"/>
                  </a:schemeClr>
                </a:solidFill>
              </a:rPr>
              <a:t>Management</a:t>
            </a:r>
            <a:r>
              <a:rPr lang="en-US" sz="2000" dirty="0" smtClean="0"/>
              <a:t>:	session lifecycle, inactivity, </a:t>
            </a:r>
            <a:r>
              <a:rPr lang="en-US" sz="2000" dirty="0" err="1" smtClean="0"/>
              <a:t>resc</a:t>
            </a:r>
            <a:r>
              <a:rPr lang="en-US" sz="2000" dirty="0" smtClean="0"/>
              <a:t>. mgt</a:t>
            </a:r>
            <a:r>
              <a:rPr lang="en-US" sz="2000" dirty="0"/>
              <a:t>.</a:t>
            </a:r>
            <a:endParaRPr lang="en-US" sz="2000" dirty="0" smtClean="0"/>
          </a:p>
          <a:p>
            <a:r>
              <a:rPr lang="en-US" sz="2000" dirty="0">
                <a:solidFill>
                  <a:srgbClr val="558ED5"/>
                </a:solidFill>
              </a:rPr>
              <a:t>Low </a:t>
            </a:r>
            <a:r>
              <a:rPr lang="en-US" sz="2000" dirty="0" smtClean="0">
                <a:solidFill>
                  <a:srgbClr val="558ED5"/>
                </a:solidFill>
              </a:rPr>
              <a:t>latency</a:t>
            </a:r>
            <a:r>
              <a:rPr lang="en-US" sz="2000" dirty="0" smtClean="0"/>
              <a:t>:	10-13 </a:t>
            </a:r>
            <a:r>
              <a:rPr lang="en-US" sz="2000" dirty="0" err="1" smtClean="0"/>
              <a:t>ms</a:t>
            </a:r>
            <a:r>
              <a:rPr lang="en-US" sz="2000" dirty="0" smtClean="0"/>
              <a:t> </a:t>
            </a:r>
            <a:r>
              <a:rPr lang="mr-IN" sz="2000" dirty="0" smtClean="0"/>
              <a:t>–</a:t>
            </a:r>
            <a:r>
              <a:rPr lang="en-US" sz="2000" dirty="0" smtClean="0"/>
              <a:t> AWS lambda may improve.</a:t>
            </a:r>
          </a:p>
          <a:p>
            <a:r>
              <a:rPr lang="en-US" sz="2000" dirty="0">
                <a:solidFill>
                  <a:srgbClr val="558ED5"/>
                </a:solidFill>
              </a:rPr>
              <a:t>Robustness and </a:t>
            </a:r>
            <a:r>
              <a:rPr lang="en-US" sz="2000" dirty="0" smtClean="0">
                <a:solidFill>
                  <a:srgbClr val="558ED5"/>
                </a:solidFill>
              </a:rPr>
              <a:t>Reliability: </a:t>
            </a:r>
            <a:r>
              <a:rPr lang="en-US" sz="2000" dirty="0" smtClean="0"/>
              <a:t>error handling, reconnection, no loss of data</a:t>
            </a:r>
          </a:p>
          <a:p>
            <a:r>
              <a:rPr lang="en-US" sz="2000" dirty="0" smtClean="0">
                <a:solidFill>
                  <a:srgbClr val="558ED5"/>
                </a:solidFill>
              </a:rPr>
              <a:t>Simple: </a:t>
            </a:r>
            <a:r>
              <a:rPr lang="en-US" sz="2000" dirty="0" smtClean="0">
                <a:solidFill>
                  <a:srgbClr val="000000"/>
                </a:solidFill>
              </a:rPr>
              <a:t>communication complexity </a:t>
            </a:r>
            <a:r>
              <a:rPr lang="en-US" sz="2000" dirty="0">
                <a:solidFill>
                  <a:srgbClr val="000000"/>
                </a:solidFill>
              </a:rPr>
              <a:t>is hidden</a:t>
            </a:r>
            <a:endParaRPr lang="en-US" sz="2000" dirty="0" smtClean="0">
              <a:solidFill>
                <a:srgbClr val="558ED5"/>
              </a:solidFill>
            </a:endParaRPr>
          </a:p>
          <a:p>
            <a:r>
              <a:rPr lang="en-US" sz="2000" dirty="0">
                <a:solidFill>
                  <a:srgbClr val="558ED5"/>
                </a:solidFill>
              </a:rPr>
              <a:t>Pluggable </a:t>
            </a:r>
            <a:r>
              <a:rPr lang="en-US" sz="2000" dirty="0" smtClean="0">
                <a:solidFill>
                  <a:srgbClr val="558ED5"/>
                </a:solidFill>
              </a:rPr>
              <a:t>Architecture: </a:t>
            </a:r>
            <a:r>
              <a:rPr lang="en-US" sz="2000" dirty="0" smtClean="0">
                <a:solidFill>
                  <a:srgbClr val="000000"/>
                </a:solidFill>
              </a:rPr>
              <a:t>flexible to changes, scalable, testable, etc.</a:t>
            </a:r>
          </a:p>
          <a:p>
            <a:r>
              <a:rPr lang="en-US" sz="2000" dirty="0">
                <a:solidFill>
                  <a:srgbClr val="558ED5"/>
                </a:solidFill>
              </a:rPr>
              <a:t>Component </a:t>
            </a:r>
            <a:r>
              <a:rPr lang="en-US" sz="2000" dirty="0" smtClean="0">
                <a:solidFill>
                  <a:srgbClr val="558ED5"/>
                </a:solidFill>
              </a:rPr>
              <a:t>states: </a:t>
            </a:r>
            <a:r>
              <a:rPr lang="en-US" sz="2000" dirty="0" err="1" smtClean="0">
                <a:solidFill>
                  <a:srgbClr val="000000"/>
                </a:solidFill>
              </a:rPr>
              <a:t>stateful</a:t>
            </a:r>
            <a:r>
              <a:rPr lang="en-US" sz="2000" dirty="0" smtClean="0">
                <a:solidFill>
                  <a:srgbClr val="000000"/>
                </a:solidFill>
              </a:rPr>
              <a:t>, stateless and pool</a:t>
            </a:r>
          </a:p>
          <a:p>
            <a:r>
              <a:rPr lang="en-US" sz="2000" dirty="0" smtClean="0">
                <a:solidFill>
                  <a:srgbClr val="558ED5"/>
                </a:solidFill>
              </a:rPr>
              <a:t>Blackboard: </a:t>
            </a:r>
            <a:r>
              <a:rPr lang="en-US" sz="2000" dirty="0" smtClean="0"/>
              <a:t>knowledge base updated by by specialists knowledge sources</a:t>
            </a:r>
          </a:p>
          <a:p>
            <a:r>
              <a:rPr lang="en-US" sz="2000" dirty="0">
                <a:solidFill>
                  <a:srgbClr val="558ED5"/>
                </a:solidFill>
              </a:rPr>
              <a:t>Automatic </a:t>
            </a:r>
            <a:r>
              <a:rPr lang="en-US" sz="2000" dirty="0" smtClean="0">
                <a:solidFill>
                  <a:srgbClr val="558ED5"/>
                </a:solidFill>
              </a:rPr>
              <a:t>Scalability: </a:t>
            </a:r>
            <a:r>
              <a:rPr lang="en-US" sz="2000" dirty="0" smtClean="0">
                <a:solidFill>
                  <a:srgbClr val="000000"/>
                </a:solidFill>
              </a:rPr>
              <a:t>from 1 </a:t>
            </a:r>
            <a:r>
              <a:rPr lang="en-US" sz="2000" dirty="0" smtClean="0">
                <a:solidFill>
                  <a:srgbClr val="000000"/>
                </a:solidFill>
              </a:rPr>
              <a:t>to thousands </a:t>
            </a:r>
            <a:r>
              <a:rPr lang="en-US" sz="2000" dirty="0" smtClean="0">
                <a:solidFill>
                  <a:srgbClr val="000000"/>
                </a:solidFill>
              </a:rPr>
              <a:t>clients </a:t>
            </a:r>
            <a:r>
              <a:rPr lang="en-US" sz="2000" dirty="0" smtClean="0">
                <a:solidFill>
                  <a:srgbClr val="000000"/>
                </a:solidFill>
              </a:rPr>
              <a:t>(diff patterns</a:t>
            </a:r>
            <a:r>
              <a:rPr lang="en-US" sz="2000" dirty="0" smtClean="0">
                <a:solidFill>
                  <a:srgbClr val="000000"/>
                </a:solidFill>
              </a:rPr>
              <a:t>)</a:t>
            </a:r>
          </a:p>
          <a:p>
            <a:r>
              <a:rPr lang="en-US" sz="2000" dirty="0">
                <a:solidFill>
                  <a:srgbClr val="558ED5"/>
                </a:solidFill>
              </a:rPr>
              <a:t>User </a:t>
            </a:r>
            <a:r>
              <a:rPr lang="en-US" sz="2000" dirty="0" smtClean="0">
                <a:solidFill>
                  <a:srgbClr val="558ED5"/>
                </a:solidFill>
              </a:rPr>
              <a:t>Model: </a:t>
            </a:r>
            <a:r>
              <a:rPr lang="en-US" sz="2000" dirty="0" smtClean="0">
                <a:solidFill>
                  <a:srgbClr val="000000"/>
                </a:solidFill>
              </a:rPr>
              <a:t>customized user models</a:t>
            </a:r>
          </a:p>
          <a:p>
            <a:r>
              <a:rPr lang="en-US" sz="2000" dirty="0">
                <a:solidFill>
                  <a:srgbClr val="558ED5"/>
                </a:solidFill>
              </a:rPr>
              <a:t>Sync and </a:t>
            </a:r>
            <a:r>
              <a:rPr lang="en-US" sz="2000" dirty="0" err="1">
                <a:solidFill>
                  <a:srgbClr val="558ED5"/>
                </a:solidFill>
              </a:rPr>
              <a:t>Async</a:t>
            </a:r>
            <a:r>
              <a:rPr lang="en-US" sz="2000" dirty="0">
                <a:solidFill>
                  <a:srgbClr val="558ED5"/>
                </a:solidFill>
              </a:rPr>
              <a:t> </a:t>
            </a:r>
            <a:r>
              <a:rPr lang="en-US" sz="2000" dirty="0" smtClean="0">
                <a:solidFill>
                  <a:srgbClr val="558ED5"/>
                </a:solidFill>
              </a:rPr>
              <a:t>execution: </a:t>
            </a:r>
            <a:r>
              <a:rPr lang="en-US" sz="2000" dirty="0" smtClean="0">
                <a:solidFill>
                  <a:srgbClr val="000000"/>
                </a:solidFill>
              </a:rPr>
              <a:t>different flows of controls (orchestrator)</a:t>
            </a:r>
          </a:p>
          <a:p>
            <a:r>
              <a:rPr lang="en-US" sz="2000" dirty="0">
                <a:solidFill>
                  <a:srgbClr val="558ED5"/>
                </a:solidFill>
              </a:rPr>
              <a:t>Inversion of Control:</a:t>
            </a:r>
            <a:r>
              <a:rPr lang="en-US" sz="2000" dirty="0">
                <a:solidFill>
                  <a:srgbClr val="000000"/>
                </a:solidFill>
              </a:rPr>
              <a:t> MUF is responsible of providing </a:t>
            </a:r>
            <a:r>
              <a:rPr lang="en-US" sz="2000" dirty="0" smtClean="0">
                <a:solidFill>
                  <a:srgbClr val="000000"/>
                </a:solidFill>
              </a:rPr>
              <a:t>dependencies (injection)</a:t>
            </a:r>
            <a:endParaRPr lang="en-US" sz="2000" dirty="0" smtClean="0">
              <a:solidFill>
                <a:srgbClr val="000000"/>
              </a:solidFill>
            </a:endParaRPr>
          </a:p>
          <a:p>
            <a:r>
              <a:rPr lang="en-US" sz="2000" dirty="0" smtClean="0">
                <a:solidFill>
                  <a:srgbClr val="558ED5"/>
                </a:solidFill>
              </a:rPr>
              <a:t>Logging: </a:t>
            </a:r>
            <a:r>
              <a:rPr lang="en-US" sz="2000" dirty="0" smtClean="0">
                <a:solidFill>
                  <a:srgbClr val="000000"/>
                </a:solidFill>
              </a:rPr>
              <a:t>multiple types and storing options</a:t>
            </a:r>
          </a:p>
          <a:p>
            <a:r>
              <a:rPr lang="en-US" sz="2000" dirty="0">
                <a:solidFill>
                  <a:srgbClr val="558ED5"/>
                </a:solidFill>
              </a:rPr>
              <a:t>Multiplatform and </a:t>
            </a:r>
            <a:r>
              <a:rPr lang="en-US" sz="2000" dirty="0" smtClean="0">
                <a:solidFill>
                  <a:srgbClr val="558ED5"/>
                </a:solidFill>
              </a:rPr>
              <a:t>Multilanguage: </a:t>
            </a:r>
            <a:r>
              <a:rPr lang="en-US" sz="2000" dirty="0" smtClean="0">
                <a:solidFill>
                  <a:srgbClr val="000000"/>
                </a:solidFill>
              </a:rPr>
              <a:t>ZMQ supports almost any </a:t>
            </a:r>
            <a:r>
              <a:rPr lang="en-US" sz="2000" dirty="0" err="1" smtClean="0">
                <a:solidFill>
                  <a:srgbClr val="000000"/>
                </a:solidFill>
              </a:rPr>
              <a:t>prog</a:t>
            </a:r>
            <a:r>
              <a:rPr lang="en-US" sz="2000" dirty="0" smtClean="0">
                <a:solidFill>
                  <a:srgbClr val="000000"/>
                </a:solidFill>
              </a:rPr>
              <a:t>. language</a:t>
            </a:r>
            <a:endParaRPr lang="en-US" sz="2000" dirty="0">
              <a:solidFill>
                <a:srgbClr val="000000"/>
              </a:solidFill>
            </a:endParaRPr>
          </a:p>
        </p:txBody>
      </p:sp>
    </p:spTree>
    <p:extLst>
      <p:ext uri="{BB962C8B-B14F-4D97-AF65-F5344CB8AC3E}">
        <p14:creationId xmlns:p14="http://schemas.microsoft.com/office/powerpoint/2010/main" val="18023998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1018</TotalTime>
  <Words>1120</Words>
  <Application>Microsoft Macintosh PowerPoint</Application>
  <PresentationFormat>On-screen Show (4:3)</PresentationFormat>
  <Paragraphs>76</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Multiuser Framework</vt:lpstr>
      <vt:lpstr>PowerPoint Presentation</vt:lpstr>
      <vt:lpstr>Features</vt:lpstr>
    </vt:vector>
  </TitlesOfParts>
  <Company>CMU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Romero</dc:creator>
  <cp:lastModifiedBy>Oscar Romero</cp:lastModifiedBy>
  <cp:revision>23</cp:revision>
  <dcterms:created xsi:type="dcterms:W3CDTF">2017-04-18T15:16:35Z</dcterms:created>
  <dcterms:modified xsi:type="dcterms:W3CDTF">2017-04-28T13:29:56Z</dcterms:modified>
</cp:coreProperties>
</file>