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5" r:id="rId6"/>
    <p:sldId id="267" r:id="rId7"/>
    <p:sldId id="268" r:id="rId8"/>
    <p:sldId id="269" r:id="rId9"/>
    <p:sldId id="270" r:id="rId10"/>
    <p:sldId id="260" r:id="rId11"/>
    <p:sldId id="261" r:id="rId12"/>
    <p:sldId id="262"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42A705B-C48C-4F1F-836E-E1B3C1ED442C}" type="datetimeFigureOut">
              <a:rPr lang="ru-RU" smtClean="0"/>
              <a:t>30.05.2020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229227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42A705B-C48C-4F1F-836E-E1B3C1ED442C}" type="datetimeFigureOut">
              <a:rPr lang="ru-RU" smtClean="0"/>
              <a:t>30.05.2020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315812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042A705B-C48C-4F1F-836E-E1B3C1ED442C}" type="datetimeFigureOut">
              <a:rPr lang="ru-RU" smtClean="0"/>
              <a:t>30.05.2020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351881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042A705B-C48C-4F1F-836E-E1B3C1ED442C}" type="datetimeFigureOut">
              <a:rPr lang="ru-RU" smtClean="0"/>
              <a:t>30.05.2020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3503105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42A705B-C48C-4F1F-836E-E1B3C1ED442C}" type="datetimeFigureOut">
              <a:rPr lang="ru-RU" smtClean="0"/>
              <a:t>30.05.2020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2154021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42A705B-C48C-4F1F-836E-E1B3C1ED442C}" type="datetimeFigureOut">
              <a:rPr lang="ru-RU" smtClean="0"/>
              <a:t>30.05.2020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269332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42A705B-C48C-4F1F-836E-E1B3C1ED442C}" type="datetimeFigureOut">
              <a:rPr lang="ru-RU" smtClean="0"/>
              <a:t>30.05.2020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284894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42A705B-C48C-4F1F-836E-E1B3C1ED442C}" type="datetimeFigureOut">
              <a:rPr lang="ru-RU" smtClean="0"/>
              <a:t>30.05.2020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412975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42A705B-C48C-4F1F-836E-E1B3C1ED442C}" type="datetimeFigureOut">
              <a:rPr lang="ru-RU" smtClean="0"/>
              <a:t>30.05.2020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40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42A705B-C48C-4F1F-836E-E1B3C1ED442C}" type="datetimeFigureOut">
              <a:rPr lang="ru-RU" smtClean="0"/>
              <a:t>30.05.2020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295639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42A705B-C48C-4F1F-836E-E1B3C1ED442C}" type="datetimeFigureOut">
              <a:rPr lang="ru-RU" smtClean="0"/>
              <a:t>30.05.2020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274980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A705B-C48C-4F1F-836E-E1B3C1ED442C}" type="datetimeFigureOut">
              <a:rPr lang="ru-RU" smtClean="0"/>
              <a:t>30.05.2020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424090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42A705B-C48C-4F1F-836E-E1B3C1ED442C}" type="datetimeFigureOut">
              <a:rPr lang="ru-RU" smtClean="0"/>
              <a:t>30.05.2020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36991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042A705B-C48C-4F1F-836E-E1B3C1ED442C}" type="datetimeFigureOut">
              <a:rPr lang="ru-RU" smtClean="0"/>
              <a:t>30.05.2020</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EE0BD6D3-77F8-4A49-8BE8-22FF294D34D7}" type="slidenum">
              <a:rPr lang="ru-RU" smtClean="0"/>
              <a:t>‹#›</a:t>
            </a:fld>
            <a:endParaRPr lang="ru-RU"/>
          </a:p>
        </p:txBody>
      </p:sp>
    </p:spTree>
    <p:extLst>
      <p:ext uri="{BB962C8B-B14F-4D97-AF65-F5344CB8AC3E}">
        <p14:creationId xmlns:p14="http://schemas.microsoft.com/office/powerpoint/2010/main" val="256266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42A705B-C48C-4F1F-836E-E1B3C1ED442C}" type="datetimeFigureOut">
              <a:rPr lang="ru-RU" smtClean="0"/>
              <a:t>30.05.2020</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E0BD6D3-77F8-4A49-8BE8-22FF294D34D7}" type="slidenum">
              <a:rPr lang="ru-RU" smtClean="0"/>
              <a:t>‹#›</a:t>
            </a:fld>
            <a:endParaRPr lang="ru-RU"/>
          </a:p>
        </p:txBody>
      </p:sp>
    </p:spTree>
    <p:extLst>
      <p:ext uri="{BB962C8B-B14F-4D97-AF65-F5344CB8AC3E}">
        <p14:creationId xmlns:p14="http://schemas.microsoft.com/office/powerpoint/2010/main" val="30827976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0693" y="1316736"/>
            <a:ext cx="9440034" cy="2281605"/>
          </a:xfrm>
        </p:spPr>
        <p:txBody>
          <a:bodyPr>
            <a:noAutofit/>
          </a:bodyPr>
          <a:lstStyle/>
          <a:p>
            <a:r>
              <a:rPr lang="uk-UA" sz="3200" b="1" dirty="0">
                <a:effectLst/>
              </a:rPr>
              <a:t>ПОРІВНЯННЯ ІСНУЮЧИХ ЗАСОБІВ СТАТИЧНОГО АНАЛІЗУ КОДУ, ПОБУДОВА НАБОРІВ ТЕСТІВ, ЩО ДЕМОНСТРУЮТЬ ЇХ </a:t>
            </a:r>
            <a:r>
              <a:rPr lang="uk-UA" sz="3200" b="1" dirty="0" smtClean="0">
                <a:effectLst/>
              </a:rPr>
              <a:t>МОЖЛИВОСТІ</a:t>
            </a:r>
            <a:endParaRPr lang="ru-RU" sz="3200" dirty="0"/>
          </a:p>
        </p:txBody>
      </p:sp>
      <p:sp>
        <p:nvSpPr>
          <p:cNvPr id="3" name="Подзаголовок 2"/>
          <p:cNvSpPr>
            <a:spLocks noGrp="1"/>
          </p:cNvSpPr>
          <p:nvPr>
            <p:ph type="subTitle" idx="1"/>
          </p:nvPr>
        </p:nvSpPr>
        <p:spPr>
          <a:xfrm>
            <a:off x="810001" y="5280846"/>
            <a:ext cx="10572000" cy="882209"/>
          </a:xfrm>
        </p:spPr>
        <p:txBody>
          <a:bodyPr>
            <a:noAutofit/>
          </a:bodyPr>
          <a:lstStyle/>
          <a:p>
            <a:r>
              <a:rPr lang="uk-UA" dirty="0" smtClean="0"/>
              <a:t>Виконав </a:t>
            </a:r>
            <a:r>
              <a:rPr lang="en-US" dirty="0"/>
              <a:t>: </a:t>
            </a:r>
            <a:r>
              <a:rPr lang="uk-UA" dirty="0" smtClean="0"/>
              <a:t>Подважук Олександр</a:t>
            </a:r>
            <a:endParaRPr lang="uk-UA" dirty="0"/>
          </a:p>
          <a:p>
            <a:r>
              <a:rPr lang="uk-UA" dirty="0"/>
              <a:t>Науковий керівник </a:t>
            </a:r>
            <a:r>
              <a:rPr lang="en-US" dirty="0"/>
              <a:t>:</a:t>
            </a:r>
            <a:r>
              <a:rPr lang="uk-UA" dirty="0"/>
              <a:t> </a:t>
            </a:r>
            <a:r>
              <a:rPr lang="uk-UA" dirty="0">
                <a:effectLst/>
              </a:rPr>
              <a:t>Жереб Костянтин Анатолі</a:t>
            </a:r>
            <a:r>
              <a:rPr lang="ru-RU" dirty="0" err="1">
                <a:effectLst/>
              </a:rPr>
              <a:t>йович</a:t>
            </a:r>
            <a:endParaRPr lang="ru-RU" dirty="0"/>
          </a:p>
        </p:txBody>
      </p:sp>
    </p:spTree>
    <p:extLst>
      <p:ext uri="{BB962C8B-B14F-4D97-AF65-F5344CB8AC3E}">
        <p14:creationId xmlns:p14="http://schemas.microsoft.com/office/powerpoint/2010/main" val="242565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Засоби обрані для </a:t>
            </a:r>
            <a:r>
              <a:rPr lang="uk-UA" dirty="0" smtClean="0"/>
              <a:t>порівняння</a:t>
            </a:r>
            <a:endParaRPr lang="ru-RU" dirty="0"/>
          </a:p>
        </p:txBody>
      </p:sp>
      <p:sp>
        <p:nvSpPr>
          <p:cNvPr id="3" name="Объект 2"/>
          <p:cNvSpPr>
            <a:spLocks noGrp="1"/>
          </p:cNvSpPr>
          <p:nvPr>
            <p:ph idx="1"/>
          </p:nvPr>
        </p:nvSpPr>
        <p:spPr>
          <a:xfrm>
            <a:off x="475488" y="2222287"/>
            <a:ext cx="10897798" cy="3636511"/>
          </a:xfrm>
        </p:spPr>
        <p:txBody>
          <a:bodyPr>
            <a:normAutofit/>
          </a:bodyPr>
          <a:lstStyle/>
          <a:p>
            <a:pPr marL="0" indent="0">
              <a:buNone/>
            </a:pPr>
            <a:r>
              <a:rPr lang="uk-UA" sz="2000" dirty="0"/>
              <a:t>Оскільки на третьому курсі навчання основною мовою програмування, яка вивчалась, була мова програмування </a:t>
            </a:r>
            <a:r>
              <a:rPr lang="en-US" sz="2000" dirty="0"/>
              <a:t>Java</a:t>
            </a:r>
            <a:r>
              <a:rPr lang="uk-UA" sz="2000" dirty="0"/>
              <a:t>, то я вирішив обрати для порівняння саме аналізатори, які сканують проекти, що написані мовою </a:t>
            </a:r>
            <a:r>
              <a:rPr lang="en-US" sz="2000" dirty="0"/>
              <a:t>Java</a:t>
            </a:r>
            <a:r>
              <a:rPr lang="uk-UA" sz="2000" dirty="0"/>
              <a:t>. Через свою популярність та поширеність для порівняння були обрані наступні засоби статичного аналізу коду:</a:t>
            </a:r>
            <a:endParaRPr lang="ru-RU" sz="2000" dirty="0"/>
          </a:p>
          <a:p>
            <a:pPr lvl="0"/>
            <a:r>
              <a:rPr lang="en-US" sz="2000" dirty="0" err="1"/>
              <a:t>SonarQube</a:t>
            </a:r>
            <a:endParaRPr lang="ru-RU" sz="2000" dirty="0"/>
          </a:p>
          <a:p>
            <a:pPr lvl="0"/>
            <a:r>
              <a:rPr lang="en-US" sz="2000" dirty="0" err="1"/>
              <a:t>DeepCode</a:t>
            </a:r>
            <a:endParaRPr lang="ru-RU" sz="2000" dirty="0"/>
          </a:p>
          <a:p>
            <a:pPr lvl="0"/>
            <a:r>
              <a:rPr lang="en-US" sz="2000" dirty="0" err="1" smtClean="0"/>
              <a:t>SpotBugs</a:t>
            </a:r>
            <a:endParaRPr lang="ru-RU" sz="2000" dirty="0"/>
          </a:p>
        </p:txBody>
      </p:sp>
    </p:spTree>
    <p:extLst>
      <p:ext uri="{BB962C8B-B14F-4D97-AF65-F5344CB8AC3E}">
        <p14:creationId xmlns:p14="http://schemas.microsoft.com/office/powerpoint/2010/main" val="2219505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Результати</a:t>
            </a:r>
            <a:r>
              <a:rPr lang="ru-RU" dirty="0" smtClean="0"/>
              <a:t> пор</a:t>
            </a:r>
            <a:r>
              <a:rPr lang="uk-UA" dirty="0" err="1" smtClean="0"/>
              <a:t>івняння</a:t>
            </a:r>
            <a:endParaRPr lang="ru-RU" dirty="0"/>
          </a:p>
        </p:txBody>
      </p:sp>
      <p:sp>
        <p:nvSpPr>
          <p:cNvPr id="3" name="Объект 2"/>
          <p:cNvSpPr>
            <a:spLocks noGrp="1"/>
          </p:cNvSpPr>
          <p:nvPr>
            <p:ph idx="1"/>
          </p:nvPr>
        </p:nvSpPr>
        <p:spPr>
          <a:xfrm>
            <a:off x="283464" y="2011680"/>
            <a:ext cx="11640312" cy="4727447"/>
          </a:xfrm>
        </p:spPr>
        <p:txBody>
          <a:bodyPr>
            <a:normAutofit/>
          </a:bodyPr>
          <a:lstStyle/>
          <a:p>
            <a:r>
              <a:rPr lang="uk-UA" dirty="0"/>
              <a:t>Якщо проаналізувати всі результати роботи засобів статичного аналізаторів коду, то можна побачити, що засіб </a:t>
            </a:r>
            <a:r>
              <a:rPr lang="en-US" dirty="0" err="1"/>
              <a:t>SonarQube</a:t>
            </a:r>
            <a:r>
              <a:rPr lang="uk-UA" dirty="0"/>
              <a:t> знайшов найбільшу кількість дефектів з помірною кількістю хибних спрацьовувань. В свою чергу найшвидшим виявився аналізатор </a:t>
            </a:r>
            <a:r>
              <a:rPr lang="en-US" dirty="0" err="1"/>
              <a:t>DeepCode</a:t>
            </a:r>
            <a:r>
              <a:rPr lang="uk-UA" dirty="0"/>
              <a:t>. Він провів аналіз тестової програми майже втричі швидше за інші аналізатори. Але він видав найменшу кількість попереджень і відсоток корисних складає доволі середнє значення у 65 відсотків. А найбільш корисним виявився аналізатор </a:t>
            </a:r>
            <a:r>
              <a:rPr lang="en-US" dirty="0" err="1"/>
              <a:t>SpotBugs</a:t>
            </a:r>
            <a:r>
              <a:rPr lang="uk-UA" dirty="0"/>
              <a:t>, адже саме він видав найбільший відсоток корисних попереджень серед всіх засобів статичного аналізу коду. Але недоліком його є те, що засіб </a:t>
            </a:r>
            <a:r>
              <a:rPr lang="en-US" dirty="0" err="1"/>
              <a:t>SpotBugs</a:t>
            </a:r>
            <a:r>
              <a:rPr lang="uk-UA" dirty="0"/>
              <a:t> затратив найбільше часу для аналізу тестової програми.</a:t>
            </a:r>
            <a:endParaRPr lang="ru-RU" dirty="0"/>
          </a:p>
          <a:p>
            <a:r>
              <a:rPr lang="uk-UA" dirty="0"/>
              <a:t>Отже, як видно у кожного аналізатора є свої переваги та недоліки. Виявити найкращий з них досить складно. Кожен засіб кращий в залежності від того який аналіз бажає провести програміст. Якщо це істотний детальний аналіз написаної програми, для якої не важливий час та відсоток корисних повідомлень, то краще використовувати аналізатор </a:t>
            </a:r>
            <a:r>
              <a:rPr lang="en-US" dirty="0" err="1"/>
              <a:t>SonarQube</a:t>
            </a:r>
            <a:r>
              <a:rPr lang="uk-UA" dirty="0"/>
              <a:t>. Якщо потрібно швидко найти найбільш небезпечні помилки, то аналізатор </a:t>
            </a:r>
            <a:r>
              <a:rPr lang="en-US" dirty="0" err="1"/>
              <a:t>DeepCode</a:t>
            </a:r>
            <a:r>
              <a:rPr lang="en-US" dirty="0"/>
              <a:t> </a:t>
            </a:r>
            <a:r>
              <a:rPr lang="uk-UA" dirty="0"/>
              <a:t>в цьому найкращий. А от якщо у розробник не обмежений в часі і йому потрібно якомога більший відсоток корисних серед всіх повідомлень, то найкраще </a:t>
            </a:r>
            <a:r>
              <a:rPr lang="uk-UA" dirty="0" err="1"/>
              <a:t>підійде</a:t>
            </a:r>
            <a:r>
              <a:rPr lang="uk-UA" dirty="0"/>
              <a:t> аналізатор </a:t>
            </a:r>
            <a:r>
              <a:rPr lang="en-US" dirty="0" err="1"/>
              <a:t>SpotBugs</a:t>
            </a:r>
            <a:r>
              <a:rPr lang="ru-RU" dirty="0"/>
              <a:t>.</a:t>
            </a:r>
            <a:endParaRPr lang="ru-RU" dirty="0"/>
          </a:p>
        </p:txBody>
      </p:sp>
    </p:spTree>
    <p:extLst>
      <p:ext uri="{BB962C8B-B14F-4D97-AF65-F5344CB8AC3E}">
        <p14:creationId xmlns:p14="http://schemas.microsoft.com/office/powerpoint/2010/main" val="1608131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Висновки</a:t>
            </a:r>
            <a:endParaRPr lang="ru-RU" dirty="0"/>
          </a:p>
        </p:txBody>
      </p:sp>
      <p:sp>
        <p:nvSpPr>
          <p:cNvPr id="3" name="Объект 2"/>
          <p:cNvSpPr>
            <a:spLocks noGrp="1"/>
          </p:cNvSpPr>
          <p:nvPr>
            <p:ph idx="1"/>
          </p:nvPr>
        </p:nvSpPr>
        <p:spPr>
          <a:xfrm>
            <a:off x="201168" y="2222287"/>
            <a:ext cx="11814048" cy="4544273"/>
          </a:xfrm>
        </p:spPr>
        <p:txBody>
          <a:bodyPr>
            <a:normAutofit/>
          </a:bodyPr>
          <a:lstStyle/>
          <a:p>
            <a:r>
              <a:rPr lang="uk-UA" dirty="0"/>
              <a:t>Для порівняння засобів статичного аналізу коду були обрані три аналізатори, що аналізували тестову програму написану на мові </a:t>
            </a:r>
            <a:r>
              <a:rPr lang="en-US" dirty="0"/>
              <a:t>Java</a:t>
            </a:r>
            <a:r>
              <a:rPr lang="uk-UA" dirty="0"/>
              <a:t>: </a:t>
            </a:r>
            <a:r>
              <a:rPr lang="en-US" dirty="0" err="1"/>
              <a:t>SonarQube</a:t>
            </a:r>
            <a:r>
              <a:rPr lang="uk-UA" dirty="0"/>
              <a:t>, </a:t>
            </a:r>
            <a:r>
              <a:rPr lang="en-US" dirty="0" err="1"/>
              <a:t>DeepCode</a:t>
            </a:r>
            <a:r>
              <a:rPr lang="uk-UA" dirty="0"/>
              <a:t> та </a:t>
            </a:r>
            <a:r>
              <a:rPr lang="en-US" dirty="0" err="1"/>
              <a:t>SpotBugs</a:t>
            </a:r>
            <a:r>
              <a:rPr lang="uk-UA" dirty="0"/>
              <a:t>. Були порівняні їх ефективність, швидкість роботи, зручність використання, наявність доступної документації та підтримки з боку розробників, а також відсоток корисних попереджень. І в результаті проведеного порівняння не вдалося виявити найкращий з них, адже кожен мав свої переваги та недоліки, і був кращим в залежності від того які завдання перед аналізатором ставив розробник. Виявилося, що </a:t>
            </a:r>
            <a:r>
              <a:rPr lang="en-US" dirty="0" err="1"/>
              <a:t>DeepCode</a:t>
            </a:r>
            <a:r>
              <a:rPr lang="uk-UA" dirty="0"/>
              <a:t> – найшвидший засіб, </a:t>
            </a:r>
            <a:r>
              <a:rPr lang="en-US" dirty="0" err="1"/>
              <a:t>SonarQube</a:t>
            </a:r>
            <a:r>
              <a:rPr lang="uk-UA" dirty="0"/>
              <a:t> – проводить найбільш детальну та істотну перевірку та допомагає розробнику покращувати свій стиль програмування, а </a:t>
            </a:r>
            <a:r>
              <a:rPr lang="en-US" dirty="0" err="1"/>
              <a:t>SpotBugs</a:t>
            </a:r>
            <a:r>
              <a:rPr lang="uk-UA" dirty="0"/>
              <a:t> – надає найбільшу кількість корисних попереджень у відсотковому співвідношенні. </a:t>
            </a:r>
            <a:endParaRPr lang="ru-RU" dirty="0"/>
          </a:p>
          <a:p>
            <a:r>
              <a:rPr lang="uk-UA" dirty="0"/>
              <a:t>В майбутньому буде проведена робота по дослідженню роботи більшої кількості засобів статичного аналізу коду, які вже будуть аналізувати проекти, що написані на більшості популярних мов програмування, а не тільки </a:t>
            </a:r>
            <a:r>
              <a:rPr lang="en-US" dirty="0"/>
              <a:t>Java</a:t>
            </a:r>
            <a:r>
              <a:rPr lang="ru-RU" dirty="0"/>
              <a:t>.</a:t>
            </a:r>
            <a:r>
              <a:rPr lang="uk-UA" dirty="0"/>
              <a:t> Буде розглянута ідея по модифікації існуючого або розробці власного засобу статичного аналізу коду, де був більш широкий набір правил перевірки коду та який би більш ефективно знаходив всі вразливості програм.</a:t>
            </a:r>
            <a:endParaRPr lang="ru-RU" dirty="0"/>
          </a:p>
          <a:p>
            <a:endParaRPr lang="ru-RU" dirty="0"/>
          </a:p>
        </p:txBody>
      </p:sp>
    </p:spTree>
    <p:extLst>
      <p:ext uri="{BB962C8B-B14F-4D97-AF65-F5344CB8AC3E}">
        <p14:creationId xmlns:p14="http://schemas.microsoft.com/office/powerpoint/2010/main" val="1420272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0986" y="2075688"/>
            <a:ext cx="5893840" cy="940046"/>
          </a:xfrm>
        </p:spPr>
        <p:txBody>
          <a:bodyPr/>
          <a:lstStyle/>
          <a:p>
            <a:r>
              <a:rPr lang="uk-UA" sz="5400" dirty="0" smtClean="0"/>
              <a:t>Дякую за увагу</a:t>
            </a:r>
            <a:endParaRPr lang="ru-RU" sz="5400" dirty="0"/>
          </a:p>
        </p:txBody>
      </p:sp>
      <p:sp>
        <p:nvSpPr>
          <p:cNvPr id="3" name="Текст 2"/>
          <p:cNvSpPr>
            <a:spLocks noGrp="1"/>
          </p:cNvSpPr>
          <p:nvPr>
            <p:ph type="body" idx="1"/>
          </p:nvPr>
        </p:nvSpPr>
        <p:spPr/>
        <p:txBody>
          <a:bodyPr/>
          <a:lstStyle/>
          <a:p>
            <a:endParaRPr lang="ru-RU"/>
          </a:p>
        </p:txBody>
      </p:sp>
      <p:sp>
        <p:nvSpPr>
          <p:cNvPr id="4" name="Текст 3"/>
          <p:cNvSpPr>
            <a:spLocks noGrp="1"/>
          </p:cNvSpPr>
          <p:nvPr>
            <p:ph type="body" sz="quarter" idx="16"/>
          </p:nvPr>
        </p:nvSpPr>
        <p:spPr/>
        <p:txBody>
          <a:bodyPr/>
          <a:lstStyle/>
          <a:p>
            <a:endParaRPr lang="ru-RU"/>
          </a:p>
        </p:txBody>
      </p:sp>
    </p:spTree>
    <p:extLst>
      <p:ext uri="{BB962C8B-B14F-4D97-AF65-F5344CB8AC3E}">
        <p14:creationId xmlns:p14="http://schemas.microsoft.com/office/powerpoint/2010/main" val="997415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Обґрунтування актуальності </a:t>
            </a:r>
            <a:r>
              <a:rPr lang="uk-UA" dirty="0" smtClean="0"/>
              <a:t>теми</a:t>
            </a:r>
            <a:endParaRPr lang="ru-RU" dirty="0"/>
          </a:p>
        </p:txBody>
      </p:sp>
      <p:sp>
        <p:nvSpPr>
          <p:cNvPr id="3" name="Объект 2"/>
          <p:cNvSpPr>
            <a:spLocks noGrp="1"/>
          </p:cNvSpPr>
          <p:nvPr>
            <p:ph idx="1"/>
          </p:nvPr>
        </p:nvSpPr>
        <p:spPr>
          <a:xfrm>
            <a:off x="521208" y="2222287"/>
            <a:ext cx="10852078" cy="3821897"/>
          </a:xfrm>
        </p:spPr>
        <p:txBody>
          <a:bodyPr>
            <a:normAutofit/>
          </a:bodyPr>
          <a:lstStyle/>
          <a:p>
            <a:r>
              <a:rPr lang="uk-UA" sz="2000" dirty="0"/>
              <a:t>Через високу складність програмних систем процес забезпечення якості програмного забезпечення, що розробляється, потребує нових підходів до процесу перевірки коректності програм як на відповідність потребам користувачів, так і на наявність критичних дефектів і </a:t>
            </a:r>
            <a:r>
              <a:rPr lang="uk-UA" sz="2000" dirty="0" err="1"/>
              <a:t>вразливостей</a:t>
            </a:r>
            <a:r>
              <a:rPr lang="uk-UA" sz="2000" dirty="0"/>
              <a:t> безпеки. </a:t>
            </a:r>
            <a:endParaRPr lang="uk-UA" sz="2000" dirty="0" smtClean="0"/>
          </a:p>
          <a:p>
            <a:r>
              <a:rPr lang="uk-UA" sz="2000" dirty="0"/>
              <a:t>Наразі розробляється велика кількість академічних і промислових засобів і інструментів аналізу програм</a:t>
            </a:r>
            <a:r>
              <a:rPr lang="uk-UA" sz="2000" dirty="0" smtClean="0"/>
              <a:t>.</a:t>
            </a:r>
          </a:p>
          <a:p>
            <a:r>
              <a:rPr lang="uk-UA" sz="2000" dirty="0"/>
              <a:t>У зв’язку з цим виникає потреба пошуку найбільш ефективного засобу статичного аналізу коду, який би забезпечив найкращу якість результатів аналізу та найбільшу продуктивність своєї роботи. Саме тому необхідно провести дослідження та визначити найкращий засіб статичного аналізу коду.</a:t>
            </a:r>
            <a:endParaRPr lang="ru-RU" sz="2000" dirty="0"/>
          </a:p>
          <a:p>
            <a:pPr marL="0" indent="0">
              <a:buNone/>
            </a:pPr>
            <a:endParaRPr lang="ru-RU" dirty="0"/>
          </a:p>
        </p:txBody>
      </p:sp>
    </p:spTree>
    <p:extLst>
      <p:ext uri="{BB962C8B-B14F-4D97-AF65-F5344CB8AC3E}">
        <p14:creationId xmlns:p14="http://schemas.microsoft.com/office/powerpoint/2010/main" val="2527018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Основні </a:t>
            </a:r>
            <a:r>
              <a:rPr lang="uk-UA" dirty="0" smtClean="0"/>
              <a:t>відомості</a:t>
            </a:r>
            <a:endParaRPr lang="ru-RU" dirty="0"/>
          </a:p>
        </p:txBody>
      </p:sp>
      <p:sp>
        <p:nvSpPr>
          <p:cNvPr id="3" name="Объект 2"/>
          <p:cNvSpPr>
            <a:spLocks noGrp="1"/>
          </p:cNvSpPr>
          <p:nvPr>
            <p:ph idx="1"/>
          </p:nvPr>
        </p:nvSpPr>
        <p:spPr>
          <a:xfrm>
            <a:off x="402336" y="2222287"/>
            <a:ext cx="10970950" cy="4187657"/>
          </a:xfrm>
        </p:spPr>
        <p:txBody>
          <a:bodyPr>
            <a:normAutofit/>
          </a:bodyPr>
          <a:lstStyle/>
          <a:p>
            <a:r>
              <a:rPr lang="ru-RU" b="1" dirty="0" err="1"/>
              <a:t>Статичний</a:t>
            </a:r>
            <a:r>
              <a:rPr lang="ru-RU" b="1" dirty="0"/>
              <a:t> </a:t>
            </a:r>
            <a:r>
              <a:rPr lang="ru-RU" b="1" dirty="0" err="1"/>
              <a:t>аналіз</a:t>
            </a:r>
            <a:r>
              <a:rPr lang="ru-RU" b="1" dirty="0"/>
              <a:t> </a:t>
            </a:r>
            <a:r>
              <a:rPr lang="ru-RU" b="1" dirty="0" smtClean="0"/>
              <a:t>коду</a:t>
            </a:r>
            <a:r>
              <a:rPr lang="en-US" dirty="0"/>
              <a:t> — </a:t>
            </a:r>
            <a:r>
              <a:rPr lang="ru-RU" dirty="0" err="1"/>
              <a:t>аналіз</a:t>
            </a:r>
            <a:r>
              <a:rPr lang="ru-RU" dirty="0"/>
              <a:t> </a:t>
            </a:r>
            <a:r>
              <a:rPr lang="ru-RU" dirty="0" err="1"/>
              <a:t>програмного</a:t>
            </a:r>
            <a:r>
              <a:rPr lang="ru-RU" dirty="0"/>
              <a:t> </a:t>
            </a:r>
            <a:r>
              <a:rPr lang="ru-RU" dirty="0" err="1"/>
              <a:t>забезпечення</a:t>
            </a:r>
            <a:r>
              <a:rPr lang="ru-RU" dirty="0"/>
              <a:t>, </a:t>
            </a:r>
            <a:r>
              <a:rPr lang="ru-RU" dirty="0" err="1"/>
              <a:t>який</a:t>
            </a:r>
            <a:r>
              <a:rPr lang="ru-RU" dirty="0"/>
              <a:t> </a:t>
            </a:r>
            <a:r>
              <a:rPr lang="ru-RU" dirty="0" err="1"/>
              <a:t>здійснюють</a:t>
            </a:r>
            <a:r>
              <a:rPr lang="ru-RU" dirty="0"/>
              <a:t> (на </a:t>
            </a:r>
            <a:r>
              <a:rPr lang="ru-RU" dirty="0" err="1"/>
              <a:t>відміну</a:t>
            </a:r>
            <a:r>
              <a:rPr lang="ru-RU" dirty="0"/>
              <a:t> </a:t>
            </a:r>
            <a:r>
              <a:rPr lang="ru-RU" dirty="0" err="1"/>
              <a:t>від</a:t>
            </a:r>
            <a:r>
              <a:rPr lang="ru-RU" dirty="0"/>
              <a:t> </a:t>
            </a:r>
            <a:r>
              <a:rPr lang="ru-RU" dirty="0" err="1"/>
              <a:t>динамічного</a:t>
            </a:r>
            <a:r>
              <a:rPr lang="ru-RU" dirty="0"/>
              <a:t> </a:t>
            </a:r>
            <a:r>
              <a:rPr lang="ru-RU" dirty="0" err="1"/>
              <a:t>аналізу</a:t>
            </a:r>
            <a:r>
              <a:rPr lang="ru-RU" dirty="0"/>
              <a:t>) без реального </a:t>
            </a:r>
            <a:r>
              <a:rPr lang="ru-RU" dirty="0" err="1"/>
              <a:t>виконання</a:t>
            </a:r>
            <a:r>
              <a:rPr lang="ru-RU" dirty="0"/>
              <a:t> </a:t>
            </a:r>
            <a:r>
              <a:rPr lang="ru-RU" dirty="0" err="1"/>
              <a:t>програм</a:t>
            </a:r>
            <a:r>
              <a:rPr lang="ru-RU" dirty="0"/>
              <a:t>, </a:t>
            </a:r>
            <a:r>
              <a:rPr lang="ru-RU" dirty="0" err="1"/>
              <a:t>що</a:t>
            </a:r>
            <a:r>
              <a:rPr lang="ru-RU" dirty="0"/>
              <a:t> </a:t>
            </a:r>
            <a:r>
              <a:rPr lang="ru-RU" dirty="0" err="1"/>
              <a:t>досліджуються</a:t>
            </a:r>
            <a:r>
              <a:rPr lang="ru-RU" dirty="0"/>
              <a:t>. </a:t>
            </a:r>
            <a:r>
              <a:rPr lang="ru-RU" dirty="0" err="1"/>
              <a:t>Зазвичай</a:t>
            </a:r>
            <a:r>
              <a:rPr lang="ru-RU" dirty="0"/>
              <a:t> </a:t>
            </a:r>
            <a:r>
              <a:rPr lang="ru-RU" dirty="0" err="1"/>
              <a:t>аналізу</a:t>
            </a:r>
            <a:r>
              <a:rPr lang="ru-RU" dirty="0"/>
              <a:t> </a:t>
            </a:r>
            <a:r>
              <a:rPr lang="ru-RU" dirty="0" err="1"/>
              <a:t>піддають</a:t>
            </a:r>
            <a:r>
              <a:rPr lang="ru-RU" dirty="0"/>
              <a:t> </a:t>
            </a:r>
            <a:r>
              <a:rPr lang="ru-RU" dirty="0" err="1"/>
              <a:t>початковий</a:t>
            </a:r>
            <a:r>
              <a:rPr lang="ru-RU" dirty="0"/>
              <a:t> код, </a:t>
            </a:r>
            <a:r>
              <a:rPr lang="ru-RU" dirty="0" err="1"/>
              <a:t>хоча</a:t>
            </a:r>
            <a:r>
              <a:rPr lang="ru-RU" dirty="0"/>
              <a:t> </a:t>
            </a:r>
            <a:r>
              <a:rPr lang="ru-RU" dirty="0" err="1"/>
              <a:t>іноді</a:t>
            </a:r>
            <a:r>
              <a:rPr lang="ru-RU" dirty="0"/>
              <a:t> </a:t>
            </a:r>
            <a:r>
              <a:rPr lang="ru-RU" dirty="0" err="1"/>
              <a:t>аналізу</a:t>
            </a:r>
            <a:r>
              <a:rPr lang="ru-RU" dirty="0"/>
              <a:t> </a:t>
            </a:r>
            <a:r>
              <a:rPr lang="ru-RU" dirty="0" err="1"/>
              <a:t>піддається</a:t>
            </a:r>
            <a:r>
              <a:rPr lang="ru-RU" dirty="0"/>
              <a:t> </a:t>
            </a:r>
            <a:r>
              <a:rPr lang="ru-RU" dirty="0" err="1"/>
              <a:t>об'єктний</a:t>
            </a:r>
            <a:r>
              <a:rPr lang="ru-RU" dirty="0"/>
              <a:t> код, </a:t>
            </a:r>
            <a:r>
              <a:rPr lang="ru-RU" dirty="0" err="1"/>
              <a:t>наприклад</a:t>
            </a:r>
            <a:r>
              <a:rPr lang="ru-RU" dirty="0"/>
              <a:t>, </a:t>
            </a:r>
            <a:r>
              <a:rPr lang="en-US" dirty="0"/>
              <a:t>P-</a:t>
            </a:r>
            <a:r>
              <a:rPr lang="ru-RU" dirty="0"/>
              <a:t>код </a:t>
            </a:r>
            <a:r>
              <a:rPr lang="ru-RU" dirty="0" err="1"/>
              <a:t>або</a:t>
            </a:r>
            <a:r>
              <a:rPr lang="ru-RU" dirty="0"/>
              <a:t> код </a:t>
            </a:r>
            <a:r>
              <a:rPr lang="en-US" dirty="0"/>
              <a:t>CIL. </a:t>
            </a:r>
            <a:r>
              <a:rPr lang="ru-RU" dirty="0" err="1"/>
              <a:t>Термін</a:t>
            </a:r>
            <a:r>
              <a:rPr lang="ru-RU" dirty="0"/>
              <a:t> </a:t>
            </a:r>
            <a:r>
              <a:rPr lang="ru-RU" dirty="0" err="1"/>
              <a:t>зазвичай</a:t>
            </a:r>
            <a:r>
              <a:rPr lang="ru-RU" dirty="0"/>
              <a:t> </a:t>
            </a:r>
            <a:r>
              <a:rPr lang="ru-RU" dirty="0" err="1"/>
              <a:t>застосовують</a:t>
            </a:r>
            <a:r>
              <a:rPr lang="ru-RU" dirty="0"/>
              <a:t> до </a:t>
            </a:r>
            <a:r>
              <a:rPr lang="ru-RU" dirty="0" err="1"/>
              <a:t>аналізу</a:t>
            </a:r>
            <a:r>
              <a:rPr lang="ru-RU" dirty="0"/>
              <a:t>, </a:t>
            </a:r>
            <a:r>
              <a:rPr lang="ru-RU" dirty="0" err="1"/>
              <a:t>який</a:t>
            </a:r>
            <a:r>
              <a:rPr lang="ru-RU" dirty="0"/>
              <a:t> проводить </a:t>
            </a:r>
            <a:r>
              <a:rPr lang="ru-RU" dirty="0" err="1"/>
              <a:t>спеціальне</a:t>
            </a:r>
            <a:r>
              <a:rPr lang="ru-RU" dirty="0"/>
              <a:t> </a:t>
            </a:r>
            <a:r>
              <a:rPr lang="ru-RU" dirty="0" err="1"/>
              <a:t>програмне</a:t>
            </a:r>
            <a:r>
              <a:rPr lang="ru-RU" dirty="0"/>
              <a:t> </a:t>
            </a:r>
            <a:r>
              <a:rPr lang="ru-RU" dirty="0" err="1"/>
              <a:t>забезпечення</a:t>
            </a:r>
            <a:r>
              <a:rPr lang="ru-RU" dirty="0"/>
              <a:t> (ПЗ), </a:t>
            </a:r>
            <a:r>
              <a:rPr lang="ru-RU" dirty="0" err="1"/>
              <a:t>тоді</a:t>
            </a:r>
            <a:r>
              <a:rPr lang="ru-RU" dirty="0"/>
              <a:t> як </a:t>
            </a:r>
            <a:r>
              <a:rPr lang="ru-RU" dirty="0" err="1"/>
              <a:t>ручний</a:t>
            </a:r>
            <a:r>
              <a:rPr lang="ru-RU" dirty="0"/>
              <a:t> </a:t>
            </a:r>
            <a:r>
              <a:rPr lang="ru-RU" dirty="0" err="1"/>
              <a:t>аналіз</a:t>
            </a:r>
            <a:r>
              <a:rPr lang="ru-RU" dirty="0"/>
              <a:t> </a:t>
            </a:r>
            <a:r>
              <a:rPr lang="ru-RU" dirty="0" err="1"/>
              <a:t>називають</a:t>
            </a:r>
            <a:r>
              <a:rPr lang="ru-RU" dirty="0"/>
              <a:t> «</a:t>
            </a:r>
            <a:r>
              <a:rPr lang="en-US" dirty="0"/>
              <a:t>program understanding», «program comprehension» (</a:t>
            </a:r>
            <a:r>
              <a:rPr lang="ru-RU" i="1" dirty="0" err="1"/>
              <a:t>розумінням</a:t>
            </a:r>
            <a:r>
              <a:rPr lang="ru-RU" dirty="0"/>
              <a:t> </a:t>
            </a:r>
            <a:r>
              <a:rPr lang="ru-RU" dirty="0" err="1"/>
              <a:t>або</a:t>
            </a:r>
            <a:r>
              <a:rPr lang="ru-RU" dirty="0"/>
              <a:t> </a:t>
            </a:r>
            <a:r>
              <a:rPr lang="ru-RU" i="1" dirty="0" err="1"/>
              <a:t>осягненням</a:t>
            </a:r>
            <a:r>
              <a:rPr lang="ru-RU" dirty="0"/>
              <a:t> </a:t>
            </a:r>
            <a:r>
              <a:rPr lang="ru-RU" dirty="0" err="1"/>
              <a:t>програми</a:t>
            </a:r>
            <a:r>
              <a:rPr lang="ru-RU" dirty="0"/>
              <a:t>).</a:t>
            </a:r>
          </a:p>
          <a:p>
            <a:r>
              <a:rPr lang="ru-RU" dirty="0"/>
              <a:t>В </a:t>
            </a:r>
            <a:r>
              <a:rPr lang="ru-RU" dirty="0" err="1"/>
              <a:t>залежності</a:t>
            </a:r>
            <a:r>
              <a:rPr lang="ru-RU" dirty="0"/>
              <a:t> </a:t>
            </a:r>
            <a:r>
              <a:rPr lang="ru-RU" dirty="0" err="1"/>
              <a:t>від</a:t>
            </a:r>
            <a:r>
              <a:rPr lang="ru-RU" dirty="0"/>
              <a:t> </a:t>
            </a:r>
            <a:r>
              <a:rPr lang="ru-RU" dirty="0" err="1"/>
              <a:t>використаного</a:t>
            </a:r>
            <a:r>
              <a:rPr lang="ru-RU" dirty="0"/>
              <a:t> </a:t>
            </a:r>
            <a:r>
              <a:rPr lang="ru-RU" dirty="0" err="1"/>
              <a:t>інструменту</a:t>
            </a:r>
            <a:r>
              <a:rPr lang="ru-RU" dirty="0"/>
              <a:t> </a:t>
            </a:r>
            <a:r>
              <a:rPr lang="ru-RU" dirty="0" err="1"/>
              <a:t>глибина</a:t>
            </a:r>
            <a:r>
              <a:rPr lang="ru-RU" dirty="0"/>
              <a:t> </a:t>
            </a:r>
            <a:r>
              <a:rPr lang="ru-RU" dirty="0" err="1"/>
              <a:t>аналізу</a:t>
            </a:r>
            <a:r>
              <a:rPr lang="ru-RU" dirty="0"/>
              <a:t> </a:t>
            </a:r>
            <a:r>
              <a:rPr lang="ru-RU" dirty="0" err="1"/>
              <a:t>може</a:t>
            </a:r>
            <a:r>
              <a:rPr lang="ru-RU" dirty="0"/>
              <a:t> </a:t>
            </a:r>
            <a:r>
              <a:rPr lang="ru-RU" dirty="0" err="1"/>
              <a:t>змінюватись</a:t>
            </a:r>
            <a:r>
              <a:rPr lang="ru-RU" dirty="0"/>
              <a:t> </a:t>
            </a:r>
            <a:r>
              <a:rPr lang="ru-RU" dirty="0" err="1"/>
              <a:t>від</a:t>
            </a:r>
            <a:r>
              <a:rPr lang="ru-RU" dirty="0"/>
              <a:t> </a:t>
            </a:r>
            <a:r>
              <a:rPr lang="ru-RU" dirty="0" err="1"/>
              <a:t>визначення</a:t>
            </a:r>
            <a:r>
              <a:rPr lang="ru-RU" dirty="0"/>
              <a:t> </a:t>
            </a:r>
            <a:r>
              <a:rPr lang="ru-RU" dirty="0" err="1"/>
              <a:t>поведінки</a:t>
            </a:r>
            <a:r>
              <a:rPr lang="ru-RU" dirty="0"/>
              <a:t> </a:t>
            </a:r>
            <a:r>
              <a:rPr lang="ru-RU" dirty="0" err="1"/>
              <a:t>окремих</a:t>
            </a:r>
            <a:r>
              <a:rPr lang="ru-RU" dirty="0"/>
              <a:t> </a:t>
            </a:r>
            <a:r>
              <a:rPr lang="ru-RU" dirty="0" err="1"/>
              <a:t>операторів</a:t>
            </a:r>
            <a:r>
              <a:rPr lang="ru-RU" dirty="0"/>
              <a:t> до </a:t>
            </a:r>
            <a:r>
              <a:rPr lang="ru-RU" dirty="0" err="1"/>
              <a:t>глобальнішого</a:t>
            </a:r>
            <a:r>
              <a:rPr lang="ru-RU" dirty="0"/>
              <a:t> </a:t>
            </a:r>
            <a:r>
              <a:rPr lang="ru-RU" dirty="0" err="1"/>
              <a:t>аналізу</a:t>
            </a:r>
            <a:r>
              <a:rPr lang="ru-RU" dirty="0"/>
              <a:t>, </a:t>
            </a:r>
            <a:r>
              <a:rPr lang="ru-RU" dirty="0" err="1"/>
              <a:t>що</a:t>
            </a:r>
            <a:r>
              <a:rPr lang="ru-RU" dirty="0"/>
              <a:t> </a:t>
            </a:r>
            <a:r>
              <a:rPr lang="ru-RU" dirty="0" err="1"/>
              <a:t>включає</a:t>
            </a:r>
            <a:r>
              <a:rPr lang="ru-RU" dirty="0"/>
              <a:t> весь </a:t>
            </a:r>
            <a:r>
              <a:rPr lang="ru-RU" dirty="0" err="1"/>
              <a:t>наявний</a:t>
            </a:r>
            <a:r>
              <a:rPr lang="ru-RU" dirty="0"/>
              <a:t> </a:t>
            </a:r>
            <a:r>
              <a:rPr lang="ru-RU" dirty="0" err="1"/>
              <a:t>вихідний</a:t>
            </a:r>
            <a:r>
              <a:rPr lang="ru-RU" dirty="0"/>
              <a:t> код. </a:t>
            </a:r>
            <a:r>
              <a:rPr lang="ru-RU" dirty="0" err="1"/>
              <a:t>Способи</a:t>
            </a:r>
            <a:r>
              <a:rPr lang="ru-RU" dirty="0"/>
              <a:t> </a:t>
            </a:r>
            <a:r>
              <a:rPr lang="ru-RU" dirty="0" err="1"/>
              <a:t>використання</a:t>
            </a:r>
            <a:r>
              <a:rPr lang="ru-RU" dirty="0"/>
              <a:t> </a:t>
            </a:r>
            <a:r>
              <a:rPr lang="ru-RU" dirty="0" err="1"/>
              <a:t>отриманої</a:t>
            </a:r>
            <a:r>
              <a:rPr lang="ru-RU" dirty="0"/>
              <a:t> в </a:t>
            </a:r>
            <a:r>
              <a:rPr lang="ru-RU" dirty="0" err="1"/>
              <a:t>ході</a:t>
            </a:r>
            <a:r>
              <a:rPr lang="ru-RU" dirty="0"/>
              <a:t> </a:t>
            </a:r>
            <a:r>
              <a:rPr lang="ru-RU" dirty="0" err="1"/>
              <a:t>аналізу</a:t>
            </a:r>
            <a:r>
              <a:rPr lang="ru-RU" dirty="0"/>
              <a:t> </a:t>
            </a:r>
            <a:r>
              <a:rPr lang="ru-RU" dirty="0" err="1"/>
              <a:t>інформації</a:t>
            </a:r>
            <a:r>
              <a:rPr lang="ru-RU" dirty="0"/>
              <a:t> </a:t>
            </a:r>
            <a:r>
              <a:rPr lang="ru-RU" dirty="0" err="1"/>
              <a:t>також</a:t>
            </a:r>
            <a:r>
              <a:rPr lang="ru-RU" dirty="0"/>
              <a:t> </a:t>
            </a:r>
            <a:r>
              <a:rPr lang="ru-RU" dirty="0" err="1"/>
              <a:t>різні</a:t>
            </a:r>
            <a:r>
              <a:rPr lang="ru-RU" dirty="0"/>
              <a:t> — </a:t>
            </a:r>
            <a:r>
              <a:rPr lang="ru-RU" dirty="0" err="1"/>
              <a:t>від</a:t>
            </a:r>
            <a:r>
              <a:rPr lang="ru-RU" dirty="0"/>
              <a:t> </a:t>
            </a:r>
            <a:r>
              <a:rPr lang="ru-RU" dirty="0" err="1"/>
              <a:t>виявлення</a:t>
            </a:r>
            <a:r>
              <a:rPr lang="ru-RU" dirty="0"/>
              <a:t> </a:t>
            </a:r>
            <a:r>
              <a:rPr lang="ru-RU" dirty="0" err="1"/>
              <a:t>місць</a:t>
            </a:r>
            <a:r>
              <a:rPr lang="ru-RU" dirty="0"/>
              <a:t>, </a:t>
            </a:r>
            <a:r>
              <a:rPr lang="ru-RU" dirty="0" err="1"/>
              <a:t>які</a:t>
            </a:r>
            <a:r>
              <a:rPr lang="ru-RU" dirty="0"/>
              <a:t> </a:t>
            </a:r>
            <a:r>
              <a:rPr lang="ru-RU" dirty="0" err="1"/>
              <a:t>можливо</a:t>
            </a:r>
            <a:r>
              <a:rPr lang="ru-RU" dirty="0"/>
              <a:t> </a:t>
            </a:r>
            <a:r>
              <a:rPr lang="ru-RU" dirty="0" err="1"/>
              <a:t>містять</a:t>
            </a:r>
            <a:r>
              <a:rPr lang="ru-RU" dirty="0"/>
              <a:t> </a:t>
            </a:r>
            <a:r>
              <a:rPr lang="ru-RU" dirty="0" err="1"/>
              <a:t>помилки</a:t>
            </a:r>
            <a:r>
              <a:rPr lang="ru-RU" dirty="0"/>
              <a:t> (</a:t>
            </a:r>
            <a:r>
              <a:rPr lang="ru-RU" dirty="0" err="1"/>
              <a:t>утиліти</a:t>
            </a:r>
            <a:r>
              <a:rPr lang="ru-RU" dirty="0"/>
              <a:t> на </a:t>
            </a:r>
            <a:r>
              <a:rPr lang="ru-RU" dirty="0" err="1"/>
              <a:t>кшталт</a:t>
            </a:r>
            <a:r>
              <a:rPr lang="ru-RU" dirty="0"/>
              <a:t> </a:t>
            </a:r>
            <a:r>
              <a:rPr lang="en-US" dirty="0"/>
              <a:t>Lint), </a:t>
            </a:r>
            <a:r>
              <a:rPr lang="ru-RU" dirty="0"/>
              <a:t>до </a:t>
            </a:r>
            <a:r>
              <a:rPr lang="ru-RU" dirty="0" err="1"/>
              <a:t>формальних</a:t>
            </a:r>
            <a:r>
              <a:rPr lang="ru-RU" dirty="0"/>
              <a:t> </a:t>
            </a:r>
            <a:r>
              <a:rPr lang="ru-RU" dirty="0" err="1"/>
              <a:t>методів</a:t>
            </a:r>
            <a:r>
              <a:rPr lang="ru-RU" dirty="0"/>
              <a:t>, </a:t>
            </a:r>
            <a:r>
              <a:rPr lang="ru-RU" dirty="0" err="1"/>
              <a:t>що</a:t>
            </a:r>
            <a:r>
              <a:rPr lang="ru-RU" dirty="0"/>
              <a:t> </a:t>
            </a:r>
            <a:r>
              <a:rPr lang="ru-RU" dirty="0" err="1"/>
              <a:t>дозволяють</a:t>
            </a:r>
            <a:r>
              <a:rPr lang="ru-RU" dirty="0"/>
              <a:t> </a:t>
            </a:r>
            <a:r>
              <a:rPr lang="ru-RU" dirty="0" err="1"/>
              <a:t>математично</a:t>
            </a:r>
            <a:r>
              <a:rPr lang="ru-RU" dirty="0"/>
              <a:t> довести </a:t>
            </a:r>
            <a:r>
              <a:rPr lang="ru-RU" dirty="0" err="1"/>
              <a:t>деякі</a:t>
            </a:r>
            <a:r>
              <a:rPr lang="ru-RU" dirty="0"/>
              <a:t> </a:t>
            </a:r>
            <a:r>
              <a:rPr lang="ru-RU" dirty="0" err="1"/>
              <a:t>властивості</a:t>
            </a:r>
            <a:r>
              <a:rPr lang="ru-RU" dirty="0"/>
              <a:t> </a:t>
            </a:r>
            <a:r>
              <a:rPr lang="ru-RU" dirty="0" err="1"/>
              <a:t>програми</a:t>
            </a:r>
            <a:r>
              <a:rPr lang="ru-RU" dirty="0"/>
              <a:t> (</a:t>
            </a:r>
            <a:r>
              <a:rPr lang="ru-RU" dirty="0" err="1"/>
              <a:t>наприклад</a:t>
            </a:r>
            <a:r>
              <a:rPr lang="ru-RU" dirty="0"/>
              <a:t>, </a:t>
            </a:r>
            <a:r>
              <a:rPr lang="ru-RU" dirty="0" err="1"/>
              <a:t>відповідність</a:t>
            </a:r>
            <a:r>
              <a:rPr lang="ru-RU" dirty="0"/>
              <a:t> </a:t>
            </a:r>
            <a:r>
              <a:rPr lang="ru-RU" dirty="0" err="1"/>
              <a:t>її</a:t>
            </a:r>
            <a:r>
              <a:rPr lang="ru-RU" dirty="0"/>
              <a:t> </a:t>
            </a:r>
            <a:r>
              <a:rPr lang="ru-RU" dirty="0" err="1"/>
              <a:t>поведінки</a:t>
            </a:r>
            <a:r>
              <a:rPr lang="ru-RU" dirty="0"/>
              <a:t> до </a:t>
            </a:r>
            <a:r>
              <a:rPr lang="ru-RU" dirty="0" err="1"/>
              <a:t>специфікації</a:t>
            </a:r>
            <a:r>
              <a:rPr lang="ru-RU" dirty="0"/>
              <a:t>).</a:t>
            </a:r>
          </a:p>
          <a:p>
            <a:endParaRPr lang="ru-RU" dirty="0"/>
          </a:p>
        </p:txBody>
      </p:sp>
    </p:spTree>
    <p:extLst>
      <p:ext uri="{BB962C8B-B14F-4D97-AF65-F5344CB8AC3E}">
        <p14:creationId xmlns:p14="http://schemas.microsoft.com/office/powerpoint/2010/main" val="645947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3736" y="447188"/>
            <a:ext cx="12018264" cy="970450"/>
          </a:xfrm>
        </p:spPr>
        <p:txBody>
          <a:bodyPr/>
          <a:lstStyle/>
          <a:p>
            <a:r>
              <a:rPr lang="uk-UA" dirty="0" smtClean="0"/>
              <a:t>Загальна </a:t>
            </a:r>
            <a:r>
              <a:rPr lang="uk-UA" dirty="0"/>
              <a:t>структура статичного </a:t>
            </a:r>
            <a:r>
              <a:rPr lang="uk-UA" dirty="0" smtClean="0"/>
              <a:t>аналізатора</a:t>
            </a:r>
            <a:endParaRPr lang="ru-RU" dirty="0"/>
          </a:p>
        </p:txBody>
      </p:sp>
      <p:pic>
        <p:nvPicPr>
          <p:cNvPr id="4" name="Рисунок 3" descr="D:\Kursach\img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7444" y="2414016"/>
            <a:ext cx="9070848" cy="3849623"/>
          </a:xfrm>
          <a:prstGeom prst="rect">
            <a:avLst/>
          </a:prstGeom>
          <a:noFill/>
          <a:ln>
            <a:noFill/>
          </a:ln>
        </p:spPr>
      </p:pic>
    </p:spTree>
    <p:extLst>
      <p:ext uri="{BB962C8B-B14F-4D97-AF65-F5344CB8AC3E}">
        <p14:creationId xmlns:p14="http://schemas.microsoft.com/office/powerpoint/2010/main" val="2432627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Розробка тестів</a:t>
            </a:r>
            <a:endParaRPr lang="ru-RU" dirty="0"/>
          </a:p>
        </p:txBody>
      </p:sp>
      <p:sp>
        <p:nvSpPr>
          <p:cNvPr id="3" name="Объект 2"/>
          <p:cNvSpPr>
            <a:spLocks noGrp="1"/>
          </p:cNvSpPr>
          <p:nvPr>
            <p:ph idx="1"/>
          </p:nvPr>
        </p:nvSpPr>
        <p:spPr>
          <a:xfrm>
            <a:off x="393192" y="2222287"/>
            <a:ext cx="11347704" cy="3636511"/>
          </a:xfrm>
        </p:spPr>
        <p:txBody>
          <a:bodyPr/>
          <a:lstStyle/>
          <a:p>
            <a:pPr marL="0" indent="0">
              <a:buNone/>
            </a:pPr>
            <a:r>
              <a:rPr lang="uk-UA" dirty="0"/>
              <a:t>Перед початком роботи над розробкою тестів для засобів статичного аналізу коду постало питання про вибір помилок, які потрібно включити до даних тестів і які б найбільш повно розкрили можливості аналізаторів. Тому були дуже детально розглянуті види </a:t>
            </a:r>
            <a:r>
              <a:rPr lang="uk-UA" dirty="0" err="1"/>
              <a:t>вразливостей</a:t>
            </a:r>
            <a:r>
              <a:rPr lang="uk-UA" dirty="0"/>
              <a:t> безпеки, які можуть приводити до помилок у роботі програми. Для цього було відвідано веб-сайт проекту «</a:t>
            </a:r>
            <a:r>
              <a:rPr lang="uk-UA" dirty="0" err="1"/>
              <a:t>Software</a:t>
            </a:r>
            <a:r>
              <a:rPr lang="uk-UA" dirty="0"/>
              <a:t> </a:t>
            </a:r>
            <a:r>
              <a:rPr lang="uk-UA" dirty="0" err="1"/>
              <a:t>Assurance</a:t>
            </a:r>
            <a:r>
              <a:rPr lang="uk-UA" dirty="0"/>
              <a:t> </a:t>
            </a:r>
            <a:r>
              <a:rPr lang="uk-UA" dirty="0" err="1"/>
              <a:t>Metrics</a:t>
            </a:r>
            <a:r>
              <a:rPr lang="uk-UA" dirty="0"/>
              <a:t> </a:t>
            </a:r>
            <a:r>
              <a:rPr lang="uk-UA" dirty="0" err="1"/>
              <a:t>and</a:t>
            </a:r>
            <a:r>
              <a:rPr lang="uk-UA" dirty="0"/>
              <a:t> </a:t>
            </a:r>
            <a:r>
              <a:rPr lang="uk-UA" dirty="0" err="1"/>
              <a:t>Tool</a:t>
            </a:r>
            <a:r>
              <a:rPr lang="uk-UA" dirty="0"/>
              <a:t> </a:t>
            </a:r>
            <a:r>
              <a:rPr lang="uk-UA" dirty="0" err="1"/>
              <a:t>Evaluation</a:t>
            </a:r>
            <a:r>
              <a:rPr lang="uk-UA" dirty="0"/>
              <a:t>» (SAMATE) [19], який був створений за підтримки  департаменту національної безпеки США. Там наведені приклади проектів з найбільш поширеними </a:t>
            </a:r>
            <a:r>
              <a:rPr lang="uk-UA" dirty="0" err="1"/>
              <a:t>вразливостями</a:t>
            </a:r>
            <a:r>
              <a:rPr lang="uk-UA" dirty="0"/>
              <a:t> безпеки програм. Проаналізувавши всі відкриті проекти, було обрано деякі типи помилок, які найкраще демонструють можливості статичних аналізаторів </a:t>
            </a:r>
            <a:r>
              <a:rPr lang="uk-UA" dirty="0" smtClean="0"/>
              <a:t>коду</a:t>
            </a:r>
            <a:r>
              <a:rPr lang="uk-UA" dirty="0"/>
              <a:t>.</a:t>
            </a:r>
            <a:endParaRPr lang="ru-RU" dirty="0"/>
          </a:p>
        </p:txBody>
      </p:sp>
    </p:spTree>
    <p:extLst>
      <p:ext uri="{BB962C8B-B14F-4D97-AF65-F5344CB8AC3E}">
        <p14:creationId xmlns:p14="http://schemas.microsoft.com/office/powerpoint/2010/main" val="2258224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Приклади </a:t>
            </a:r>
            <a:r>
              <a:rPr lang="uk-UA" dirty="0" err="1"/>
              <a:t>вразливостей</a:t>
            </a:r>
            <a:endParaRPr lang="ru-RU" dirty="0"/>
          </a:p>
        </p:txBody>
      </p:sp>
      <p:sp>
        <p:nvSpPr>
          <p:cNvPr id="3" name="Объект 2"/>
          <p:cNvSpPr>
            <a:spLocks noGrp="1"/>
          </p:cNvSpPr>
          <p:nvPr>
            <p:ph sz="half" idx="1"/>
          </p:nvPr>
        </p:nvSpPr>
        <p:spPr>
          <a:xfrm>
            <a:off x="466345" y="4013964"/>
            <a:ext cx="5212080" cy="1069594"/>
          </a:xfrm>
        </p:spPr>
        <p:txBody>
          <a:bodyPr/>
          <a:lstStyle/>
          <a:p>
            <a:pPr marL="0" indent="0" algn="ctr">
              <a:buNone/>
            </a:pPr>
            <a:r>
              <a:rPr lang="uk-UA" dirty="0" err="1" smtClean="0"/>
              <a:t>Міжсайтовий</a:t>
            </a:r>
            <a:r>
              <a:rPr lang="uk-UA" dirty="0" smtClean="0"/>
              <a:t> </a:t>
            </a:r>
            <a:r>
              <a:rPr lang="uk-UA" dirty="0" err="1" smtClean="0"/>
              <a:t>скріптинг</a:t>
            </a:r>
            <a:r>
              <a:rPr lang="uk-UA" dirty="0" smtClean="0"/>
              <a:t> у веб-додатках (XSS)</a:t>
            </a:r>
            <a:endParaRPr lang="ru-RU" dirty="0"/>
          </a:p>
        </p:txBody>
      </p:sp>
      <p:sp>
        <p:nvSpPr>
          <p:cNvPr id="4" name="Объект 3"/>
          <p:cNvSpPr>
            <a:spLocks noGrp="1"/>
          </p:cNvSpPr>
          <p:nvPr>
            <p:ph sz="half" idx="2"/>
          </p:nvPr>
        </p:nvSpPr>
        <p:spPr>
          <a:xfrm>
            <a:off x="6475285" y="4013964"/>
            <a:ext cx="5831206" cy="1042415"/>
          </a:xfrm>
        </p:spPr>
        <p:txBody>
          <a:bodyPr/>
          <a:lstStyle/>
          <a:p>
            <a:pPr marL="0" indent="0" algn="ctr">
              <a:buNone/>
            </a:pPr>
            <a:r>
              <a:rPr lang="uk-UA" dirty="0"/>
              <a:t>Неперевірені умови помилок</a:t>
            </a:r>
            <a:endParaRPr lang="ru-RU" dirty="0"/>
          </a:p>
        </p:txBody>
      </p:sp>
      <p:pic>
        <p:nvPicPr>
          <p:cNvPr id="5" name="Рисунок 4" descr="D:\Kursach\img15.png"/>
          <p:cNvPicPr/>
          <p:nvPr/>
        </p:nvPicPr>
        <p:blipFill>
          <a:blip r:embed="rId2">
            <a:extLst>
              <a:ext uri="{28A0092B-C50C-407E-A947-70E740481C1C}">
                <a14:useLocalDpi xmlns:a14="http://schemas.microsoft.com/office/drawing/2010/main" val="0"/>
              </a:ext>
            </a:extLst>
          </a:blip>
          <a:srcRect/>
          <a:stretch>
            <a:fillRect/>
          </a:stretch>
        </p:blipFill>
        <p:spPr bwMode="auto">
          <a:xfrm>
            <a:off x="608077" y="3224657"/>
            <a:ext cx="4928616" cy="997458"/>
          </a:xfrm>
          <a:prstGeom prst="rect">
            <a:avLst/>
          </a:prstGeom>
          <a:noFill/>
          <a:ln>
            <a:noFill/>
          </a:ln>
        </p:spPr>
      </p:pic>
      <p:pic>
        <p:nvPicPr>
          <p:cNvPr id="8" name="Рисунок 7" descr="D:\Kursach\img14.png"/>
          <p:cNvPicPr/>
          <p:nvPr/>
        </p:nvPicPr>
        <p:blipFill>
          <a:blip r:embed="rId3">
            <a:extLst>
              <a:ext uri="{28A0092B-C50C-407E-A947-70E740481C1C}">
                <a14:useLocalDpi xmlns:a14="http://schemas.microsoft.com/office/drawing/2010/main" val="0"/>
              </a:ext>
            </a:extLst>
          </a:blip>
          <a:srcRect/>
          <a:stretch>
            <a:fillRect/>
          </a:stretch>
        </p:blipFill>
        <p:spPr bwMode="auto">
          <a:xfrm>
            <a:off x="7232904" y="3224657"/>
            <a:ext cx="4315968" cy="997458"/>
          </a:xfrm>
          <a:prstGeom prst="rect">
            <a:avLst/>
          </a:prstGeom>
          <a:noFill/>
          <a:ln>
            <a:noFill/>
          </a:ln>
        </p:spPr>
      </p:pic>
    </p:spTree>
    <p:extLst>
      <p:ext uri="{BB962C8B-B14F-4D97-AF65-F5344CB8AC3E}">
        <p14:creationId xmlns:p14="http://schemas.microsoft.com/office/powerpoint/2010/main" val="870927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Приклади </a:t>
            </a:r>
            <a:r>
              <a:rPr lang="uk-UA" dirty="0" err="1"/>
              <a:t>вразливостей</a:t>
            </a:r>
            <a:endParaRPr lang="ru-RU" dirty="0"/>
          </a:p>
        </p:txBody>
      </p:sp>
      <p:sp>
        <p:nvSpPr>
          <p:cNvPr id="3" name="Объект 2"/>
          <p:cNvSpPr>
            <a:spLocks noGrp="1"/>
          </p:cNvSpPr>
          <p:nvPr>
            <p:ph sz="half" idx="1"/>
          </p:nvPr>
        </p:nvSpPr>
        <p:spPr>
          <a:xfrm>
            <a:off x="401722" y="4532796"/>
            <a:ext cx="5185873" cy="903184"/>
          </a:xfrm>
        </p:spPr>
        <p:txBody>
          <a:bodyPr/>
          <a:lstStyle/>
          <a:p>
            <a:pPr marL="0" indent="0" algn="ctr">
              <a:buNone/>
            </a:pPr>
            <a:r>
              <a:rPr lang="uk-UA" dirty="0" smtClean="0"/>
              <a:t>SQL </a:t>
            </a:r>
            <a:r>
              <a:rPr lang="uk-UA" dirty="0" err="1"/>
              <a:t>ін</a:t>
            </a:r>
            <a:r>
              <a:rPr lang="ru-RU" dirty="0"/>
              <a:t>’</a:t>
            </a:r>
            <a:r>
              <a:rPr lang="uk-UA" dirty="0" err="1"/>
              <a:t>єкція</a:t>
            </a:r>
            <a:r>
              <a:rPr lang="uk-UA" dirty="0"/>
              <a:t> </a:t>
            </a:r>
            <a:endParaRPr lang="ru-RU" dirty="0"/>
          </a:p>
          <a:p>
            <a:pPr marL="0" indent="0" algn="ctr">
              <a:buNone/>
            </a:pPr>
            <a:endParaRPr lang="ru-RU" dirty="0"/>
          </a:p>
        </p:txBody>
      </p:sp>
      <p:sp>
        <p:nvSpPr>
          <p:cNvPr id="4" name="Объект 3"/>
          <p:cNvSpPr>
            <a:spLocks noGrp="1"/>
          </p:cNvSpPr>
          <p:nvPr>
            <p:ph sz="half" idx="2"/>
          </p:nvPr>
        </p:nvSpPr>
        <p:spPr>
          <a:xfrm>
            <a:off x="6266177" y="4956047"/>
            <a:ext cx="5194583" cy="959867"/>
          </a:xfrm>
        </p:spPr>
        <p:txBody>
          <a:bodyPr/>
          <a:lstStyle/>
          <a:p>
            <a:pPr marL="0" indent="0" algn="ctr">
              <a:buNone/>
            </a:pPr>
            <a:r>
              <a:rPr lang="uk-UA" dirty="0"/>
              <a:t>Виняток нульового показника</a:t>
            </a:r>
            <a:endParaRPr lang="ru-RU" dirty="0"/>
          </a:p>
        </p:txBody>
      </p:sp>
      <p:pic>
        <p:nvPicPr>
          <p:cNvPr id="6" name="Рисунок 5" descr="D:\Kursach\img16.png"/>
          <p:cNvPicPr/>
          <p:nvPr/>
        </p:nvPicPr>
        <p:blipFill>
          <a:blip r:embed="rId2">
            <a:extLst>
              <a:ext uri="{28A0092B-C50C-407E-A947-70E740481C1C}">
                <a14:useLocalDpi xmlns:a14="http://schemas.microsoft.com/office/drawing/2010/main" val="0"/>
              </a:ext>
            </a:extLst>
          </a:blip>
          <a:srcRect/>
          <a:stretch>
            <a:fillRect/>
          </a:stretch>
        </p:blipFill>
        <p:spPr bwMode="auto">
          <a:xfrm>
            <a:off x="274320" y="2723146"/>
            <a:ext cx="5440679" cy="1794002"/>
          </a:xfrm>
          <a:prstGeom prst="rect">
            <a:avLst/>
          </a:prstGeom>
          <a:noFill/>
          <a:ln>
            <a:noFill/>
          </a:ln>
        </p:spPr>
      </p:pic>
      <p:pic>
        <p:nvPicPr>
          <p:cNvPr id="8" name="Рисунок 7" descr="D:\Kursach\img13.png"/>
          <p:cNvPicPr/>
          <p:nvPr/>
        </p:nvPicPr>
        <p:blipFill>
          <a:blip r:embed="rId3">
            <a:extLst>
              <a:ext uri="{28A0092B-C50C-407E-A947-70E740481C1C}">
                <a14:useLocalDpi xmlns:a14="http://schemas.microsoft.com/office/drawing/2010/main" val="0"/>
              </a:ext>
            </a:extLst>
          </a:blip>
          <a:srcRect/>
          <a:stretch>
            <a:fillRect/>
          </a:stretch>
        </p:blipFill>
        <p:spPr bwMode="auto">
          <a:xfrm>
            <a:off x="6080761" y="2295144"/>
            <a:ext cx="5565416" cy="2835922"/>
          </a:xfrm>
          <a:prstGeom prst="rect">
            <a:avLst/>
          </a:prstGeom>
          <a:noFill/>
          <a:ln>
            <a:noFill/>
          </a:ln>
        </p:spPr>
      </p:pic>
    </p:spTree>
    <p:extLst>
      <p:ext uri="{BB962C8B-B14F-4D97-AF65-F5344CB8AC3E}">
        <p14:creationId xmlns:p14="http://schemas.microsoft.com/office/powerpoint/2010/main" val="3687406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Приклади </a:t>
            </a:r>
            <a:r>
              <a:rPr lang="uk-UA" dirty="0" err="1"/>
              <a:t>вразливостей</a:t>
            </a:r>
            <a:endParaRPr lang="ru-RU" dirty="0"/>
          </a:p>
        </p:txBody>
      </p:sp>
      <p:sp>
        <p:nvSpPr>
          <p:cNvPr id="3" name="Объект 2"/>
          <p:cNvSpPr>
            <a:spLocks noGrp="1"/>
          </p:cNvSpPr>
          <p:nvPr>
            <p:ph sz="half" idx="1"/>
          </p:nvPr>
        </p:nvSpPr>
        <p:spPr>
          <a:xfrm>
            <a:off x="594359" y="3145536"/>
            <a:ext cx="4687825" cy="1170178"/>
          </a:xfrm>
        </p:spPr>
        <p:txBody>
          <a:bodyPr/>
          <a:lstStyle/>
          <a:p>
            <a:pPr marL="0" indent="0" algn="ctr">
              <a:buNone/>
            </a:pPr>
            <a:r>
              <a:rPr lang="uk-UA" dirty="0"/>
              <a:t>Недостатній контроль за ідентифікаторами ресурсів</a:t>
            </a:r>
            <a:endParaRPr lang="ru-RU" dirty="0"/>
          </a:p>
        </p:txBody>
      </p:sp>
      <p:sp>
        <p:nvSpPr>
          <p:cNvPr id="4" name="Объект 3"/>
          <p:cNvSpPr>
            <a:spLocks noGrp="1"/>
          </p:cNvSpPr>
          <p:nvPr>
            <p:ph sz="half" idx="2"/>
          </p:nvPr>
        </p:nvSpPr>
        <p:spPr>
          <a:xfrm>
            <a:off x="6446520" y="3355847"/>
            <a:ext cx="4599432" cy="749555"/>
          </a:xfrm>
        </p:spPr>
        <p:txBody>
          <a:bodyPr/>
          <a:lstStyle/>
          <a:p>
            <a:pPr marL="0" indent="0" algn="ctr">
              <a:buNone/>
            </a:pPr>
            <a:r>
              <a:rPr lang="uk-UA" dirty="0"/>
              <a:t>Ін</a:t>
            </a:r>
            <a:r>
              <a:rPr lang="ru-RU" dirty="0"/>
              <a:t>’</a:t>
            </a:r>
            <a:r>
              <a:rPr lang="uk-UA" dirty="0" err="1"/>
              <a:t>єкція</a:t>
            </a:r>
            <a:r>
              <a:rPr lang="uk-UA" dirty="0"/>
              <a:t> команд операційної системи</a:t>
            </a:r>
            <a:endParaRPr lang="ru-RU" dirty="0"/>
          </a:p>
        </p:txBody>
      </p:sp>
      <p:pic>
        <p:nvPicPr>
          <p:cNvPr id="5" name="Рисунок 4" descr="D:\Kursach\img11.png"/>
          <p:cNvPicPr/>
          <p:nvPr/>
        </p:nvPicPr>
        <p:blipFill>
          <a:blip r:embed="rId2">
            <a:extLst>
              <a:ext uri="{28A0092B-C50C-407E-A947-70E740481C1C}">
                <a14:useLocalDpi xmlns:a14="http://schemas.microsoft.com/office/drawing/2010/main" val="0"/>
              </a:ext>
            </a:extLst>
          </a:blip>
          <a:srcRect/>
          <a:stretch>
            <a:fillRect/>
          </a:stretch>
        </p:blipFill>
        <p:spPr bwMode="auto">
          <a:xfrm>
            <a:off x="594360" y="2395728"/>
            <a:ext cx="4687824" cy="937260"/>
          </a:xfrm>
          <a:prstGeom prst="rect">
            <a:avLst/>
          </a:prstGeom>
          <a:noFill/>
          <a:ln>
            <a:noFill/>
          </a:ln>
        </p:spPr>
      </p:pic>
      <p:pic>
        <p:nvPicPr>
          <p:cNvPr id="6" name="Рисунок 5" descr="D:\Kursach\img8.png"/>
          <p:cNvPicPr/>
          <p:nvPr/>
        </p:nvPicPr>
        <p:blipFill>
          <a:blip r:embed="rId3">
            <a:extLst>
              <a:ext uri="{28A0092B-C50C-407E-A947-70E740481C1C}">
                <a14:useLocalDpi xmlns:a14="http://schemas.microsoft.com/office/drawing/2010/main" val="0"/>
              </a:ext>
            </a:extLst>
          </a:blip>
          <a:srcRect/>
          <a:stretch>
            <a:fillRect/>
          </a:stretch>
        </p:blipFill>
        <p:spPr bwMode="auto">
          <a:xfrm>
            <a:off x="6446520" y="2395728"/>
            <a:ext cx="4599432" cy="937260"/>
          </a:xfrm>
          <a:prstGeom prst="rect">
            <a:avLst/>
          </a:prstGeom>
          <a:noFill/>
          <a:ln>
            <a:noFill/>
          </a:ln>
        </p:spPr>
      </p:pic>
      <p:sp>
        <p:nvSpPr>
          <p:cNvPr id="7" name="Объект 3"/>
          <p:cNvSpPr txBox="1">
            <a:spLocks/>
          </p:cNvSpPr>
          <p:nvPr/>
        </p:nvSpPr>
        <p:spPr>
          <a:xfrm>
            <a:off x="3444240" y="5386825"/>
            <a:ext cx="4599432" cy="55168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uk-UA" dirty="0"/>
              <a:t>Код залишений після процесу налагодження програми</a:t>
            </a:r>
            <a:endParaRPr lang="ru-RU" dirty="0"/>
          </a:p>
        </p:txBody>
      </p:sp>
      <p:pic>
        <p:nvPicPr>
          <p:cNvPr id="8" name="Рисунок 7" descr="D:\Kursach\img12.png"/>
          <p:cNvPicPr/>
          <p:nvPr/>
        </p:nvPicPr>
        <p:blipFill>
          <a:blip r:embed="rId4">
            <a:extLst>
              <a:ext uri="{28A0092B-C50C-407E-A947-70E740481C1C}">
                <a14:useLocalDpi xmlns:a14="http://schemas.microsoft.com/office/drawing/2010/main" val="0"/>
              </a:ext>
            </a:extLst>
          </a:blip>
          <a:srcRect/>
          <a:stretch>
            <a:fillRect/>
          </a:stretch>
        </p:blipFill>
        <p:spPr bwMode="auto">
          <a:xfrm>
            <a:off x="3526536" y="4918200"/>
            <a:ext cx="4434840" cy="417828"/>
          </a:xfrm>
          <a:prstGeom prst="rect">
            <a:avLst/>
          </a:prstGeom>
          <a:noFill/>
          <a:ln>
            <a:noFill/>
          </a:ln>
        </p:spPr>
      </p:pic>
    </p:spTree>
    <p:extLst>
      <p:ext uri="{BB962C8B-B14F-4D97-AF65-F5344CB8AC3E}">
        <p14:creationId xmlns:p14="http://schemas.microsoft.com/office/powerpoint/2010/main" val="3574317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Приклади </a:t>
            </a:r>
            <a:r>
              <a:rPr lang="uk-UA" dirty="0" err="1"/>
              <a:t>вразливостей</a:t>
            </a:r>
            <a:endParaRPr lang="ru-RU" dirty="0"/>
          </a:p>
        </p:txBody>
      </p:sp>
      <p:sp>
        <p:nvSpPr>
          <p:cNvPr id="3" name="Объект 2"/>
          <p:cNvSpPr>
            <a:spLocks noGrp="1"/>
          </p:cNvSpPr>
          <p:nvPr>
            <p:ph sz="half" idx="1"/>
          </p:nvPr>
        </p:nvSpPr>
        <p:spPr>
          <a:xfrm>
            <a:off x="1010965" y="4835398"/>
            <a:ext cx="5185873" cy="831850"/>
          </a:xfrm>
        </p:spPr>
        <p:txBody>
          <a:bodyPr/>
          <a:lstStyle/>
          <a:p>
            <a:pPr marL="0" indent="0" algn="ctr">
              <a:buNone/>
            </a:pPr>
            <a:r>
              <a:rPr lang="uk-UA" dirty="0"/>
              <a:t>Закодовані паролі</a:t>
            </a:r>
            <a:endParaRPr lang="ru-RU" dirty="0"/>
          </a:p>
        </p:txBody>
      </p:sp>
      <p:sp>
        <p:nvSpPr>
          <p:cNvPr id="4" name="Объект 3"/>
          <p:cNvSpPr>
            <a:spLocks noGrp="1"/>
          </p:cNvSpPr>
          <p:nvPr>
            <p:ph sz="half" idx="2"/>
          </p:nvPr>
        </p:nvSpPr>
        <p:spPr>
          <a:xfrm>
            <a:off x="6626326" y="5251323"/>
            <a:ext cx="5194583" cy="831851"/>
          </a:xfrm>
        </p:spPr>
        <p:txBody>
          <a:bodyPr/>
          <a:lstStyle/>
          <a:p>
            <a:pPr marL="0" indent="0" algn="ctr">
              <a:buNone/>
            </a:pPr>
            <a:r>
              <a:rPr lang="uk-UA" dirty="0"/>
              <a:t>TOC TOU (Час перевірки до часу використання)</a:t>
            </a:r>
            <a:endParaRPr lang="ru-RU" dirty="0"/>
          </a:p>
        </p:txBody>
      </p:sp>
      <p:pic>
        <p:nvPicPr>
          <p:cNvPr id="5" name="Рисунок 4" descr="D:\Kursach\img9.png"/>
          <p:cNvPicPr/>
          <p:nvPr/>
        </p:nvPicPr>
        <p:blipFill>
          <a:blip r:embed="rId2">
            <a:extLst>
              <a:ext uri="{28A0092B-C50C-407E-A947-70E740481C1C}">
                <a14:useLocalDpi xmlns:a14="http://schemas.microsoft.com/office/drawing/2010/main" val="0"/>
              </a:ext>
            </a:extLst>
          </a:blip>
          <a:srcRect/>
          <a:stretch>
            <a:fillRect/>
          </a:stretch>
        </p:blipFill>
        <p:spPr bwMode="auto">
          <a:xfrm>
            <a:off x="505252" y="2564130"/>
            <a:ext cx="6197300" cy="2355342"/>
          </a:xfrm>
          <a:prstGeom prst="rect">
            <a:avLst/>
          </a:prstGeom>
          <a:noFill/>
          <a:ln>
            <a:noFill/>
          </a:ln>
        </p:spPr>
      </p:pic>
      <p:pic>
        <p:nvPicPr>
          <p:cNvPr id="6" name="Рисунок 5" descr="D:\Kursach\img10.png"/>
          <p:cNvPicPr/>
          <p:nvPr/>
        </p:nvPicPr>
        <p:blipFill>
          <a:blip r:embed="rId3">
            <a:extLst>
              <a:ext uri="{28A0092B-C50C-407E-A947-70E740481C1C}">
                <a14:useLocalDpi xmlns:a14="http://schemas.microsoft.com/office/drawing/2010/main" val="0"/>
              </a:ext>
            </a:extLst>
          </a:blip>
          <a:srcRect/>
          <a:stretch>
            <a:fillRect/>
          </a:stretch>
        </p:blipFill>
        <p:spPr bwMode="auto">
          <a:xfrm>
            <a:off x="7349479" y="2058543"/>
            <a:ext cx="3748278" cy="3192780"/>
          </a:xfrm>
          <a:prstGeom prst="rect">
            <a:avLst/>
          </a:prstGeom>
          <a:noFill/>
          <a:ln>
            <a:noFill/>
          </a:ln>
        </p:spPr>
      </p:pic>
    </p:spTree>
    <p:extLst>
      <p:ext uri="{BB962C8B-B14F-4D97-AF65-F5344CB8AC3E}">
        <p14:creationId xmlns:p14="http://schemas.microsoft.com/office/powerpoint/2010/main" val="1736471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422</TotalTime>
  <Words>747</Words>
  <Application>Microsoft Office PowerPoint</Application>
  <PresentationFormat>Широкоэкранный</PresentationFormat>
  <Paragraphs>38</Paragraphs>
  <Slides>13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13</vt:i4>
      </vt:variant>
    </vt:vector>
  </HeadingPairs>
  <TitlesOfParts>
    <vt:vector size="16" baseType="lpstr">
      <vt:lpstr>Century Gothic</vt:lpstr>
      <vt:lpstr>Wingdings 2</vt:lpstr>
      <vt:lpstr>Цитаты</vt:lpstr>
      <vt:lpstr>ПОРІВНЯННЯ ІСНУЮЧИХ ЗАСОБІВ СТАТИЧНОГО АНАЛІЗУ КОДУ, ПОБУДОВА НАБОРІВ ТЕСТІВ, ЩО ДЕМОНСТРУЮТЬ ЇХ МОЖЛИВОСТІ</vt:lpstr>
      <vt:lpstr>Обґрунтування актуальності теми</vt:lpstr>
      <vt:lpstr>Основні відомості</vt:lpstr>
      <vt:lpstr>Загальна структура статичного аналізатора</vt:lpstr>
      <vt:lpstr>Розробка тестів</vt:lpstr>
      <vt:lpstr>Приклади вразливостей</vt:lpstr>
      <vt:lpstr>Приклади вразливостей</vt:lpstr>
      <vt:lpstr>Приклади вразливостей</vt:lpstr>
      <vt:lpstr>Приклади вразливостей</vt:lpstr>
      <vt:lpstr>Засоби обрані для порівняння</vt:lpstr>
      <vt:lpstr>Результати порівняння</vt:lpstr>
      <vt:lpstr>Висновки</vt:lpstr>
      <vt:lpstr>Дякую за увагу</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ПОРІВНЯННЯ ІСНУЮЧИХ ЗАСОБІВ СТАТИЧНОГО АНАЛІЗУ КОДУ, ПОБУДОВА НАБОРІВ ТЕСТІВ, ЩО ДЕМОНСТРУЮТЬ ЇХ МОЖЛИВОСТІ</dc:title>
  <dc:creator>Александр Подважук</dc:creator>
  <cp:lastModifiedBy>Александр Подважук</cp:lastModifiedBy>
  <cp:revision>8</cp:revision>
  <dcterms:created xsi:type="dcterms:W3CDTF">2020-05-30T11:30:39Z</dcterms:created>
  <dcterms:modified xsi:type="dcterms:W3CDTF">2020-05-30T19:09:33Z</dcterms:modified>
</cp:coreProperties>
</file>