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8E8"/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5.jpeg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jpe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11" Type="http://schemas.openxmlformats.org/officeDocument/2006/relationships/image" Target="../media/image23.jpeg"/><Relationship Id="rId5" Type="http://schemas.openxmlformats.org/officeDocument/2006/relationships/image" Target="../media/image18.jpeg"/><Relationship Id="rId15" Type="http://schemas.openxmlformats.org/officeDocument/2006/relationships/image" Target="../media/image27.png"/><Relationship Id="rId10" Type="http://schemas.openxmlformats.org/officeDocument/2006/relationships/image" Target="../media/image22.jpe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8" y="651819"/>
            <a:ext cx="9539416" cy="53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546200" y="0"/>
            <a:ext cx="7516770" cy="6579646"/>
            <a:chOff x="546200" y="0"/>
            <a:chExt cx="7516770" cy="6579646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8366" t="18612" r="78263" b="6412"/>
            <a:stretch/>
          </p:blipFill>
          <p:spPr bwMode="auto">
            <a:xfrm>
              <a:off x="962025" y="0"/>
              <a:ext cx="523875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29641" t="18612" r="53876" b="6412"/>
            <a:stretch/>
          </p:blipFill>
          <p:spPr bwMode="auto">
            <a:xfrm>
              <a:off x="1485900" y="0"/>
              <a:ext cx="2562225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2"/>
            <a:srcRect l="54480" t="18612" r="19769" b="6412"/>
            <a:stretch/>
          </p:blipFill>
          <p:spPr bwMode="auto">
            <a:xfrm>
              <a:off x="4059991" y="0"/>
              <a:ext cx="4002979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>
              <a:off x="6778282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WATSON</a:t>
              </a:r>
              <a:endParaRPr lang="es-ES" sz="1100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618189" y="6289757"/>
              <a:ext cx="979166" cy="276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API.ai</a:t>
              </a:r>
              <a:endParaRPr lang="es-ES" sz="1200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571897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LUIS</a:t>
              </a:r>
              <a:endParaRPr lang="es-ES" sz="11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216057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LEX</a:t>
              </a:r>
              <a:endParaRPr lang="es-ES" sz="11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891976" y="628975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WIT</a:t>
              </a:r>
              <a:endParaRPr lang="es-ES" sz="1100" dirty="0"/>
            </a:p>
          </p:txBody>
        </p:sp>
        <p:sp>
          <p:nvSpPr>
            <p:cNvPr id="10" name="CuadroTexto 9"/>
            <p:cNvSpPr txBox="1"/>
            <p:nvPr/>
          </p:nvSpPr>
          <p:spPr>
            <a:xfrm rot="16200000">
              <a:off x="-898194" y="2826138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Falsos positivos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71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64500" y="-104810"/>
            <a:ext cx="9647064" cy="7116698"/>
            <a:chOff x="464500" y="-104810"/>
            <a:chExt cx="9647064" cy="7116698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6520" t="19132" r="31408" b="5632"/>
            <a:stretch/>
          </p:blipFill>
          <p:spPr bwMode="auto">
            <a:xfrm>
              <a:off x="871870" y="-104810"/>
              <a:ext cx="7814930" cy="663168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68639" t="51386" r="21867" b="30762"/>
            <a:stretch/>
          </p:blipFill>
          <p:spPr bwMode="auto">
            <a:xfrm>
              <a:off x="8686800" y="2424221"/>
              <a:ext cx="1424764" cy="157361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 rot="16200000">
              <a:off x="-979894" y="3134667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F1 score estandarizado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957697" y="6704112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Número de muestras de aprendizaje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75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301956" y="-985429"/>
            <a:ext cx="6110363" cy="8181983"/>
            <a:chOff x="1301956" y="-985429"/>
            <a:chExt cx="6110363" cy="8181983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8822" t="18645" r="63830" b="9476"/>
            <a:stretch/>
          </p:blipFill>
          <p:spPr bwMode="auto">
            <a:xfrm>
              <a:off x="1925052" y="-981737"/>
              <a:ext cx="3321462" cy="77174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41891" t="18645" r="52495" b="9407"/>
            <a:stretch/>
          </p:blipFill>
          <p:spPr bwMode="auto">
            <a:xfrm>
              <a:off x="5198574" y="-985429"/>
              <a:ext cx="1074820" cy="772485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2"/>
            <a:srcRect l="53529" t="18645" r="40522" b="9607"/>
            <a:stretch/>
          </p:blipFill>
          <p:spPr bwMode="auto">
            <a:xfrm>
              <a:off x="6273394" y="-974692"/>
              <a:ext cx="1138925" cy="77033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 rot="16200000">
              <a:off x="-926673" y="2646170"/>
              <a:ext cx="491892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Media F1 score estandarizado</a:t>
              </a:r>
              <a:endPara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052865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WATSON</a:t>
              </a:r>
              <a:endParaRPr lang="es-ES" sz="16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112167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API.ai</a:t>
              </a:r>
              <a:endParaRPr lang="es-ES" sz="16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235264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LUIS</a:t>
              </a:r>
              <a:endParaRPr lang="es-ES" sz="16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150634" y="685800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WIT</a:t>
              </a:r>
              <a:endParaRPr lang="es-ES" sz="16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225902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LEX</a:t>
              </a:r>
              <a:endParaRPr lang="es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918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670453" y="1070122"/>
            <a:ext cx="7994591" cy="3644282"/>
            <a:chOff x="670453" y="1070122"/>
            <a:chExt cx="7994591" cy="3644282"/>
          </a:xfrm>
        </p:grpSpPr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743" y="1182191"/>
              <a:ext cx="990573" cy="366211"/>
            </a:xfrm>
            <a:prstGeom prst="rect">
              <a:avLst/>
            </a:prstGeom>
          </p:spPr>
        </p:pic>
        <p:grpSp>
          <p:nvGrpSpPr>
            <p:cNvPr id="70" name="Grupo 69"/>
            <p:cNvGrpSpPr/>
            <p:nvPr/>
          </p:nvGrpSpPr>
          <p:grpSpPr>
            <a:xfrm>
              <a:off x="670453" y="1070122"/>
              <a:ext cx="7994591" cy="3644282"/>
              <a:chOff x="1332925" y="1060791"/>
              <a:chExt cx="7994591" cy="3644282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1332925" y="1060791"/>
                <a:ext cx="7994591" cy="3618158"/>
                <a:chOff x="997023" y="991194"/>
                <a:chExt cx="7994591" cy="3618158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497986" y="991194"/>
                  <a:ext cx="6493628" cy="3618158"/>
                  <a:chOff x="2451333" y="1004204"/>
                  <a:chExt cx="6493628" cy="3618158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6259" y="1116993"/>
                    <a:ext cx="489942" cy="366984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92314" y="2452942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Conversation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ENGINE</a:t>
                    </a:r>
                    <a:endParaRPr kumimoji="0" lang="es-E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3099700" y="3812237"/>
                    <a:ext cx="15110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Information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sources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67467" y="4078978"/>
                    <a:ext cx="541626" cy="543384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5" y="1004204"/>
                    <a:ext cx="1983876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0099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818028" y="1698252"/>
                    <a:ext cx="10468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Visual </a:t>
                    </a:r>
                  </a:p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recognition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5426700" y="4094527"/>
                    <a:ext cx="1369656" cy="39188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51333" y="1951592"/>
                    <a:ext cx="842277" cy="842277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30561" y="290719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Slack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343926" y="1044833"/>
                    <a:ext cx="511304" cy="511304"/>
                  </a:xfrm>
                  <a:prstGeom prst="rect">
                    <a:avLst/>
                  </a:prstGeom>
                </p:spPr>
              </p:pic>
              <p:pic>
                <p:nvPicPr>
                  <p:cNvPr id="46" name="Imagen 45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32139" y="2289141"/>
                    <a:ext cx="433150" cy="433150"/>
                  </a:xfrm>
                  <a:prstGeom prst="rect">
                    <a:avLst/>
                  </a:prstGeom>
                </p:spPr>
              </p:pic>
              <p:sp>
                <p:nvSpPr>
                  <p:cNvPr id="49" name="Flecha izquierda y derecha 48"/>
                  <p:cNvSpPr/>
                  <p:nvPr/>
                </p:nvSpPr>
                <p:spPr>
                  <a:xfrm rot="17991136">
                    <a:off x="3713406" y="3213531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81046" y="4167579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59529" y="2306891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23451" y="2301274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4942889">
                    <a:off x="5453717" y="3229713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592311" y="3826569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Recipe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service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595077" y="2283822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CuadroTexto 60"/>
                <p:cNvSpPr txBox="1"/>
                <p:nvPr/>
              </p:nvSpPr>
              <p:spPr>
                <a:xfrm>
                  <a:off x="997023" y="2894185"/>
                  <a:ext cx="55142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Users</a:t>
                  </a:r>
                  <a:endParaRPr lang="es-E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1007111" y="1802238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1007111" y="2323513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5" name="Rectángulo redondeado 64"/>
              <p:cNvSpPr/>
              <p:nvPr/>
            </p:nvSpPr>
            <p:spPr bwMode="auto">
              <a:xfrm>
                <a:off x="5680229" y="3825940"/>
                <a:ext cx="162770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6" name="Rectángulo redondeado 65"/>
              <p:cNvSpPr/>
              <p:nvPr/>
            </p:nvSpPr>
            <p:spPr bwMode="auto">
              <a:xfrm>
                <a:off x="3398498" y="3828582"/>
                <a:ext cx="158629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412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2070586" y="918604"/>
            <a:ext cx="8554514" cy="4717091"/>
            <a:chOff x="83166" y="657346"/>
            <a:chExt cx="8554514" cy="4717091"/>
          </a:xfrm>
        </p:grpSpPr>
        <p:grpSp>
          <p:nvGrpSpPr>
            <p:cNvPr id="70" name="Grupo 69"/>
            <p:cNvGrpSpPr/>
            <p:nvPr/>
          </p:nvGrpSpPr>
          <p:grpSpPr>
            <a:xfrm>
              <a:off x="90783" y="657346"/>
              <a:ext cx="8546897" cy="4717091"/>
              <a:chOff x="869337" y="797305"/>
              <a:chExt cx="8546897" cy="4717091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869337" y="797305"/>
                <a:ext cx="8546897" cy="4433659"/>
                <a:chOff x="533435" y="727708"/>
                <a:chExt cx="8546897" cy="4433659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138611" y="727708"/>
                  <a:ext cx="6941721" cy="4433659"/>
                  <a:chOff x="2091958" y="740718"/>
                  <a:chExt cx="6941721" cy="4433659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2983" y="1151482"/>
                    <a:ext cx="427505" cy="320217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82408" y="2411769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Conversation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600" b="1" dirty="0" smtClean="0">
                        <a:solidFill>
                          <a:srgbClr val="00B050"/>
                        </a:solidFill>
                      </a:rPr>
                      <a:t>ENGINE</a:t>
                    </a:r>
                    <a:endParaRPr kumimoji="0" lang="es-E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5242412" y="4828309"/>
                    <a:ext cx="98912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D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atabases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70149" y="4719251"/>
                    <a:ext cx="444124" cy="445566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4" y="1004204"/>
                    <a:ext cx="2072595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782408" y="1698252"/>
                    <a:ext cx="10824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Visual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recognition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3902292" y="4294547"/>
                    <a:ext cx="1246422" cy="35662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1958" y="2198466"/>
                    <a:ext cx="568504" cy="568504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64843" y="230245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Slack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622766" y="740718"/>
                    <a:ext cx="921833" cy="921833"/>
                  </a:xfrm>
                  <a:prstGeom prst="rect">
                    <a:avLst/>
                  </a:prstGeom>
                </p:spPr>
              </p:pic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26091" y="4784335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34340" y="2306890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11327" y="2298045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6200000">
                    <a:off x="4667936" y="3282077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242412" y="4374174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Recipe</a:t>
                    </a:r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service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156212" y="2260824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533435" y="1713136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533435" y="2350830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6" name="Rectángulo redondeado 65"/>
              <p:cNvSpPr/>
              <p:nvPr/>
            </p:nvSpPr>
            <p:spPr bwMode="auto">
              <a:xfrm>
                <a:off x="4284847" y="3959215"/>
                <a:ext cx="2443227" cy="155518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33" name="Rectángulo redondeado 32"/>
            <p:cNvSpPr/>
            <p:nvPr/>
          </p:nvSpPr>
          <p:spPr bwMode="auto">
            <a:xfrm>
              <a:off x="1582050" y="1566020"/>
              <a:ext cx="1364825" cy="1314997"/>
            </a:xfrm>
            <a:prstGeom prst="roundRect">
              <a:avLst/>
            </a:prstGeom>
            <a:noFill/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4174708" y="3900137"/>
              <a:ext cx="1492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DATA SOURCES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6936819" y="1018125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IBM WATSON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83166" y="1337881"/>
              <a:ext cx="675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675083" y="1660407"/>
              <a:ext cx="1240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 INTERFACE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050" y="2314325"/>
              <a:ext cx="889823" cy="300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108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354596" y="-919425"/>
            <a:ext cx="5764024" cy="3946980"/>
            <a:chOff x="2042984" y="584062"/>
            <a:chExt cx="5764024" cy="3946980"/>
          </a:xfrm>
        </p:grpSpPr>
        <p:grpSp>
          <p:nvGrpSpPr>
            <p:cNvPr id="12" name="Grupo 11"/>
            <p:cNvGrpSpPr/>
            <p:nvPr/>
          </p:nvGrpSpPr>
          <p:grpSpPr>
            <a:xfrm>
              <a:off x="2183028" y="584062"/>
              <a:ext cx="5623980" cy="3946980"/>
              <a:chOff x="2183028" y="584062"/>
              <a:chExt cx="5623980" cy="3946980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0" t="12619" r="53813" b="44710"/>
              <a:stretch/>
            </p:blipFill>
            <p:spPr bwMode="auto">
              <a:xfrm>
                <a:off x="2183028" y="1610686"/>
                <a:ext cx="5623980" cy="2920356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3" name="Rectángulo 2"/>
              <p:cNvSpPr/>
              <p:nvPr/>
            </p:nvSpPr>
            <p:spPr>
              <a:xfrm>
                <a:off x="6771503" y="3196281"/>
                <a:ext cx="815545" cy="378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3143877" y="3515873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6109386" y="120451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6520248" y="1347286"/>
                <a:ext cx="436606" cy="159302"/>
              </a:xfrm>
              <a:prstGeom prst="rect">
                <a:avLst/>
              </a:prstGeom>
            </p:spPr>
          </p:pic>
          <p:sp>
            <p:nvSpPr>
              <p:cNvPr id="7" name="Rectángulo 6"/>
              <p:cNvSpPr/>
              <p:nvPr/>
            </p:nvSpPr>
            <p:spPr>
              <a:xfrm>
                <a:off x="6060988" y="1165842"/>
                <a:ext cx="918520" cy="44484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3483423" y="3565815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0988" y="584062"/>
                <a:ext cx="918520" cy="518373"/>
              </a:xfrm>
              <a:prstGeom prst="rect">
                <a:avLst/>
              </a:prstGeom>
            </p:spPr>
          </p:pic>
        </p:grp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984" y="2981206"/>
              <a:ext cx="574271" cy="430149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870" y="3157831"/>
              <a:ext cx="561316" cy="159663"/>
            </a:xfrm>
            <a:prstGeom prst="rect">
              <a:avLst/>
            </a:prstGeom>
          </p:spPr>
        </p:pic>
      </p:grpSp>
      <p:grpSp>
        <p:nvGrpSpPr>
          <p:cNvPr id="64" name="Grupo 63"/>
          <p:cNvGrpSpPr/>
          <p:nvPr/>
        </p:nvGrpSpPr>
        <p:grpSpPr>
          <a:xfrm>
            <a:off x="673658" y="3713847"/>
            <a:ext cx="9123783" cy="2910709"/>
            <a:chOff x="673658" y="3713847"/>
            <a:chExt cx="9123783" cy="2910709"/>
          </a:xfrm>
        </p:grpSpPr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89" t="3420" r="27331" b="30744"/>
            <a:stretch/>
          </p:blipFill>
          <p:spPr>
            <a:xfrm>
              <a:off x="673658" y="4967554"/>
              <a:ext cx="334899" cy="348568"/>
            </a:xfrm>
            <a:prstGeom prst="rect">
              <a:avLst/>
            </a:prstGeom>
          </p:spPr>
        </p:pic>
        <p:grpSp>
          <p:nvGrpSpPr>
            <p:cNvPr id="61" name="Grupo 60"/>
            <p:cNvGrpSpPr/>
            <p:nvPr/>
          </p:nvGrpSpPr>
          <p:grpSpPr>
            <a:xfrm>
              <a:off x="739490" y="3713847"/>
              <a:ext cx="9057951" cy="2910709"/>
              <a:chOff x="778027" y="3690502"/>
              <a:chExt cx="9057951" cy="2910709"/>
            </a:xfrm>
          </p:grpSpPr>
          <p:cxnSp>
            <p:nvCxnSpPr>
              <p:cNvPr id="15" name="Conector recto de flecha 14"/>
              <p:cNvCxnSpPr/>
              <p:nvPr/>
            </p:nvCxnSpPr>
            <p:spPr>
              <a:xfrm>
                <a:off x="799070" y="6120714"/>
                <a:ext cx="903690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778027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2010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18852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2011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2899965" y="6231879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2012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399474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2013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517336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2014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6280543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2015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74157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2016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8468498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2017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6" name="Imagen 2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7288480" y="487958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27" name="Imagen 2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7690205" y="4985785"/>
                <a:ext cx="436606" cy="159302"/>
              </a:xfrm>
              <a:prstGeom prst="rect">
                <a:avLst/>
              </a:prstGeom>
            </p:spPr>
          </p:pic>
          <p:pic>
            <p:nvPicPr>
              <p:cNvPr id="31" name="Imagen 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1940065" y="5653024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32" name="Imagen 3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2280912" y="5745333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34" name="Imagen 33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4121355" y="5318711"/>
                <a:ext cx="370552" cy="402313"/>
              </a:xfrm>
              <a:prstGeom prst="rect">
                <a:avLst/>
              </a:prstGeom>
            </p:spPr>
          </p:pic>
          <p:pic>
            <p:nvPicPr>
              <p:cNvPr id="36" name="Imagen 35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4010210" y="5657461"/>
                <a:ext cx="592842" cy="304800"/>
              </a:xfrm>
              <a:prstGeom prst="rect">
                <a:avLst/>
              </a:prstGeom>
            </p:spPr>
          </p:pic>
          <p:pic>
            <p:nvPicPr>
              <p:cNvPr id="38" name="Imagen 37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6112762" y="5589617"/>
                <a:ext cx="323323" cy="351036"/>
              </a:xfrm>
              <a:prstGeom prst="rect">
                <a:avLst/>
              </a:prstGeom>
            </p:spPr>
          </p:pic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6436086" y="5653024"/>
                <a:ext cx="531471" cy="273247"/>
              </a:xfrm>
              <a:prstGeom prst="rect">
                <a:avLst/>
              </a:prstGeom>
            </p:spPr>
          </p:pic>
          <p:sp>
            <p:nvSpPr>
              <p:cNvPr id="40" name="Rectángulo 39"/>
              <p:cNvSpPr/>
              <p:nvPr/>
            </p:nvSpPr>
            <p:spPr>
              <a:xfrm>
                <a:off x="6092546" y="5437860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CuadroTexto 40"/>
              <p:cNvSpPr txBox="1"/>
              <p:nvPr/>
            </p:nvSpPr>
            <p:spPr>
              <a:xfrm>
                <a:off x="6110160" y="5404947"/>
                <a:ext cx="9038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>
                    <a:solidFill>
                      <a:schemeClr val="accent1"/>
                    </a:solidFill>
                  </a:rPr>
                  <a:t>Facebook</a:t>
                </a:r>
                <a:endParaRPr lang="es-ES" sz="12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2" name="Imagen 4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33162"/>
              <a:stretch/>
            </p:blipFill>
            <p:spPr>
              <a:xfrm>
                <a:off x="7308696" y="5534205"/>
                <a:ext cx="402479" cy="353070"/>
              </a:xfrm>
              <a:prstGeom prst="rect">
                <a:avLst/>
              </a:prstGeom>
            </p:spPr>
          </p:pic>
          <p:pic>
            <p:nvPicPr>
              <p:cNvPr id="43" name="Imagen 42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319"/>
              <a:stretch/>
            </p:blipFill>
            <p:spPr>
              <a:xfrm>
                <a:off x="7711175" y="5681147"/>
                <a:ext cx="457474" cy="217368"/>
              </a:xfrm>
              <a:prstGeom prst="rect">
                <a:avLst/>
              </a:prstGeom>
            </p:spPr>
          </p:pic>
          <p:sp>
            <p:nvSpPr>
              <p:cNvPr id="46" name="Rectángulo 45"/>
              <p:cNvSpPr/>
              <p:nvPr/>
            </p:nvSpPr>
            <p:spPr>
              <a:xfrm>
                <a:off x="7308696" y="5431786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CuadroTexto 46"/>
              <p:cNvSpPr txBox="1"/>
              <p:nvPr/>
            </p:nvSpPr>
            <p:spPr>
              <a:xfrm>
                <a:off x="7416130" y="5379924"/>
                <a:ext cx="9038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>
                    <a:solidFill>
                      <a:schemeClr val="accent1"/>
                    </a:solidFill>
                  </a:rPr>
                  <a:t>Google</a:t>
                </a:r>
                <a:endParaRPr lang="es-ES" sz="12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8" name="Imagen 47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4" t="74117" r="73042" b="6514"/>
              <a:stretch/>
            </p:blipFill>
            <p:spPr>
              <a:xfrm>
                <a:off x="7682616" y="4330594"/>
                <a:ext cx="603898" cy="387989"/>
              </a:xfrm>
              <a:prstGeom prst="rect">
                <a:avLst/>
              </a:prstGeom>
            </p:spPr>
          </p:pic>
          <p:pic>
            <p:nvPicPr>
              <p:cNvPr id="49" name="Imagen 48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2" t="27140" r="68110" b="28454"/>
              <a:stretch/>
            </p:blipFill>
            <p:spPr>
              <a:xfrm>
                <a:off x="7273544" y="4289125"/>
                <a:ext cx="409072" cy="452869"/>
              </a:xfrm>
              <a:prstGeom prst="rect">
                <a:avLst/>
              </a:prstGeom>
            </p:spPr>
          </p:pic>
          <p:pic>
            <p:nvPicPr>
              <p:cNvPr id="51" name="Imagen 50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18" r="76139" b="1"/>
              <a:stretch/>
            </p:blipFill>
            <p:spPr>
              <a:xfrm>
                <a:off x="6118620" y="4935537"/>
                <a:ext cx="301300" cy="262869"/>
              </a:xfrm>
              <a:prstGeom prst="rect">
                <a:avLst/>
              </a:prstGeom>
            </p:spPr>
          </p:pic>
          <p:pic>
            <p:nvPicPr>
              <p:cNvPr id="50" name="Imagen 4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82" t="-708" b="-1"/>
              <a:stretch/>
            </p:blipFill>
            <p:spPr>
              <a:xfrm>
                <a:off x="6415620" y="4909728"/>
                <a:ext cx="612464" cy="175014"/>
              </a:xfrm>
              <a:prstGeom prst="rect">
                <a:avLst/>
              </a:prstGeom>
            </p:spPr>
          </p:pic>
          <p:pic>
            <p:nvPicPr>
              <p:cNvPr id="52" name="Imagen 5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11368" b="33162"/>
              <a:stretch/>
            </p:blipFill>
            <p:spPr>
              <a:xfrm>
                <a:off x="799070" y="5607707"/>
                <a:ext cx="356722" cy="353070"/>
              </a:xfrm>
              <a:prstGeom prst="rect">
                <a:avLst/>
              </a:prstGeom>
            </p:spPr>
          </p:pic>
          <p:pic>
            <p:nvPicPr>
              <p:cNvPr id="53" name="Imagen 52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774"/>
              <a:stretch/>
            </p:blipFill>
            <p:spPr>
              <a:xfrm>
                <a:off x="1160554" y="5759959"/>
                <a:ext cx="457474" cy="214248"/>
              </a:xfrm>
              <a:prstGeom prst="rect">
                <a:avLst/>
              </a:prstGeom>
            </p:spPr>
          </p:pic>
          <p:sp>
            <p:nvSpPr>
              <p:cNvPr id="56" name="CuadroTexto 55"/>
              <p:cNvSpPr txBox="1"/>
              <p:nvPr/>
            </p:nvSpPr>
            <p:spPr>
              <a:xfrm>
                <a:off x="6307464" y="5028623"/>
                <a:ext cx="509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>
                    <a:solidFill>
                      <a:schemeClr val="accent1"/>
                    </a:solidFill>
                  </a:rPr>
                  <a:t>LUIS</a:t>
                </a:r>
                <a:endParaRPr lang="es-ES" sz="12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57" name="Imagen 5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89" t="3420" r="27331" b="30744"/>
              <a:stretch/>
            </p:blipFill>
            <p:spPr>
              <a:xfrm>
                <a:off x="7142997" y="3690502"/>
                <a:ext cx="358666" cy="373305"/>
              </a:xfrm>
              <a:prstGeom prst="rect">
                <a:avLst/>
              </a:prstGeom>
            </p:spPr>
          </p:pic>
          <p:pic>
            <p:nvPicPr>
              <p:cNvPr id="58" name="Imagen 57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80" t="70635" r="7130" b="9141"/>
              <a:stretch/>
            </p:blipFill>
            <p:spPr>
              <a:xfrm>
                <a:off x="7501663" y="3810626"/>
                <a:ext cx="876497" cy="170013"/>
              </a:xfrm>
              <a:prstGeom prst="rect">
                <a:avLst/>
              </a:prstGeom>
            </p:spPr>
          </p:pic>
          <p:sp>
            <p:nvSpPr>
              <p:cNvPr id="60" name="CuadroTexto 59"/>
              <p:cNvSpPr txBox="1"/>
              <p:nvPr/>
            </p:nvSpPr>
            <p:spPr>
              <a:xfrm>
                <a:off x="7379374" y="3939805"/>
                <a:ext cx="10120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 err="1" smtClean="0">
                    <a:solidFill>
                      <a:schemeClr val="accent1"/>
                    </a:solidFill>
                  </a:rPr>
                  <a:t>Conversation</a:t>
                </a:r>
                <a:endParaRPr lang="es-ES" sz="11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0" name="Imagen 2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119" y="5244770"/>
                <a:ext cx="561316" cy="173165"/>
              </a:xfrm>
              <a:prstGeom prst="rect">
                <a:avLst/>
              </a:prstGeom>
            </p:spPr>
          </p:pic>
        </p:grpSp>
        <p:pic>
          <p:nvPicPr>
            <p:cNvPr id="63" name="Imagen 6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0" t="70635" r="7130" b="9141"/>
            <a:stretch/>
          </p:blipFill>
          <p:spPr>
            <a:xfrm>
              <a:off x="974621" y="5089829"/>
              <a:ext cx="818415" cy="158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48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/>
          <a:srcRect l="13586" t="19596" r="42661" b="4681"/>
          <a:stretch/>
        </p:blipFill>
        <p:spPr bwMode="auto">
          <a:xfrm>
            <a:off x="1820563" y="157856"/>
            <a:ext cx="6746788" cy="58640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7611762" y="5898292"/>
            <a:ext cx="617838" cy="14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422230" y="5890596"/>
            <a:ext cx="68374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WATSON</a:t>
            </a:r>
            <a:endParaRPr lang="es-ES" sz="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272634" y="5898833"/>
            <a:ext cx="55605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API.ai</a:t>
            </a:r>
            <a:endParaRPr lang="es-ES" sz="8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828688" y="5889965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LUIS</a:t>
            </a:r>
            <a:endParaRPr lang="es-ES" sz="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254140" y="5914137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WIT.ai</a:t>
            </a:r>
            <a:endParaRPr lang="es-ES" sz="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794309" y="5898292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LEX</a:t>
            </a:r>
            <a:endParaRPr lang="es-ES" sz="8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025331" y="5889965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8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55161" y="5898922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800" b="1" dirty="0"/>
          </a:p>
        </p:txBody>
      </p:sp>
    </p:spTree>
    <p:extLst>
      <p:ext uri="{BB962C8B-B14F-4D97-AF65-F5344CB8AC3E}">
        <p14:creationId xmlns:p14="http://schemas.microsoft.com/office/powerpoint/2010/main" val="13726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2471352" y="1387602"/>
            <a:ext cx="5236862" cy="3853884"/>
            <a:chOff x="2471352" y="1387602"/>
            <a:chExt cx="5236862" cy="3853884"/>
          </a:xfrm>
        </p:grpSpPr>
        <p:grpSp>
          <p:nvGrpSpPr>
            <p:cNvPr id="4" name="Grupo 3"/>
            <p:cNvGrpSpPr/>
            <p:nvPr/>
          </p:nvGrpSpPr>
          <p:grpSpPr>
            <a:xfrm>
              <a:off x="2471352" y="1518407"/>
              <a:ext cx="5236862" cy="3464654"/>
              <a:chOff x="2471352" y="1518407"/>
              <a:chExt cx="5236862" cy="3464654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/>
              <a:srcRect l="33697" t="25493" r="23085" b="11437"/>
              <a:stretch/>
            </p:blipFill>
            <p:spPr bwMode="auto">
              <a:xfrm>
                <a:off x="2471352" y="1518407"/>
                <a:ext cx="5236862" cy="346465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3" name="Imagen 2"/>
              <p:cNvPicPr/>
              <p:nvPr/>
            </p:nvPicPr>
            <p:blipFill rotWithShape="1">
              <a:blip r:embed="rId2"/>
              <a:srcRect l="51091" t="67311" r="41363" b="27344"/>
              <a:stretch/>
            </p:blipFill>
            <p:spPr bwMode="auto">
              <a:xfrm>
                <a:off x="4579820" y="3696144"/>
                <a:ext cx="914401" cy="29361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6" name="CuadroTexto 5"/>
            <p:cNvSpPr txBox="1"/>
            <p:nvPr/>
          </p:nvSpPr>
          <p:spPr>
            <a:xfrm>
              <a:off x="2628175" y="4995265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WATSON</a:t>
              </a:r>
              <a:endParaRPr lang="es-ES" sz="1000" b="1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682619" y="4995265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LUIS</a:t>
              </a:r>
              <a:endParaRPr lang="es-ES" sz="1000" b="1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698438" y="4977958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LEX</a:t>
              </a:r>
              <a:endParaRPr lang="es-ES" sz="1000" b="1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714257" y="4977958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API</a:t>
              </a:r>
              <a:endParaRPr lang="es-ES" sz="1000" b="1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6768701" y="4983061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WIT</a:t>
              </a:r>
              <a:endParaRPr lang="es-ES" sz="1000" b="1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624649" y="3683940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0,63 USD</a:t>
              </a:r>
              <a:endParaRPr lang="es-ES" sz="1100" b="1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657251" y="3553135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0,75 USD</a:t>
              </a:r>
              <a:endParaRPr lang="es-ES" sz="1100" b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2570205" y="1387602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2,5 USD</a:t>
              </a:r>
              <a:endParaRPr lang="es-E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3476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4298813" y="2022475"/>
            <a:ext cx="3576139" cy="2869488"/>
            <a:chOff x="4298813" y="2022475"/>
            <a:chExt cx="3576139" cy="2869488"/>
          </a:xfrm>
        </p:grpSpPr>
        <p:pic>
          <p:nvPicPr>
            <p:cNvPr id="5" name="Imagen 4"/>
            <p:cNvPicPr/>
            <p:nvPr/>
          </p:nvPicPr>
          <p:blipFill rotWithShape="1">
            <a:blip r:embed="rId2"/>
            <a:srcRect l="27747" t="20860" r="24671" b="11322"/>
            <a:stretch/>
          </p:blipFill>
          <p:spPr bwMode="auto">
            <a:xfrm>
              <a:off x="4601497" y="2022475"/>
              <a:ext cx="3273455" cy="262326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ctángulo 5"/>
            <p:cNvSpPr/>
            <p:nvPr/>
          </p:nvSpPr>
          <p:spPr>
            <a:xfrm>
              <a:off x="4889090" y="3001297"/>
              <a:ext cx="169607" cy="117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756355" y="3126658"/>
              <a:ext cx="416643" cy="14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841859" y="2875935"/>
              <a:ext cx="595811" cy="250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/>
            <p:cNvSpPr txBox="1"/>
            <p:nvPr/>
          </p:nvSpPr>
          <p:spPr>
            <a:xfrm rot="16200000">
              <a:off x="3969892" y="3241726"/>
              <a:ext cx="904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Rendimiento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4992330" y="4645742"/>
              <a:ext cx="16296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Velocidad = 1/Latencia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75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4036854" y="1711325"/>
            <a:ext cx="3872071" cy="3681571"/>
            <a:chOff x="4036854" y="1711325"/>
            <a:chExt cx="3872071" cy="3681571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27599" t="19217" r="27685" b="5440"/>
            <a:stretch/>
          </p:blipFill>
          <p:spPr bwMode="auto">
            <a:xfrm>
              <a:off x="4283075" y="1711325"/>
              <a:ext cx="3625850" cy="34353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52230" t="56712" r="43968" b="41191"/>
            <a:stretch/>
          </p:blipFill>
          <p:spPr bwMode="auto">
            <a:xfrm>
              <a:off x="5930634" y="4987761"/>
              <a:ext cx="308344" cy="956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Imagen 6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5578503" y="3101334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Imagen 7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059821" y="3101332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Imagen 8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059821" y="3667761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Imagen 9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549302" y="3667760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Elipse 10"/>
            <p:cNvSpPr/>
            <p:nvPr/>
          </p:nvSpPr>
          <p:spPr>
            <a:xfrm>
              <a:off x="6164550" y="3559780"/>
              <a:ext cx="74428" cy="69112"/>
            </a:xfrm>
            <a:prstGeom prst="ellipse">
              <a:avLst/>
            </a:prstGeom>
            <a:solidFill>
              <a:srgbClr val="E84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149828" y="3477549"/>
              <a:ext cx="4723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</a:t>
              </a:r>
              <a:r>
                <a:rPr lang="es-E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it.ai</a:t>
              </a:r>
              <a:endParaRPr lang="es-E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" name="Imagen 13"/>
            <p:cNvPicPr/>
            <p:nvPr/>
          </p:nvPicPr>
          <p:blipFill rotWithShape="1">
            <a:blip r:embed="rId2"/>
            <a:srcRect l="52230" t="56712" r="43968" b="41191"/>
            <a:stretch/>
          </p:blipFill>
          <p:spPr bwMode="auto">
            <a:xfrm rot="16200000">
              <a:off x="4329061" y="3333308"/>
              <a:ext cx="308344" cy="956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CuadroTexto 14"/>
            <p:cNvSpPr txBox="1"/>
            <p:nvPr/>
          </p:nvSpPr>
          <p:spPr>
            <a:xfrm rot="16200000">
              <a:off x="3707933" y="3354438"/>
              <a:ext cx="904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Sensibilidad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115786" y="5146675"/>
              <a:ext cx="16296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Precisión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591552" y="1142998"/>
            <a:ext cx="6161797" cy="3679308"/>
            <a:chOff x="1545719" y="3363816"/>
            <a:chExt cx="2792364" cy="1543074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54487" t="47753" r="28619" b="5140"/>
            <a:stretch/>
          </p:blipFill>
          <p:spPr bwMode="auto">
            <a:xfrm>
              <a:off x="3354572" y="3363816"/>
              <a:ext cx="983511" cy="154185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18997" t="47753" r="53975" b="5141"/>
            <a:stretch/>
          </p:blipFill>
          <p:spPr bwMode="auto">
            <a:xfrm>
              <a:off x="1781060" y="3363817"/>
              <a:ext cx="1573512" cy="154185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 rot="16200000">
              <a:off x="945149" y="4037836"/>
              <a:ext cx="1340615" cy="1394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Tiempo de respuesta (</a:t>
              </a:r>
              <a:r>
                <a:rPr lang="es-E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881900" y="4789311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WATSON</a:t>
              </a:r>
              <a:endParaRPr lang="es-ES" sz="11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2409228" y="4790719"/>
              <a:ext cx="443732" cy="1161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API.ai</a:t>
              </a:r>
              <a:endParaRPr lang="es-ES" sz="12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887748" y="4791230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LUIS</a:t>
              </a:r>
              <a:endParaRPr lang="es-ES" sz="1100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383512" y="4789198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LEX</a:t>
              </a:r>
              <a:endParaRPr lang="es-ES" sz="11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894351" y="4789198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WIT</a:t>
              </a:r>
              <a:endParaRPr lang="es-E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7814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98</Words>
  <Application>Microsoft Office PowerPoint</Application>
  <PresentationFormat>Panorámica</PresentationFormat>
  <Paragraphs>70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Berlin Sans FB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32</cp:revision>
  <dcterms:created xsi:type="dcterms:W3CDTF">2017-10-16T08:08:10Z</dcterms:created>
  <dcterms:modified xsi:type="dcterms:W3CDTF">2017-10-25T16:23:39Z</dcterms:modified>
</cp:coreProperties>
</file>