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4" r:id="rId3"/>
    <p:sldId id="286" r:id="rId4"/>
    <p:sldId id="281" r:id="rId5"/>
    <p:sldId id="289" r:id="rId6"/>
    <p:sldId id="291" r:id="rId7"/>
    <p:sldId id="27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maculada Perea Fernández" initials="IPF" lastIdx="1" clrIdx="0">
    <p:extLst>
      <p:ext uri="{19B8F6BF-5375-455C-9EA6-DF929625EA0E}">
        <p15:presenceInfo xmlns:p15="http://schemas.microsoft.com/office/powerpoint/2012/main" userId="S-1-5-21-1485405084-1546518020-4108744313-51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40F0"/>
    <a:srgbClr val="46DACC"/>
    <a:srgbClr val="FF3300"/>
    <a:srgbClr val="E848E8"/>
    <a:srgbClr val="CCCCFF"/>
    <a:srgbClr val="F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>
        <p:scale>
          <a:sx n="20" d="100"/>
          <a:sy n="20" d="100"/>
        </p:scale>
        <p:origin x="282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4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1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26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8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9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5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8449B-7E7F-4B22-B31C-7455ACE0523B}" type="datetimeFigureOut">
              <a:rPr lang="es-ES" smtClean="0"/>
              <a:t>13/01/2018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1A9-81BD-470C-B074-4AF1B3143D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138989" y="320842"/>
            <a:ext cx="9954128" cy="6801854"/>
            <a:chOff x="1138989" y="320842"/>
            <a:chExt cx="9954128" cy="6801854"/>
          </a:xfrm>
        </p:grpSpPr>
        <p:grpSp>
          <p:nvGrpSpPr>
            <p:cNvPr id="21" name="Grupo 20"/>
            <p:cNvGrpSpPr/>
            <p:nvPr/>
          </p:nvGrpSpPr>
          <p:grpSpPr>
            <a:xfrm>
              <a:off x="1138989" y="320842"/>
              <a:ext cx="9954128" cy="6801854"/>
              <a:chOff x="1138989" y="320842"/>
              <a:chExt cx="9954128" cy="6801854"/>
            </a:xfrm>
          </p:grpSpPr>
          <p:sp>
            <p:nvSpPr>
              <p:cNvPr id="3" name="Decisión 2"/>
              <p:cNvSpPr/>
              <p:nvPr/>
            </p:nvSpPr>
            <p:spPr>
              <a:xfrm>
                <a:off x="1843622" y="1913021"/>
                <a:ext cx="545157" cy="45680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" name="Llamada rectangular redondeada 3"/>
              <p:cNvSpPr/>
              <p:nvPr/>
            </p:nvSpPr>
            <p:spPr>
              <a:xfrm>
                <a:off x="1904703" y="1178685"/>
                <a:ext cx="386530" cy="23756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442" y="4399391"/>
                <a:ext cx="342636" cy="342636"/>
              </a:xfrm>
              <a:prstGeom prst="rect">
                <a:avLst/>
              </a:prstGeom>
            </p:spPr>
          </p:pic>
          <p:sp>
            <p:nvSpPr>
              <p:cNvPr id="7" name="Rectángulo redondeado 6"/>
              <p:cNvSpPr/>
              <p:nvPr/>
            </p:nvSpPr>
            <p:spPr>
              <a:xfrm>
                <a:off x="1894029" y="2855582"/>
                <a:ext cx="479884" cy="31769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1997442" y="50329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endParaRPr lang="es-E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" name="Conector recto de flecha 8"/>
              <p:cNvCxnSpPr/>
              <p:nvPr/>
            </p:nvCxnSpPr>
            <p:spPr>
              <a:xfrm>
                <a:off x="1843622" y="752823"/>
                <a:ext cx="484777" cy="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uadroTexto 10"/>
              <p:cNvSpPr txBox="1"/>
              <p:nvPr/>
            </p:nvSpPr>
            <p:spPr>
              <a:xfrm>
                <a:off x="2626673" y="550419"/>
                <a:ext cx="8092856" cy="6324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Dirección del flujo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Solicitud de información adicional por parte del </a:t>
                </a:r>
                <a:r>
                  <a:rPr lang="es-E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chatbot</a:t>
                </a: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Evaluación de condiciones sobre intenciones, entidades o variables de entorno</a:t>
                </a:r>
              </a:p>
              <a:p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Acciones por parte de la aplicación orquestadora: consultas de base datos, peticiones</a:t>
                </a:r>
              </a:p>
              <a:p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al servicio recetas Food2Fork o al servicio reconocimiento de imágenes IBM Watson</a:t>
                </a:r>
              </a:p>
              <a:p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Respuesta que se proporcionará al usuario (no se espera input del usuario)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Entrada del usuario requerida</a:t>
                </a:r>
              </a:p>
              <a:p>
                <a:pPr>
                  <a:spcBef>
                    <a:spcPts val="600"/>
                  </a:spcBef>
                </a:pP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Variable de contexto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Intención</a:t>
                </a:r>
              </a:p>
              <a:p>
                <a:pPr>
                  <a:spcBef>
                    <a:spcPts val="600"/>
                  </a:spcBef>
                </a:pPr>
                <a:endParaRPr lang="es-E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Entidad</a:t>
                </a:r>
                <a:endPara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1997442" y="5716068"/>
                <a:ext cx="3593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#</a:t>
                </a:r>
                <a:endParaRPr lang="es-E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" name="CuadroTexto 12"/>
              <p:cNvSpPr txBox="1"/>
              <p:nvPr/>
            </p:nvSpPr>
            <p:spPr>
              <a:xfrm>
                <a:off x="1914085" y="6352007"/>
                <a:ext cx="505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@</a:t>
                </a:r>
                <a:endParaRPr lang="es-E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Recortar rectángulo de esquina sencilla 19"/>
              <p:cNvSpPr/>
              <p:nvPr/>
            </p:nvSpPr>
            <p:spPr>
              <a:xfrm>
                <a:off x="1138989" y="320842"/>
                <a:ext cx="9954128" cy="6801854"/>
              </a:xfrm>
              <a:prstGeom prst="snip1Rect">
                <a:avLst>
                  <a:gd name="adj" fmla="val 0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3" name="Rectángulo 22"/>
            <p:cNvSpPr/>
            <p:nvPr/>
          </p:nvSpPr>
          <p:spPr>
            <a:xfrm>
              <a:off x="1931579" y="3562226"/>
              <a:ext cx="457200" cy="369332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es-E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Llamada con línea 2 (sin borde) 23"/>
            <p:cNvSpPr/>
            <p:nvPr/>
          </p:nvSpPr>
          <p:spPr>
            <a:xfrm>
              <a:off x="1931579" y="2236325"/>
              <a:ext cx="914400" cy="612648"/>
            </a:xfrm>
            <a:prstGeom prst="callout2">
              <a:avLst>
                <a:gd name="adj1" fmla="val 241023"/>
                <a:gd name="adj2" fmla="val -1843"/>
                <a:gd name="adj3" fmla="val 242395"/>
                <a:gd name="adj4" fmla="val -24361"/>
                <a:gd name="adj5" fmla="val 294835"/>
                <a:gd name="adj6" fmla="val -3365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94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-2337543" y="-1366780"/>
            <a:ext cx="20203974" cy="8032275"/>
            <a:chOff x="-2337543" y="-1366780"/>
            <a:chExt cx="20203974" cy="8032275"/>
          </a:xfrm>
        </p:grpSpPr>
        <p:grpSp>
          <p:nvGrpSpPr>
            <p:cNvPr id="59" name="Grupo 58"/>
            <p:cNvGrpSpPr/>
            <p:nvPr/>
          </p:nvGrpSpPr>
          <p:grpSpPr>
            <a:xfrm>
              <a:off x="-2337543" y="-1366780"/>
              <a:ext cx="20203974" cy="8032275"/>
              <a:chOff x="-2337543" y="-1366780"/>
              <a:chExt cx="20203974" cy="8032275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-2337543" y="-1085851"/>
                <a:ext cx="18219227" cy="7751346"/>
                <a:chOff x="-1245677" y="-1031669"/>
                <a:chExt cx="18219227" cy="7751346"/>
              </a:xfrm>
            </p:grpSpPr>
            <p:grpSp>
              <p:nvGrpSpPr>
                <p:cNvPr id="96" name="Grupo 95"/>
                <p:cNvGrpSpPr/>
                <p:nvPr/>
              </p:nvGrpSpPr>
              <p:grpSpPr>
                <a:xfrm>
                  <a:off x="-1245677" y="-1031669"/>
                  <a:ext cx="18219227" cy="7751346"/>
                  <a:chOff x="-1338297" y="-903332"/>
                  <a:chExt cx="18219227" cy="7751346"/>
                </a:xfrm>
              </p:grpSpPr>
              <p:grpSp>
                <p:nvGrpSpPr>
                  <p:cNvPr id="97" name="Grupo 96"/>
                  <p:cNvGrpSpPr/>
                  <p:nvPr/>
                </p:nvGrpSpPr>
                <p:grpSpPr>
                  <a:xfrm>
                    <a:off x="-1338297" y="-903332"/>
                    <a:ext cx="18219227" cy="7751346"/>
                    <a:chOff x="-1338297" y="-903332"/>
                    <a:chExt cx="18219227" cy="7751346"/>
                  </a:xfrm>
                </p:grpSpPr>
                <p:grpSp>
                  <p:nvGrpSpPr>
                    <p:cNvPr id="89" name="Grupo 88"/>
                    <p:cNvGrpSpPr/>
                    <p:nvPr/>
                  </p:nvGrpSpPr>
                  <p:grpSpPr>
                    <a:xfrm>
                      <a:off x="-1338297" y="1724085"/>
                      <a:ext cx="11687612" cy="1581874"/>
                      <a:chOff x="-1338297" y="1724085"/>
                      <a:chExt cx="11687612" cy="1581874"/>
                    </a:xfrm>
                  </p:grpSpPr>
                  <p:sp>
                    <p:nvSpPr>
                      <p:cNvPr id="5" name="Decisión 4"/>
                      <p:cNvSpPr/>
                      <p:nvPr/>
                    </p:nvSpPr>
                    <p:spPr>
                      <a:xfrm>
                        <a:off x="813597" y="1724085"/>
                        <a:ext cx="2205200" cy="1581874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#NEGATIVE_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REACTION</a:t>
                        </a:r>
                        <a:endParaRPr lang="es-E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13" name="Conector recto de flecha 12"/>
                      <p:cNvCxnSpPr>
                        <a:stCxn id="26" idx="6"/>
                        <a:endCxn id="5" idx="1"/>
                      </p:cNvCxnSpPr>
                      <p:nvPr/>
                    </p:nvCxnSpPr>
                    <p:spPr>
                      <a:xfrm>
                        <a:off x="-78297" y="2515022"/>
                        <a:ext cx="891894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Conector recto de flecha 14"/>
                      <p:cNvCxnSpPr>
                        <a:stCxn id="5" idx="3"/>
                        <a:endCxn id="24" idx="1"/>
                      </p:cNvCxnSpPr>
                      <p:nvPr/>
                    </p:nvCxnSpPr>
                    <p:spPr>
                      <a:xfrm flipV="1">
                        <a:off x="3018797" y="2490494"/>
                        <a:ext cx="2453636" cy="24528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2" name="CuadroTexto 121"/>
                      <p:cNvSpPr txBox="1"/>
                      <p:nvPr/>
                    </p:nvSpPr>
                    <p:spPr>
                      <a:xfrm>
                        <a:off x="3018797" y="2071917"/>
                        <a:ext cx="475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" b="1" dirty="0" smtClean="0">
                            <a:solidFill>
                              <a:srgbClr val="FF3300"/>
                            </a:solidFill>
                            <a:latin typeface="+mj-lt"/>
                            <a:cs typeface="Aharoni" panose="02010803020104030203" pitchFamily="2" charset="-79"/>
                          </a:rPr>
                          <a:t>Yes</a:t>
                        </a:r>
                        <a:endParaRPr lang="es-ES" b="1" dirty="0">
                          <a:solidFill>
                            <a:srgbClr val="FF3300"/>
                          </a:solidFill>
                          <a:latin typeface="+mj-lt"/>
                          <a:cs typeface="Aharoni" panose="02010803020104030203" pitchFamily="2" charset="-79"/>
                        </a:endParaRPr>
                      </a:p>
                    </p:txBody>
                  </p:sp>
                  <p:sp>
                    <p:nvSpPr>
                      <p:cNvPr id="24" name="Decisión 23"/>
                      <p:cNvSpPr/>
                      <p:nvPr/>
                    </p:nvSpPr>
                    <p:spPr>
                      <a:xfrm>
                        <a:off x="5472433" y="1770157"/>
                        <a:ext cx="2222223" cy="1440673"/>
                      </a:xfrm>
                      <a:prstGeom prst="flowChartDecision">
                        <a:avLst/>
                      </a:prstGeom>
                      <a:noFill/>
                      <a:ln w="38100">
                        <a:solidFill>
                          <a:srgbClr val="46DACC"/>
                        </a:solidFill>
                        <a:prstDash val="sysDot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CHECK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$INSULT_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COUNTER </a:t>
                        </a:r>
                      </a:p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&gt;= 3</a:t>
                        </a:r>
                      </a:p>
                    </p:txBody>
                  </p:sp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-1338297" y="2011022"/>
                        <a:ext cx="1260000" cy="1008000"/>
                      </a:xfrm>
                      <a:prstGeom prst="ellipse">
                        <a:avLst/>
                      </a:prstGeom>
                      <a:noFill/>
                      <a:ln w="76200">
                        <a:solidFill>
                          <a:srgbClr val="46DA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:r>
                          <a:rPr lang="es-ES" sz="12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Arial Rounded MT Bold" panose="020F0704030504030204" pitchFamily="34" charset="0"/>
                          </a:rPr>
                          <a:t>START</a:t>
                        </a:r>
                        <a:endParaRPr lang="es-E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Rounded MT Bold" panose="020F0704030504030204" pitchFamily="34" charset="0"/>
                        </a:endParaRPr>
                      </a:p>
                    </p:txBody>
                  </p:sp>
                  <p:cxnSp>
                    <p:nvCxnSpPr>
                      <p:cNvPr id="36" name="Conector recto de flecha 35"/>
                      <p:cNvCxnSpPr>
                        <a:stCxn id="24" idx="3"/>
                        <a:endCxn id="44" idx="1"/>
                      </p:cNvCxnSpPr>
                      <p:nvPr/>
                    </p:nvCxnSpPr>
                    <p:spPr>
                      <a:xfrm flipV="1">
                        <a:off x="7694656" y="2445260"/>
                        <a:ext cx="2654659" cy="45234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240F0"/>
                        </a:solidFill>
                        <a:prstDash val="solid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3" name="CuadroTexto 92"/>
                    <p:cNvSpPr txBox="1"/>
                    <p:nvPr/>
                  </p:nvSpPr>
                  <p:spPr>
                    <a:xfrm>
                      <a:off x="813597" y="-762240"/>
                      <a:ext cx="30392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6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 Rounded MT Bold" panose="020F0704030504030204" pitchFamily="34" charset="0"/>
                          <a:cs typeface="Aharoni" panose="02010803020104030203" pitchFamily="2" charset="-79"/>
                        </a:rPr>
                        <a:t>WATSON CONVERSATION</a:t>
                      </a:r>
                      <a:endParaRPr lang="es-ES" sz="1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Rounded MT Bold" panose="020F0704030504030204" pitchFamily="34" charset="0"/>
                        <a:cs typeface="Aharoni" panose="02010803020104030203" pitchFamily="2" charset="-79"/>
                      </a:endParaRPr>
                    </a:p>
                  </p:txBody>
                </p:sp>
                <p:sp>
                  <p:nvSpPr>
                    <p:cNvPr id="98" name="Rectángulo redondeado 97"/>
                    <p:cNvSpPr/>
                    <p:nvPr/>
                  </p:nvSpPr>
                  <p:spPr>
                    <a:xfrm>
                      <a:off x="446796" y="-903332"/>
                      <a:ext cx="16434134" cy="7751346"/>
                    </a:xfrm>
                    <a:prstGeom prst="roundRect">
                      <a:avLst>
                        <a:gd name="adj" fmla="val 3452"/>
                      </a:avLst>
                    </a:prstGeom>
                    <a:noFill/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44" name="Rectángulo redondeado 43"/>
                  <p:cNvSpPr/>
                  <p:nvPr/>
                </p:nvSpPr>
                <p:spPr>
                  <a:xfrm>
                    <a:off x="10349315" y="1892032"/>
                    <a:ext cx="1435155" cy="1106456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46DACC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s-E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Rounded MT Bold" panose="020F0704030504030204" pitchFamily="34" charset="0"/>
                      </a:rPr>
                      <a:t>#BYE</a:t>
                    </a:r>
                    <a:endParaRPr lang="es-E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42" name="CuadroTexto 41"/>
                <p:cNvSpPr txBox="1"/>
                <p:nvPr/>
              </p:nvSpPr>
              <p:spPr>
                <a:xfrm>
                  <a:off x="3148946" y="2386685"/>
                  <a:ext cx="1691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0" name="CuadroTexto 69"/>
                <p:cNvSpPr txBox="1"/>
                <p:nvPr/>
              </p:nvSpPr>
              <p:spPr>
                <a:xfrm>
                  <a:off x="7800961" y="2413271"/>
                  <a:ext cx="16919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insult_counter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=0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3" name="CuadroTexto 72"/>
                <p:cNvSpPr txBox="1"/>
                <p:nvPr/>
              </p:nvSpPr>
              <p:spPr>
                <a:xfrm>
                  <a:off x="7787276" y="1997091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</p:grpSp>
          <p:cxnSp>
            <p:nvCxnSpPr>
              <p:cNvPr id="27" name="Conector recto de flecha 26"/>
              <p:cNvCxnSpPr>
                <a:stCxn id="24" idx="2"/>
              </p:cNvCxnSpPr>
              <p:nvPr/>
            </p:nvCxnSpPr>
            <p:spPr>
              <a:xfrm>
                <a:off x="5584299" y="3028311"/>
                <a:ext cx="46086" cy="3021310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/>
              <p:cNvSpPr txBox="1"/>
              <p:nvPr/>
            </p:nvSpPr>
            <p:spPr>
              <a:xfrm>
                <a:off x="5675519" y="311567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16606431" y="175473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1" name="Conector recto de flecha 30"/>
              <p:cNvCxnSpPr>
                <a:stCxn id="44" idx="3"/>
                <a:endCxn id="30" idx="2"/>
              </p:cNvCxnSpPr>
              <p:nvPr/>
            </p:nvCxnSpPr>
            <p:spPr>
              <a:xfrm flipV="1">
                <a:off x="10785224" y="2258730"/>
                <a:ext cx="5821207" cy="401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ángulo 18"/>
              <p:cNvSpPr/>
              <p:nvPr/>
            </p:nvSpPr>
            <p:spPr>
              <a:xfrm>
                <a:off x="7404731" y="3985183"/>
                <a:ext cx="4713620" cy="120032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(secuencial)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hurting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feelings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very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hard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with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me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broken_heart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:”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"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stop! I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just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hand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angry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:“</a:t>
                </a:r>
              </a:p>
            </p:txBody>
          </p:sp>
          <p:sp>
            <p:nvSpPr>
              <p:cNvPr id="34" name="Llamada con línea 2 (sin borde) 33"/>
              <p:cNvSpPr/>
              <p:nvPr/>
            </p:nvSpPr>
            <p:spPr>
              <a:xfrm>
                <a:off x="4543185" y="-1366780"/>
                <a:ext cx="914400" cy="612648"/>
              </a:xfrm>
              <a:prstGeom prst="callout2">
                <a:avLst>
                  <a:gd name="adj1" fmla="val 830318"/>
                  <a:gd name="adj2" fmla="val 114584"/>
                  <a:gd name="adj3" fmla="val 976462"/>
                  <a:gd name="adj4" fmla="val 266665"/>
                  <a:gd name="adj5" fmla="val 976928"/>
                  <a:gd name="adj6" fmla="val 30958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Llamada con línea 2 (sin borde) 49"/>
              <p:cNvSpPr/>
              <p:nvPr/>
            </p:nvSpPr>
            <p:spPr>
              <a:xfrm>
                <a:off x="8532836" y="3096273"/>
                <a:ext cx="914400" cy="612648"/>
              </a:xfrm>
              <a:prstGeom prst="callout2">
                <a:avLst>
                  <a:gd name="adj1" fmla="val -571688"/>
                  <a:gd name="adj2" fmla="val -65941"/>
                  <a:gd name="adj3" fmla="val -570573"/>
                  <a:gd name="adj4" fmla="val -95066"/>
                  <a:gd name="adj5" fmla="val -128497"/>
                  <a:gd name="adj6" fmla="val -13165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7920260" y="-625509"/>
                <a:ext cx="6262099" cy="369332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“I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will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allow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more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offensive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comments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rage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</a:t>
                </a:r>
                <a:r>
                  <a:rPr lang="es-E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anger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:boom:”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Rectángulo 36"/>
              <p:cNvSpPr/>
              <p:nvPr/>
            </p:nvSpPr>
            <p:spPr>
              <a:xfrm>
                <a:off x="11734800" y="316973"/>
                <a:ext cx="3864584" cy="923330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(aleatorio)</a:t>
                </a: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I hope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I've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been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helpful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</a:t>
                </a:r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nice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help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s-E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you</a:t>
                </a:r>
                <a:r>
                  <a: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:wave:"</a:t>
                </a:r>
              </a:p>
            </p:txBody>
          </p:sp>
          <p:sp>
            <p:nvSpPr>
              <p:cNvPr id="54" name="Llamada con línea 2 (sin borde) 53"/>
              <p:cNvSpPr/>
              <p:nvPr/>
            </p:nvSpPr>
            <p:spPr>
              <a:xfrm>
                <a:off x="11734800" y="-775482"/>
                <a:ext cx="914400" cy="612648"/>
              </a:xfrm>
              <a:prstGeom prst="callout2">
                <a:avLst>
                  <a:gd name="adj1" fmla="val 256643"/>
                  <a:gd name="adj2" fmla="val 2808"/>
                  <a:gd name="adj3" fmla="val 258015"/>
                  <a:gd name="adj4" fmla="val -33663"/>
                  <a:gd name="adj5" fmla="val 498072"/>
                  <a:gd name="adj6" fmla="val -6958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71" name="Conector recto de flecha 70"/>
            <p:cNvCxnSpPr/>
            <p:nvPr/>
          </p:nvCxnSpPr>
          <p:spPr>
            <a:xfrm flipV="1">
              <a:off x="5603348" y="6006157"/>
              <a:ext cx="9200183" cy="43466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 flipV="1">
              <a:off x="14803531" y="2254960"/>
              <a:ext cx="238" cy="3764263"/>
            </a:xfrm>
            <a:prstGeom prst="straightConnector1">
              <a:avLst/>
            </a:prstGeom>
            <a:ln w="28575" cmpd="sng">
              <a:solidFill>
                <a:srgbClr val="7240F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03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-3513221" y="-2791326"/>
            <a:ext cx="19467095" cy="10144626"/>
            <a:chOff x="-3513221" y="-2791326"/>
            <a:chExt cx="19467095" cy="10144626"/>
          </a:xfrm>
        </p:grpSpPr>
        <p:grpSp>
          <p:nvGrpSpPr>
            <p:cNvPr id="116" name="Grupo 115"/>
            <p:cNvGrpSpPr/>
            <p:nvPr/>
          </p:nvGrpSpPr>
          <p:grpSpPr>
            <a:xfrm>
              <a:off x="-3513221" y="-2791326"/>
              <a:ext cx="19467095" cy="10144626"/>
              <a:chOff x="-3513221" y="-2791326"/>
              <a:chExt cx="19467095" cy="10144626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-3513221" y="-2791326"/>
                <a:ext cx="19467095" cy="101446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61144" y="1700763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#NEEDED_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INGREDIENTS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8952525" y="-332100"/>
                <a:ext cx="1440000" cy="1080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GET </a:t>
                </a:r>
              </a:p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DATABASE SUMMARY</a:t>
                </a:r>
              </a:p>
            </p:txBody>
          </p:sp>
          <p:cxnSp>
            <p:nvCxnSpPr>
              <p:cNvPr id="13" name="Conector recto de flecha 12"/>
              <p:cNvCxnSpPr>
                <a:stCxn id="26" idx="6"/>
                <a:endCxn id="5" idx="1"/>
              </p:cNvCxnSpPr>
              <p:nvPr/>
            </p:nvCxnSpPr>
            <p:spPr>
              <a:xfrm>
                <a:off x="-2017103" y="2491700"/>
                <a:ext cx="1955959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30" idx="1"/>
              </p:cNvCxnSpPr>
              <p:nvPr/>
            </p:nvCxnSpPr>
            <p:spPr>
              <a:xfrm>
                <a:off x="2144056" y="2491700"/>
                <a:ext cx="1424590" cy="23322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44" idx="3"/>
              </p:cNvCxnSpPr>
              <p:nvPr/>
            </p:nvCxnSpPr>
            <p:spPr>
              <a:xfrm>
                <a:off x="7771895" y="5090366"/>
                <a:ext cx="3501733" cy="933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CuadroTexto 121"/>
              <p:cNvSpPr txBox="1"/>
              <p:nvPr/>
            </p:nvSpPr>
            <p:spPr>
              <a:xfrm>
                <a:off x="2079962" y="2083991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68" name="Rectángulo redondeado 67"/>
              <p:cNvSpPr/>
              <p:nvPr/>
            </p:nvSpPr>
            <p:spPr bwMode="auto">
              <a:xfrm>
                <a:off x="8952525" y="-2547019"/>
                <a:ext cx="1379397" cy="130446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9251374" y="-2432343"/>
                <a:ext cx="8384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2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1" name="Flecha izquierda y derecha 70"/>
              <p:cNvSpPr/>
              <p:nvPr/>
            </p:nvSpPr>
            <p:spPr>
              <a:xfrm rot="16200000">
                <a:off x="9280456" y="-906882"/>
                <a:ext cx="720000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72" name="Imagen 7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8030" y="-1965189"/>
                <a:ext cx="444124" cy="445566"/>
              </a:xfrm>
              <a:prstGeom prst="rect">
                <a:avLst/>
              </a:prstGeom>
            </p:spPr>
          </p:pic>
          <p:pic>
            <p:nvPicPr>
              <p:cNvPr id="74" name="Imagen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89582" y="-1990982"/>
                <a:ext cx="586509" cy="539588"/>
              </a:xfrm>
              <a:prstGeom prst="rect">
                <a:avLst/>
              </a:prstGeom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-1986637" y="2532563"/>
                <a:ext cx="15844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=0</a:t>
                </a:r>
              </a:p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Summary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=False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4" name="Decisión 23"/>
              <p:cNvSpPr/>
              <p:nvPr/>
            </p:nvSpPr>
            <p:spPr>
              <a:xfrm>
                <a:off x="5712541" y="1771364"/>
                <a:ext cx="2222223" cy="1440673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@RESPONSE_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TYPES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-3277103" y="1987700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13260244" y="1966578"/>
                <a:ext cx="1260000" cy="1008823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36" name="Conector recto de flecha 35"/>
              <p:cNvCxnSpPr>
                <a:stCxn id="24" idx="2"/>
                <a:endCxn id="44" idx="0"/>
              </p:cNvCxnSpPr>
              <p:nvPr/>
            </p:nvCxnSpPr>
            <p:spPr>
              <a:xfrm>
                <a:off x="6823653" y="3212037"/>
                <a:ext cx="0" cy="113495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uadroTexto 36"/>
              <p:cNvSpPr txBox="1"/>
              <p:nvPr/>
            </p:nvSpPr>
            <p:spPr>
              <a:xfrm>
                <a:off x="6931077" y="3321311"/>
                <a:ext cx="10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6355040" y="1378743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9" name="Conector recto de flecha 38"/>
              <p:cNvCxnSpPr>
                <a:stCxn id="24" idx="3"/>
                <a:endCxn id="77" idx="1"/>
              </p:cNvCxnSpPr>
              <p:nvPr/>
            </p:nvCxnSpPr>
            <p:spPr>
              <a:xfrm flipV="1">
                <a:off x="7934764" y="2491208"/>
                <a:ext cx="2742048" cy="49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>
                <a:stCxn id="7" idx="3"/>
              </p:cNvCxnSpPr>
              <p:nvPr/>
            </p:nvCxnSpPr>
            <p:spPr>
              <a:xfrm flipV="1">
                <a:off x="10392525" y="188204"/>
                <a:ext cx="3443215" cy="1969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ángulo redondeado 91"/>
              <p:cNvSpPr/>
              <p:nvPr/>
            </p:nvSpPr>
            <p:spPr>
              <a:xfrm>
                <a:off x="-443559" y="-802159"/>
                <a:ext cx="12908276" cy="180443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0" y="6104050"/>
                <a:ext cx="303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-443560" y="1279632"/>
                <a:ext cx="12908277" cy="5377842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0" y="-628795"/>
                <a:ext cx="2983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cxnSp>
            <p:nvCxnSpPr>
              <p:cNvPr id="34" name="Conector recto de flecha 33"/>
              <p:cNvCxnSpPr/>
              <p:nvPr/>
            </p:nvCxnSpPr>
            <p:spPr>
              <a:xfrm flipH="1" flipV="1">
                <a:off x="2812129" y="2501036"/>
                <a:ext cx="4490" cy="258932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stCxn id="44" idx="1"/>
              </p:cNvCxnSpPr>
              <p:nvPr/>
            </p:nvCxnSpPr>
            <p:spPr>
              <a:xfrm flipH="1">
                <a:off x="2812129" y="5090366"/>
                <a:ext cx="3063281" cy="933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 flipH="1" flipV="1">
                <a:off x="6823653" y="205947"/>
                <a:ext cx="7030" cy="156541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Decisión 43"/>
              <p:cNvSpPr/>
              <p:nvPr/>
            </p:nvSpPr>
            <p:spPr>
              <a:xfrm>
                <a:off x="5875410" y="4346993"/>
                <a:ext cx="1896485" cy="1486745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FIRST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TIME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7850178" y="2060626"/>
                <a:ext cx="1524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Uncertain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86" name="CuadroTexto 85"/>
              <p:cNvSpPr txBox="1"/>
              <p:nvPr/>
            </p:nvSpPr>
            <p:spPr>
              <a:xfrm>
                <a:off x="5357828" y="4669276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87" name="CuadroTexto 86"/>
              <p:cNvSpPr txBox="1"/>
              <p:nvPr/>
            </p:nvSpPr>
            <p:spPr>
              <a:xfrm>
                <a:off x="7735912" y="4705793"/>
                <a:ext cx="501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1" name="Conector recto de flecha 90"/>
              <p:cNvCxnSpPr>
                <a:endCxn id="77" idx="2"/>
              </p:cNvCxnSpPr>
              <p:nvPr/>
            </p:nvCxnSpPr>
            <p:spPr>
              <a:xfrm flipV="1">
                <a:off x="11273628" y="2824951"/>
                <a:ext cx="1" cy="2250174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CuadroTexto 99"/>
              <p:cNvSpPr txBox="1"/>
              <p:nvPr/>
            </p:nvSpPr>
            <p:spPr>
              <a:xfrm>
                <a:off x="4951240" y="5186210"/>
                <a:ext cx="1137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=1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70" name="Conector recto de flecha 69"/>
              <p:cNvCxnSpPr>
                <a:stCxn id="77" idx="3"/>
                <a:endCxn id="28" idx="2"/>
              </p:cNvCxnSpPr>
              <p:nvPr/>
            </p:nvCxnSpPr>
            <p:spPr>
              <a:xfrm flipV="1">
                <a:off x="11870445" y="2470990"/>
                <a:ext cx="1389799" cy="2021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>
                <a:endCxn id="7" idx="1"/>
              </p:cNvCxnSpPr>
              <p:nvPr/>
            </p:nvCxnSpPr>
            <p:spPr>
              <a:xfrm flipV="1">
                <a:off x="6830683" y="207900"/>
                <a:ext cx="2121842" cy="569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de flecha 45"/>
              <p:cNvCxnSpPr>
                <a:stCxn id="30" idx="3"/>
                <a:endCxn id="24" idx="1"/>
              </p:cNvCxnSpPr>
              <p:nvPr/>
            </p:nvCxnSpPr>
            <p:spPr>
              <a:xfrm flipV="1">
                <a:off x="4741961" y="2491701"/>
                <a:ext cx="970580" cy="23321"/>
              </a:xfrm>
              <a:prstGeom prst="straightConnector1">
                <a:avLst/>
              </a:prstGeom>
              <a:ln w="28575" cmpd="sng">
                <a:solidFill>
                  <a:srgbClr val="7240F0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lamada rectangular redondeada 29"/>
              <p:cNvSpPr/>
              <p:nvPr/>
            </p:nvSpPr>
            <p:spPr>
              <a:xfrm>
                <a:off x="3568646" y="2169595"/>
                <a:ext cx="1173315" cy="690853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SUMMARY</a:t>
                </a:r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?</a:t>
                </a:r>
              </a:p>
              <a:p>
                <a:pPr algn="ctr"/>
                <a:endParaRPr lang="es-ES" dirty="0"/>
              </a:p>
            </p:txBody>
          </p:sp>
          <p:sp>
            <p:nvSpPr>
              <p:cNvPr id="77" name="Llamada rectangular redondeada 76"/>
              <p:cNvSpPr/>
              <p:nvPr/>
            </p:nvSpPr>
            <p:spPr>
              <a:xfrm>
                <a:off x="10676812" y="2157464"/>
                <a:ext cx="1193633" cy="667487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ANYTHING ELSE?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03" name="Conector recto de flecha 102"/>
              <p:cNvCxnSpPr/>
              <p:nvPr/>
            </p:nvCxnSpPr>
            <p:spPr>
              <a:xfrm>
                <a:off x="13835740" y="172963"/>
                <a:ext cx="0" cy="181473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Imagen 114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0834" y="2083572"/>
                <a:ext cx="342636" cy="342636"/>
              </a:xfrm>
              <a:prstGeom prst="rect">
                <a:avLst/>
              </a:prstGeom>
            </p:spPr>
          </p:pic>
          <p:pic>
            <p:nvPicPr>
              <p:cNvPr id="118" name="Imagen 11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63755" y="2073974"/>
                <a:ext cx="342636" cy="342636"/>
              </a:xfrm>
              <a:prstGeom prst="rect">
                <a:avLst/>
              </a:prstGeom>
            </p:spPr>
          </p:pic>
        </p:grpSp>
        <p:sp>
          <p:nvSpPr>
            <p:cNvPr id="127" name="CuadroTexto 126"/>
            <p:cNvSpPr txBox="1"/>
            <p:nvPr/>
          </p:nvSpPr>
          <p:spPr>
            <a:xfrm>
              <a:off x="6823652" y="1404874"/>
              <a:ext cx="1537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Summary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29" name="CuadroTexto 128"/>
            <p:cNvSpPr txBox="1"/>
            <p:nvPr/>
          </p:nvSpPr>
          <p:spPr>
            <a:xfrm>
              <a:off x="7727656" y="5173015"/>
              <a:ext cx="1137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counter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=0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  <p:sp>
        <p:nvSpPr>
          <p:cNvPr id="131" name="Rectángulo 130"/>
          <p:cNvSpPr/>
          <p:nvPr/>
        </p:nvSpPr>
        <p:spPr>
          <a:xfrm>
            <a:off x="11736826" y="-2078708"/>
            <a:ext cx="4238017" cy="204671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“There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&lt;total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products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total,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&lt;nº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caducados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products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already expired and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&lt;nº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products will expire soon.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Already expired:  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caducados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 expire:  &lt;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ingredientes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caducar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(Throw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 the expired foods. Consider using the foods to expire as soon as possible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.)”</a:t>
            </a:r>
            <a:endParaRPr lang="es-E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Llamada con línea 2 (sin borde) 131"/>
          <p:cNvSpPr/>
          <p:nvPr/>
        </p:nvSpPr>
        <p:spPr>
          <a:xfrm>
            <a:off x="11715857" y="-2899313"/>
            <a:ext cx="914400" cy="612648"/>
          </a:xfrm>
          <a:prstGeom prst="callout2">
            <a:avLst>
              <a:gd name="adj1" fmla="val 256643"/>
              <a:gd name="adj2" fmla="val 2808"/>
              <a:gd name="adj3" fmla="val 258015"/>
              <a:gd name="adj4" fmla="val -33663"/>
              <a:gd name="adj5" fmla="val 505480"/>
              <a:gd name="adj6" fmla="val -7671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4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1684422" y="-1604212"/>
            <a:ext cx="20791572" cy="10919661"/>
            <a:chOff x="-1684422" y="-1604212"/>
            <a:chExt cx="20791572" cy="10919661"/>
          </a:xfrm>
        </p:grpSpPr>
        <p:grpSp>
          <p:nvGrpSpPr>
            <p:cNvPr id="97" name="Grupo 96"/>
            <p:cNvGrpSpPr/>
            <p:nvPr/>
          </p:nvGrpSpPr>
          <p:grpSpPr>
            <a:xfrm>
              <a:off x="-1684422" y="-1604212"/>
              <a:ext cx="20791572" cy="10919661"/>
              <a:chOff x="-1684422" y="-1652338"/>
              <a:chExt cx="20791572" cy="10919661"/>
            </a:xfrm>
          </p:grpSpPr>
          <p:grpSp>
            <p:nvGrpSpPr>
              <p:cNvPr id="89" name="Grupo 88"/>
              <p:cNvGrpSpPr/>
              <p:nvPr/>
            </p:nvGrpSpPr>
            <p:grpSpPr>
              <a:xfrm>
                <a:off x="-1684422" y="-1652338"/>
                <a:ext cx="20791572" cy="10919661"/>
                <a:chOff x="-1684422" y="-1652338"/>
                <a:chExt cx="20791572" cy="10919661"/>
              </a:xfrm>
            </p:grpSpPr>
            <p:sp>
              <p:nvSpPr>
                <p:cNvPr id="82" name="Rectángulo 81"/>
                <p:cNvSpPr/>
                <p:nvPr/>
              </p:nvSpPr>
              <p:spPr>
                <a:xfrm>
                  <a:off x="-1684422" y="-1652338"/>
                  <a:ext cx="20791572" cy="109196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2293372" y="1724085"/>
                  <a:ext cx="2205200" cy="1581874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#AVAILABLE_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0614049" y="195152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INGREDIENTS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INFORMATION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" name="Rectángulo redondeado 9"/>
                <p:cNvSpPr/>
                <p:nvPr/>
              </p:nvSpPr>
              <p:spPr>
                <a:xfrm>
                  <a:off x="10614049" y="6048605"/>
                  <a:ext cx="1440000" cy="108000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GET 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DATABASE </a:t>
                  </a:r>
                  <a:r>
                    <a:rPr lang="es-E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UMMARY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26" idx="6"/>
                  <a:endCxn id="5" idx="1"/>
                </p:cNvCxnSpPr>
                <p:nvPr/>
              </p:nvCxnSpPr>
              <p:spPr>
                <a:xfrm flipV="1">
                  <a:off x="-144547" y="2515022"/>
                  <a:ext cx="2437919" cy="3600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24" idx="1"/>
                </p:cNvCxnSpPr>
                <p:nvPr/>
              </p:nvCxnSpPr>
              <p:spPr>
                <a:xfrm flipV="1">
                  <a:off x="4498572" y="2506076"/>
                  <a:ext cx="1243686" cy="8946"/>
                </a:xfrm>
                <a:prstGeom prst="straightConnector1">
                  <a:avLst/>
                </a:prstGeom>
                <a:ln w="28575" cmpd="sng">
                  <a:solidFill>
                    <a:srgbClr val="7240F0"/>
                  </a:solidFill>
                  <a:prstDash val="soli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28" idx="2"/>
                </p:cNvCxnSpPr>
                <p:nvPr/>
              </p:nvCxnSpPr>
              <p:spPr>
                <a:xfrm>
                  <a:off x="12054049" y="2491525"/>
                  <a:ext cx="1759088" cy="1496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adroTexto 121"/>
                <p:cNvSpPr txBox="1"/>
                <p:nvPr/>
              </p:nvSpPr>
              <p:spPr>
                <a:xfrm>
                  <a:off x="4498572" y="2172744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8" name="Rectángulo redondeado 67"/>
                <p:cNvSpPr/>
                <p:nvPr/>
              </p:nvSpPr>
              <p:spPr bwMode="auto">
                <a:xfrm>
                  <a:off x="10644350" y="3919994"/>
                  <a:ext cx="1379397" cy="130446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rgbClr val="00B05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9" name="CuadroTexto 68"/>
                <p:cNvSpPr txBox="1"/>
                <p:nvPr/>
              </p:nvSpPr>
              <p:spPr>
                <a:xfrm>
                  <a:off x="10958440" y="4036768"/>
                  <a:ext cx="838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1" name="Flecha izquierda y derecha 70"/>
                <p:cNvSpPr/>
                <p:nvPr/>
              </p:nvSpPr>
              <p:spPr>
                <a:xfrm rot="16200000">
                  <a:off x="10958645" y="3397888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72" name="Imagen 7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425096" y="4503922"/>
                  <a:ext cx="444124" cy="445566"/>
                </a:xfrm>
                <a:prstGeom prst="rect">
                  <a:avLst/>
                </a:prstGeom>
              </p:spPr>
            </p:pic>
            <p:pic>
              <p:nvPicPr>
                <p:cNvPr id="74" name="Imagen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96648" y="4478129"/>
                  <a:ext cx="586509" cy="539588"/>
                </a:xfrm>
                <a:prstGeom prst="rect">
                  <a:avLst/>
                </a:prstGeom>
              </p:spPr>
            </p:pic>
            <p:sp>
              <p:nvSpPr>
                <p:cNvPr id="18" name="CuadroTexto 17"/>
                <p:cNvSpPr txBox="1"/>
                <p:nvPr/>
              </p:nvSpPr>
              <p:spPr>
                <a:xfrm>
                  <a:off x="-94920" y="2588579"/>
                  <a:ext cx="1761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4" name="Decisión 23"/>
                <p:cNvSpPr/>
                <p:nvPr/>
              </p:nvSpPr>
              <p:spPr>
                <a:xfrm>
                  <a:off x="5742258" y="1683051"/>
                  <a:ext cx="2444407" cy="164605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@INGREDIENTS</a:t>
                  </a:r>
                  <a:endParaRPr lang="es-E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-1404547" y="2047023"/>
                  <a:ext cx="1260000" cy="1008000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13813137" y="2002076"/>
                  <a:ext cx="1260000" cy="1008823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END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36" name="Conector recto de flecha 35"/>
                <p:cNvCxnSpPr>
                  <a:stCxn id="24" idx="3"/>
                  <a:endCxn id="7" idx="1"/>
                </p:cNvCxnSpPr>
                <p:nvPr/>
              </p:nvCxnSpPr>
              <p:spPr>
                <a:xfrm flipV="1">
                  <a:off x="8186665" y="2491525"/>
                  <a:ext cx="2427384" cy="1455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CuadroTexto 36"/>
                <p:cNvSpPr txBox="1"/>
                <p:nvPr/>
              </p:nvSpPr>
              <p:spPr>
                <a:xfrm>
                  <a:off x="8186665" y="2116100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CuadroTexto 37"/>
                <p:cNvSpPr txBox="1"/>
                <p:nvPr/>
              </p:nvSpPr>
              <p:spPr>
                <a:xfrm>
                  <a:off x="6986002" y="3600134"/>
                  <a:ext cx="676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9" name="Conector recto de flecha 38"/>
                <p:cNvCxnSpPr>
                  <a:stCxn id="24" idx="2"/>
                </p:cNvCxnSpPr>
                <p:nvPr/>
              </p:nvCxnSpPr>
              <p:spPr>
                <a:xfrm>
                  <a:off x="6964462" y="3329101"/>
                  <a:ext cx="21540" cy="325950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uadroTexto 50"/>
                <p:cNvSpPr txBox="1"/>
                <p:nvPr/>
              </p:nvSpPr>
              <p:spPr>
                <a:xfrm>
                  <a:off x="8169642" y="2548179"/>
                  <a:ext cx="12119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sz="1600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ingredients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53" name="Conector recto de flecha 52"/>
                <p:cNvCxnSpPr>
                  <a:stCxn id="10" idx="3"/>
                </p:cNvCxnSpPr>
                <p:nvPr/>
              </p:nvCxnSpPr>
              <p:spPr>
                <a:xfrm>
                  <a:off x="12054049" y="6588605"/>
                  <a:ext cx="2434774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>
                  <a:endCxn id="10" idx="1"/>
                </p:cNvCxnSpPr>
                <p:nvPr/>
              </p:nvCxnSpPr>
              <p:spPr>
                <a:xfrm>
                  <a:off x="6986002" y="6588605"/>
                  <a:ext cx="36280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ector recto de flecha 59"/>
                <p:cNvCxnSpPr/>
                <p:nvPr/>
              </p:nvCxnSpPr>
              <p:spPr>
                <a:xfrm flipV="1">
                  <a:off x="14488823" y="3055023"/>
                  <a:ext cx="0" cy="353358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echa izquierda y derecha 89"/>
                <p:cNvSpPr/>
                <p:nvPr/>
              </p:nvSpPr>
              <p:spPr>
                <a:xfrm rot="16200000">
                  <a:off x="10974048" y="5556894"/>
                  <a:ext cx="720000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2" name="Rectángulo redondeado 91"/>
              <p:cNvSpPr/>
              <p:nvPr/>
            </p:nvSpPr>
            <p:spPr>
              <a:xfrm>
                <a:off x="1856288" y="1395663"/>
                <a:ext cx="7525352" cy="6673516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3" name="CuadroTexto 92"/>
              <p:cNvSpPr txBox="1"/>
              <p:nvPr/>
            </p:nvSpPr>
            <p:spPr>
              <a:xfrm>
                <a:off x="1856288" y="7734152"/>
                <a:ext cx="7525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98" name="Rectángulo redondeado 97"/>
              <p:cNvSpPr/>
              <p:nvPr/>
            </p:nvSpPr>
            <p:spPr>
              <a:xfrm>
                <a:off x="9683507" y="1395662"/>
                <a:ext cx="3584103" cy="667351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9" name="CuadroTexto 98"/>
              <p:cNvSpPr txBox="1"/>
              <p:nvPr/>
            </p:nvSpPr>
            <p:spPr>
              <a:xfrm>
                <a:off x="9683506" y="7742394"/>
                <a:ext cx="35841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ORCHESTRATION ENGINE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</p:grpSp>
        <p:sp>
          <p:nvSpPr>
            <p:cNvPr id="45" name="Rectángulo 44"/>
            <p:cNvSpPr/>
            <p:nvPr/>
          </p:nvSpPr>
          <p:spPr>
            <a:xfrm>
              <a:off x="1957788" y="263054"/>
              <a:ext cx="5323531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a second, I'm going to check if you have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&lt;$ingredients&gt;”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Llamada con línea 2 (sin borde) 45"/>
            <p:cNvSpPr/>
            <p:nvPr/>
          </p:nvSpPr>
          <p:spPr>
            <a:xfrm>
              <a:off x="10284804" y="-552768"/>
              <a:ext cx="914400" cy="612648"/>
            </a:xfrm>
            <a:prstGeom prst="callout2">
              <a:avLst>
                <a:gd name="adj1" fmla="val 160168"/>
                <a:gd name="adj2" fmla="val -330141"/>
                <a:gd name="adj3" fmla="val 160395"/>
                <a:gd name="adj4" fmla="val -286734"/>
                <a:gd name="adj5" fmla="val 501142"/>
                <a:gd name="adj6" fmla="val -11597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2918331" y="-1220803"/>
              <a:ext cx="4725757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1] El ingrediente está presente y no está caducado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&lt;cantidad&gt;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grams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of 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ingrediente&gt;,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expiration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date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is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caducidad&gt;.'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Llamada con línea 2 (sin borde) 48"/>
            <p:cNvSpPr/>
            <p:nvPr/>
          </p:nvSpPr>
          <p:spPr>
            <a:xfrm>
              <a:off x="13339791" y="-622080"/>
              <a:ext cx="914400" cy="612648"/>
            </a:xfrm>
            <a:prstGeom prst="callout2">
              <a:avLst>
                <a:gd name="adj1" fmla="val -70012"/>
                <a:gd name="adj2" fmla="val -44999"/>
                <a:gd name="adj3" fmla="val -68642"/>
                <a:gd name="adj4" fmla="val -81469"/>
                <a:gd name="adj5" fmla="val 510227"/>
                <a:gd name="adj6" fmla="val -1160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2918331" y="-414519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2] El ingrediente está presente pero está caducado </a:t>
              </a:r>
            </a:p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</a:t>
              </a:r>
              <a:r>
                <a:rPr lang="es-E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ingrediente&gt;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expired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day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&lt;fecha de caducidad&gt;.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</a:t>
              </a:r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!'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2918331" y="435124"/>
              <a:ext cx="4741018" cy="73866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[Respuesta </a:t>
              </a:r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3] El ingrediente no está presente</a:t>
              </a:r>
              <a:endParaRPr lang="es-E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'There are no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left at home, write it down on the shopping list.'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4488823" y="6974019"/>
              <a:ext cx="4238017" cy="2046714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“There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&lt;total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total,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products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are already expired and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&lt;nº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products will expire soon. </a:t>
              </a:r>
              <a:endPara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(Already expired: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caducados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 expire:  &lt;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lista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ingredientes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próximos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 </a:t>
              </a:r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caducar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&gt;)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(Throw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 the expired 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foods.) (Consider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the foods to expire as soon as possible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.)”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Llamada con línea 2 (sin borde) 55"/>
            <p:cNvSpPr/>
            <p:nvPr/>
          </p:nvSpPr>
          <p:spPr>
            <a:xfrm>
              <a:off x="14645289" y="3646975"/>
              <a:ext cx="914400" cy="612648"/>
            </a:xfrm>
            <a:prstGeom prst="callout2">
              <a:avLst>
                <a:gd name="adj1" fmla="val 737820"/>
                <a:gd name="adj2" fmla="val -15103"/>
                <a:gd name="adj3" fmla="val 739191"/>
                <a:gd name="adj4" fmla="val -73962"/>
                <a:gd name="adj5" fmla="val 483203"/>
                <a:gd name="adj6" fmla="val -1229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2557670" y="5950500"/>
              <a:ext cx="3394233" cy="307777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“Let me get a ingredients summary for you”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Llamada con línea 2 (sin borde) 106"/>
            <p:cNvSpPr/>
            <p:nvPr/>
          </p:nvSpPr>
          <p:spPr>
            <a:xfrm>
              <a:off x="9377874" y="7364230"/>
              <a:ext cx="914400" cy="612648"/>
            </a:xfrm>
            <a:prstGeom prst="callout2">
              <a:avLst>
                <a:gd name="adj1" fmla="val -209857"/>
                <a:gd name="adj2" fmla="val -369724"/>
                <a:gd name="adj3" fmla="val -212739"/>
                <a:gd name="adj4" fmla="val -342984"/>
                <a:gd name="adj5" fmla="val -487663"/>
                <a:gd name="adj6" fmla="val -26388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325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upo 344"/>
          <p:cNvGrpSpPr/>
          <p:nvPr/>
        </p:nvGrpSpPr>
        <p:grpSpPr>
          <a:xfrm>
            <a:off x="-3826043" y="-4016829"/>
            <a:ext cx="26232120" cy="15906768"/>
            <a:chOff x="-3826043" y="-4016829"/>
            <a:chExt cx="26232120" cy="15906768"/>
          </a:xfrm>
        </p:grpSpPr>
        <p:sp>
          <p:nvSpPr>
            <p:cNvPr id="344" name="Rectángulo 343"/>
            <p:cNvSpPr/>
            <p:nvPr/>
          </p:nvSpPr>
          <p:spPr>
            <a:xfrm>
              <a:off x="-3826043" y="-4016829"/>
              <a:ext cx="25317720" cy="15179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00" name="Grupo 299"/>
            <p:cNvGrpSpPr/>
            <p:nvPr/>
          </p:nvGrpSpPr>
          <p:grpSpPr>
            <a:xfrm>
              <a:off x="-3581185" y="-3570668"/>
              <a:ext cx="25987262" cy="15460607"/>
              <a:chOff x="-3581185" y="-3570668"/>
              <a:chExt cx="25987262" cy="15460607"/>
            </a:xfrm>
          </p:grpSpPr>
          <p:sp>
            <p:nvSpPr>
              <p:cNvPr id="51" name="Nube 50"/>
              <p:cNvSpPr/>
              <p:nvPr/>
            </p:nvSpPr>
            <p:spPr>
              <a:xfrm>
                <a:off x="13890579" y="-1892370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Nube 66"/>
              <p:cNvSpPr/>
              <p:nvPr/>
            </p:nvSpPr>
            <p:spPr>
              <a:xfrm>
                <a:off x="8827705" y="-1917228"/>
                <a:ext cx="2628000" cy="1692000"/>
              </a:xfrm>
              <a:prstGeom prst="cloud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" name="Rectángulo redondeado 3"/>
              <p:cNvSpPr/>
              <p:nvPr/>
            </p:nvSpPr>
            <p:spPr>
              <a:xfrm>
                <a:off x="9732016" y="1029709"/>
                <a:ext cx="1275009" cy="936000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IMAGE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RECOGNITION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5" name="Decisión 4"/>
              <p:cNvSpPr/>
              <p:nvPr/>
            </p:nvSpPr>
            <p:spPr>
              <a:xfrm>
                <a:off x="-1482576" y="735112"/>
                <a:ext cx="2205200" cy="158187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rPr>
                  <a:t>#GET_RECIPE</a:t>
                </a:r>
                <a:endPara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6" name="Decisión 5"/>
              <p:cNvSpPr/>
              <p:nvPr/>
            </p:nvSpPr>
            <p:spPr>
              <a:xfrm>
                <a:off x="4329584" y="3078604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</a:t>
                </a:r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14651309" y="1033388"/>
                <a:ext cx="1456523" cy="937744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SEARCH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RECIPE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18492179" y="1003214"/>
                <a:ext cx="1275009" cy="1016285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END</a:t>
                </a:r>
                <a:endParaRPr lang="es-E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9" name="Decisión 8"/>
              <p:cNvSpPr/>
              <p:nvPr/>
            </p:nvSpPr>
            <p:spPr>
              <a:xfrm>
                <a:off x="4329584" y="807645"/>
                <a:ext cx="1339404" cy="1378041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$IMAGE_RECIPE</a:t>
                </a:r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-3581185" y="1043537"/>
                <a:ext cx="1260000" cy="1008000"/>
              </a:xfrm>
              <a:prstGeom prst="ellipse">
                <a:avLst/>
              </a:prstGeom>
              <a:noFill/>
              <a:ln w="762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START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" name="Conector recto de flecha 12"/>
              <p:cNvCxnSpPr>
                <a:stCxn id="11" idx="6"/>
                <a:endCxn id="5" idx="1"/>
              </p:cNvCxnSpPr>
              <p:nvPr/>
            </p:nvCxnSpPr>
            <p:spPr>
              <a:xfrm flipV="1">
                <a:off x="-2321185" y="1526049"/>
                <a:ext cx="838609" cy="2148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>
                <a:stCxn id="5" idx="3"/>
                <a:endCxn id="9" idx="1"/>
              </p:cNvCxnSpPr>
              <p:nvPr/>
            </p:nvCxnSpPr>
            <p:spPr>
              <a:xfrm flipV="1">
                <a:off x="722624" y="1496666"/>
                <a:ext cx="3606960" cy="2938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Imagen 1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10" b="22166"/>
              <a:stretch/>
            </p:blipFill>
            <p:spPr>
              <a:xfrm>
                <a:off x="14181000" y="-1292342"/>
                <a:ext cx="2047158" cy="585733"/>
              </a:xfrm>
              <a:prstGeom prst="rect">
                <a:avLst/>
              </a:prstGeom>
            </p:spPr>
          </p:pic>
          <p:sp>
            <p:nvSpPr>
              <p:cNvPr id="24" name="Flecha izquierda y derecha 23"/>
              <p:cNvSpPr/>
              <p:nvPr/>
            </p:nvSpPr>
            <p:spPr>
              <a:xfrm rot="16200000">
                <a:off x="9713136" y="319569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4831" y="17035"/>
                <a:ext cx="614369" cy="650686"/>
              </a:xfrm>
              <a:prstGeom prst="rect">
                <a:avLst/>
              </a:prstGeom>
            </p:spPr>
          </p:pic>
          <p:cxnSp>
            <p:nvCxnSpPr>
              <p:cNvPr id="23" name="Conector recto de flecha 22"/>
              <p:cNvCxnSpPr>
                <a:stCxn id="6" idx="2"/>
                <a:endCxn id="69" idx="0"/>
              </p:cNvCxnSpPr>
              <p:nvPr/>
            </p:nvCxnSpPr>
            <p:spPr>
              <a:xfrm>
                <a:off x="4999286" y="4456645"/>
                <a:ext cx="6636" cy="119129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5042021" y="4915301"/>
                <a:ext cx="1732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32" name="Conector recto de flecha 31"/>
              <p:cNvCxnSpPr>
                <a:stCxn id="6" idx="3"/>
              </p:cNvCxnSpPr>
              <p:nvPr/>
            </p:nvCxnSpPr>
            <p:spPr>
              <a:xfrm>
                <a:off x="5668988" y="3767625"/>
                <a:ext cx="9698262" cy="696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>
                <a:stCxn id="7" idx="3"/>
                <a:endCxn id="8" idx="2"/>
              </p:cNvCxnSpPr>
              <p:nvPr/>
            </p:nvCxnSpPr>
            <p:spPr>
              <a:xfrm>
                <a:off x="16107832" y="1502260"/>
                <a:ext cx="2384347" cy="9097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H="1">
                <a:off x="4994849" y="2187282"/>
                <a:ext cx="9493" cy="9000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de flecha 38"/>
              <p:cNvCxnSpPr>
                <a:stCxn id="9" idx="3"/>
                <a:endCxn id="4" idx="1"/>
              </p:cNvCxnSpPr>
              <p:nvPr/>
            </p:nvCxnSpPr>
            <p:spPr>
              <a:xfrm>
                <a:off x="5668988" y="1496666"/>
                <a:ext cx="4063028" cy="104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uadroTexto 44"/>
              <p:cNvSpPr txBox="1"/>
              <p:nvPr/>
            </p:nvSpPr>
            <p:spPr>
              <a:xfrm>
                <a:off x="731232" y="1121816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5703593" y="3374807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64" name="Imagen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4643" y="-1220392"/>
                <a:ext cx="726554" cy="726554"/>
              </a:xfrm>
              <a:prstGeom prst="rect">
                <a:avLst/>
              </a:prstGeom>
            </p:spPr>
          </p:pic>
          <p:sp>
            <p:nvSpPr>
              <p:cNvPr id="66" name="CuadroTexto 65"/>
              <p:cNvSpPr txBox="1"/>
              <p:nvPr/>
            </p:nvSpPr>
            <p:spPr>
              <a:xfrm>
                <a:off x="9157029" y="-1564548"/>
                <a:ext cx="23638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IBM VISUAL RECOGNITION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5644220" y="1117721"/>
                <a:ext cx="585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True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cxnSp>
            <p:nvCxnSpPr>
              <p:cNvPr id="95" name="Conector recto de flecha 94"/>
              <p:cNvCxnSpPr>
                <a:stCxn id="60" idx="0"/>
              </p:cNvCxnSpPr>
              <p:nvPr/>
            </p:nvCxnSpPr>
            <p:spPr>
              <a:xfrm flipV="1">
                <a:off x="3041592" y="1526049"/>
                <a:ext cx="6403" cy="579730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de flecha 104"/>
              <p:cNvCxnSpPr>
                <a:endCxn id="60" idx="3"/>
              </p:cNvCxnSpPr>
              <p:nvPr/>
            </p:nvCxnSpPr>
            <p:spPr>
              <a:xfrm flipH="1">
                <a:off x="3805679" y="7753599"/>
                <a:ext cx="1200242" cy="3789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>
                <a:stCxn id="4" idx="3"/>
                <a:endCxn id="7" idx="1"/>
              </p:cNvCxnSpPr>
              <p:nvPr/>
            </p:nvCxnSpPr>
            <p:spPr>
              <a:xfrm>
                <a:off x="11007025" y="1497709"/>
                <a:ext cx="3644284" cy="4551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uadroTexto 120"/>
              <p:cNvSpPr txBox="1"/>
              <p:nvPr/>
            </p:nvSpPr>
            <p:spPr>
              <a:xfrm>
                <a:off x="14552032" y="-1545683"/>
                <a:ext cx="1545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RECIPE SERVICES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1" name="CuadroTexto 130"/>
              <p:cNvSpPr txBox="1"/>
              <p:nvPr/>
            </p:nvSpPr>
            <p:spPr>
              <a:xfrm>
                <a:off x="5619926" y="1547537"/>
                <a:ext cx="18909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image_recipe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2" name="CuadroTexto 131"/>
              <p:cNvSpPr txBox="1"/>
              <p:nvPr/>
            </p:nvSpPr>
            <p:spPr>
              <a:xfrm>
                <a:off x="5603057" y="3781543"/>
                <a:ext cx="19984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endPara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 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search_recipe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Tr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ue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34" name="CuadroTexto 133"/>
              <p:cNvSpPr txBox="1"/>
              <p:nvPr/>
            </p:nvSpPr>
            <p:spPr>
              <a:xfrm>
                <a:off x="5060360" y="2364762"/>
                <a:ext cx="1695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False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96" name="Flecha izquierda y derecha 95"/>
              <p:cNvSpPr/>
              <p:nvPr/>
            </p:nvSpPr>
            <p:spPr>
              <a:xfrm rot="16200000">
                <a:off x="14688456" y="309261"/>
                <a:ext cx="1080000" cy="180000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97" name="Imagen 9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91893" y="81012"/>
                <a:ext cx="614369" cy="650686"/>
              </a:xfrm>
              <a:prstGeom prst="rect">
                <a:avLst/>
              </a:prstGeom>
            </p:spPr>
          </p:pic>
          <p:sp>
            <p:nvSpPr>
              <p:cNvPr id="98" name="Rectángulo redondeado 97"/>
              <p:cNvSpPr/>
              <p:nvPr/>
            </p:nvSpPr>
            <p:spPr bwMode="auto">
              <a:xfrm>
                <a:off x="9600475" y="7883391"/>
                <a:ext cx="1584361" cy="1365094"/>
              </a:xfrm>
              <a:prstGeom prst="roundRect">
                <a:avLst/>
              </a:prstGeom>
              <a:solidFill>
                <a:schemeClr val="bg1"/>
              </a:solidFill>
              <a:ln w="9525" cap="rnd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45720" tIns="45720" rIns="4572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2000" b="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99" name="Rectángulo redondeado 98"/>
              <p:cNvSpPr/>
              <p:nvPr/>
            </p:nvSpPr>
            <p:spPr>
              <a:xfrm>
                <a:off x="9782437" y="5751920"/>
                <a:ext cx="1382271" cy="922421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 </a:t>
                </a:r>
                <a:r>
                  <a:rPr lang="es-E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YUM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SUGEST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00" name="CuadroTexto 99"/>
              <p:cNvSpPr txBox="1"/>
              <p:nvPr/>
            </p:nvSpPr>
            <p:spPr>
              <a:xfrm>
                <a:off x="9937936" y="8003626"/>
                <a:ext cx="12757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b="1" dirty="0" smtClean="0">
                    <a:solidFill>
                      <a:srgbClr val="00B050"/>
                    </a:solidFill>
                  </a:rPr>
                  <a:t>DATABASE</a:t>
                </a:r>
                <a:endParaRPr lang="es-ES" sz="14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1" name="Flecha izquierda y derecha 100"/>
              <p:cNvSpPr/>
              <p:nvPr/>
            </p:nvSpPr>
            <p:spPr>
              <a:xfrm rot="5400000">
                <a:off x="9943985" y="7169254"/>
                <a:ext cx="922357" cy="212903"/>
              </a:xfrm>
              <a:prstGeom prst="leftRight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02" name="Imagen 10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36640" y="8431631"/>
                <a:ext cx="566319" cy="568158"/>
              </a:xfrm>
              <a:prstGeom prst="rect">
                <a:avLst/>
              </a:prstGeom>
            </p:spPr>
          </p:pic>
          <p:pic>
            <p:nvPicPr>
              <p:cNvPr id="104" name="Imagen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01700" y="8431631"/>
                <a:ext cx="678982" cy="624663"/>
              </a:xfrm>
              <a:prstGeom prst="rect">
                <a:avLst/>
              </a:prstGeom>
            </p:spPr>
          </p:pic>
          <p:sp>
            <p:nvSpPr>
              <p:cNvPr id="106" name="CuadroTexto 105"/>
              <p:cNvSpPr txBox="1"/>
              <p:nvPr/>
            </p:nvSpPr>
            <p:spPr>
              <a:xfrm>
                <a:off x="5862855" y="6293178"/>
                <a:ext cx="17856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=True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0" name="CuadroTexto 169"/>
              <p:cNvSpPr txBox="1"/>
              <p:nvPr/>
            </p:nvSpPr>
            <p:spPr>
              <a:xfrm>
                <a:off x="5031114" y="7006755"/>
                <a:ext cx="475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Yes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5963921" y="5911507"/>
                <a:ext cx="447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" name="Rectángulo redondeado 1"/>
              <p:cNvSpPr/>
              <p:nvPr/>
            </p:nvSpPr>
            <p:spPr>
              <a:xfrm>
                <a:off x="-1932681" y="81011"/>
                <a:ext cx="10277858" cy="9614577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8" name="CuadroTexto 57"/>
              <p:cNvSpPr txBox="1"/>
              <p:nvPr/>
            </p:nvSpPr>
            <p:spPr>
              <a:xfrm>
                <a:off x="709220" y="1567271"/>
                <a:ext cx="204543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yum_sugest</a:t>
                </a:r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False</a:t>
                </a:r>
              </a:p>
              <a:p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image_recipe</a:t>
                </a:r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False</a:t>
                </a:r>
              </a:p>
              <a:p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search_recipe</a:t>
                </a:r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= 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False</a:t>
                </a:r>
              </a:p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dish</a:t>
                </a:r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 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option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  <a:p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= 0</a:t>
                </a:r>
              </a:p>
            </p:txBody>
          </p:sp>
          <p:sp>
            <p:nvSpPr>
              <p:cNvPr id="77" name="CuadroTexto 76"/>
              <p:cNvSpPr txBox="1"/>
              <p:nvPr/>
            </p:nvSpPr>
            <p:spPr>
              <a:xfrm>
                <a:off x="-1447583" y="9108218"/>
                <a:ext cx="28096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60" name="Llamada rectangular redondeada 59"/>
              <p:cNvSpPr/>
              <p:nvPr/>
            </p:nvSpPr>
            <p:spPr>
              <a:xfrm>
                <a:off x="2277505" y="7323349"/>
                <a:ext cx="1528174" cy="868077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ASK FOR </a:t>
                </a:r>
              </a:p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@DISH </a:t>
                </a:r>
              </a:p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OR</a:t>
                </a:r>
              </a:p>
              <a:p>
                <a:pPr algn="ctr"/>
                <a:r>
                  <a: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IMAGE 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FILE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pic>
            <p:nvPicPr>
              <p:cNvPr id="68" name="Imagen 67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5720" y="6769129"/>
                <a:ext cx="342636" cy="342636"/>
              </a:xfrm>
              <a:prstGeom prst="rect">
                <a:avLst/>
              </a:prstGeom>
            </p:spPr>
          </p:pic>
          <p:sp>
            <p:nvSpPr>
              <p:cNvPr id="69" name="Decisión 68"/>
              <p:cNvSpPr/>
              <p:nvPr/>
            </p:nvSpPr>
            <p:spPr>
              <a:xfrm>
                <a:off x="4098343" y="5647944"/>
                <a:ext cx="1815157" cy="1213934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$COUNTER</a:t>
                </a:r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&lt;  2</a:t>
                </a:r>
                <a:endParaRPr lang="es-E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84" name="Conector recto de flecha 83"/>
              <p:cNvCxnSpPr>
                <a:stCxn id="69" idx="3"/>
              </p:cNvCxnSpPr>
              <p:nvPr/>
            </p:nvCxnSpPr>
            <p:spPr>
              <a:xfrm flipV="1">
                <a:off x="5913500" y="6213131"/>
                <a:ext cx="3840162" cy="4178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CuadroTexto 107"/>
              <p:cNvSpPr txBox="1"/>
              <p:nvPr/>
            </p:nvSpPr>
            <p:spPr>
              <a:xfrm>
                <a:off x="3883563" y="7766924"/>
                <a:ext cx="11767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 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$</a:t>
                </a:r>
                <a:r>
                  <a:rPr lang="es-ES" sz="16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counter</a:t>
                </a:r>
                <a:r>
                  <a:rPr lang="es-E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rPr>
                  <a:t>++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110" name="Llamada con línea 2 (sin borde) 109"/>
              <p:cNvSpPr/>
              <p:nvPr/>
            </p:nvSpPr>
            <p:spPr>
              <a:xfrm>
                <a:off x="10299311" y="11277291"/>
                <a:ext cx="914400" cy="612648"/>
              </a:xfrm>
              <a:prstGeom prst="callout2">
                <a:avLst>
                  <a:gd name="adj1" fmla="val -184760"/>
                  <a:gd name="adj2" fmla="val -354960"/>
                  <a:gd name="adj3" fmla="val -640781"/>
                  <a:gd name="adj4" fmla="val -329495"/>
                  <a:gd name="adj5" fmla="val -811056"/>
                  <a:gd name="adj6" fmla="val -260023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1" name="Rectángulo 110"/>
              <p:cNvSpPr/>
              <p:nvPr/>
            </p:nvSpPr>
            <p:spPr>
              <a:xfrm>
                <a:off x="2248520" y="10155696"/>
                <a:ext cx="4892621" cy="58477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"You have not provided the dish name you want to cook</a:t>
                </a:r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</a:t>
                </a:r>
              </a:p>
              <a:p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I`ll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find something delicious for you, give me a second."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14" name="Conector recto de flecha 113"/>
              <p:cNvCxnSpPr>
                <a:stCxn id="99" idx="3"/>
                <a:endCxn id="119" idx="1"/>
              </p:cNvCxnSpPr>
              <p:nvPr/>
            </p:nvCxnSpPr>
            <p:spPr>
              <a:xfrm>
                <a:off x="11164708" y="6213131"/>
                <a:ext cx="3444783" cy="7613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Decisión 118"/>
              <p:cNvSpPr/>
              <p:nvPr/>
            </p:nvSpPr>
            <p:spPr>
              <a:xfrm>
                <a:off x="14609491" y="5506374"/>
                <a:ext cx="1540161" cy="1428740"/>
              </a:xfrm>
              <a:prstGeom prst="flowChartDecision">
                <a:avLst/>
              </a:prstGeom>
              <a:noFill/>
              <a:ln w="38100">
                <a:solidFill>
                  <a:srgbClr val="46DACC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CHECK</a:t>
                </a: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@OPTION</a:t>
                </a:r>
                <a:endPara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133" name="Conector recto de flecha 132"/>
              <p:cNvCxnSpPr/>
              <p:nvPr/>
            </p:nvCxnSpPr>
            <p:spPr>
              <a:xfrm>
                <a:off x="5005921" y="6900136"/>
                <a:ext cx="1" cy="829875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cto de flecha 152"/>
              <p:cNvCxnSpPr>
                <a:stCxn id="119" idx="0"/>
                <a:endCxn id="7" idx="2"/>
              </p:cNvCxnSpPr>
              <p:nvPr/>
            </p:nvCxnSpPr>
            <p:spPr>
              <a:xfrm flipH="1" flipV="1">
                <a:off x="15379571" y="1971132"/>
                <a:ext cx="1" cy="3535242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de flecha 167"/>
              <p:cNvCxnSpPr>
                <a:stCxn id="119" idx="2"/>
                <a:endCxn id="169" idx="0"/>
              </p:cNvCxnSpPr>
              <p:nvPr/>
            </p:nvCxnSpPr>
            <p:spPr>
              <a:xfrm flipH="1">
                <a:off x="15367250" y="6935114"/>
                <a:ext cx="12322" cy="1162586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Llamada rectangular redondeada 168"/>
              <p:cNvSpPr/>
              <p:nvPr/>
            </p:nvSpPr>
            <p:spPr>
              <a:xfrm>
                <a:off x="14788133" y="8097700"/>
                <a:ext cx="1158234" cy="701775"/>
              </a:xfrm>
              <a:prstGeom prst="wedgeRoundRectCallout">
                <a:avLst>
                  <a:gd name="adj1" fmla="val -36481"/>
                  <a:gd name="adj2" fmla="val 82700"/>
                  <a:gd name="adj3" fmla="val 16667"/>
                </a:avLst>
              </a:prstGeom>
              <a:noFill/>
              <a:ln w="38100">
                <a:solidFill>
                  <a:srgbClr val="46DA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r>
                  <a:rPr lang="es-E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rPr>
                  <a:t>OPTION?</a:t>
                </a:r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endParaRPr>
              </a:p>
              <a:p>
                <a:pPr algn="ctr"/>
                <a:endParaRPr lang="es-ES" dirty="0"/>
              </a:p>
            </p:txBody>
          </p:sp>
          <p:cxnSp>
            <p:nvCxnSpPr>
              <p:cNvPr id="185" name="Conector recto de flecha 184"/>
              <p:cNvCxnSpPr>
                <a:stCxn id="169" idx="1"/>
              </p:cNvCxnSpPr>
              <p:nvPr/>
            </p:nvCxnSpPr>
            <p:spPr>
              <a:xfrm flipH="1">
                <a:off x="14050486" y="8448588"/>
                <a:ext cx="737647" cy="0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de flecha 190"/>
              <p:cNvCxnSpPr/>
              <p:nvPr/>
            </p:nvCxnSpPr>
            <p:spPr>
              <a:xfrm flipV="1">
                <a:off x="14050433" y="6199219"/>
                <a:ext cx="56" cy="2249368"/>
              </a:xfrm>
              <a:prstGeom prst="straightConnector1">
                <a:avLst/>
              </a:prstGeom>
              <a:ln w="28575">
                <a:solidFill>
                  <a:srgbClr val="7240F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CuadroTexto 200"/>
              <p:cNvSpPr txBox="1"/>
              <p:nvPr/>
            </p:nvSpPr>
            <p:spPr>
              <a:xfrm>
                <a:off x="15391893" y="5097976"/>
                <a:ext cx="80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!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sp>
            <p:nvSpPr>
              <p:cNvPr id="202" name="CuadroTexto 201"/>
              <p:cNvSpPr txBox="1"/>
              <p:nvPr/>
            </p:nvSpPr>
            <p:spPr>
              <a:xfrm>
                <a:off x="15367250" y="7101335"/>
                <a:ext cx="1732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None</a:t>
                </a:r>
                <a:r>
                  <a: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 / </a:t>
                </a:r>
                <a:r>
                  <a:rPr lang="es-ES" b="1" dirty="0" err="1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rPr>
                  <a:t>Unknown</a:t>
                </a:r>
                <a:endParaRPr lang="es-ES" b="1" dirty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endParaRPr>
              </a:p>
            </p:txBody>
          </p:sp>
          <p:pic>
            <p:nvPicPr>
              <p:cNvPr id="203" name="Imagen 202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62915" y="8589252"/>
                <a:ext cx="342636" cy="342636"/>
              </a:xfrm>
              <a:prstGeom prst="rect">
                <a:avLst/>
              </a:prstGeom>
            </p:spPr>
          </p:pic>
          <p:sp>
            <p:nvSpPr>
              <p:cNvPr id="244" name="Rectángulo redondeado 243"/>
              <p:cNvSpPr/>
              <p:nvPr/>
            </p:nvSpPr>
            <p:spPr>
              <a:xfrm>
                <a:off x="13707554" y="5021594"/>
                <a:ext cx="3620703" cy="4673995"/>
              </a:xfrm>
              <a:prstGeom prst="roundRect">
                <a:avLst>
                  <a:gd name="adj" fmla="val 3452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9" name="CuadroTexto 248"/>
              <p:cNvSpPr txBox="1"/>
              <p:nvPr/>
            </p:nvSpPr>
            <p:spPr>
              <a:xfrm>
                <a:off x="14215270" y="9196061"/>
                <a:ext cx="28096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rPr>
                  <a:t>WATSON CONVERSATION</a:t>
                </a:r>
                <a:endParaRPr lang="es-E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endParaRPr>
              </a:p>
            </p:txBody>
          </p:sp>
          <p:sp>
            <p:nvSpPr>
              <p:cNvPr id="265" name="Llamada con línea 2 (sin borde) 264"/>
              <p:cNvSpPr/>
              <p:nvPr/>
            </p:nvSpPr>
            <p:spPr>
              <a:xfrm>
                <a:off x="9832654" y="3648363"/>
                <a:ext cx="914400" cy="612648"/>
              </a:xfrm>
              <a:prstGeom prst="callout2">
                <a:avLst>
                  <a:gd name="adj1" fmla="val -363846"/>
                  <a:gd name="adj2" fmla="val -192586"/>
                  <a:gd name="adj3" fmla="val -861195"/>
                  <a:gd name="adj4" fmla="val -227125"/>
                  <a:gd name="adj5" fmla="val -861442"/>
                  <a:gd name="adj6" fmla="val -29840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8" name="Llamada con línea 2 (sin borde) 267"/>
              <p:cNvSpPr/>
              <p:nvPr/>
            </p:nvSpPr>
            <p:spPr>
              <a:xfrm>
                <a:off x="13422536" y="-1752739"/>
                <a:ext cx="914400" cy="612648"/>
              </a:xfrm>
              <a:prstGeom prst="callout2">
                <a:avLst>
                  <a:gd name="adj1" fmla="val -207991"/>
                  <a:gd name="adj2" fmla="val -120180"/>
                  <a:gd name="adj3" fmla="val -195149"/>
                  <a:gd name="adj4" fmla="val -191228"/>
                  <a:gd name="adj5" fmla="val 522009"/>
                  <a:gd name="adj6" fmla="val -12660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9" name="Rectángulo 268"/>
              <p:cNvSpPr/>
              <p:nvPr/>
            </p:nvSpPr>
            <p:spPr>
              <a:xfrm>
                <a:off x="16594188" y="2302692"/>
                <a:ext cx="4897489" cy="1323439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1] Se ha encontrado receta</a:t>
                </a:r>
                <a:endPara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“To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cook this dish you need the following *ingredients*:</a:t>
                </a:r>
              </a:p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lista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ingredientes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y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candidad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cada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uno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you can find the *method of cooking*: </a:t>
                </a:r>
              </a:p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&lt;enlace al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detalle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la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receta</a:t>
                </a:r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&gt;”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0" name="Llamada con línea 2 (sin borde) 269"/>
              <p:cNvSpPr/>
              <p:nvPr/>
            </p:nvSpPr>
            <p:spPr>
              <a:xfrm>
                <a:off x="21491677" y="-1602190"/>
                <a:ext cx="914400" cy="612648"/>
              </a:xfrm>
              <a:prstGeom prst="callout2">
                <a:avLst>
                  <a:gd name="adj1" fmla="val 684413"/>
                  <a:gd name="adj2" fmla="val -537280"/>
                  <a:gd name="adj3" fmla="val 660777"/>
                  <a:gd name="adj4" fmla="val -571303"/>
                  <a:gd name="adj5" fmla="val 501880"/>
                  <a:gd name="adj6" fmla="val -53954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3" name="Llamada con línea 2 (sin borde) 272"/>
              <p:cNvSpPr/>
              <p:nvPr/>
            </p:nvSpPr>
            <p:spPr>
              <a:xfrm>
                <a:off x="15279316" y="11162682"/>
                <a:ext cx="914400" cy="612648"/>
              </a:xfrm>
              <a:prstGeom prst="callout2">
                <a:avLst>
                  <a:gd name="adj1" fmla="val -184970"/>
                  <a:gd name="adj2" fmla="val -350261"/>
                  <a:gd name="adj3" fmla="val -737173"/>
                  <a:gd name="adj4" fmla="val -310746"/>
                  <a:gd name="adj5" fmla="val -819777"/>
                  <a:gd name="adj6" fmla="val -27792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4" name="Rectángulo 273"/>
              <p:cNvSpPr/>
              <p:nvPr/>
            </p:nvSpPr>
            <p:spPr>
              <a:xfrm>
                <a:off x="8753300" y="10030807"/>
                <a:ext cx="5535163" cy="861774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"I have found the following recipes for you:</a:t>
                </a:r>
              </a:p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 6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opciones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de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platos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para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cocinar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</a:p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Please, provide a valid option from 1 to 6"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5" name="Rectángulo 274"/>
              <p:cNvSpPr/>
              <p:nvPr/>
            </p:nvSpPr>
            <p:spPr>
              <a:xfrm>
                <a:off x="16635474" y="3789082"/>
                <a:ext cx="4910066" cy="830997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No se ha encontrado receta</a:t>
                </a:r>
                <a:endPara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“: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disappointed: Sorry, no recipes found for your request. Please, try a new </a:t>
                </a:r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search”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6" name="Rectángulo 275"/>
              <p:cNvSpPr/>
              <p:nvPr/>
            </p:nvSpPr>
            <p:spPr>
              <a:xfrm>
                <a:off x="12347152" y="-3570668"/>
                <a:ext cx="8794087" cy="58477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1] Se ha reconocido comida en la imagen</a:t>
                </a:r>
                <a:endPara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'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Uhm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 :yum: :yum: :yum: This looks really good. I think (score: &lt;score&gt;) it is... *&lt;comida 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reconocida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&gt;*'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7" name="Rectángulo 276"/>
              <p:cNvSpPr/>
              <p:nvPr/>
            </p:nvSpPr>
            <p:spPr>
              <a:xfrm>
                <a:off x="12347151" y="-2893125"/>
                <a:ext cx="8794087" cy="58477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No se ha reconocido comida en la imagen</a:t>
                </a:r>
                <a:endPara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Are you sure it is edible? I do not recognize food in this image. \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nPlease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Try with a another one.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8" name="Rectángulo 297"/>
              <p:cNvSpPr/>
              <p:nvPr/>
            </p:nvSpPr>
            <p:spPr>
              <a:xfrm>
                <a:off x="2277505" y="-1954204"/>
                <a:ext cx="4788469" cy="58477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1] El formato de la imagen es correcto</a:t>
                </a:r>
                <a:endPara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"Please, give me a second... :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hourglass_flowing_sand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:"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9" name="Rectángulo 298"/>
              <p:cNvSpPr/>
              <p:nvPr/>
            </p:nvSpPr>
            <p:spPr>
              <a:xfrm>
                <a:off x="2277505" y="-1270979"/>
                <a:ext cx="4788469" cy="584775"/>
              </a:xfrm>
              <a:prstGeom prst="rect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[Respuesta </a:t>
                </a:r>
                <a:r>
                  <a: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2] Formato de imagen incorrecto</a:t>
                </a:r>
                <a:endPara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"'The file extension is not valid. Try with JPG or PNG</a:t>
                </a:r>
                <a:r>
                  <a:rPr 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.'"</a:t>
                </a:r>
                <a:endPara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64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upo 242"/>
          <p:cNvGrpSpPr/>
          <p:nvPr/>
        </p:nvGrpSpPr>
        <p:grpSpPr>
          <a:xfrm>
            <a:off x="-3946358" y="-4331368"/>
            <a:ext cx="27884044" cy="16221307"/>
            <a:chOff x="-3946358" y="-4331368"/>
            <a:chExt cx="27884044" cy="16221307"/>
          </a:xfrm>
        </p:grpSpPr>
        <p:grpSp>
          <p:nvGrpSpPr>
            <p:cNvPr id="345" name="Grupo 344"/>
            <p:cNvGrpSpPr/>
            <p:nvPr/>
          </p:nvGrpSpPr>
          <p:grpSpPr>
            <a:xfrm>
              <a:off x="-3946358" y="-4331368"/>
              <a:ext cx="27884044" cy="16221307"/>
              <a:chOff x="-4475748" y="-4331368"/>
              <a:chExt cx="27884044" cy="16221307"/>
            </a:xfrm>
          </p:grpSpPr>
          <p:sp>
            <p:nvSpPr>
              <p:cNvPr id="344" name="Rectángulo 343"/>
              <p:cNvSpPr/>
              <p:nvPr/>
            </p:nvSpPr>
            <p:spPr>
              <a:xfrm>
                <a:off x="-4475748" y="-4331368"/>
                <a:ext cx="27884044" cy="16106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00" name="Grupo 299"/>
              <p:cNvGrpSpPr/>
              <p:nvPr/>
            </p:nvGrpSpPr>
            <p:grpSpPr>
              <a:xfrm>
                <a:off x="-4161258" y="-3903739"/>
                <a:ext cx="26567335" cy="15793678"/>
                <a:chOff x="-4161258" y="-3903739"/>
                <a:chExt cx="26567335" cy="15793678"/>
              </a:xfrm>
            </p:grpSpPr>
            <p:sp>
              <p:nvSpPr>
                <p:cNvPr id="51" name="Nube 50"/>
                <p:cNvSpPr/>
                <p:nvPr/>
              </p:nvSpPr>
              <p:spPr>
                <a:xfrm>
                  <a:off x="13890579" y="-1892370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Nube 66"/>
                <p:cNvSpPr/>
                <p:nvPr/>
              </p:nvSpPr>
              <p:spPr>
                <a:xfrm>
                  <a:off x="8827705" y="-1917228"/>
                  <a:ext cx="2628000" cy="1692000"/>
                </a:xfrm>
                <a:prstGeom prst="cloud">
                  <a:avLst/>
                </a:prstGeom>
                <a:solidFill>
                  <a:schemeClr val="bg1"/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Rectángulo redondeado 3"/>
                <p:cNvSpPr/>
                <p:nvPr/>
              </p:nvSpPr>
              <p:spPr>
                <a:xfrm>
                  <a:off x="9732015" y="1029709"/>
                  <a:ext cx="1723689" cy="1018512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IMAGE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RECOGNITIO</a:t>
                  </a:r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N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" name="Decisión 4"/>
                <p:cNvSpPr/>
                <p:nvPr/>
              </p:nvSpPr>
              <p:spPr>
                <a:xfrm>
                  <a:off x="-1843637" y="731698"/>
                  <a:ext cx="2566261" cy="1585288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 Rounded MT Bold" panose="020F0704030504030204" pitchFamily="34" charset="0"/>
                    </a:rPr>
                    <a:t>#GET_RECIPE</a:t>
                  </a:r>
                  <a:endPara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" name="Decisión 5"/>
                <p:cNvSpPr/>
                <p:nvPr/>
              </p:nvSpPr>
              <p:spPr>
                <a:xfrm>
                  <a:off x="4329584" y="3078604"/>
                  <a:ext cx="1339404" cy="1378041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</a:t>
                  </a:r>
                </a:p>
              </p:txBody>
            </p:sp>
            <p:sp>
              <p:nvSpPr>
                <p:cNvPr id="7" name="Rectángulo redondeado 6"/>
                <p:cNvSpPr/>
                <p:nvPr/>
              </p:nvSpPr>
              <p:spPr>
                <a:xfrm>
                  <a:off x="14651309" y="1033388"/>
                  <a:ext cx="1456523" cy="937744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SEARCH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RECIPE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9" name="Decisión 8"/>
                <p:cNvSpPr/>
                <p:nvPr/>
              </p:nvSpPr>
              <p:spPr>
                <a:xfrm>
                  <a:off x="4246894" y="817919"/>
                  <a:ext cx="1568439" cy="1367767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$IMAGE_RECIPE</a:t>
                  </a:r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-4161258" y="834663"/>
                  <a:ext cx="1439638" cy="1332944"/>
                </a:xfrm>
                <a:prstGeom prst="ellipse">
                  <a:avLst/>
                </a:prstGeom>
                <a:noFill/>
                <a:ln w="762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2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START</a:t>
                  </a:r>
                  <a:endParaRPr lang="es-E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" name="Conector recto de flecha 12"/>
                <p:cNvCxnSpPr>
                  <a:stCxn id="11" idx="6"/>
                  <a:endCxn id="5" idx="1"/>
                </p:cNvCxnSpPr>
                <p:nvPr/>
              </p:nvCxnSpPr>
              <p:spPr>
                <a:xfrm>
                  <a:off x="-2721620" y="1501135"/>
                  <a:ext cx="877983" cy="23207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5" idx="3"/>
                  <a:endCxn id="9" idx="1"/>
                </p:cNvCxnSpPr>
                <p:nvPr/>
              </p:nvCxnSpPr>
              <p:spPr>
                <a:xfrm flipV="1">
                  <a:off x="722624" y="1501803"/>
                  <a:ext cx="3524270" cy="2253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Imagen 1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0610" b="22166"/>
                <a:stretch/>
              </p:blipFill>
              <p:spPr>
                <a:xfrm>
                  <a:off x="14181000" y="-1292342"/>
                  <a:ext cx="2047158" cy="585733"/>
                </a:xfrm>
                <a:prstGeom prst="rect">
                  <a:avLst/>
                </a:prstGeom>
              </p:spPr>
            </p:pic>
            <p:sp>
              <p:nvSpPr>
                <p:cNvPr id="24" name="Flecha izquierda y derecha 23"/>
                <p:cNvSpPr/>
                <p:nvPr/>
              </p:nvSpPr>
              <p:spPr>
                <a:xfrm rot="16200000">
                  <a:off x="9762655" y="318150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31" name="Imagen 30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24831" y="17035"/>
                  <a:ext cx="614369" cy="650686"/>
                </a:xfrm>
                <a:prstGeom prst="rect">
                  <a:avLst/>
                </a:prstGeom>
              </p:spPr>
            </p:pic>
            <p:cxnSp>
              <p:nvCxnSpPr>
                <p:cNvPr id="23" name="Conector recto de flecha 22"/>
                <p:cNvCxnSpPr>
                  <a:stCxn id="6" idx="2"/>
                  <a:endCxn id="69" idx="0"/>
                </p:cNvCxnSpPr>
                <p:nvPr/>
              </p:nvCxnSpPr>
              <p:spPr>
                <a:xfrm flipH="1">
                  <a:off x="4994849" y="4456645"/>
                  <a:ext cx="4437" cy="107412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CuadroTexto 25"/>
                <p:cNvSpPr txBox="1"/>
                <p:nvPr/>
              </p:nvSpPr>
              <p:spPr>
                <a:xfrm>
                  <a:off x="5042021" y="4915301"/>
                  <a:ext cx="1732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32" name="Conector recto de flecha 31"/>
                <p:cNvCxnSpPr>
                  <a:stCxn id="6" idx="3"/>
                </p:cNvCxnSpPr>
                <p:nvPr/>
              </p:nvCxnSpPr>
              <p:spPr>
                <a:xfrm>
                  <a:off x="5668988" y="3767625"/>
                  <a:ext cx="9698262" cy="6969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>
                  <a:stCxn id="7" idx="3"/>
                  <a:endCxn id="116" idx="2"/>
                </p:cNvCxnSpPr>
                <p:nvPr/>
              </p:nvCxnSpPr>
              <p:spPr>
                <a:xfrm>
                  <a:off x="16107832" y="1502260"/>
                  <a:ext cx="5772266" cy="65011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de flecha 36"/>
                <p:cNvCxnSpPr/>
                <p:nvPr/>
              </p:nvCxnSpPr>
              <p:spPr>
                <a:xfrm flipH="1">
                  <a:off x="4994849" y="2187282"/>
                  <a:ext cx="9493" cy="90000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>
                  <a:stCxn id="9" idx="3"/>
                  <a:endCxn id="4" idx="1"/>
                </p:cNvCxnSpPr>
                <p:nvPr/>
              </p:nvCxnSpPr>
              <p:spPr>
                <a:xfrm>
                  <a:off x="5815333" y="1501803"/>
                  <a:ext cx="3916682" cy="3716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CuadroTexto 44"/>
                <p:cNvSpPr txBox="1"/>
                <p:nvPr/>
              </p:nvSpPr>
              <p:spPr>
                <a:xfrm>
                  <a:off x="731232" y="1121816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46" name="CuadroTexto 45"/>
                <p:cNvSpPr txBox="1"/>
                <p:nvPr/>
              </p:nvSpPr>
              <p:spPr>
                <a:xfrm>
                  <a:off x="5703593" y="3374807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64" name="Imagen 6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4643" y="-1220392"/>
                  <a:ext cx="726554" cy="726554"/>
                </a:xfrm>
                <a:prstGeom prst="rect">
                  <a:avLst/>
                </a:prstGeom>
              </p:spPr>
            </p:pic>
            <p:sp>
              <p:nvSpPr>
                <p:cNvPr id="66" name="CuadroTexto 65"/>
                <p:cNvSpPr txBox="1"/>
                <p:nvPr/>
              </p:nvSpPr>
              <p:spPr>
                <a:xfrm>
                  <a:off x="9157029" y="-1564548"/>
                  <a:ext cx="23638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IBM VISUAL RECOGNITION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78" name="CuadroTexto 77"/>
                <p:cNvSpPr txBox="1"/>
                <p:nvPr/>
              </p:nvSpPr>
              <p:spPr>
                <a:xfrm>
                  <a:off x="5833835" y="1044613"/>
                  <a:ext cx="585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True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95" name="Conector recto de flecha 94"/>
                <p:cNvCxnSpPr>
                  <a:stCxn id="60" idx="0"/>
                </p:cNvCxnSpPr>
                <p:nvPr/>
              </p:nvCxnSpPr>
              <p:spPr>
                <a:xfrm flipV="1">
                  <a:off x="3008144" y="1567271"/>
                  <a:ext cx="36530" cy="5743503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de flecha 104"/>
                <p:cNvCxnSpPr>
                  <a:endCxn id="60" idx="3"/>
                </p:cNvCxnSpPr>
                <p:nvPr/>
              </p:nvCxnSpPr>
              <p:spPr>
                <a:xfrm flipH="1">
                  <a:off x="3786723" y="7846011"/>
                  <a:ext cx="1217619" cy="4594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cto de flecha 114"/>
                <p:cNvCxnSpPr>
                  <a:stCxn id="4" idx="3"/>
                  <a:endCxn id="7" idx="1"/>
                </p:cNvCxnSpPr>
                <p:nvPr/>
              </p:nvCxnSpPr>
              <p:spPr>
                <a:xfrm flipV="1">
                  <a:off x="11455704" y="1502260"/>
                  <a:ext cx="3195605" cy="367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CuadroTexto 120"/>
                <p:cNvSpPr txBox="1"/>
                <p:nvPr/>
              </p:nvSpPr>
              <p:spPr>
                <a:xfrm>
                  <a:off x="14552032" y="-1545683"/>
                  <a:ext cx="1545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RECIPE SERVICES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31" name="CuadroTexto 130"/>
                <p:cNvSpPr txBox="1"/>
                <p:nvPr/>
              </p:nvSpPr>
              <p:spPr>
                <a:xfrm>
                  <a:off x="5767968" y="1642601"/>
                  <a:ext cx="20938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2" name="CuadroTexto 131"/>
                <p:cNvSpPr txBox="1"/>
                <p:nvPr/>
              </p:nvSpPr>
              <p:spPr>
                <a:xfrm>
                  <a:off x="5603057" y="3781543"/>
                  <a:ext cx="222996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 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Tr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34" name="CuadroTexto 133"/>
                <p:cNvSpPr txBox="1"/>
                <p:nvPr/>
              </p:nvSpPr>
              <p:spPr>
                <a:xfrm>
                  <a:off x="5060360" y="2364762"/>
                  <a:ext cx="1695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False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 smtClean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96" name="Flecha izquierda y derecha 95"/>
                <p:cNvSpPr/>
                <p:nvPr/>
              </p:nvSpPr>
              <p:spPr>
                <a:xfrm rot="16200000">
                  <a:off x="14688456" y="309261"/>
                  <a:ext cx="1080000" cy="180000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7" name="Imagen 96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91893" y="81012"/>
                  <a:ext cx="614369" cy="650686"/>
                </a:xfrm>
                <a:prstGeom prst="rect">
                  <a:avLst/>
                </a:prstGeom>
              </p:spPr>
            </p:pic>
            <p:sp>
              <p:nvSpPr>
                <p:cNvPr id="98" name="Rectángulo redondeado 97"/>
                <p:cNvSpPr/>
                <p:nvPr/>
              </p:nvSpPr>
              <p:spPr bwMode="auto">
                <a:xfrm>
                  <a:off x="9600475" y="7883391"/>
                  <a:ext cx="1584361" cy="1365094"/>
                </a:xfrm>
                <a:prstGeom prst="roundRect">
                  <a:avLst/>
                </a:prstGeom>
                <a:solidFill>
                  <a:schemeClr val="bg1"/>
                </a:solidFill>
                <a:ln w="9525" cap="rnd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45720" tIns="45720" rIns="4572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s-ES" sz="2000" b="0" i="0" u="none" strike="noStrike" cap="none" normalizeH="0" baseline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99" name="Rectángulo redondeado 98"/>
                <p:cNvSpPr/>
                <p:nvPr/>
              </p:nvSpPr>
              <p:spPr>
                <a:xfrm>
                  <a:off x="9782437" y="5670602"/>
                  <a:ext cx="1589757" cy="1003740"/>
                </a:xfrm>
                <a:prstGeom prst="round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 </a:t>
                  </a:r>
                  <a:r>
                    <a:rPr lang="es-ES" sz="1400" dirty="0" err="1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YUM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SUGEST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00" name="CuadroTexto 99"/>
                <p:cNvSpPr txBox="1"/>
                <p:nvPr/>
              </p:nvSpPr>
              <p:spPr>
                <a:xfrm>
                  <a:off x="9937936" y="8003626"/>
                  <a:ext cx="12757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400" b="1" dirty="0" smtClean="0">
                      <a:solidFill>
                        <a:srgbClr val="00B050"/>
                      </a:solidFill>
                    </a:rPr>
                    <a:t>DATABASE</a:t>
                  </a:r>
                  <a:endParaRPr lang="es-ES" sz="1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1" name="Flecha izquierda y derecha 100"/>
                <p:cNvSpPr/>
                <p:nvPr/>
              </p:nvSpPr>
              <p:spPr>
                <a:xfrm rot="5400000">
                  <a:off x="9943985" y="7169254"/>
                  <a:ext cx="922357" cy="212903"/>
                </a:xfrm>
                <a:prstGeom prst="leftRightArrow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" name="Imagen 10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36640" y="8431631"/>
                  <a:ext cx="566319" cy="568158"/>
                </a:xfrm>
                <a:prstGeom prst="rect">
                  <a:avLst/>
                </a:prstGeom>
              </p:spPr>
            </p:pic>
            <p:pic>
              <p:nvPicPr>
                <p:cNvPr id="104" name="Imagen 10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700" y="8431631"/>
                  <a:ext cx="678982" cy="624663"/>
                </a:xfrm>
                <a:prstGeom prst="rect">
                  <a:avLst/>
                </a:prstGeom>
              </p:spPr>
            </p:pic>
            <p:sp>
              <p:nvSpPr>
                <p:cNvPr id="106" name="CuadroTexto 105"/>
                <p:cNvSpPr txBox="1"/>
                <p:nvPr/>
              </p:nvSpPr>
              <p:spPr>
                <a:xfrm>
                  <a:off x="5878002" y="6274605"/>
                  <a:ext cx="1985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=True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0" name="CuadroTexto 169"/>
                <p:cNvSpPr txBox="1"/>
                <p:nvPr/>
              </p:nvSpPr>
              <p:spPr>
                <a:xfrm>
                  <a:off x="5031114" y="7006755"/>
                  <a:ext cx="475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Yes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71" name="CuadroTexto 170"/>
                <p:cNvSpPr txBox="1"/>
                <p:nvPr/>
              </p:nvSpPr>
              <p:spPr>
                <a:xfrm>
                  <a:off x="5966129" y="5796539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" name="Rectángulo redondeado 1"/>
                <p:cNvSpPr/>
                <p:nvPr/>
              </p:nvSpPr>
              <p:spPr>
                <a:xfrm>
                  <a:off x="-1932681" y="81011"/>
                  <a:ext cx="10277858" cy="9614577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CuadroTexto 57"/>
                <p:cNvSpPr txBox="1"/>
                <p:nvPr/>
              </p:nvSpPr>
              <p:spPr>
                <a:xfrm>
                  <a:off x="709220" y="1567271"/>
                  <a:ext cx="228280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yum_sugest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image_recipe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False</a:t>
                  </a: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search_recipe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= 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False</a:t>
                  </a: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dish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option</a:t>
                  </a:r>
                  <a:r>
                    <a:rPr lang="es-E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  <a:p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= 0</a:t>
                  </a:r>
                </a:p>
              </p:txBody>
            </p:sp>
            <p:sp>
              <p:nvSpPr>
                <p:cNvPr id="77" name="CuadroTexto 76"/>
                <p:cNvSpPr txBox="1"/>
                <p:nvPr/>
              </p:nvSpPr>
              <p:spPr>
                <a:xfrm>
                  <a:off x="-1447583" y="9108218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60" name="Llamada rectangular redondeada 59"/>
                <p:cNvSpPr/>
                <p:nvPr/>
              </p:nvSpPr>
              <p:spPr>
                <a:xfrm>
                  <a:off x="2229564" y="7310774"/>
                  <a:ext cx="1557159" cy="1079661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ASK FOR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@DISH 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OR</a:t>
                  </a:r>
                </a:p>
                <a:p>
                  <a:pPr algn="ctr"/>
                  <a:r>
                    <a:rPr lang="es-E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IMAGE 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FILE</a:t>
                  </a:r>
                  <a:endParaRPr lang="es-E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pic>
              <p:nvPicPr>
                <p:cNvPr id="68" name="Imagen 67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720" y="6769129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69" name="Decisión 68"/>
                <p:cNvSpPr/>
                <p:nvPr/>
              </p:nvSpPr>
              <p:spPr>
                <a:xfrm>
                  <a:off x="3979880" y="5530773"/>
                  <a:ext cx="2029937" cy="1331105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$COUNTER</a:t>
                  </a:r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 &lt;  2</a:t>
                  </a:r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84" name="Conector recto de flecha 83"/>
                <p:cNvCxnSpPr>
                  <a:stCxn id="69" idx="3"/>
                </p:cNvCxnSpPr>
                <p:nvPr/>
              </p:nvCxnSpPr>
              <p:spPr>
                <a:xfrm>
                  <a:off x="6009817" y="6196326"/>
                  <a:ext cx="3840162" cy="16805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CuadroTexto 107"/>
                <p:cNvSpPr txBox="1"/>
                <p:nvPr/>
              </p:nvSpPr>
              <p:spPr>
                <a:xfrm>
                  <a:off x="3862016" y="7924968"/>
                  <a:ext cx="1256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 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$</a:t>
                  </a:r>
                  <a:r>
                    <a:rPr lang="es-ES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counter</a:t>
                  </a:r>
                  <a:r>
                    <a:rPr lang="es-E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j-lt"/>
                      <a:cs typeface="Aharoni" panose="02010803020104030203" pitchFamily="2" charset="-79"/>
                    </a:rPr>
                    <a:t>++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110" name="Llamada con línea 2 (sin borde) 109"/>
                <p:cNvSpPr/>
                <p:nvPr/>
              </p:nvSpPr>
              <p:spPr>
                <a:xfrm>
                  <a:off x="10299311" y="11277291"/>
                  <a:ext cx="914400" cy="612648"/>
                </a:xfrm>
                <a:prstGeom prst="callout2">
                  <a:avLst>
                    <a:gd name="adj1" fmla="val -184760"/>
                    <a:gd name="adj2" fmla="val -354960"/>
                    <a:gd name="adj3" fmla="val -640781"/>
                    <a:gd name="adj4" fmla="val -329495"/>
                    <a:gd name="adj5" fmla="val -839041"/>
                    <a:gd name="adj6" fmla="val -245440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1" name="Rectángulo 110"/>
                <p:cNvSpPr/>
                <p:nvPr/>
              </p:nvSpPr>
              <p:spPr>
                <a:xfrm>
                  <a:off x="2248520" y="10155696"/>
                  <a:ext cx="5492657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"You have not provided the dish name you want to cook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,</a:t>
                  </a:r>
                </a:p>
                <a:p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I`ll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find something delicious for you, give me a second."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114" name="Conector recto de flecha 113"/>
                <p:cNvCxnSpPr>
                  <a:stCxn id="99" idx="3"/>
                  <a:endCxn id="119" idx="1"/>
                </p:cNvCxnSpPr>
                <p:nvPr/>
              </p:nvCxnSpPr>
              <p:spPr>
                <a:xfrm>
                  <a:off x="11372194" y="6172472"/>
                  <a:ext cx="3021174" cy="4751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Decisión 118"/>
                <p:cNvSpPr/>
                <p:nvPr/>
              </p:nvSpPr>
              <p:spPr>
                <a:xfrm>
                  <a:off x="14393368" y="5505620"/>
                  <a:ext cx="1909088" cy="1428740"/>
                </a:xfrm>
                <a:prstGeom prst="flowChartDecision">
                  <a:avLst/>
                </a:prstGeom>
                <a:noFill/>
                <a:ln w="38100">
                  <a:solidFill>
                    <a:srgbClr val="46DACC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CHECK</a:t>
                  </a:r>
                </a:p>
                <a:p>
                  <a:pPr algn="ctr"/>
                  <a:r>
                    <a:rPr lang="es-ES" sz="14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@OPTION</a:t>
                  </a:r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33" name="Conector recto de flecha 132"/>
                <p:cNvCxnSpPr>
                  <a:stCxn id="69" idx="2"/>
                </p:cNvCxnSpPr>
                <p:nvPr/>
              </p:nvCxnSpPr>
              <p:spPr>
                <a:xfrm flipH="1">
                  <a:off x="4972050" y="6861878"/>
                  <a:ext cx="22799" cy="1005772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recto de flecha 152"/>
                <p:cNvCxnSpPr>
                  <a:stCxn id="119" idx="0"/>
                  <a:endCxn id="7" idx="2"/>
                </p:cNvCxnSpPr>
                <p:nvPr/>
              </p:nvCxnSpPr>
              <p:spPr>
                <a:xfrm flipV="1">
                  <a:off x="15347912" y="1971132"/>
                  <a:ext cx="31659" cy="353448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de flecha 167"/>
                <p:cNvCxnSpPr>
                  <a:stCxn id="119" idx="2"/>
                  <a:endCxn id="169" idx="0"/>
                </p:cNvCxnSpPr>
                <p:nvPr/>
              </p:nvCxnSpPr>
              <p:spPr>
                <a:xfrm>
                  <a:off x="15347912" y="6934360"/>
                  <a:ext cx="19338" cy="116334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Llamada rectangular redondeada 168"/>
                <p:cNvSpPr/>
                <p:nvPr/>
              </p:nvSpPr>
              <p:spPr>
                <a:xfrm>
                  <a:off x="14788133" y="8097700"/>
                  <a:ext cx="1158234" cy="701775"/>
                </a:xfrm>
                <a:prstGeom prst="wedgeRoundRectCallout">
                  <a:avLst>
                    <a:gd name="adj1" fmla="val -36481"/>
                    <a:gd name="adj2" fmla="val 82700"/>
                    <a:gd name="adj3" fmla="val 16667"/>
                  </a:avLst>
                </a:prstGeom>
                <a:noFill/>
                <a:ln w="38100">
                  <a:solidFill>
                    <a:srgbClr val="46DA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r>
                    <a:rPr lang="es-E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Rounded MT Bold" panose="020F0704030504030204" pitchFamily="34" charset="0"/>
                    </a:rPr>
                    <a:t>OPTION?</a:t>
                  </a:r>
                  <a:endParaRPr lang="es-E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</a:endParaRPr>
                </a:p>
                <a:p>
                  <a:pPr algn="ctr"/>
                  <a:endParaRPr lang="es-ES" dirty="0"/>
                </a:p>
              </p:txBody>
            </p:sp>
            <p:cxnSp>
              <p:nvCxnSpPr>
                <p:cNvPr id="185" name="Conector recto de flecha 184"/>
                <p:cNvCxnSpPr>
                  <a:stCxn id="169" idx="1"/>
                </p:cNvCxnSpPr>
                <p:nvPr/>
              </p:nvCxnSpPr>
              <p:spPr>
                <a:xfrm flipH="1">
                  <a:off x="14050486" y="8448588"/>
                  <a:ext cx="737647" cy="0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de flecha 190"/>
                <p:cNvCxnSpPr/>
                <p:nvPr/>
              </p:nvCxnSpPr>
              <p:spPr>
                <a:xfrm flipV="1">
                  <a:off x="14050433" y="6199219"/>
                  <a:ext cx="56" cy="2249368"/>
                </a:xfrm>
                <a:prstGeom prst="straightConnector1">
                  <a:avLst/>
                </a:prstGeom>
                <a:ln w="28575">
                  <a:solidFill>
                    <a:srgbClr val="7240F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CuadroTexto 200"/>
                <p:cNvSpPr txBox="1"/>
                <p:nvPr/>
              </p:nvSpPr>
              <p:spPr>
                <a:xfrm>
                  <a:off x="15391893" y="5097976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!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02" name="CuadroTexto 201"/>
                <p:cNvSpPr txBox="1"/>
                <p:nvPr/>
              </p:nvSpPr>
              <p:spPr>
                <a:xfrm>
                  <a:off x="15367250" y="7101335"/>
                  <a:ext cx="17320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None</a:t>
                  </a:r>
                  <a:r>
                    <a:rPr lang="es-ES" b="1" dirty="0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 / </a:t>
                  </a:r>
                  <a:r>
                    <a:rPr lang="es-ES" b="1" dirty="0" err="1" smtClean="0">
                      <a:solidFill>
                        <a:srgbClr val="FF3300"/>
                      </a:solidFill>
                      <a:latin typeface="+mj-lt"/>
                      <a:cs typeface="Aharoni" panose="02010803020104030203" pitchFamily="2" charset="-79"/>
                    </a:rPr>
                    <a:t>Unknown</a:t>
                  </a:r>
                  <a:endParaRPr lang="es-ES" b="1" dirty="0">
                    <a:solidFill>
                      <a:srgbClr val="FF3300"/>
                    </a:solidFill>
                    <a:latin typeface="+mj-lt"/>
                    <a:cs typeface="Aharoni" panose="02010803020104030203" pitchFamily="2" charset="-79"/>
                  </a:endParaRPr>
                </a:p>
              </p:txBody>
            </p:sp>
            <p:pic>
              <p:nvPicPr>
                <p:cNvPr id="203" name="Imagen 202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62915" y="8589252"/>
                  <a:ext cx="342636" cy="342636"/>
                </a:xfrm>
                <a:prstGeom prst="rect">
                  <a:avLst/>
                </a:prstGeom>
              </p:spPr>
            </p:pic>
            <p:sp>
              <p:nvSpPr>
                <p:cNvPr id="244" name="Rectángulo redondeado 243"/>
                <p:cNvSpPr/>
                <p:nvPr/>
              </p:nvSpPr>
              <p:spPr>
                <a:xfrm>
                  <a:off x="13707554" y="5021594"/>
                  <a:ext cx="3620703" cy="4673995"/>
                </a:xfrm>
                <a:prstGeom prst="roundRect">
                  <a:avLst>
                    <a:gd name="adj" fmla="val 3452"/>
                  </a:avLst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9" name="CuadroTexto 248"/>
                <p:cNvSpPr txBox="1"/>
                <p:nvPr/>
              </p:nvSpPr>
              <p:spPr>
                <a:xfrm>
                  <a:off x="13779416" y="9179065"/>
                  <a:ext cx="34769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0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 Rounded MT Bold" panose="020F0704030504030204" pitchFamily="34" charset="0"/>
                      <a:cs typeface="Aharoni" panose="02010803020104030203" pitchFamily="2" charset="-79"/>
                    </a:rPr>
                    <a:t>WATSON CONVERSATION</a:t>
                  </a:r>
                  <a:endParaRPr lang="es-E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Rounded MT Bold" panose="020F0704030504030204" pitchFamily="34" charset="0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265" name="Llamada con línea 2 (sin borde) 264"/>
                <p:cNvSpPr/>
                <p:nvPr/>
              </p:nvSpPr>
              <p:spPr>
                <a:xfrm>
                  <a:off x="9832654" y="3648363"/>
                  <a:ext cx="914400" cy="612648"/>
                </a:xfrm>
                <a:prstGeom prst="callout2">
                  <a:avLst>
                    <a:gd name="adj1" fmla="val -363846"/>
                    <a:gd name="adj2" fmla="val -192586"/>
                    <a:gd name="adj3" fmla="val -861195"/>
                    <a:gd name="adj4" fmla="val -227125"/>
                    <a:gd name="adj5" fmla="val -861442"/>
                    <a:gd name="adj6" fmla="val -2984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8" name="Llamada con línea 2 (sin borde) 267"/>
                <p:cNvSpPr/>
                <p:nvPr/>
              </p:nvSpPr>
              <p:spPr>
                <a:xfrm>
                  <a:off x="13422536" y="-1752739"/>
                  <a:ext cx="914400" cy="612648"/>
                </a:xfrm>
                <a:prstGeom prst="callout2">
                  <a:avLst>
                    <a:gd name="adj1" fmla="val -287949"/>
                    <a:gd name="adj2" fmla="val -151759"/>
                    <a:gd name="adj3" fmla="val -266970"/>
                    <a:gd name="adj4" fmla="val -212281"/>
                    <a:gd name="adj5" fmla="val 522009"/>
                    <a:gd name="adj6" fmla="val -12660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9" name="Rectángulo 268"/>
                <p:cNvSpPr/>
                <p:nvPr/>
              </p:nvSpPr>
              <p:spPr>
                <a:xfrm>
                  <a:off x="17133447" y="2451155"/>
                  <a:ext cx="4932094" cy="132343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1] Se ha encontrado receta</a:t>
                  </a:r>
                  <a:endPara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“To 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cook this dish you need the following *ingredients*: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lista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ingredientes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y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candidad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cada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uno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Here, you can find the *method of cooking*: </a:t>
                  </a:r>
                </a:p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&lt;enlace al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detalle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la </a:t>
                  </a:r>
                  <a:r>
                    <a:rPr lang="en-US" sz="16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receta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0" name="Llamada con línea 2 (sin borde) 269"/>
                <p:cNvSpPr/>
                <p:nvPr/>
              </p:nvSpPr>
              <p:spPr>
                <a:xfrm>
                  <a:off x="21491677" y="-1602190"/>
                  <a:ext cx="914400" cy="612648"/>
                </a:xfrm>
                <a:prstGeom prst="callout2">
                  <a:avLst>
                    <a:gd name="adj1" fmla="val 721727"/>
                    <a:gd name="adj2" fmla="val -476566"/>
                    <a:gd name="adj3" fmla="val 703421"/>
                    <a:gd name="adj4" fmla="val -539160"/>
                    <a:gd name="adj5" fmla="val 501880"/>
                    <a:gd name="adj6" fmla="val -53954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3" name="Llamada con línea 2 (sin borde) 272"/>
                <p:cNvSpPr/>
                <p:nvPr/>
              </p:nvSpPr>
              <p:spPr>
                <a:xfrm>
                  <a:off x="15279316" y="11162682"/>
                  <a:ext cx="914400" cy="612648"/>
                </a:xfrm>
                <a:prstGeom prst="callout2">
                  <a:avLst>
                    <a:gd name="adj1" fmla="val -184970"/>
                    <a:gd name="adj2" fmla="val -350261"/>
                    <a:gd name="adj3" fmla="val -737173"/>
                    <a:gd name="adj4" fmla="val -310746"/>
                    <a:gd name="adj5" fmla="val -819777"/>
                    <a:gd name="adj6" fmla="val -277927"/>
                  </a:avLst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4" name="Rectángulo 273"/>
                <p:cNvSpPr/>
                <p:nvPr/>
              </p:nvSpPr>
              <p:spPr>
                <a:xfrm>
                  <a:off x="8753300" y="10030807"/>
                  <a:ext cx="5535163" cy="923330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"I have found the following recipes for you: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&lt; 6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opciones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de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platos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para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cocinar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</a:t>
                  </a: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Please, provide a valid option from 1 to 6"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5" name="Rectángulo 274"/>
                <p:cNvSpPr/>
                <p:nvPr/>
              </p:nvSpPr>
              <p:spPr>
                <a:xfrm>
                  <a:off x="17125216" y="3894548"/>
                  <a:ext cx="4910066" cy="830997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sz="1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sz="1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encontrado receta</a:t>
                  </a:r>
                  <a:endParaRPr lang="es-ES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“:</a:t>
                  </a:r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disappointed: Sorry, no recipes found for your request. Please, try a new </a:t>
                  </a:r>
                  <a:r>
                    <a:rPr lang="en-US" sz="16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search”</a:t>
                  </a:r>
                  <a:endParaRPr lang="es-E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6" name="Rectángulo 275"/>
                <p:cNvSpPr/>
                <p:nvPr/>
              </p:nvSpPr>
              <p:spPr>
                <a:xfrm>
                  <a:off x="12062061" y="-3903739"/>
                  <a:ext cx="1007440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1] Se ha reconocido comida en la imagen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'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Uhm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... :yum: :yum: :yum: This looks really good. I think (score: &lt;score&gt;) it is... *&lt;comida 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reconocida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&gt;*'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7" name="Rectángulo 276"/>
                <p:cNvSpPr/>
                <p:nvPr/>
              </p:nvSpPr>
              <p:spPr>
                <a:xfrm>
                  <a:off x="12063211" y="-3113440"/>
                  <a:ext cx="1007325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] No se ha reconocido comida en la imagen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Are you sure it is edible? I do not recognize food in this image. \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nPlease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Try with a another one.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8" name="Rectángulo 297"/>
                <p:cNvSpPr/>
                <p:nvPr/>
              </p:nvSpPr>
              <p:spPr>
                <a:xfrm>
                  <a:off x="1576481" y="-2026065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1] El formato de la imagen es correcto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"Please, give me a second... :</a:t>
                  </a:r>
                  <a:r>
                    <a:rPr lang="en-US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hourglass_flowing_sand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:"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99" name="Rectángulo 298"/>
                <p:cNvSpPr/>
                <p:nvPr/>
              </p:nvSpPr>
              <p:spPr>
                <a:xfrm>
                  <a:off x="1576481" y="-1270979"/>
                  <a:ext cx="5489494" cy="646331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[Respuesta </a:t>
                  </a:r>
                  <a:r>
                    <a:rPr lang="es-E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2] Formato de imagen incorrecto</a:t>
                  </a:r>
                  <a:endParaRPr lang="es-E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"'The file extension is not valid. Try with JPG or PNG</a:t>
                  </a:r>
                  <a:r>
                    <a:rPr lang="en-US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.'"</a:t>
                  </a:r>
                  <a:endParaRPr lang="es-E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16" name="Elipse 115"/>
            <p:cNvSpPr/>
            <p:nvPr/>
          </p:nvSpPr>
          <p:spPr>
            <a:xfrm>
              <a:off x="22409488" y="900799"/>
              <a:ext cx="1439638" cy="1332944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END</a:t>
              </a:r>
              <a:endPara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0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adroTexto 348"/>
          <p:cNvSpPr txBox="1"/>
          <p:nvPr/>
        </p:nvSpPr>
        <p:spPr>
          <a:xfrm>
            <a:off x="-4640059" y="-4576025"/>
            <a:ext cx="25218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600" b="1" dirty="0" smtClean="0">
                <a:solidFill>
                  <a:srgbClr val="FF0000"/>
                </a:solidFill>
              </a:rPr>
              <a:t>V3</a:t>
            </a:r>
            <a:endParaRPr lang="es-ES" sz="16600" b="1" dirty="0">
              <a:solidFill>
                <a:srgbClr val="FF0000"/>
              </a:solidFill>
            </a:endParaRPr>
          </a:p>
        </p:txBody>
      </p:sp>
      <p:grpSp>
        <p:nvGrpSpPr>
          <p:cNvPr id="58" name="Grupo 57"/>
          <p:cNvGrpSpPr/>
          <p:nvPr/>
        </p:nvGrpSpPr>
        <p:grpSpPr>
          <a:xfrm>
            <a:off x="-5801989" y="-1581689"/>
            <a:ext cx="23700122" cy="13846706"/>
            <a:chOff x="-5705737" y="-1597731"/>
            <a:chExt cx="23700122" cy="13846706"/>
          </a:xfrm>
        </p:grpSpPr>
        <p:sp>
          <p:nvSpPr>
            <p:cNvPr id="269" name="Rectángulo 268"/>
            <p:cNvSpPr/>
            <p:nvPr/>
          </p:nvSpPr>
          <p:spPr>
            <a:xfrm>
              <a:off x="-5705737" y="-1597731"/>
              <a:ext cx="23700122" cy="13846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6" name="Rectángulo redondeado 265"/>
            <p:cNvSpPr/>
            <p:nvPr/>
          </p:nvSpPr>
          <p:spPr bwMode="auto">
            <a:xfrm>
              <a:off x="15670301" y="6280265"/>
              <a:ext cx="1521261" cy="1454236"/>
            </a:xfrm>
            <a:prstGeom prst="roundRect">
              <a:avLst/>
            </a:prstGeom>
            <a:solidFill>
              <a:schemeClr val="bg1"/>
            </a:solidFill>
            <a:ln w="9525" cap="rnd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1" name="Nube 50"/>
            <p:cNvSpPr/>
            <p:nvPr/>
          </p:nvSpPr>
          <p:spPr>
            <a:xfrm>
              <a:off x="12608279" y="-191902"/>
              <a:ext cx="1906939" cy="1468927"/>
            </a:xfrm>
            <a:prstGeom prst="cloud">
              <a:avLst/>
            </a:pr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Decisión 4"/>
            <p:cNvSpPr/>
            <p:nvPr/>
          </p:nvSpPr>
          <p:spPr>
            <a:xfrm>
              <a:off x="-3276740" y="61453"/>
              <a:ext cx="2354631" cy="1655693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#SUGEST_DISH</a:t>
              </a:r>
              <a:endPara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Decisión 5"/>
            <p:cNvSpPr/>
            <p:nvPr/>
          </p:nvSpPr>
          <p:spPr>
            <a:xfrm>
              <a:off x="1899912" y="273910"/>
              <a:ext cx="2706712" cy="1223240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</a:t>
              </a:r>
            </a:p>
          </p:txBody>
        </p:sp>
        <p:sp>
          <p:nvSpPr>
            <p:cNvPr id="9" name="Decisión 8"/>
            <p:cNvSpPr/>
            <p:nvPr/>
          </p:nvSpPr>
          <p:spPr>
            <a:xfrm>
              <a:off x="2024353" y="2508716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433573" y="10491742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@CUISINE_TYPE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OR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INGREDIENTS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" name="Conector recto de flecha 12"/>
            <p:cNvCxnSpPr>
              <a:stCxn id="206" idx="6"/>
              <a:endCxn id="5" idx="1"/>
            </p:cNvCxnSpPr>
            <p:nvPr/>
          </p:nvCxnSpPr>
          <p:spPr>
            <a:xfrm flipV="1">
              <a:off x="-4036137" y="889300"/>
              <a:ext cx="759397" cy="1891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5" idx="3"/>
              <a:endCxn id="6" idx="1"/>
            </p:cNvCxnSpPr>
            <p:nvPr/>
          </p:nvCxnSpPr>
          <p:spPr>
            <a:xfrm flipV="1">
              <a:off x="-922109" y="885530"/>
              <a:ext cx="2822021" cy="377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0" b="22166"/>
            <a:stretch/>
          </p:blipFill>
          <p:spPr>
            <a:xfrm>
              <a:off x="12795970" y="477274"/>
              <a:ext cx="1369656" cy="391886"/>
            </a:xfrm>
            <a:prstGeom prst="rect">
              <a:avLst/>
            </a:prstGeom>
          </p:spPr>
        </p:pic>
        <p:cxnSp>
          <p:nvCxnSpPr>
            <p:cNvPr id="23" name="Conector recto de flecha 22"/>
            <p:cNvCxnSpPr>
              <a:stCxn id="6" idx="2"/>
              <a:endCxn id="9" idx="0"/>
            </p:cNvCxnSpPr>
            <p:nvPr/>
          </p:nvCxnSpPr>
          <p:spPr>
            <a:xfrm>
              <a:off x="3253268" y="1497150"/>
              <a:ext cx="13595" cy="101156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stCxn id="6" idx="3"/>
            </p:cNvCxnSpPr>
            <p:nvPr/>
          </p:nvCxnSpPr>
          <p:spPr>
            <a:xfrm>
              <a:off x="4606624" y="885530"/>
              <a:ext cx="1758585" cy="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>
              <a:stCxn id="156" idx="3"/>
              <a:endCxn id="209" idx="2"/>
            </p:cNvCxnSpPr>
            <p:nvPr/>
          </p:nvCxnSpPr>
          <p:spPr>
            <a:xfrm flipV="1">
              <a:off x="14437975" y="3198535"/>
              <a:ext cx="205509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>
              <a:stCxn id="9" idx="2"/>
              <a:endCxn id="63" idx="0"/>
            </p:cNvCxnSpPr>
            <p:nvPr/>
          </p:nvCxnSpPr>
          <p:spPr>
            <a:xfrm>
              <a:off x="3266863" y="3888353"/>
              <a:ext cx="25540" cy="238050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>
              <a:stCxn id="9" idx="3"/>
              <a:endCxn id="93" idx="1"/>
            </p:cNvCxnSpPr>
            <p:nvPr/>
          </p:nvCxnSpPr>
          <p:spPr>
            <a:xfrm flipV="1">
              <a:off x="4509373" y="3173599"/>
              <a:ext cx="2577744" cy="24936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3355248" y="4668612"/>
              <a:ext cx="1783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534913" y="2804267"/>
              <a:ext cx="100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3235880" y="-365953"/>
              <a:ext cx="7330" cy="58945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/>
            <p:nvPr/>
          </p:nvCxnSpPr>
          <p:spPr>
            <a:xfrm flipH="1" flipV="1">
              <a:off x="1376948" y="-365953"/>
              <a:ext cx="53418" cy="113831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>
              <a:off x="1392804" y="-365953"/>
              <a:ext cx="1860464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 flipV="1">
              <a:off x="1430366" y="11017197"/>
              <a:ext cx="981788" cy="1195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12992563" y="120689"/>
              <a:ext cx="1275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solidFill>
                    <a:srgbClr val="00B050"/>
                  </a:solidFill>
                </a:rPr>
                <a:t>RECIPE SERVICES</a:t>
              </a:r>
              <a:endParaRPr lang="es-E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4485064" y="3220539"/>
              <a:ext cx="11975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4643883" y="986279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72" name="Decisión 71"/>
            <p:cNvSpPr/>
            <p:nvPr/>
          </p:nvSpPr>
          <p:spPr>
            <a:xfrm>
              <a:off x="2164688" y="8363914"/>
              <a:ext cx="2255429" cy="1423974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@RESPONSE_</a:t>
              </a:r>
            </a:p>
            <a:p>
              <a:pPr algn="ctr"/>
              <a:r>
                <a: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TYPE</a:t>
              </a:r>
            </a:p>
          </p:txBody>
        </p:sp>
        <p:sp>
          <p:nvSpPr>
            <p:cNvPr id="86" name="Rectángulo redondeado 85"/>
            <p:cNvSpPr/>
            <p:nvPr/>
          </p:nvSpPr>
          <p:spPr>
            <a:xfrm>
              <a:off x="12992536" y="6480015"/>
              <a:ext cx="1525209" cy="10829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 </a:t>
              </a:r>
              <a:r>
                <a:rPr lang="es-E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YUM</a:t>
              </a:r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SUGEST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7" name="Conector recto de flecha 86"/>
            <p:cNvCxnSpPr>
              <a:stCxn id="72" idx="2"/>
              <a:endCxn id="10" idx="0"/>
            </p:cNvCxnSpPr>
            <p:nvPr/>
          </p:nvCxnSpPr>
          <p:spPr>
            <a:xfrm>
              <a:off x="3292403" y="9787888"/>
              <a:ext cx="9700" cy="7038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stCxn id="72" idx="3"/>
            </p:cNvCxnSpPr>
            <p:nvPr/>
          </p:nvCxnSpPr>
          <p:spPr>
            <a:xfrm>
              <a:off x="4420117" y="9075901"/>
              <a:ext cx="9326133" cy="63790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uadroTexto 90"/>
            <p:cNvSpPr txBox="1"/>
            <p:nvPr/>
          </p:nvSpPr>
          <p:spPr>
            <a:xfrm>
              <a:off x="4643883" y="657758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3380617" y="7840090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93" name="Decisión 92"/>
            <p:cNvSpPr/>
            <p:nvPr/>
          </p:nvSpPr>
          <p:spPr>
            <a:xfrm>
              <a:off x="7087117" y="2340021"/>
              <a:ext cx="2747942" cy="1667156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CHECK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Conector recto de flecha 95"/>
            <p:cNvCxnSpPr>
              <a:stCxn id="86" idx="0"/>
              <a:endCxn id="156" idx="2"/>
            </p:cNvCxnSpPr>
            <p:nvPr/>
          </p:nvCxnSpPr>
          <p:spPr>
            <a:xfrm flipH="1" flipV="1">
              <a:off x="13751429" y="3726136"/>
              <a:ext cx="3712" cy="2753879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ángulo redondeado 133"/>
            <p:cNvSpPr/>
            <p:nvPr/>
          </p:nvSpPr>
          <p:spPr>
            <a:xfrm>
              <a:off x="7698721" y="4967301"/>
              <a:ext cx="1737060" cy="1055201"/>
            </a:xfrm>
            <a:prstGeom prst="roundRect">
              <a:avLst/>
            </a:prstGeom>
            <a:noFill/>
            <a:ln w="381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ASK FOR 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@INTOLERANCES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35" name="Conector recto de flecha 134"/>
            <p:cNvCxnSpPr>
              <a:stCxn id="93" idx="3"/>
              <a:endCxn id="156" idx="1"/>
            </p:cNvCxnSpPr>
            <p:nvPr/>
          </p:nvCxnSpPr>
          <p:spPr>
            <a:xfrm>
              <a:off x="9835059" y="3173599"/>
              <a:ext cx="3229824" cy="24937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8505742" y="4168827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145" name="Conector recto de flecha 144"/>
            <p:cNvCxnSpPr/>
            <p:nvPr/>
          </p:nvCxnSpPr>
          <p:spPr>
            <a:xfrm flipV="1">
              <a:off x="6365209" y="3173599"/>
              <a:ext cx="0" cy="2321302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uadroTexto 154"/>
            <p:cNvSpPr txBox="1"/>
            <p:nvPr/>
          </p:nvSpPr>
          <p:spPr>
            <a:xfrm>
              <a:off x="9915508" y="2772397"/>
              <a:ext cx="922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 / No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56" name="Rectángulo redondeado 155"/>
            <p:cNvSpPr/>
            <p:nvPr/>
          </p:nvSpPr>
          <p:spPr>
            <a:xfrm>
              <a:off x="13064883" y="2670935"/>
              <a:ext cx="1373092" cy="105520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SUGGEST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A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RECIPE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-936788" y="938228"/>
              <a:ext cx="20457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False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cuisine_type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ingredients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 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46" name="Flecha izquierda y derecha 245"/>
            <p:cNvSpPr/>
            <p:nvPr/>
          </p:nvSpPr>
          <p:spPr>
            <a:xfrm rot="16200000">
              <a:off x="13050969" y="1830519"/>
              <a:ext cx="1224000" cy="258461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7" name="Imagen 24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2233" y="1336728"/>
              <a:ext cx="614369" cy="650686"/>
            </a:xfrm>
            <a:prstGeom prst="rect">
              <a:avLst/>
            </a:prstGeom>
          </p:spPr>
        </p:pic>
        <p:sp>
          <p:nvSpPr>
            <p:cNvPr id="259" name="CuadroTexto 258"/>
            <p:cNvSpPr txBox="1"/>
            <p:nvPr/>
          </p:nvSpPr>
          <p:spPr>
            <a:xfrm>
              <a:off x="15917759" y="6454476"/>
              <a:ext cx="1275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00B050"/>
                  </a:solidFill>
                </a:rPr>
                <a:t>DATABASE</a:t>
              </a:r>
              <a:endParaRPr lang="es-ES" sz="1400" b="1" dirty="0">
                <a:solidFill>
                  <a:srgbClr val="00B050"/>
                </a:solidFill>
              </a:endParaRPr>
            </a:p>
          </p:txBody>
        </p:sp>
        <p:pic>
          <p:nvPicPr>
            <p:cNvPr id="262" name="Imagen 2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3069" y="6883237"/>
              <a:ext cx="522597" cy="524294"/>
            </a:xfrm>
            <a:prstGeom prst="rect">
              <a:avLst/>
            </a:prstGeom>
          </p:spPr>
        </p:pic>
        <p:pic>
          <p:nvPicPr>
            <p:cNvPr id="264" name="Imagen 26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3430" y="6936464"/>
              <a:ext cx="528324" cy="486058"/>
            </a:xfrm>
            <a:prstGeom prst="rect">
              <a:avLst/>
            </a:prstGeom>
          </p:spPr>
        </p:pic>
        <p:sp>
          <p:nvSpPr>
            <p:cNvPr id="281" name="CuadroTexto 280"/>
            <p:cNvSpPr txBox="1"/>
            <p:nvPr/>
          </p:nvSpPr>
          <p:spPr>
            <a:xfrm>
              <a:off x="4405228" y="916032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7" name="CuadroTexto 296"/>
            <p:cNvSpPr txBox="1"/>
            <p:nvPr/>
          </p:nvSpPr>
          <p:spPr>
            <a:xfrm>
              <a:off x="3314179" y="1750373"/>
              <a:ext cx="1732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299" name="CuadroTexto 298"/>
            <p:cNvSpPr txBox="1"/>
            <p:nvPr/>
          </p:nvSpPr>
          <p:spPr>
            <a:xfrm>
              <a:off x="-904514" y="529207"/>
              <a:ext cx="475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Yes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300" name="CuadroTexto 299"/>
            <p:cNvSpPr txBox="1"/>
            <p:nvPr/>
          </p:nvSpPr>
          <p:spPr>
            <a:xfrm>
              <a:off x="4740166" y="525853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!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None</a:t>
              </a:r>
              <a:endParaRPr lang="es-ES" b="1" dirty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9858878" y="3231698"/>
              <a:ext cx="1917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intolerances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  <a:p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suggest_dish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= True</a:t>
              </a:r>
            </a:p>
          </p:txBody>
        </p:sp>
        <p:cxnSp>
          <p:nvCxnSpPr>
            <p:cNvPr id="146" name="Conector recto de flecha 145"/>
            <p:cNvCxnSpPr>
              <a:stCxn id="134" idx="1"/>
            </p:cNvCxnSpPr>
            <p:nvPr/>
          </p:nvCxnSpPr>
          <p:spPr>
            <a:xfrm flipH="1" flipV="1">
              <a:off x="6365209" y="5494901"/>
              <a:ext cx="1333512" cy="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de flecha 148"/>
            <p:cNvCxnSpPr>
              <a:stCxn id="93" idx="2"/>
            </p:cNvCxnSpPr>
            <p:nvPr/>
          </p:nvCxnSpPr>
          <p:spPr>
            <a:xfrm>
              <a:off x="8461088" y="4007177"/>
              <a:ext cx="0" cy="948088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lecha izquierda y derecha 191"/>
            <p:cNvSpPr/>
            <p:nvPr/>
          </p:nvSpPr>
          <p:spPr>
            <a:xfrm rot="10800000">
              <a:off x="14641959" y="6914643"/>
              <a:ext cx="936000" cy="212903"/>
            </a:xfrm>
            <a:prstGeom prst="left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6" name="Elipse 205"/>
            <p:cNvSpPr/>
            <p:nvPr/>
          </p:nvSpPr>
          <p:spPr>
            <a:xfrm>
              <a:off x="-5296137" y="404214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START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09" name="Elipse 208"/>
            <p:cNvSpPr/>
            <p:nvPr/>
          </p:nvSpPr>
          <p:spPr>
            <a:xfrm>
              <a:off x="16493069" y="2694535"/>
              <a:ext cx="1260000" cy="1008000"/>
            </a:xfrm>
            <a:prstGeom prst="ellipse">
              <a:avLst/>
            </a:prstGeom>
            <a:noFill/>
            <a:ln w="76200">
              <a:solidFill>
                <a:srgbClr val="46DA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RESPONSE</a:t>
              </a:r>
              <a:endPara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12" name="Rectángulo redondeado 211"/>
            <p:cNvSpPr/>
            <p:nvPr/>
          </p:nvSpPr>
          <p:spPr>
            <a:xfrm>
              <a:off x="-3624182" y="-882316"/>
              <a:ext cx="15384396" cy="12962021"/>
            </a:xfrm>
            <a:prstGeom prst="roundRect">
              <a:avLst>
                <a:gd name="adj" fmla="val 319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3" name="CuadroTexto 212"/>
            <p:cNvSpPr txBox="1"/>
            <p:nvPr/>
          </p:nvSpPr>
          <p:spPr>
            <a:xfrm>
              <a:off x="8571160" y="11587809"/>
              <a:ext cx="2809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WATSON CONVERSATION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320" name="Conector recto de flecha 319"/>
            <p:cNvCxnSpPr/>
            <p:nvPr/>
          </p:nvCxnSpPr>
          <p:spPr>
            <a:xfrm>
              <a:off x="6365209" y="877345"/>
              <a:ext cx="0" cy="2296254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Rectángulo redondeado 337"/>
            <p:cNvSpPr/>
            <p:nvPr/>
          </p:nvSpPr>
          <p:spPr>
            <a:xfrm>
              <a:off x="12183721" y="1987182"/>
              <a:ext cx="3080605" cy="8241626"/>
            </a:xfrm>
            <a:prstGeom prst="roundRect">
              <a:avLst>
                <a:gd name="adj" fmla="val 936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9" name="CuadroTexto 338"/>
            <p:cNvSpPr txBox="1"/>
            <p:nvPr/>
          </p:nvSpPr>
          <p:spPr>
            <a:xfrm>
              <a:off x="12322559" y="9745713"/>
              <a:ext cx="284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ORCHESTRATION ENGINE</a:t>
              </a:r>
              <a:endPara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3" name="Decisión 62"/>
            <p:cNvSpPr/>
            <p:nvPr/>
          </p:nvSpPr>
          <p:spPr>
            <a:xfrm>
              <a:off x="2049893" y="6268862"/>
              <a:ext cx="2485020" cy="1379637"/>
            </a:xfrm>
            <a:prstGeom prst="flowChartDecision">
              <a:avLst/>
            </a:prstGeom>
            <a:noFill/>
            <a:ln w="38100">
              <a:solidFill>
                <a:srgbClr val="46DAC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FIRST</a:t>
              </a:r>
            </a:p>
            <a:p>
              <a:pPr algn="ctr"/>
              <a:r>
                <a:rPr lang="es-E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TIME</a:t>
              </a:r>
            </a:p>
          </p:txBody>
        </p:sp>
        <p:cxnSp>
          <p:nvCxnSpPr>
            <p:cNvPr id="80" name="Conector recto de flecha 79"/>
            <p:cNvCxnSpPr>
              <a:stCxn id="63" idx="2"/>
              <a:endCxn id="72" idx="0"/>
            </p:cNvCxnSpPr>
            <p:nvPr/>
          </p:nvCxnSpPr>
          <p:spPr>
            <a:xfrm>
              <a:off x="3292403" y="7648499"/>
              <a:ext cx="0" cy="71541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3440941" y="9899601"/>
              <a:ext cx="884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Positive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4380189" y="8627325"/>
              <a:ext cx="3112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Negative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Uncertain</a:t>
              </a:r>
              <a:r>
                <a:rPr lang="es-ES" b="1" dirty="0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 / </a:t>
              </a:r>
              <a:r>
                <a:rPr lang="es-ES" b="1" dirty="0" err="1" smtClean="0">
                  <a:solidFill>
                    <a:srgbClr val="FF3300"/>
                  </a:solidFill>
                  <a:latin typeface="+mj-lt"/>
                  <a:cs typeface="Aharoni" panose="02010803020104030203" pitchFamily="2" charset="-79"/>
                </a:rPr>
                <a:t>Unknown</a:t>
              </a:r>
              <a:endParaRPr lang="es-ES" b="1" dirty="0" smtClean="0">
                <a:solidFill>
                  <a:srgbClr val="FF3300"/>
                </a:solidFill>
                <a:latin typeface="+mj-lt"/>
                <a:cs typeface="Aharoni" panose="02010803020104030203" pitchFamily="2" charset="-79"/>
              </a:endParaRPr>
            </a:p>
          </p:txBody>
        </p:sp>
        <p:cxnSp>
          <p:nvCxnSpPr>
            <p:cNvPr id="88" name="Conector recto de flecha 87"/>
            <p:cNvCxnSpPr>
              <a:stCxn id="63" idx="3"/>
              <a:endCxn id="86" idx="1"/>
            </p:cNvCxnSpPr>
            <p:nvPr/>
          </p:nvCxnSpPr>
          <p:spPr>
            <a:xfrm>
              <a:off x="4534913" y="6958681"/>
              <a:ext cx="8457623" cy="62805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86" idx="2"/>
            </p:cNvCxnSpPr>
            <p:nvPr/>
          </p:nvCxnSpPr>
          <p:spPr>
            <a:xfrm flipV="1">
              <a:off x="13751429" y="7562957"/>
              <a:ext cx="3712" cy="1597371"/>
            </a:xfrm>
            <a:prstGeom prst="straightConnector1">
              <a:avLst/>
            </a:prstGeom>
            <a:ln w="28575">
              <a:solidFill>
                <a:srgbClr val="724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uadroTexto 168"/>
            <p:cNvSpPr txBox="1"/>
            <p:nvPr/>
          </p:nvSpPr>
          <p:spPr>
            <a:xfrm>
              <a:off x="4569832" y="7033248"/>
              <a:ext cx="18321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$</a:t>
              </a:r>
              <a:r>
                <a:rPr lang="es-E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yum_sugest</a:t>
              </a:r>
              <a:r>
                <a:rPr lang="es-E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 =</a:t>
              </a:r>
              <a:r>
                <a:rPr lang="es-E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cs typeface="Aharoni" panose="02010803020104030203" pitchFamily="2" charset="-79"/>
                </a:rPr>
                <a:t>True</a:t>
              </a:r>
              <a:endParaRPr lang="es-E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1332</Words>
  <Application>Microsoft Office PowerPoint</Application>
  <PresentationFormat>Panorámica</PresentationFormat>
  <Paragraphs>305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Rounded MT Bold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Inmaculada Perea Fernández</dc:creator>
  <cp:lastModifiedBy>Inmaculada Perea Fernández</cp:lastModifiedBy>
  <cp:revision>203</cp:revision>
  <dcterms:created xsi:type="dcterms:W3CDTF">2017-10-16T08:08:10Z</dcterms:created>
  <dcterms:modified xsi:type="dcterms:W3CDTF">2018-01-13T17:49:13Z</dcterms:modified>
</cp:coreProperties>
</file>