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4" r:id="rId3"/>
    <p:sldId id="286" r:id="rId4"/>
    <p:sldId id="281" r:id="rId5"/>
    <p:sldId id="291" r:id="rId6"/>
    <p:sldId id="29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maculada Perea Fernández" initials="IPF" lastIdx="1" clrIdx="0">
    <p:extLst>
      <p:ext uri="{19B8F6BF-5375-455C-9EA6-DF929625EA0E}">
        <p15:presenceInfo xmlns:p15="http://schemas.microsoft.com/office/powerpoint/2012/main" userId="S-1-5-21-1485405084-1546518020-4108744313-512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40F0"/>
    <a:srgbClr val="46DACC"/>
    <a:srgbClr val="FF3300"/>
    <a:srgbClr val="E848E8"/>
    <a:srgbClr val="CCCCFF"/>
    <a:srgbClr val="FA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2" autoAdjust="0"/>
    <p:restoredTop sz="94660"/>
  </p:normalViewPr>
  <p:slideViewPr>
    <p:cSldViewPr snapToGrid="0">
      <p:cViewPr>
        <p:scale>
          <a:sx n="30" d="100"/>
          <a:sy n="30" d="100"/>
        </p:scale>
        <p:origin x="3948" y="19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17/01/2018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47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17/01/2018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13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17/01/2018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26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17/01/2018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90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17/01/2018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28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17/01/2018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73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17/01/2018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12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17/01/2018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92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17/01/2018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6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17/01/2018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45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17/01/2018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8449B-7E7F-4B22-B31C-7455ACE0523B}" type="datetimeFigureOut">
              <a:rPr lang="es-ES" smtClean="0"/>
              <a:t>17/01/2018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28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1138989" y="320842"/>
            <a:ext cx="9954128" cy="6801854"/>
            <a:chOff x="1138989" y="320842"/>
            <a:chExt cx="9954128" cy="6801854"/>
          </a:xfrm>
        </p:grpSpPr>
        <p:grpSp>
          <p:nvGrpSpPr>
            <p:cNvPr id="21" name="Grupo 20"/>
            <p:cNvGrpSpPr/>
            <p:nvPr/>
          </p:nvGrpSpPr>
          <p:grpSpPr>
            <a:xfrm>
              <a:off x="1138989" y="320842"/>
              <a:ext cx="9954128" cy="6801854"/>
              <a:chOff x="1138989" y="320842"/>
              <a:chExt cx="9954128" cy="6801854"/>
            </a:xfrm>
          </p:grpSpPr>
          <p:sp>
            <p:nvSpPr>
              <p:cNvPr id="3" name="Decisión 2"/>
              <p:cNvSpPr/>
              <p:nvPr/>
            </p:nvSpPr>
            <p:spPr>
              <a:xfrm>
                <a:off x="1843622" y="1913021"/>
                <a:ext cx="545157" cy="456804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" name="Llamada rectangular redondeada 3"/>
              <p:cNvSpPr/>
              <p:nvPr/>
            </p:nvSpPr>
            <p:spPr>
              <a:xfrm>
                <a:off x="1904703" y="1178685"/>
                <a:ext cx="386530" cy="237565"/>
              </a:xfrm>
              <a:prstGeom prst="wedgeRoundRectCallout">
                <a:avLst>
                  <a:gd name="adj1" fmla="val -36481"/>
                  <a:gd name="adj2" fmla="val 82700"/>
                  <a:gd name="adj3" fmla="val 16667"/>
                </a:avLst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endParaRPr lang="es-ES" dirty="0"/>
              </a:p>
            </p:txBody>
          </p:sp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7442" y="4399391"/>
                <a:ext cx="342636" cy="342636"/>
              </a:xfrm>
              <a:prstGeom prst="rect">
                <a:avLst/>
              </a:prstGeom>
            </p:spPr>
          </p:pic>
          <p:sp>
            <p:nvSpPr>
              <p:cNvPr id="7" name="Rectángulo redondeado 6"/>
              <p:cNvSpPr/>
              <p:nvPr/>
            </p:nvSpPr>
            <p:spPr>
              <a:xfrm>
                <a:off x="1894029" y="2855582"/>
                <a:ext cx="479884" cy="31769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8" name="CuadroTexto 7"/>
              <p:cNvSpPr txBox="1"/>
              <p:nvPr/>
            </p:nvSpPr>
            <p:spPr>
              <a:xfrm>
                <a:off x="1997442" y="503295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endParaRPr lang="es-E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9" name="Conector recto de flecha 8"/>
              <p:cNvCxnSpPr/>
              <p:nvPr/>
            </p:nvCxnSpPr>
            <p:spPr>
              <a:xfrm>
                <a:off x="1843622" y="752823"/>
                <a:ext cx="484777" cy="0"/>
              </a:xfrm>
              <a:prstGeom prst="straightConnector1">
                <a:avLst/>
              </a:prstGeom>
              <a:ln w="28575" cmpd="sng">
                <a:solidFill>
                  <a:srgbClr val="7240F0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CuadroTexto 10"/>
              <p:cNvSpPr txBox="1"/>
              <p:nvPr/>
            </p:nvSpPr>
            <p:spPr>
              <a:xfrm>
                <a:off x="2626673" y="550419"/>
                <a:ext cx="8092856" cy="6324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Dirección del flujo</a:t>
                </a:r>
              </a:p>
              <a:p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Solicitud de información adicional por parte del </a:t>
                </a:r>
                <a:r>
                  <a:rPr lang="es-ES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chatbot</a:t>
                </a:r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Evaluación de condiciones sobre intenciones, entidades o variables de entorno</a:t>
                </a:r>
              </a:p>
              <a:p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Acciones por parte de la aplicación orquestadora: consultas de base datos, peticiones</a:t>
                </a:r>
              </a:p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al servicio recetas Food2Fork o al servicio reconocimiento de imágenes IBM Watson</a:t>
                </a:r>
              </a:p>
              <a:p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Respuesta que se proporcionará al usuario (no se espera input del usuario)</a:t>
                </a:r>
              </a:p>
              <a:p>
                <a:pPr>
                  <a:spcBef>
                    <a:spcPts val="600"/>
                  </a:spcBef>
                </a:pP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Entrada del usuario requerida</a:t>
                </a:r>
              </a:p>
              <a:p>
                <a:pPr>
                  <a:spcBef>
                    <a:spcPts val="600"/>
                  </a:spcBef>
                </a:pP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Variable de contexto</a:t>
                </a:r>
              </a:p>
              <a:p>
                <a:pPr>
                  <a:spcBef>
                    <a:spcPts val="600"/>
                  </a:spcBef>
                </a:pPr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Intención</a:t>
                </a:r>
              </a:p>
              <a:p>
                <a:pPr>
                  <a:spcBef>
                    <a:spcPts val="600"/>
                  </a:spcBef>
                </a:pPr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Entidad</a:t>
                </a: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2" name="CuadroTexto 11"/>
              <p:cNvSpPr txBox="1"/>
              <p:nvPr/>
            </p:nvSpPr>
            <p:spPr>
              <a:xfrm>
                <a:off x="1997442" y="5716068"/>
                <a:ext cx="3593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#</a:t>
                </a:r>
                <a:endParaRPr lang="es-E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" name="CuadroTexto 12"/>
              <p:cNvSpPr txBox="1"/>
              <p:nvPr/>
            </p:nvSpPr>
            <p:spPr>
              <a:xfrm>
                <a:off x="1914085" y="6352007"/>
                <a:ext cx="5052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@</a:t>
                </a:r>
                <a:endParaRPr lang="es-E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0" name="Recortar rectángulo de esquina sencilla 19"/>
              <p:cNvSpPr/>
              <p:nvPr/>
            </p:nvSpPr>
            <p:spPr>
              <a:xfrm>
                <a:off x="1138989" y="320842"/>
                <a:ext cx="9954128" cy="6801854"/>
              </a:xfrm>
              <a:prstGeom prst="snip1Rect">
                <a:avLst>
                  <a:gd name="adj" fmla="val 0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3" name="Rectángulo 22"/>
            <p:cNvSpPr/>
            <p:nvPr/>
          </p:nvSpPr>
          <p:spPr>
            <a:xfrm>
              <a:off x="1931579" y="3562226"/>
              <a:ext cx="457200" cy="369332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E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  <a:endParaRPr lang="es-E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Llamada con línea 2 (sin borde) 23"/>
            <p:cNvSpPr/>
            <p:nvPr/>
          </p:nvSpPr>
          <p:spPr>
            <a:xfrm>
              <a:off x="1931579" y="2236325"/>
              <a:ext cx="914400" cy="612648"/>
            </a:xfrm>
            <a:prstGeom prst="callout2">
              <a:avLst>
                <a:gd name="adj1" fmla="val 241023"/>
                <a:gd name="adj2" fmla="val -1843"/>
                <a:gd name="adj3" fmla="val 242395"/>
                <a:gd name="adj4" fmla="val -24361"/>
                <a:gd name="adj5" fmla="val 294835"/>
                <a:gd name="adj6" fmla="val -33659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09478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upo 65"/>
          <p:cNvGrpSpPr/>
          <p:nvPr/>
        </p:nvGrpSpPr>
        <p:grpSpPr>
          <a:xfrm>
            <a:off x="-2337543" y="-1366780"/>
            <a:ext cx="20203974" cy="8032275"/>
            <a:chOff x="-2337543" y="-1366780"/>
            <a:chExt cx="20203974" cy="8032275"/>
          </a:xfrm>
        </p:grpSpPr>
        <p:grpSp>
          <p:nvGrpSpPr>
            <p:cNvPr id="59" name="Grupo 58"/>
            <p:cNvGrpSpPr/>
            <p:nvPr/>
          </p:nvGrpSpPr>
          <p:grpSpPr>
            <a:xfrm>
              <a:off x="-2337543" y="-1366780"/>
              <a:ext cx="20203974" cy="8032275"/>
              <a:chOff x="-2337543" y="-1366780"/>
              <a:chExt cx="20203974" cy="8032275"/>
            </a:xfrm>
          </p:grpSpPr>
          <p:grpSp>
            <p:nvGrpSpPr>
              <p:cNvPr id="3" name="Grupo 2"/>
              <p:cNvGrpSpPr/>
              <p:nvPr/>
            </p:nvGrpSpPr>
            <p:grpSpPr>
              <a:xfrm>
                <a:off x="-2337543" y="-1085851"/>
                <a:ext cx="18219227" cy="7751346"/>
                <a:chOff x="-1245677" y="-1031669"/>
                <a:chExt cx="18219227" cy="7751346"/>
              </a:xfrm>
            </p:grpSpPr>
            <p:grpSp>
              <p:nvGrpSpPr>
                <p:cNvPr id="96" name="Grupo 95"/>
                <p:cNvGrpSpPr/>
                <p:nvPr/>
              </p:nvGrpSpPr>
              <p:grpSpPr>
                <a:xfrm>
                  <a:off x="-1245677" y="-1031669"/>
                  <a:ext cx="18219227" cy="7751346"/>
                  <a:chOff x="-1338297" y="-903332"/>
                  <a:chExt cx="18219227" cy="7751346"/>
                </a:xfrm>
              </p:grpSpPr>
              <p:grpSp>
                <p:nvGrpSpPr>
                  <p:cNvPr id="97" name="Grupo 96"/>
                  <p:cNvGrpSpPr/>
                  <p:nvPr/>
                </p:nvGrpSpPr>
                <p:grpSpPr>
                  <a:xfrm>
                    <a:off x="-1338297" y="-903332"/>
                    <a:ext cx="18219227" cy="7751346"/>
                    <a:chOff x="-1338297" y="-903332"/>
                    <a:chExt cx="18219227" cy="7751346"/>
                  </a:xfrm>
                </p:grpSpPr>
                <p:grpSp>
                  <p:nvGrpSpPr>
                    <p:cNvPr id="89" name="Grupo 88"/>
                    <p:cNvGrpSpPr/>
                    <p:nvPr/>
                  </p:nvGrpSpPr>
                  <p:grpSpPr>
                    <a:xfrm>
                      <a:off x="-1338297" y="1724085"/>
                      <a:ext cx="11687612" cy="1581874"/>
                      <a:chOff x="-1338297" y="1724085"/>
                      <a:chExt cx="11687612" cy="1581874"/>
                    </a:xfrm>
                  </p:grpSpPr>
                  <p:sp>
                    <p:nvSpPr>
                      <p:cNvPr id="5" name="Decisión 4"/>
                      <p:cNvSpPr/>
                      <p:nvPr/>
                    </p:nvSpPr>
                    <p:spPr>
                      <a:xfrm>
                        <a:off x="813597" y="1724085"/>
                        <a:ext cx="2205200" cy="1581874"/>
                      </a:xfrm>
                      <a:prstGeom prst="flowChartDecision">
                        <a:avLst/>
                      </a:prstGeom>
                      <a:noFill/>
                      <a:ln w="38100">
                        <a:solidFill>
                          <a:srgbClr val="46DACC"/>
                        </a:solidFill>
                        <a:prstDash val="sysDot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CHECK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#NEGATIVE_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REACTION</a:t>
                        </a:r>
                        <a:endParaRPr lang="es-E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Rounded MT Bold" panose="020F0704030504030204" pitchFamily="34" charset="0"/>
                        </a:endParaRPr>
                      </a:p>
                    </p:txBody>
                  </p:sp>
                  <p:cxnSp>
                    <p:nvCxnSpPr>
                      <p:cNvPr id="13" name="Conector recto de flecha 12"/>
                      <p:cNvCxnSpPr>
                        <a:stCxn id="26" idx="6"/>
                        <a:endCxn id="5" idx="1"/>
                      </p:cNvCxnSpPr>
                      <p:nvPr/>
                    </p:nvCxnSpPr>
                    <p:spPr>
                      <a:xfrm>
                        <a:off x="-78297" y="2515022"/>
                        <a:ext cx="891894" cy="0"/>
                      </a:xfrm>
                      <a:prstGeom prst="straightConnector1">
                        <a:avLst/>
                      </a:prstGeom>
                      <a:ln w="28575">
                        <a:solidFill>
                          <a:srgbClr val="7240F0"/>
                        </a:solidFill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" name="Conector recto de flecha 14"/>
                      <p:cNvCxnSpPr>
                        <a:stCxn id="5" idx="3"/>
                        <a:endCxn id="24" idx="1"/>
                      </p:cNvCxnSpPr>
                      <p:nvPr/>
                    </p:nvCxnSpPr>
                    <p:spPr>
                      <a:xfrm flipV="1">
                        <a:off x="3018797" y="2490494"/>
                        <a:ext cx="2453636" cy="24528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7240F0"/>
                        </a:solidFill>
                        <a:prstDash val="solid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2" name="CuadroTexto 121"/>
                      <p:cNvSpPr txBox="1"/>
                      <p:nvPr/>
                    </p:nvSpPr>
                    <p:spPr>
                      <a:xfrm>
                        <a:off x="3018797" y="2071917"/>
                        <a:ext cx="47564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s-ES" b="1" dirty="0" smtClean="0">
                            <a:solidFill>
                              <a:srgbClr val="FF3300"/>
                            </a:solidFill>
                            <a:latin typeface="+mj-lt"/>
                            <a:cs typeface="Aharoni" panose="02010803020104030203" pitchFamily="2" charset="-79"/>
                          </a:rPr>
                          <a:t>Yes</a:t>
                        </a:r>
                        <a:endParaRPr lang="es-ES" b="1" dirty="0">
                          <a:solidFill>
                            <a:srgbClr val="FF3300"/>
                          </a:solidFill>
                          <a:latin typeface="+mj-lt"/>
                          <a:cs typeface="Aharoni" panose="02010803020104030203" pitchFamily="2" charset="-79"/>
                        </a:endParaRPr>
                      </a:p>
                    </p:txBody>
                  </p:sp>
                  <p:sp>
                    <p:nvSpPr>
                      <p:cNvPr id="24" name="Decisión 23"/>
                      <p:cNvSpPr/>
                      <p:nvPr/>
                    </p:nvSpPr>
                    <p:spPr>
                      <a:xfrm>
                        <a:off x="5472433" y="1770157"/>
                        <a:ext cx="2222223" cy="1440673"/>
                      </a:xfrm>
                      <a:prstGeom prst="flowChartDecision">
                        <a:avLst/>
                      </a:prstGeom>
                      <a:noFill/>
                      <a:ln w="38100">
                        <a:solidFill>
                          <a:srgbClr val="46DACC"/>
                        </a:solidFill>
                        <a:prstDash val="sysDot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CHECK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$INSULT_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COUNTER 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&gt;= 3</a:t>
                        </a:r>
                      </a:p>
                    </p:txBody>
                  </p:sp>
                  <p:sp>
                    <p:nvSpPr>
                      <p:cNvPr id="26" name="Elipse 25"/>
                      <p:cNvSpPr/>
                      <p:nvPr/>
                    </p:nvSpPr>
                    <p:spPr>
                      <a:xfrm>
                        <a:off x="-1338297" y="2011022"/>
                        <a:ext cx="1260000" cy="1008000"/>
                      </a:xfrm>
                      <a:prstGeom prst="ellipse">
                        <a:avLst/>
                      </a:prstGeom>
                      <a:noFill/>
                      <a:ln w="76200">
                        <a:solidFill>
                          <a:srgbClr val="46DA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START</a:t>
                        </a:r>
                        <a:endParaRPr lang="es-E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endParaRPr>
                      </a:p>
                    </p:txBody>
                  </p:sp>
                  <p:cxnSp>
                    <p:nvCxnSpPr>
                      <p:cNvPr id="36" name="Conector recto de flecha 35"/>
                      <p:cNvCxnSpPr>
                        <a:stCxn id="24" idx="3"/>
                        <a:endCxn id="44" idx="1"/>
                      </p:cNvCxnSpPr>
                      <p:nvPr/>
                    </p:nvCxnSpPr>
                    <p:spPr>
                      <a:xfrm flipV="1">
                        <a:off x="7694656" y="2445260"/>
                        <a:ext cx="2654659" cy="45234"/>
                      </a:xfrm>
                      <a:prstGeom prst="straightConnector1">
                        <a:avLst/>
                      </a:prstGeom>
                      <a:ln w="28575">
                        <a:solidFill>
                          <a:srgbClr val="7240F0"/>
                        </a:solidFill>
                        <a:prstDash val="solid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93" name="CuadroTexto 92"/>
                    <p:cNvSpPr txBox="1"/>
                    <p:nvPr/>
                  </p:nvSpPr>
                  <p:spPr>
                    <a:xfrm>
                      <a:off x="813597" y="-762240"/>
                      <a:ext cx="30392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ES" sz="16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Rounded MT Bold" panose="020F0704030504030204" pitchFamily="34" charset="0"/>
                          <a:cs typeface="Aharoni" panose="02010803020104030203" pitchFamily="2" charset="-79"/>
                        </a:rPr>
                        <a:t>WATSON CONVERSATION</a:t>
                      </a:r>
                      <a:endParaRPr lang="es-ES" sz="1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Rounded MT Bold" panose="020F0704030504030204" pitchFamily="34" charset="0"/>
                        <a:cs typeface="Aharoni" panose="02010803020104030203" pitchFamily="2" charset="-79"/>
                      </a:endParaRPr>
                    </a:p>
                  </p:txBody>
                </p:sp>
                <p:sp>
                  <p:nvSpPr>
                    <p:cNvPr id="98" name="Rectángulo redondeado 97"/>
                    <p:cNvSpPr/>
                    <p:nvPr/>
                  </p:nvSpPr>
                  <p:spPr>
                    <a:xfrm>
                      <a:off x="446796" y="-903332"/>
                      <a:ext cx="16434134" cy="7751346"/>
                    </a:xfrm>
                    <a:prstGeom prst="roundRect">
                      <a:avLst>
                        <a:gd name="adj" fmla="val 3452"/>
                      </a:avLst>
                    </a:prstGeom>
                    <a:noFill/>
                    <a:ln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</p:grpSp>
              <p:sp>
                <p:nvSpPr>
                  <p:cNvPr id="44" name="Rectángulo redondeado 43"/>
                  <p:cNvSpPr/>
                  <p:nvPr/>
                </p:nvSpPr>
                <p:spPr>
                  <a:xfrm>
                    <a:off x="10349315" y="1892032"/>
                    <a:ext cx="1435155" cy="1106456"/>
                  </a:xfrm>
                  <a:prstGeom prst="roundRect">
                    <a:avLst/>
                  </a:prstGeom>
                  <a:noFill/>
                  <a:ln w="38100">
                    <a:solidFill>
                      <a:srgbClr val="46DACC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s-E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Rounded MT Bold" panose="020F0704030504030204" pitchFamily="34" charset="0"/>
                      </a:rPr>
                      <a:t>#BYE</a:t>
                    </a:r>
                    <a:endParaRPr lang="es-E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</p:grpSp>
            <p:sp>
              <p:nvSpPr>
                <p:cNvPr id="42" name="CuadroTexto 41"/>
                <p:cNvSpPr txBox="1"/>
                <p:nvPr/>
              </p:nvSpPr>
              <p:spPr>
                <a:xfrm>
                  <a:off x="3148946" y="2386685"/>
                  <a:ext cx="169136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insult_counter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++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70" name="CuadroTexto 69"/>
                <p:cNvSpPr txBox="1"/>
                <p:nvPr/>
              </p:nvSpPr>
              <p:spPr>
                <a:xfrm>
                  <a:off x="7800961" y="2413271"/>
                  <a:ext cx="169193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insult_counter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=0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73" name="CuadroTexto 72"/>
                <p:cNvSpPr txBox="1"/>
                <p:nvPr/>
              </p:nvSpPr>
              <p:spPr>
                <a:xfrm>
                  <a:off x="7787276" y="1997091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</p:grpSp>
          <p:cxnSp>
            <p:nvCxnSpPr>
              <p:cNvPr id="27" name="Conector recto de flecha 26"/>
              <p:cNvCxnSpPr>
                <a:stCxn id="24" idx="2"/>
              </p:cNvCxnSpPr>
              <p:nvPr/>
            </p:nvCxnSpPr>
            <p:spPr>
              <a:xfrm>
                <a:off x="5584299" y="3028311"/>
                <a:ext cx="46086" cy="3021310"/>
              </a:xfrm>
              <a:prstGeom prst="straightConnector1">
                <a:avLst/>
              </a:prstGeom>
              <a:ln w="28575" cmpd="sng">
                <a:solidFill>
                  <a:srgbClr val="7240F0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uadroTexto 28"/>
              <p:cNvSpPr txBox="1"/>
              <p:nvPr/>
            </p:nvSpPr>
            <p:spPr>
              <a:xfrm>
                <a:off x="5675519" y="3115677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16606431" y="1754730"/>
                <a:ext cx="1260000" cy="1008000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END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31" name="Conector recto de flecha 30"/>
              <p:cNvCxnSpPr>
                <a:stCxn id="44" idx="3"/>
                <a:endCxn id="30" idx="2"/>
              </p:cNvCxnSpPr>
              <p:nvPr/>
            </p:nvCxnSpPr>
            <p:spPr>
              <a:xfrm flipV="1">
                <a:off x="10785224" y="2258730"/>
                <a:ext cx="5821207" cy="4011"/>
              </a:xfrm>
              <a:prstGeom prst="straightConnector1">
                <a:avLst/>
              </a:prstGeom>
              <a:ln w="28575" cmpd="sng">
                <a:solidFill>
                  <a:srgbClr val="7240F0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ángulo 18"/>
              <p:cNvSpPr/>
              <p:nvPr/>
            </p:nvSpPr>
            <p:spPr>
              <a:xfrm>
                <a:off x="7404731" y="3985183"/>
                <a:ext cx="4713620" cy="1200329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(secuencial)</a:t>
                </a: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 "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are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hurting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feelings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cry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:"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 "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are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very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hard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with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me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broken_heart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:”</a:t>
                </a: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 "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Please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stop! I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just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try to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help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hand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angry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:“</a:t>
                </a:r>
              </a:p>
            </p:txBody>
          </p:sp>
          <p:sp>
            <p:nvSpPr>
              <p:cNvPr id="34" name="Llamada con línea 2 (sin borde) 33"/>
              <p:cNvSpPr/>
              <p:nvPr/>
            </p:nvSpPr>
            <p:spPr>
              <a:xfrm>
                <a:off x="4543185" y="-1366780"/>
                <a:ext cx="914400" cy="612648"/>
              </a:xfrm>
              <a:prstGeom prst="callout2">
                <a:avLst>
                  <a:gd name="adj1" fmla="val 830318"/>
                  <a:gd name="adj2" fmla="val 114584"/>
                  <a:gd name="adj3" fmla="val 976462"/>
                  <a:gd name="adj4" fmla="val 266665"/>
                  <a:gd name="adj5" fmla="val 976928"/>
                  <a:gd name="adj6" fmla="val 309582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0" name="Llamada con línea 2 (sin borde) 49"/>
              <p:cNvSpPr/>
              <p:nvPr/>
            </p:nvSpPr>
            <p:spPr>
              <a:xfrm>
                <a:off x="8532836" y="3096273"/>
                <a:ext cx="914400" cy="612648"/>
              </a:xfrm>
              <a:prstGeom prst="callout2">
                <a:avLst>
                  <a:gd name="adj1" fmla="val -571688"/>
                  <a:gd name="adj2" fmla="val -65941"/>
                  <a:gd name="adj3" fmla="val -570573"/>
                  <a:gd name="adj4" fmla="val -95066"/>
                  <a:gd name="adj5" fmla="val -128497"/>
                  <a:gd name="adj6" fmla="val -13165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" name="Rectángulo 34"/>
              <p:cNvSpPr/>
              <p:nvPr/>
            </p:nvSpPr>
            <p:spPr>
              <a:xfrm>
                <a:off x="7920260" y="-625509"/>
                <a:ext cx="6262099" cy="369332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“I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will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not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allow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more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offensive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comments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rage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: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anger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:boom:”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7" name="Rectángulo 36"/>
              <p:cNvSpPr/>
              <p:nvPr/>
            </p:nvSpPr>
            <p:spPr>
              <a:xfrm>
                <a:off x="11734800" y="316973"/>
                <a:ext cx="3864584" cy="92333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(aleatorio)</a:t>
                </a: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Bye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 I hope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I've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been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helpful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:wave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:"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Bye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nice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to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help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:wave:"</a:t>
                </a:r>
              </a:p>
            </p:txBody>
          </p:sp>
          <p:sp>
            <p:nvSpPr>
              <p:cNvPr id="54" name="Llamada con línea 2 (sin borde) 53"/>
              <p:cNvSpPr/>
              <p:nvPr/>
            </p:nvSpPr>
            <p:spPr>
              <a:xfrm>
                <a:off x="11734800" y="-775482"/>
                <a:ext cx="914400" cy="612648"/>
              </a:xfrm>
              <a:prstGeom prst="callout2">
                <a:avLst>
                  <a:gd name="adj1" fmla="val 256643"/>
                  <a:gd name="adj2" fmla="val 2808"/>
                  <a:gd name="adj3" fmla="val 258015"/>
                  <a:gd name="adj4" fmla="val -33663"/>
                  <a:gd name="adj5" fmla="val 498072"/>
                  <a:gd name="adj6" fmla="val -6958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71" name="Conector recto de flecha 70"/>
            <p:cNvCxnSpPr/>
            <p:nvPr/>
          </p:nvCxnSpPr>
          <p:spPr>
            <a:xfrm flipV="1">
              <a:off x="5603348" y="6006157"/>
              <a:ext cx="9200183" cy="43466"/>
            </a:xfrm>
            <a:prstGeom prst="straightConnector1">
              <a:avLst/>
            </a:prstGeom>
            <a:ln w="28575" cmpd="sng">
              <a:solidFill>
                <a:srgbClr val="7240F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de flecha 71"/>
            <p:cNvCxnSpPr/>
            <p:nvPr/>
          </p:nvCxnSpPr>
          <p:spPr>
            <a:xfrm flipV="1">
              <a:off x="14803531" y="2254960"/>
              <a:ext cx="238" cy="3764263"/>
            </a:xfrm>
            <a:prstGeom prst="straightConnector1">
              <a:avLst/>
            </a:prstGeom>
            <a:ln w="28575" cmpd="sng">
              <a:solidFill>
                <a:srgbClr val="7240F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036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3513221" y="-2899313"/>
            <a:ext cx="19488064" cy="10252613"/>
            <a:chOff x="-3513221" y="-2899313"/>
            <a:chExt cx="19488064" cy="10252613"/>
          </a:xfrm>
        </p:grpSpPr>
        <p:grpSp>
          <p:nvGrpSpPr>
            <p:cNvPr id="130" name="Grupo 129"/>
            <p:cNvGrpSpPr/>
            <p:nvPr/>
          </p:nvGrpSpPr>
          <p:grpSpPr>
            <a:xfrm>
              <a:off x="-3513221" y="-2791326"/>
              <a:ext cx="19467095" cy="10144626"/>
              <a:chOff x="-3513221" y="-2791326"/>
              <a:chExt cx="19467095" cy="10144626"/>
            </a:xfrm>
          </p:grpSpPr>
          <p:grpSp>
            <p:nvGrpSpPr>
              <p:cNvPr id="116" name="Grupo 115"/>
              <p:cNvGrpSpPr/>
              <p:nvPr/>
            </p:nvGrpSpPr>
            <p:grpSpPr>
              <a:xfrm>
                <a:off x="-3513221" y="-2791326"/>
                <a:ext cx="19467095" cy="10144626"/>
                <a:chOff x="-3513221" y="-2791326"/>
                <a:chExt cx="19467095" cy="10144626"/>
              </a:xfrm>
            </p:grpSpPr>
            <p:sp>
              <p:nvSpPr>
                <p:cNvPr id="27" name="Rectángulo 26"/>
                <p:cNvSpPr/>
                <p:nvPr/>
              </p:nvSpPr>
              <p:spPr>
                <a:xfrm>
                  <a:off x="-3513221" y="-2791326"/>
                  <a:ext cx="19467095" cy="101446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" name="Decisión 4"/>
                <p:cNvSpPr/>
                <p:nvPr/>
              </p:nvSpPr>
              <p:spPr>
                <a:xfrm>
                  <a:off x="-1265076" y="1700270"/>
                  <a:ext cx="2205200" cy="1581874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#NEEDED_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INGREDIENTS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7" name="Rectángulo redondeado 6"/>
                <p:cNvSpPr/>
                <p:nvPr/>
              </p:nvSpPr>
              <p:spPr>
                <a:xfrm>
                  <a:off x="8952525" y="-332100"/>
                  <a:ext cx="1440000" cy="1080000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GET </a:t>
                  </a:r>
                </a:p>
                <a:p>
                  <a:pPr algn="ctr"/>
                  <a:r>
                    <a:rPr lang="es-E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DATABASE SUMMARY</a:t>
                  </a:r>
                </a:p>
              </p:txBody>
            </p:sp>
            <p:cxnSp>
              <p:nvCxnSpPr>
                <p:cNvPr id="13" name="Conector recto de flecha 12"/>
                <p:cNvCxnSpPr>
                  <a:stCxn id="26" idx="6"/>
                  <a:endCxn id="5" idx="1"/>
                </p:cNvCxnSpPr>
                <p:nvPr/>
              </p:nvCxnSpPr>
              <p:spPr>
                <a:xfrm flipV="1">
                  <a:off x="-2017103" y="2491207"/>
                  <a:ext cx="752027" cy="49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>
                  <a:stCxn id="5" idx="3"/>
                  <a:endCxn id="30" idx="1"/>
                </p:cNvCxnSpPr>
                <p:nvPr/>
              </p:nvCxnSpPr>
              <p:spPr>
                <a:xfrm>
                  <a:off x="940124" y="2491207"/>
                  <a:ext cx="2628522" cy="23815"/>
                </a:xfrm>
                <a:prstGeom prst="straightConnector1">
                  <a:avLst/>
                </a:prstGeom>
                <a:ln w="28575" cmpd="sng">
                  <a:solidFill>
                    <a:srgbClr val="7240F0"/>
                  </a:solidFill>
                  <a:prstDash val="soli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cto de flecha 34"/>
                <p:cNvCxnSpPr>
                  <a:stCxn id="44" idx="3"/>
                </p:cNvCxnSpPr>
                <p:nvPr/>
              </p:nvCxnSpPr>
              <p:spPr>
                <a:xfrm>
                  <a:off x="7771895" y="5090366"/>
                  <a:ext cx="3501733" cy="9335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CuadroTexto 121"/>
                <p:cNvSpPr txBox="1"/>
                <p:nvPr/>
              </p:nvSpPr>
              <p:spPr>
                <a:xfrm>
                  <a:off x="946967" y="2131704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68" name="Rectángulo redondeado 67"/>
                <p:cNvSpPr/>
                <p:nvPr/>
              </p:nvSpPr>
              <p:spPr bwMode="auto">
                <a:xfrm>
                  <a:off x="8952525" y="-2547019"/>
                  <a:ext cx="1379397" cy="1304464"/>
                </a:xfrm>
                <a:prstGeom prst="roundRect">
                  <a:avLst/>
                </a:prstGeom>
                <a:solidFill>
                  <a:schemeClr val="bg1"/>
                </a:solidFill>
                <a:ln w="9525" cap="rnd" cmpd="sng" algn="ctr">
                  <a:solidFill>
                    <a:srgbClr val="00B050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45720" tIns="45720" rIns="4572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2000" b="0" i="0" u="none" strike="noStrike" cap="none" normalizeH="0" baseline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69" name="CuadroTexto 68"/>
                <p:cNvSpPr txBox="1"/>
                <p:nvPr/>
              </p:nvSpPr>
              <p:spPr>
                <a:xfrm>
                  <a:off x="9251374" y="-2432343"/>
                  <a:ext cx="8384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smtClean="0">
                      <a:solidFill>
                        <a:srgbClr val="00B050"/>
                      </a:solidFill>
                    </a:rPr>
                    <a:t>DATABASE</a:t>
                  </a:r>
                  <a:endParaRPr lang="es-ES" sz="12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71" name="Flecha izquierda y derecha 70"/>
                <p:cNvSpPr/>
                <p:nvPr/>
              </p:nvSpPr>
              <p:spPr>
                <a:xfrm rot="16200000">
                  <a:off x="9280456" y="-906882"/>
                  <a:ext cx="720000" cy="212903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72" name="Imagen 71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8030" y="-1965189"/>
                  <a:ext cx="444124" cy="445566"/>
                </a:xfrm>
                <a:prstGeom prst="rect">
                  <a:avLst/>
                </a:prstGeom>
              </p:spPr>
            </p:pic>
            <p:pic>
              <p:nvPicPr>
                <p:cNvPr id="74" name="Imagen 7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89582" y="-1990982"/>
                  <a:ext cx="586509" cy="539588"/>
                </a:xfrm>
                <a:prstGeom prst="rect">
                  <a:avLst/>
                </a:prstGeom>
              </p:spPr>
            </p:pic>
            <p:sp>
              <p:nvSpPr>
                <p:cNvPr id="18" name="CuadroTexto 17"/>
                <p:cNvSpPr txBox="1"/>
                <p:nvPr/>
              </p:nvSpPr>
              <p:spPr>
                <a:xfrm>
                  <a:off x="929313" y="2593501"/>
                  <a:ext cx="158440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counter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=0</a:t>
                  </a:r>
                </a:p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Summary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=False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4" name="Decisión 23"/>
                <p:cNvSpPr/>
                <p:nvPr/>
              </p:nvSpPr>
              <p:spPr>
                <a:xfrm>
                  <a:off x="5712541" y="1771364"/>
                  <a:ext cx="2222223" cy="1440673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@RESPONSE_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TYPES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-3277103" y="1987700"/>
                  <a:ext cx="1260000" cy="1008000"/>
                </a:xfrm>
                <a:prstGeom prst="ellipse">
                  <a:avLst/>
                </a:prstGeom>
                <a:noFill/>
                <a:ln w="762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START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28" name="Elipse 27"/>
                <p:cNvSpPr/>
                <p:nvPr/>
              </p:nvSpPr>
              <p:spPr>
                <a:xfrm>
                  <a:off x="13260244" y="1966578"/>
                  <a:ext cx="1260000" cy="1008823"/>
                </a:xfrm>
                <a:prstGeom prst="ellipse">
                  <a:avLst/>
                </a:prstGeom>
                <a:noFill/>
                <a:ln w="762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END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36" name="Conector recto de flecha 35"/>
                <p:cNvCxnSpPr>
                  <a:stCxn id="24" idx="2"/>
                  <a:endCxn id="44" idx="0"/>
                </p:cNvCxnSpPr>
                <p:nvPr/>
              </p:nvCxnSpPr>
              <p:spPr>
                <a:xfrm>
                  <a:off x="6823653" y="3212037"/>
                  <a:ext cx="0" cy="1134956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CuadroTexto 36"/>
                <p:cNvSpPr txBox="1"/>
                <p:nvPr/>
              </p:nvSpPr>
              <p:spPr>
                <a:xfrm>
                  <a:off x="6931077" y="3321311"/>
                  <a:ext cx="10555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Unknown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8" name="CuadroTexto 37"/>
                <p:cNvSpPr txBox="1"/>
                <p:nvPr/>
              </p:nvSpPr>
              <p:spPr>
                <a:xfrm>
                  <a:off x="6355040" y="1378743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39" name="Conector recto de flecha 38"/>
                <p:cNvCxnSpPr>
                  <a:stCxn id="24" idx="3"/>
                  <a:endCxn id="77" idx="1"/>
                </p:cNvCxnSpPr>
                <p:nvPr/>
              </p:nvCxnSpPr>
              <p:spPr>
                <a:xfrm flipV="1">
                  <a:off x="7934764" y="2491208"/>
                  <a:ext cx="2742048" cy="49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de flecha 56"/>
                <p:cNvCxnSpPr>
                  <a:stCxn id="7" idx="3"/>
                </p:cNvCxnSpPr>
                <p:nvPr/>
              </p:nvCxnSpPr>
              <p:spPr>
                <a:xfrm flipV="1">
                  <a:off x="10392525" y="188204"/>
                  <a:ext cx="3443215" cy="19696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Rectángulo redondeado 91"/>
                <p:cNvSpPr/>
                <p:nvPr/>
              </p:nvSpPr>
              <p:spPr>
                <a:xfrm>
                  <a:off x="-1612232" y="-802159"/>
                  <a:ext cx="14076949" cy="1804437"/>
                </a:xfrm>
                <a:prstGeom prst="roundRect">
                  <a:avLst>
                    <a:gd name="adj" fmla="val 3452"/>
                  </a:avLst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93" name="CuadroTexto 92"/>
                <p:cNvSpPr txBox="1"/>
                <p:nvPr/>
              </p:nvSpPr>
              <p:spPr>
                <a:xfrm>
                  <a:off x="-1293089" y="6100379"/>
                  <a:ext cx="30392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6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Rounded MT Bold" panose="020F0704030504030204" pitchFamily="34" charset="0"/>
                      <a:cs typeface="Aharoni" panose="02010803020104030203" pitchFamily="2" charset="-79"/>
                    </a:rPr>
                    <a:t>WATSON CONVERSATION</a:t>
                  </a:r>
                  <a:endParaRPr lang="es-E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98" name="Rectángulo redondeado 97"/>
                <p:cNvSpPr/>
                <p:nvPr/>
              </p:nvSpPr>
              <p:spPr>
                <a:xfrm>
                  <a:off x="-1612232" y="1279632"/>
                  <a:ext cx="14076949" cy="5377842"/>
                </a:xfrm>
                <a:prstGeom prst="roundRect">
                  <a:avLst>
                    <a:gd name="adj" fmla="val 3452"/>
                  </a:avLst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99" name="CuadroTexto 98"/>
                <p:cNvSpPr txBox="1"/>
                <p:nvPr/>
              </p:nvSpPr>
              <p:spPr>
                <a:xfrm>
                  <a:off x="-1265076" y="-603844"/>
                  <a:ext cx="298317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6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Rounded MT Bold" panose="020F0704030504030204" pitchFamily="34" charset="0"/>
                      <a:cs typeface="Aharoni" panose="02010803020104030203" pitchFamily="2" charset="-79"/>
                    </a:rPr>
                    <a:t>ORCHESTRATION ENGINE</a:t>
                  </a:r>
                  <a:endParaRPr lang="es-E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34" name="Conector recto de flecha 33"/>
                <p:cNvCxnSpPr/>
                <p:nvPr/>
              </p:nvCxnSpPr>
              <p:spPr>
                <a:xfrm flipH="1" flipV="1">
                  <a:off x="2812129" y="2501036"/>
                  <a:ext cx="4490" cy="2589329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de flecha 39"/>
                <p:cNvCxnSpPr>
                  <a:stCxn id="44" idx="1"/>
                </p:cNvCxnSpPr>
                <p:nvPr/>
              </p:nvCxnSpPr>
              <p:spPr>
                <a:xfrm flipH="1">
                  <a:off x="2812129" y="5090366"/>
                  <a:ext cx="3063281" cy="9335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de flecha 40"/>
                <p:cNvCxnSpPr/>
                <p:nvPr/>
              </p:nvCxnSpPr>
              <p:spPr>
                <a:xfrm flipH="1" flipV="1">
                  <a:off x="6823653" y="205947"/>
                  <a:ext cx="7030" cy="1565417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Decisión 43"/>
                <p:cNvSpPr/>
                <p:nvPr/>
              </p:nvSpPr>
              <p:spPr>
                <a:xfrm>
                  <a:off x="5875410" y="4346993"/>
                  <a:ext cx="1896485" cy="1486745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FIRST 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TIME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56" name="CuadroTexto 55"/>
                <p:cNvSpPr txBox="1"/>
                <p:nvPr/>
              </p:nvSpPr>
              <p:spPr>
                <a:xfrm>
                  <a:off x="7850178" y="2060626"/>
                  <a:ext cx="15245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 /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Uncertain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86" name="CuadroTexto 85"/>
                <p:cNvSpPr txBox="1"/>
                <p:nvPr/>
              </p:nvSpPr>
              <p:spPr>
                <a:xfrm>
                  <a:off x="5357828" y="4669276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87" name="CuadroTexto 86"/>
                <p:cNvSpPr txBox="1"/>
                <p:nvPr/>
              </p:nvSpPr>
              <p:spPr>
                <a:xfrm>
                  <a:off x="7735912" y="4705793"/>
                  <a:ext cx="5014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91" name="Conector recto de flecha 90"/>
                <p:cNvCxnSpPr>
                  <a:endCxn id="77" idx="2"/>
                </p:cNvCxnSpPr>
                <p:nvPr/>
              </p:nvCxnSpPr>
              <p:spPr>
                <a:xfrm flipV="1">
                  <a:off x="11273628" y="2824951"/>
                  <a:ext cx="1" cy="2250174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CuadroTexto 99"/>
                <p:cNvSpPr txBox="1"/>
                <p:nvPr/>
              </p:nvSpPr>
              <p:spPr>
                <a:xfrm>
                  <a:off x="4951240" y="5186210"/>
                  <a:ext cx="113729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counter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=1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70" name="Conector recto de flecha 69"/>
                <p:cNvCxnSpPr>
                  <a:stCxn id="77" idx="3"/>
                  <a:endCxn id="28" idx="2"/>
                </p:cNvCxnSpPr>
                <p:nvPr/>
              </p:nvCxnSpPr>
              <p:spPr>
                <a:xfrm flipV="1">
                  <a:off x="11870445" y="2470990"/>
                  <a:ext cx="1389799" cy="20218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Conector recto de flecha 74"/>
                <p:cNvCxnSpPr>
                  <a:endCxn id="7" idx="1"/>
                </p:cNvCxnSpPr>
                <p:nvPr/>
              </p:nvCxnSpPr>
              <p:spPr>
                <a:xfrm flipV="1">
                  <a:off x="6830683" y="207900"/>
                  <a:ext cx="2121842" cy="5691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ector recto de flecha 45"/>
                <p:cNvCxnSpPr>
                  <a:stCxn id="30" idx="3"/>
                  <a:endCxn id="24" idx="1"/>
                </p:cNvCxnSpPr>
                <p:nvPr/>
              </p:nvCxnSpPr>
              <p:spPr>
                <a:xfrm flipV="1">
                  <a:off x="4741961" y="2491701"/>
                  <a:ext cx="970580" cy="23321"/>
                </a:xfrm>
                <a:prstGeom prst="straightConnector1">
                  <a:avLst/>
                </a:prstGeom>
                <a:ln w="28575" cmpd="sng">
                  <a:solidFill>
                    <a:srgbClr val="7240F0"/>
                  </a:solidFill>
                  <a:prstDash val="soli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Llamada rectangular redondeada 29"/>
                <p:cNvSpPr/>
                <p:nvPr/>
              </p:nvSpPr>
              <p:spPr>
                <a:xfrm>
                  <a:off x="3568646" y="2169595"/>
                  <a:ext cx="1173315" cy="690853"/>
                </a:xfrm>
                <a:prstGeom prst="wedgeRoundRectCallout">
                  <a:avLst>
                    <a:gd name="adj1" fmla="val -36481"/>
                    <a:gd name="adj2" fmla="val 82700"/>
                    <a:gd name="adj3" fmla="val 16667"/>
                  </a:avLst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SUMMARY</a:t>
                  </a:r>
                  <a:r>
                    <a:rPr lang="es-E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?</a:t>
                  </a:r>
                </a:p>
                <a:p>
                  <a:pPr algn="ctr"/>
                  <a:endParaRPr lang="es-ES" dirty="0"/>
                </a:p>
              </p:txBody>
            </p:sp>
            <p:sp>
              <p:nvSpPr>
                <p:cNvPr id="77" name="Llamada rectangular redondeada 76"/>
                <p:cNvSpPr/>
                <p:nvPr/>
              </p:nvSpPr>
              <p:spPr>
                <a:xfrm>
                  <a:off x="10676812" y="2157464"/>
                  <a:ext cx="1193633" cy="667487"/>
                </a:xfrm>
                <a:prstGeom prst="wedgeRoundRectCallout">
                  <a:avLst>
                    <a:gd name="adj1" fmla="val -36481"/>
                    <a:gd name="adj2" fmla="val 82700"/>
                    <a:gd name="adj3" fmla="val 16667"/>
                  </a:avLst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ANYTHING ELSE?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endParaRPr lang="es-ES" dirty="0"/>
                </a:p>
              </p:txBody>
            </p:sp>
            <p:cxnSp>
              <p:nvCxnSpPr>
                <p:cNvPr id="103" name="Conector recto de flecha 102"/>
                <p:cNvCxnSpPr/>
                <p:nvPr/>
              </p:nvCxnSpPr>
              <p:spPr>
                <a:xfrm>
                  <a:off x="13835740" y="172963"/>
                  <a:ext cx="0" cy="1814737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5" name="Imagen 114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0834" y="2083572"/>
                  <a:ext cx="342636" cy="342636"/>
                </a:xfrm>
                <a:prstGeom prst="rect">
                  <a:avLst/>
                </a:prstGeom>
              </p:spPr>
            </p:pic>
            <p:pic>
              <p:nvPicPr>
                <p:cNvPr id="118" name="Imagen 117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963755" y="2073974"/>
                  <a:ext cx="342636" cy="342636"/>
                </a:xfrm>
                <a:prstGeom prst="rect">
                  <a:avLst/>
                </a:prstGeom>
              </p:spPr>
            </p:pic>
          </p:grpSp>
          <p:sp>
            <p:nvSpPr>
              <p:cNvPr id="127" name="CuadroTexto 126"/>
              <p:cNvSpPr txBox="1"/>
              <p:nvPr/>
            </p:nvSpPr>
            <p:spPr>
              <a:xfrm>
                <a:off x="6823652" y="1404874"/>
                <a:ext cx="15374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sz="1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Summary</a:t>
                </a:r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29" name="CuadroTexto 128"/>
              <p:cNvSpPr txBox="1"/>
              <p:nvPr/>
            </p:nvSpPr>
            <p:spPr>
              <a:xfrm>
                <a:off x="7727656" y="5173015"/>
                <a:ext cx="11372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sz="1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counter</a:t>
                </a:r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=0</a:t>
                </a:r>
                <a:endPara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131" name="Rectángulo 130"/>
            <p:cNvSpPr/>
            <p:nvPr/>
          </p:nvSpPr>
          <p:spPr>
            <a:xfrm>
              <a:off x="11736826" y="-2078708"/>
              <a:ext cx="4238017" cy="204671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“There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&lt;total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products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 total,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&lt;nº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caducados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products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 already expired and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&lt;nº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próximos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caducar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products will expire soon. </a:t>
              </a:r>
              <a:endPara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Already expired:  &lt;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lista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caducados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</a:p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 expire:  &lt;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lista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próximos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caducar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</a:p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(Throw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 the expired foods. Consider using the foods to expire as soon as possible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.)”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" name="Llamada con línea 2 (sin borde) 131"/>
            <p:cNvSpPr/>
            <p:nvPr/>
          </p:nvSpPr>
          <p:spPr>
            <a:xfrm>
              <a:off x="11715857" y="-2899313"/>
              <a:ext cx="914400" cy="612648"/>
            </a:xfrm>
            <a:prstGeom prst="callout2">
              <a:avLst>
                <a:gd name="adj1" fmla="val 256643"/>
                <a:gd name="adj2" fmla="val 2808"/>
                <a:gd name="adj3" fmla="val 258015"/>
                <a:gd name="adj4" fmla="val -33663"/>
                <a:gd name="adj5" fmla="val 505480"/>
                <a:gd name="adj6" fmla="val -76717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24943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1684422" y="-1604212"/>
            <a:ext cx="20791572" cy="10919661"/>
            <a:chOff x="-1684422" y="-1604212"/>
            <a:chExt cx="20791572" cy="10919661"/>
          </a:xfrm>
        </p:grpSpPr>
        <p:grpSp>
          <p:nvGrpSpPr>
            <p:cNvPr id="97" name="Grupo 96"/>
            <p:cNvGrpSpPr/>
            <p:nvPr/>
          </p:nvGrpSpPr>
          <p:grpSpPr>
            <a:xfrm>
              <a:off x="-1684422" y="-1604212"/>
              <a:ext cx="20791572" cy="10919661"/>
              <a:chOff x="-1684422" y="-1652338"/>
              <a:chExt cx="20791572" cy="10919661"/>
            </a:xfrm>
          </p:grpSpPr>
          <p:grpSp>
            <p:nvGrpSpPr>
              <p:cNvPr id="89" name="Grupo 88"/>
              <p:cNvGrpSpPr/>
              <p:nvPr/>
            </p:nvGrpSpPr>
            <p:grpSpPr>
              <a:xfrm>
                <a:off x="-1684422" y="-1652338"/>
                <a:ext cx="20791572" cy="10919661"/>
                <a:chOff x="-1684422" y="-1652338"/>
                <a:chExt cx="20791572" cy="10919661"/>
              </a:xfrm>
            </p:grpSpPr>
            <p:sp>
              <p:nvSpPr>
                <p:cNvPr id="82" name="Rectángulo 81"/>
                <p:cNvSpPr/>
                <p:nvPr/>
              </p:nvSpPr>
              <p:spPr>
                <a:xfrm>
                  <a:off x="-1684422" y="-1652338"/>
                  <a:ext cx="20791572" cy="109196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" name="Decisión 4"/>
                <p:cNvSpPr/>
                <p:nvPr/>
              </p:nvSpPr>
              <p:spPr>
                <a:xfrm>
                  <a:off x="753688" y="1760086"/>
                  <a:ext cx="2205200" cy="1581874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#AVAILABLE_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INGREDIENTS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7" name="Rectángulo redondeado 6"/>
                <p:cNvSpPr/>
                <p:nvPr/>
              </p:nvSpPr>
              <p:spPr>
                <a:xfrm>
                  <a:off x="10614049" y="1951525"/>
                  <a:ext cx="1440000" cy="1080000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GET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INGREDIENTS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INFORMATION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0" name="Rectángulo redondeado 9"/>
                <p:cNvSpPr/>
                <p:nvPr/>
              </p:nvSpPr>
              <p:spPr>
                <a:xfrm>
                  <a:off x="10614049" y="6048605"/>
                  <a:ext cx="1440000" cy="1080000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GET 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DATABASE </a:t>
                  </a:r>
                  <a:r>
                    <a:rPr lang="es-E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</a:t>
                  </a:r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UMMARY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13" name="Conector recto de flecha 12"/>
                <p:cNvCxnSpPr>
                  <a:stCxn id="26" idx="6"/>
                  <a:endCxn id="5" idx="1"/>
                </p:cNvCxnSpPr>
                <p:nvPr/>
              </p:nvCxnSpPr>
              <p:spPr>
                <a:xfrm>
                  <a:off x="-144547" y="2551023"/>
                  <a:ext cx="898235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>
                  <a:stCxn id="5" idx="3"/>
                  <a:endCxn id="24" idx="1"/>
                </p:cNvCxnSpPr>
                <p:nvPr/>
              </p:nvCxnSpPr>
              <p:spPr>
                <a:xfrm flipV="1">
                  <a:off x="2958888" y="2506076"/>
                  <a:ext cx="2783370" cy="44947"/>
                </a:xfrm>
                <a:prstGeom prst="straightConnector1">
                  <a:avLst/>
                </a:prstGeom>
                <a:ln w="28575" cmpd="sng">
                  <a:solidFill>
                    <a:srgbClr val="7240F0"/>
                  </a:solidFill>
                  <a:prstDash val="soli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cto de flecha 34"/>
                <p:cNvCxnSpPr>
                  <a:stCxn id="7" idx="3"/>
                  <a:endCxn id="28" idx="2"/>
                </p:cNvCxnSpPr>
                <p:nvPr/>
              </p:nvCxnSpPr>
              <p:spPr>
                <a:xfrm>
                  <a:off x="12054049" y="2491525"/>
                  <a:ext cx="1759088" cy="1496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CuadroTexto 121"/>
                <p:cNvSpPr txBox="1"/>
                <p:nvPr/>
              </p:nvSpPr>
              <p:spPr>
                <a:xfrm>
                  <a:off x="2993830" y="2139980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68" name="Rectángulo redondeado 67"/>
                <p:cNvSpPr/>
                <p:nvPr/>
              </p:nvSpPr>
              <p:spPr bwMode="auto">
                <a:xfrm>
                  <a:off x="10644350" y="3919994"/>
                  <a:ext cx="1379397" cy="1304464"/>
                </a:xfrm>
                <a:prstGeom prst="roundRect">
                  <a:avLst/>
                </a:prstGeom>
                <a:solidFill>
                  <a:schemeClr val="bg1"/>
                </a:solidFill>
                <a:ln w="9525" cap="rnd" cmpd="sng" algn="ctr">
                  <a:solidFill>
                    <a:srgbClr val="00B050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45720" tIns="45720" rIns="4572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2000" b="0" i="0" u="none" strike="noStrike" cap="none" normalizeH="0" baseline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69" name="CuadroTexto 68"/>
                <p:cNvSpPr txBox="1"/>
                <p:nvPr/>
              </p:nvSpPr>
              <p:spPr>
                <a:xfrm>
                  <a:off x="10958440" y="4036768"/>
                  <a:ext cx="8384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smtClean="0">
                      <a:solidFill>
                        <a:srgbClr val="00B050"/>
                      </a:solidFill>
                    </a:rPr>
                    <a:t>DATABASE</a:t>
                  </a:r>
                  <a:endParaRPr lang="es-ES" sz="12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71" name="Flecha izquierda y derecha 70"/>
                <p:cNvSpPr/>
                <p:nvPr/>
              </p:nvSpPr>
              <p:spPr>
                <a:xfrm rot="16200000">
                  <a:off x="10958645" y="3397888"/>
                  <a:ext cx="720000" cy="212903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72" name="Imagen 71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5096" y="4503922"/>
                  <a:ext cx="444124" cy="445566"/>
                </a:xfrm>
                <a:prstGeom prst="rect">
                  <a:avLst/>
                </a:prstGeom>
              </p:spPr>
            </p:pic>
            <p:pic>
              <p:nvPicPr>
                <p:cNvPr id="74" name="Imagen 7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96648" y="4478129"/>
                  <a:ext cx="586509" cy="539588"/>
                </a:xfrm>
                <a:prstGeom prst="rect">
                  <a:avLst/>
                </a:prstGeom>
              </p:spPr>
            </p:pic>
            <p:sp>
              <p:nvSpPr>
                <p:cNvPr id="18" name="CuadroTexto 17"/>
                <p:cNvSpPr txBox="1"/>
                <p:nvPr/>
              </p:nvSpPr>
              <p:spPr>
                <a:xfrm>
                  <a:off x="2908383" y="2587851"/>
                  <a:ext cx="176182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ingredients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4" name="Decisión 23"/>
                <p:cNvSpPr/>
                <p:nvPr/>
              </p:nvSpPr>
              <p:spPr>
                <a:xfrm>
                  <a:off x="5742258" y="1683051"/>
                  <a:ext cx="2444407" cy="1646050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@INGREDIENTS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-1404547" y="2047023"/>
                  <a:ext cx="1260000" cy="1008000"/>
                </a:xfrm>
                <a:prstGeom prst="ellipse">
                  <a:avLst/>
                </a:prstGeom>
                <a:noFill/>
                <a:ln w="762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START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28" name="Elipse 27"/>
                <p:cNvSpPr/>
                <p:nvPr/>
              </p:nvSpPr>
              <p:spPr>
                <a:xfrm>
                  <a:off x="13813137" y="2002076"/>
                  <a:ext cx="1260000" cy="1008823"/>
                </a:xfrm>
                <a:prstGeom prst="ellipse">
                  <a:avLst/>
                </a:prstGeom>
                <a:noFill/>
                <a:ln w="762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END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36" name="Conector recto de flecha 35"/>
                <p:cNvCxnSpPr>
                  <a:stCxn id="24" idx="3"/>
                  <a:endCxn id="7" idx="1"/>
                </p:cNvCxnSpPr>
                <p:nvPr/>
              </p:nvCxnSpPr>
              <p:spPr>
                <a:xfrm flipV="1">
                  <a:off x="8186665" y="2491525"/>
                  <a:ext cx="2427384" cy="14551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CuadroTexto 36"/>
                <p:cNvSpPr txBox="1"/>
                <p:nvPr/>
              </p:nvSpPr>
              <p:spPr>
                <a:xfrm>
                  <a:off x="8186665" y="2116100"/>
                  <a:ext cx="801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!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8" name="CuadroTexto 37"/>
                <p:cNvSpPr txBox="1"/>
                <p:nvPr/>
              </p:nvSpPr>
              <p:spPr>
                <a:xfrm>
                  <a:off x="6986002" y="3600134"/>
                  <a:ext cx="6767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39" name="Conector recto de flecha 38"/>
                <p:cNvCxnSpPr>
                  <a:stCxn id="24" idx="2"/>
                </p:cNvCxnSpPr>
                <p:nvPr/>
              </p:nvCxnSpPr>
              <p:spPr>
                <a:xfrm>
                  <a:off x="6964462" y="3329101"/>
                  <a:ext cx="21540" cy="3259504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CuadroTexto 50"/>
                <p:cNvSpPr txBox="1"/>
                <p:nvPr/>
              </p:nvSpPr>
              <p:spPr>
                <a:xfrm>
                  <a:off x="8169642" y="2548179"/>
                  <a:ext cx="121199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ingredients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53" name="Conector recto de flecha 52"/>
                <p:cNvCxnSpPr>
                  <a:stCxn id="10" idx="3"/>
                </p:cNvCxnSpPr>
                <p:nvPr/>
              </p:nvCxnSpPr>
              <p:spPr>
                <a:xfrm>
                  <a:off x="12054049" y="6588605"/>
                  <a:ext cx="2434774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de flecha 56"/>
                <p:cNvCxnSpPr>
                  <a:endCxn id="10" idx="1"/>
                </p:cNvCxnSpPr>
                <p:nvPr/>
              </p:nvCxnSpPr>
              <p:spPr>
                <a:xfrm>
                  <a:off x="6986002" y="6588605"/>
                  <a:ext cx="3628047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ector recto de flecha 59"/>
                <p:cNvCxnSpPr/>
                <p:nvPr/>
              </p:nvCxnSpPr>
              <p:spPr>
                <a:xfrm flipV="1">
                  <a:off x="14488823" y="3055023"/>
                  <a:ext cx="0" cy="3533582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Flecha izquierda y derecha 89"/>
                <p:cNvSpPr/>
                <p:nvPr/>
              </p:nvSpPr>
              <p:spPr>
                <a:xfrm rot="16200000">
                  <a:off x="10974048" y="5556894"/>
                  <a:ext cx="720000" cy="212903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92" name="Rectángulo redondeado 91"/>
              <p:cNvSpPr/>
              <p:nvPr/>
            </p:nvSpPr>
            <p:spPr>
              <a:xfrm>
                <a:off x="400980" y="1395663"/>
                <a:ext cx="8980660" cy="6673516"/>
              </a:xfrm>
              <a:prstGeom prst="roundRect">
                <a:avLst>
                  <a:gd name="adj" fmla="val 3452"/>
                </a:avLst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3" name="CuadroTexto 92"/>
              <p:cNvSpPr txBox="1"/>
              <p:nvPr/>
            </p:nvSpPr>
            <p:spPr>
              <a:xfrm>
                <a:off x="400979" y="7671338"/>
                <a:ext cx="89022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rPr>
                  <a:t>WATSON CONVERSATION</a:t>
                </a:r>
                <a:endPara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endParaRPr>
              </a:p>
            </p:txBody>
          </p:sp>
          <p:sp>
            <p:nvSpPr>
              <p:cNvPr id="98" name="Rectángulo redondeado 97"/>
              <p:cNvSpPr/>
              <p:nvPr/>
            </p:nvSpPr>
            <p:spPr>
              <a:xfrm>
                <a:off x="9683507" y="1395662"/>
                <a:ext cx="3584103" cy="6673517"/>
              </a:xfrm>
              <a:prstGeom prst="roundRect">
                <a:avLst>
                  <a:gd name="adj" fmla="val 3452"/>
                </a:avLst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CuadroTexto 98"/>
              <p:cNvSpPr txBox="1"/>
              <p:nvPr/>
            </p:nvSpPr>
            <p:spPr>
              <a:xfrm>
                <a:off x="9683506" y="7742394"/>
                <a:ext cx="35841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rPr>
                  <a:t>ORCHESTRATION ENGINE</a:t>
                </a:r>
                <a:endPara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45" name="Rectángulo 44"/>
            <p:cNvSpPr/>
            <p:nvPr/>
          </p:nvSpPr>
          <p:spPr>
            <a:xfrm>
              <a:off x="1957788" y="263054"/>
              <a:ext cx="5323531" cy="307777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“Let me a second, I'm going to check if you have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&lt;$ingredients&gt;”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Llamada con línea 2 (sin borde) 45"/>
            <p:cNvSpPr/>
            <p:nvPr/>
          </p:nvSpPr>
          <p:spPr>
            <a:xfrm>
              <a:off x="10284804" y="-552768"/>
              <a:ext cx="914400" cy="612648"/>
            </a:xfrm>
            <a:prstGeom prst="callout2">
              <a:avLst>
                <a:gd name="adj1" fmla="val 160168"/>
                <a:gd name="adj2" fmla="val -330141"/>
                <a:gd name="adj3" fmla="val 160395"/>
                <a:gd name="adj4" fmla="val -286734"/>
                <a:gd name="adj5" fmla="val 501142"/>
                <a:gd name="adj6" fmla="val -115972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12918331" y="-1220803"/>
              <a:ext cx="4725757" cy="7386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[Respuesta 1] El ingrediente está presente y no está caducado</a:t>
              </a:r>
            </a:p>
            <a:p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'</a:t>
              </a:r>
              <a:r>
                <a:rPr lang="es-E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There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 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&lt;cantidad&gt;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grams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of &lt;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ingrediente&gt;,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expiration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date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is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&lt;fecha caducidad&gt;.'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9" name="Llamada con línea 2 (sin borde) 48"/>
            <p:cNvSpPr/>
            <p:nvPr/>
          </p:nvSpPr>
          <p:spPr>
            <a:xfrm>
              <a:off x="13339791" y="-622080"/>
              <a:ext cx="914400" cy="612648"/>
            </a:xfrm>
            <a:prstGeom prst="callout2">
              <a:avLst>
                <a:gd name="adj1" fmla="val -70012"/>
                <a:gd name="adj2" fmla="val -44999"/>
                <a:gd name="adj3" fmla="val -68642"/>
                <a:gd name="adj4" fmla="val -81469"/>
                <a:gd name="adj5" fmla="val 510227"/>
                <a:gd name="adj6" fmla="val -116081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12918331" y="-414519"/>
              <a:ext cx="4741018" cy="7386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[Respuesta 2] El ingrediente está presente pero está caducado </a:t>
              </a:r>
            </a:p>
            <a:p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'</a:t>
              </a:r>
              <a:r>
                <a:rPr lang="es-E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ingrediente&gt;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expired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day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&lt;fecha de caducidad&gt;.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Throw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it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!'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Rectángulo 53"/>
            <p:cNvSpPr/>
            <p:nvPr/>
          </p:nvSpPr>
          <p:spPr>
            <a:xfrm>
              <a:off x="12918331" y="435124"/>
              <a:ext cx="4741018" cy="7386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r>
                <a: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[Respuesta 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3] El ingrediente no está presente</a:t>
              </a:r>
              <a:endPara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'There are no &lt;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left at home, write it down on the shopping list.'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Rectángulo 54"/>
            <p:cNvSpPr/>
            <p:nvPr/>
          </p:nvSpPr>
          <p:spPr>
            <a:xfrm>
              <a:off x="14488823" y="6974019"/>
              <a:ext cx="4238017" cy="204671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“There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&lt;total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products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 total,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&lt;nº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caducados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products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 already expired and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&lt;nº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próximos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caducar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products will expire soon. </a:t>
              </a:r>
              <a:endPara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(Already expired:  &lt;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lista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caducados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&gt;)</a:t>
              </a:r>
            </a:p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(To expire:  &lt;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lista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próximos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caducar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&gt;)</a:t>
              </a:r>
            </a:p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(Throw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 the expired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foods.) (Consider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using the foods to expire as soon as possible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.)”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Llamada con línea 2 (sin borde) 55"/>
            <p:cNvSpPr/>
            <p:nvPr/>
          </p:nvSpPr>
          <p:spPr>
            <a:xfrm>
              <a:off x="14645289" y="3646975"/>
              <a:ext cx="914400" cy="612648"/>
            </a:xfrm>
            <a:prstGeom prst="callout2">
              <a:avLst>
                <a:gd name="adj1" fmla="val 737820"/>
                <a:gd name="adj2" fmla="val -15103"/>
                <a:gd name="adj3" fmla="val 739191"/>
                <a:gd name="adj4" fmla="val -73962"/>
                <a:gd name="adj5" fmla="val 483203"/>
                <a:gd name="adj6" fmla="val -1229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6" name="Rectángulo 105"/>
            <p:cNvSpPr/>
            <p:nvPr/>
          </p:nvSpPr>
          <p:spPr>
            <a:xfrm>
              <a:off x="2557670" y="5950500"/>
              <a:ext cx="3394233" cy="307777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“Let me get a ingredients summary for you”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" name="Llamada con línea 2 (sin borde) 106"/>
            <p:cNvSpPr/>
            <p:nvPr/>
          </p:nvSpPr>
          <p:spPr>
            <a:xfrm>
              <a:off x="9377874" y="7364230"/>
              <a:ext cx="914400" cy="612648"/>
            </a:xfrm>
            <a:prstGeom prst="callout2">
              <a:avLst>
                <a:gd name="adj1" fmla="val -209857"/>
                <a:gd name="adj2" fmla="val -369724"/>
                <a:gd name="adj3" fmla="val -212739"/>
                <a:gd name="adj4" fmla="val -342984"/>
                <a:gd name="adj5" fmla="val -487663"/>
                <a:gd name="adj6" fmla="val -263889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13252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rupo 242"/>
          <p:cNvGrpSpPr/>
          <p:nvPr/>
        </p:nvGrpSpPr>
        <p:grpSpPr>
          <a:xfrm>
            <a:off x="-3631868" y="-4331368"/>
            <a:ext cx="27953259" cy="16221307"/>
            <a:chOff x="-3631868" y="-4331368"/>
            <a:chExt cx="27953259" cy="16221307"/>
          </a:xfrm>
        </p:grpSpPr>
        <p:grpSp>
          <p:nvGrpSpPr>
            <p:cNvPr id="345" name="Grupo 344"/>
            <p:cNvGrpSpPr/>
            <p:nvPr/>
          </p:nvGrpSpPr>
          <p:grpSpPr>
            <a:xfrm>
              <a:off x="-3631868" y="-4331368"/>
              <a:ext cx="27953259" cy="16221307"/>
              <a:chOff x="-4161258" y="-4331368"/>
              <a:chExt cx="27953259" cy="16221307"/>
            </a:xfrm>
          </p:grpSpPr>
          <p:sp>
            <p:nvSpPr>
              <p:cNvPr id="344" name="Rectángulo 343"/>
              <p:cNvSpPr/>
              <p:nvPr/>
            </p:nvSpPr>
            <p:spPr>
              <a:xfrm>
                <a:off x="-4092043" y="-4331368"/>
                <a:ext cx="27884044" cy="161066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300" name="Grupo 299"/>
              <p:cNvGrpSpPr/>
              <p:nvPr/>
            </p:nvGrpSpPr>
            <p:grpSpPr>
              <a:xfrm>
                <a:off x="-4161258" y="-3903739"/>
                <a:ext cx="26567335" cy="15793678"/>
                <a:chOff x="-4161258" y="-3903739"/>
                <a:chExt cx="26567335" cy="15793678"/>
              </a:xfrm>
            </p:grpSpPr>
            <p:sp>
              <p:nvSpPr>
                <p:cNvPr id="51" name="Nube 50"/>
                <p:cNvSpPr/>
                <p:nvPr/>
              </p:nvSpPr>
              <p:spPr>
                <a:xfrm>
                  <a:off x="13890579" y="-1892370"/>
                  <a:ext cx="2628000" cy="1692000"/>
                </a:xfrm>
                <a:prstGeom prst="cloud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7" name="Nube 66"/>
                <p:cNvSpPr/>
                <p:nvPr/>
              </p:nvSpPr>
              <p:spPr>
                <a:xfrm>
                  <a:off x="8827705" y="-1917228"/>
                  <a:ext cx="2628000" cy="1692000"/>
                </a:xfrm>
                <a:prstGeom prst="cloud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" name="Rectángulo redondeado 3"/>
                <p:cNvSpPr/>
                <p:nvPr/>
              </p:nvSpPr>
              <p:spPr>
                <a:xfrm>
                  <a:off x="9427227" y="995297"/>
                  <a:ext cx="1723689" cy="1018512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IMAGE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RECOGNITIO</a:t>
                  </a:r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N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5" name="Decisión 4"/>
                <p:cNvSpPr/>
                <p:nvPr/>
              </p:nvSpPr>
              <p:spPr>
                <a:xfrm>
                  <a:off x="-1843637" y="731698"/>
                  <a:ext cx="2566261" cy="1585288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#GET_RECIPE</a:t>
                  </a:r>
                  <a:endParaRPr lang="es-E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6" name="Decisión 5"/>
                <p:cNvSpPr/>
                <p:nvPr/>
              </p:nvSpPr>
              <p:spPr>
                <a:xfrm>
                  <a:off x="4329584" y="3078604"/>
                  <a:ext cx="1339404" cy="1378041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@DISH</a:t>
                  </a:r>
                </a:p>
              </p:txBody>
            </p:sp>
            <p:sp>
              <p:nvSpPr>
                <p:cNvPr id="7" name="Rectángulo redondeado 6"/>
                <p:cNvSpPr/>
                <p:nvPr/>
              </p:nvSpPr>
              <p:spPr>
                <a:xfrm>
                  <a:off x="14651309" y="1033388"/>
                  <a:ext cx="1456523" cy="937744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SEARCH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RECIPE</a:t>
                  </a:r>
                  <a:endPara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9" name="Decisión 8"/>
                <p:cNvSpPr/>
                <p:nvPr/>
              </p:nvSpPr>
              <p:spPr>
                <a:xfrm>
                  <a:off x="4246894" y="817919"/>
                  <a:ext cx="1568439" cy="1367767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$IMAGE_RECIPE</a:t>
                  </a:r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>
                  <a:off x="-4161258" y="834663"/>
                  <a:ext cx="1439638" cy="1332944"/>
                </a:xfrm>
                <a:prstGeom prst="ellipse">
                  <a:avLst/>
                </a:prstGeom>
                <a:noFill/>
                <a:ln w="762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2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START</a:t>
                  </a:r>
                  <a:endParaRPr lang="es-E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13" name="Conector recto de flecha 12"/>
                <p:cNvCxnSpPr>
                  <a:stCxn id="11" idx="6"/>
                  <a:endCxn id="5" idx="1"/>
                </p:cNvCxnSpPr>
                <p:nvPr/>
              </p:nvCxnSpPr>
              <p:spPr>
                <a:xfrm>
                  <a:off x="-2721620" y="1501135"/>
                  <a:ext cx="877983" cy="23207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>
                  <a:stCxn id="5" idx="3"/>
                  <a:endCxn id="9" idx="1"/>
                </p:cNvCxnSpPr>
                <p:nvPr/>
              </p:nvCxnSpPr>
              <p:spPr>
                <a:xfrm flipV="1">
                  <a:off x="722624" y="1501803"/>
                  <a:ext cx="3524270" cy="22539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0" name="Imagen 1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0610" b="22166"/>
                <a:stretch/>
              </p:blipFill>
              <p:spPr>
                <a:xfrm>
                  <a:off x="14181000" y="-1292342"/>
                  <a:ext cx="2047158" cy="585733"/>
                </a:xfrm>
                <a:prstGeom prst="rect">
                  <a:avLst/>
                </a:prstGeom>
              </p:spPr>
            </p:pic>
            <p:sp>
              <p:nvSpPr>
                <p:cNvPr id="24" name="Flecha izquierda y derecha 23"/>
                <p:cNvSpPr/>
                <p:nvPr/>
              </p:nvSpPr>
              <p:spPr>
                <a:xfrm rot="16200000">
                  <a:off x="9762655" y="318150"/>
                  <a:ext cx="1080000" cy="180000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31" name="Imagen 30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24831" y="17035"/>
                  <a:ext cx="614369" cy="650686"/>
                </a:xfrm>
                <a:prstGeom prst="rect">
                  <a:avLst/>
                </a:prstGeom>
              </p:spPr>
            </p:pic>
            <p:cxnSp>
              <p:nvCxnSpPr>
                <p:cNvPr id="23" name="Conector recto de flecha 22"/>
                <p:cNvCxnSpPr>
                  <a:stCxn id="6" idx="2"/>
                  <a:endCxn id="69" idx="0"/>
                </p:cNvCxnSpPr>
                <p:nvPr/>
              </p:nvCxnSpPr>
              <p:spPr>
                <a:xfrm flipH="1">
                  <a:off x="4994849" y="4456645"/>
                  <a:ext cx="4437" cy="1074128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CuadroTexto 25"/>
                <p:cNvSpPr txBox="1"/>
                <p:nvPr/>
              </p:nvSpPr>
              <p:spPr>
                <a:xfrm>
                  <a:off x="5042021" y="4915301"/>
                  <a:ext cx="17320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 /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Unknown</a:t>
                  </a:r>
                  <a:endPara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32" name="Conector recto de flecha 31"/>
                <p:cNvCxnSpPr>
                  <a:stCxn id="6" idx="3"/>
                </p:cNvCxnSpPr>
                <p:nvPr/>
              </p:nvCxnSpPr>
              <p:spPr>
                <a:xfrm>
                  <a:off x="5668988" y="3767625"/>
                  <a:ext cx="9698262" cy="6969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cto de flecha 34"/>
                <p:cNvCxnSpPr>
                  <a:stCxn id="7" idx="3"/>
                  <a:endCxn id="116" idx="2"/>
                </p:cNvCxnSpPr>
                <p:nvPr/>
              </p:nvCxnSpPr>
              <p:spPr>
                <a:xfrm>
                  <a:off x="16107832" y="1502260"/>
                  <a:ext cx="5772266" cy="65011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de flecha 36"/>
                <p:cNvCxnSpPr/>
                <p:nvPr/>
              </p:nvCxnSpPr>
              <p:spPr>
                <a:xfrm flipH="1">
                  <a:off x="4994849" y="2187282"/>
                  <a:ext cx="9493" cy="90000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de flecha 38"/>
                <p:cNvCxnSpPr>
                  <a:stCxn id="9" idx="3"/>
                  <a:endCxn id="4" idx="1"/>
                </p:cNvCxnSpPr>
                <p:nvPr/>
              </p:nvCxnSpPr>
              <p:spPr>
                <a:xfrm>
                  <a:off x="5815333" y="1501803"/>
                  <a:ext cx="3611894" cy="275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CuadroTexto 44"/>
                <p:cNvSpPr txBox="1"/>
                <p:nvPr/>
              </p:nvSpPr>
              <p:spPr>
                <a:xfrm>
                  <a:off x="731232" y="1121816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46" name="CuadroTexto 45"/>
                <p:cNvSpPr txBox="1"/>
                <p:nvPr/>
              </p:nvSpPr>
              <p:spPr>
                <a:xfrm>
                  <a:off x="5703593" y="3374807"/>
                  <a:ext cx="801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!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pic>
              <p:nvPicPr>
                <p:cNvPr id="64" name="Imagen 6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54643" y="-1220392"/>
                  <a:ext cx="726554" cy="726554"/>
                </a:xfrm>
                <a:prstGeom prst="rect">
                  <a:avLst/>
                </a:prstGeom>
              </p:spPr>
            </p:pic>
            <p:sp>
              <p:nvSpPr>
                <p:cNvPr id="66" name="CuadroTexto 65"/>
                <p:cNvSpPr txBox="1"/>
                <p:nvPr/>
              </p:nvSpPr>
              <p:spPr>
                <a:xfrm>
                  <a:off x="9157029" y="-1564548"/>
                  <a:ext cx="23638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 smtClean="0">
                      <a:solidFill>
                        <a:srgbClr val="00B050"/>
                      </a:solidFill>
                    </a:rPr>
                    <a:t>IBM VISUAL RECOGNITION</a:t>
                  </a:r>
                  <a:endParaRPr lang="es-ES" sz="14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78" name="CuadroTexto 77"/>
                <p:cNvSpPr txBox="1"/>
                <p:nvPr/>
              </p:nvSpPr>
              <p:spPr>
                <a:xfrm>
                  <a:off x="5833835" y="1044613"/>
                  <a:ext cx="5856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True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95" name="Conector recto de flecha 94"/>
                <p:cNvCxnSpPr>
                  <a:stCxn id="60" idx="0"/>
                </p:cNvCxnSpPr>
                <p:nvPr/>
              </p:nvCxnSpPr>
              <p:spPr>
                <a:xfrm flipV="1">
                  <a:off x="3008144" y="1567271"/>
                  <a:ext cx="36530" cy="574350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Conector recto de flecha 104"/>
                <p:cNvCxnSpPr>
                  <a:endCxn id="60" idx="3"/>
                </p:cNvCxnSpPr>
                <p:nvPr/>
              </p:nvCxnSpPr>
              <p:spPr>
                <a:xfrm flipH="1">
                  <a:off x="3786723" y="7846011"/>
                  <a:ext cx="1217619" cy="4594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Conector recto de flecha 114"/>
                <p:cNvCxnSpPr>
                  <a:stCxn id="4" idx="3"/>
                  <a:endCxn id="7" idx="1"/>
                </p:cNvCxnSpPr>
                <p:nvPr/>
              </p:nvCxnSpPr>
              <p:spPr>
                <a:xfrm flipV="1">
                  <a:off x="11150916" y="1502260"/>
                  <a:ext cx="3500393" cy="229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CuadroTexto 120"/>
                <p:cNvSpPr txBox="1"/>
                <p:nvPr/>
              </p:nvSpPr>
              <p:spPr>
                <a:xfrm>
                  <a:off x="14552032" y="-1545683"/>
                  <a:ext cx="15457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 smtClean="0">
                      <a:solidFill>
                        <a:srgbClr val="00B050"/>
                      </a:solidFill>
                    </a:rPr>
                    <a:t>RECIPE SERVICES</a:t>
                  </a:r>
                  <a:endParaRPr lang="es-ES" sz="14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31" name="CuadroTexto 130"/>
                <p:cNvSpPr txBox="1"/>
                <p:nvPr/>
              </p:nvSpPr>
              <p:spPr>
                <a:xfrm>
                  <a:off x="5767968" y="1642601"/>
                  <a:ext cx="20938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$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image_recipe</a:t>
                  </a:r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=True</a:t>
                  </a:r>
                  <a:endParaRPr lang="es-E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32" name="CuadroTexto 131"/>
                <p:cNvSpPr txBox="1"/>
                <p:nvPr/>
              </p:nvSpPr>
              <p:spPr>
                <a:xfrm>
                  <a:off x="5603057" y="3781543"/>
                  <a:ext cx="222996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 $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dish</a:t>
                  </a:r>
                  <a:endPara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  <a:p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 $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search_recipe</a:t>
                  </a:r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=True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34" name="CuadroTexto 133"/>
                <p:cNvSpPr txBox="1"/>
                <p:nvPr/>
              </p:nvSpPr>
              <p:spPr>
                <a:xfrm>
                  <a:off x="5060360" y="2364762"/>
                  <a:ext cx="16953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False /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Unknown</a:t>
                  </a:r>
                  <a:endPara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96" name="Flecha izquierda y derecha 95"/>
                <p:cNvSpPr/>
                <p:nvPr/>
              </p:nvSpPr>
              <p:spPr>
                <a:xfrm rot="16200000">
                  <a:off x="14688456" y="309261"/>
                  <a:ext cx="1080000" cy="180000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97" name="Imagen 96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391893" y="81012"/>
                  <a:ext cx="614369" cy="650686"/>
                </a:xfrm>
                <a:prstGeom prst="rect">
                  <a:avLst/>
                </a:prstGeom>
              </p:spPr>
            </p:pic>
            <p:sp>
              <p:nvSpPr>
                <p:cNvPr id="98" name="Rectángulo redondeado 97"/>
                <p:cNvSpPr/>
                <p:nvPr/>
              </p:nvSpPr>
              <p:spPr bwMode="auto">
                <a:xfrm>
                  <a:off x="8675003" y="8086363"/>
                  <a:ext cx="1584361" cy="1365094"/>
                </a:xfrm>
                <a:prstGeom prst="roundRect">
                  <a:avLst/>
                </a:prstGeom>
                <a:solidFill>
                  <a:schemeClr val="bg1"/>
                </a:solidFill>
                <a:ln w="9525" cap="rnd" cmpd="sng" algn="ctr">
                  <a:solidFill>
                    <a:schemeClr val="bg1">
                      <a:lumMod val="50000"/>
                    </a:schemeClr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45720" tIns="45720" rIns="4572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2000" b="0" i="0" u="none" strike="noStrike" cap="none" normalizeH="0" baseline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99" name="Rectángulo redondeado 98"/>
                <p:cNvSpPr/>
                <p:nvPr/>
              </p:nvSpPr>
              <p:spPr>
                <a:xfrm>
                  <a:off x="9782437" y="5670602"/>
                  <a:ext cx="1589757" cy="1003740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YUM </a:t>
                  </a:r>
                  <a:r>
                    <a:rPr lang="es-ES" sz="14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YUM</a:t>
                  </a:r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 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SUGEST</a:t>
                  </a:r>
                  <a:endPara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00" name="CuadroTexto 99"/>
                <p:cNvSpPr txBox="1"/>
                <p:nvPr/>
              </p:nvSpPr>
              <p:spPr>
                <a:xfrm>
                  <a:off x="9012464" y="8206598"/>
                  <a:ext cx="127577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 smtClean="0">
                      <a:solidFill>
                        <a:srgbClr val="00B050"/>
                      </a:solidFill>
                    </a:rPr>
                    <a:t>DATABASE</a:t>
                  </a:r>
                  <a:endParaRPr lang="es-ES" sz="14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01" name="Flecha izquierda y derecha 100"/>
                <p:cNvSpPr/>
                <p:nvPr/>
              </p:nvSpPr>
              <p:spPr>
                <a:xfrm rot="5400000">
                  <a:off x="9943985" y="7169254"/>
                  <a:ext cx="922357" cy="212903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102" name="Imagen 101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11168" y="8634603"/>
                  <a:ext cx="566319" cy="568158"/>
                </a:xfrm>
                <a:prstGeom prst="rect">
                  <a:avLst/>
                </a:prstGeom>
              </p:spPr>
            </p:pic>
            <p:pic>
              <p:nvPicPr>
                <p:cNvPr id="104" name="Imagen 103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6228" y="8634603"/>
                  <a:ext cx="678982" cy="624663"/>
                </a:xfrm>
                <a:prstGeom prst="rect">
                  <a:avLst/>
                </a:prstGeom>
              </p:spPr>
            </p:pic>
            <p:sp>
              <p:nvSpPr>
                <p:cNvPr id="106" name="CuadroTexto 105"/>
                <p:cNvSpPr txBox="1"/>
                <p:nvPr/>
              </p:nvSpPr>
              <p:spPr>
                <a:xfrm>
                  <a:off x="5878002" y="6274605"/>
                  <a:ext cx="19854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yum_sugest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=True</a:t>
                  </a:r>
                </a:p>
              </p:txBody>
            </p:sp>
            <p:sp>
              <p:nvSpPr>
                <p:cNvPr id="170" name="CuadroTexto 169"/>
                <p:cNvSpPr txBox="1"/>
                <p:nvPr/>
              </p:nvSpPr>
              <p:spPr>
                <a:xfrm>
                  <a:off x="5031114" y="7006755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71" name="CuadroTexto 170"/>
                <p:cNvSpPr txBox="1"/>
                <p:nvPr/>
              </p:nvSpPr>
              <p:spPr>
                <a:xfrm>
                  <a:off x="5966129" y="5796539"/>
                  <a:ext cx="4475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" name="Rectángulo redondeado 1"/>
                <p:cNvSpPr/>
                <p:nvPr/>
              </p:nvSpPr>
              <p:spPr>
                <a:xfrm>
                  <a:off x="-2274507" y="81011"/>
                  <a:ext cx="10619684" cy="9614577"/>
                </a:xfrm>
                <a:prstGeom prst="roundRect">
                  <a:avLst>
                    <a:gd name="adj" fmla="val 3452"/>
                  </a:avLst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8" name="CuadroTexto 57"/>
                <p:cNvSpPr txBox="1"/>
                <p:nvPr/>
              </p:nvSpPr>
              <p:spPr>
                <a:xfrm>
                  <a:off x="709220" y="1567271"/>
                  <a:ext cx="2282804" cy="1754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yum_sugest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= False</a:t>
                  </a:r>
                </a:p>
                <a:p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image_recipe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= False</a:t>
                  </a:r>
                </a:p>
                <a:p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search_recipe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= </a:t>
                  </a:r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False</a:t>
                  </a:r>
                </a:p>
                <a:p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dish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 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  <a:p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option</a:t>
                  </a:r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  <a:p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counter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 0</a:t>
                  </a:r>
                </a:p>
              </p:txBody>
            </p:sp>
            <p:sp>
              <p:nvSpPr>
                <p:cNvPr id="77" name="CuadroTexto 76"/>
                <p:cNvSpPr txBox="1"/>
                <p:nvPr/>
              </p:nvSpPr>
              <p:spPr>
                <a:xfrm>
                  <a:off x="-1900496" y="9056294"/>
                  <a:ext cx="347697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0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Rounded MT Bold" panose="020F0704030504030204" pitchFamily="34" charset="0"/>
                      <a:cs typeface="Aharoni" panose="02010803020104030203" pitchFamily="2" charset="-79"/>
                    </a:rPr>
                    <a:t>WATSON CONVERSATION</a:t>
                  </a:r>
                  <a:endParaRPr lang="es-E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60" name="Llamada rectangular redondeada 59"/>
                <p:cNvSpPr/>
                <p:nvPr/>
              </p:nvSpPr>
              <p:spPr>
                <a:xfrm>
                  <a:off x="2229564" y="7310774"/>
                  <a:ext cx="1557159" cy="1079661"/>
                </a:xfrm>
                <a:prstGeom prst="wedgeRoundRectCallout">
                  <a:avLst>
                    <a:gd name="adj1" fmla="val -36481"/>
                    <a:gd name="adj2" fmla="val 82700"/>
                    <a:gd name="adj3" fmla="val 16667"/>
                  </a:avLst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r>
                    <a:rPr lang="es-E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ASK FOR </a:t>
                  </a:r>
                </a:p>
                <a:p>
                  <a:pPr algn="ctr"/>
                  <a:r>
                    <a:rPr lang="es-E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@DISH </a:t>
                  </a:r>
                </a:p>
                <a:p>
                  <a:pPr algn="ctr"/>
                  <a:r>
                    <a:rPr lang="es-E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OR</a:t>
                  </a:r>
                </a:p>
                <a:p>
                  <a:pPr algn="ctr"/>
                  <a:r>
                    <a:rPr lang="es-E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 IMAGE </a:t>
                  </a:r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FILE</a:t>
                  </a:r>
                  <a:endPara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endParaRPr lang="es-ES" dirty="0"/>
                </a:p>
              </p:txBody>
            </p:sp>
            <p:pic>
              <p:nvPicPr>
                <p:cNvPr id="68" name="Imagen 67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55720" y="6769129"/>
                  <a:ext cx="342636" cy="342636"/>
                </a:xfrm>
                <a:prstGeom prst="rect">
                  <a:avLst/>
                </a:prstGeom>
              </p:spPr>
            </p:pic>
            <p:sp>
              <p:nvSpPr>
                <p:cNvPr id="69" name="Decisión 68"/>
                <p:cNvSpPr/>
                <p:nvPr/>
              </p:nvSpPr>
              <p:spPr>
                <a:xfrm>
                  <a:off x="3979880" y="5530773"/>
                  <a:ext cx="2029937" cy="1331105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$COUNTER &lt;  2</a:t>
                  </a:r>
                </a:p>
              </p:txBody>
            </p:sp>
            <p:cxnSp>
              <p:nvCxnSpPr>
                <p:cNvPr id="84" name="Conector recto de flecha 83"/>
                <p:cNvCxnSpPr>
                  <a:stCxn id="69" idx="3"/>
                </p:cNvCxnSpPr>
                <p:nvPr/>
              </p:nvCxnSpPr>
              <p:spPr>
                <a:xfrm>
                  <a:off x="6009817" y="6196326"/>
                  <a:ext cx="3840162" cy="16805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CuadroTexto 107"/>
                <p:cNvSpPr txBox="1"/>
                <p:nvPr/>
              </p:nvSpPr>
              <p:spPr>
                <a:xfrm>
                  <a:off x="3862016" y="7924968"/>
                  <a:ext cx="12561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counter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++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10" name="Llamada con línea 2 (sin borde) 109"/>
                <p:cNvSpPr/>
                <p:nvPr/>
              </p:nvSpPr>
              <p:spPr>
                <a:xfrm>
                  <a:off x="10299311" y="11277291"/>
                  <a:ext cx="914400" cy="612648"/>
                </a:xfrm>
                <a:prstGeom prst="callout2">
                  <a:avLst>
                    <a:gd name="adj1" fmla="val -184760"/>
                    <a:gd name="adj2" fmla="val -354960"/>
                    <a:gd name="adj3" fmla="val -640781"/>
                    <a:gd name="adj4" fmla="val -329495"/>
                    <a:gd name="adj5" fmla="val -839041"/>
                    <a:gd name="adj6" fmla="val -245440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1" name="Rectángulo 110"/>
                <p:cNvSpPr/>
                <p:nvPr/>
              </p:nvSpPr>
              <p:spPr>
                <a:xfrm>
                  <a:off x="2248520" y="10155696"/>
                  <a:ext cx="5492657" cy="64633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"You have not provided the dish name you want to cook</a:t>
                  </a:r>
                  <a:r>
                    <a:rPr lang="en-U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,</a:t>
                  </a:r>
                </a:p>
                <a:p>
                  <a:r>
                    <a:rPr lang="en-U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I`ll 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find something delicious for you, give me a second."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114" name="Conector recto de flecha 113"/>
                <p:cNvCxnSpPr>
                  <a:stCxn id="99" idx="3"/>
                  <a:endCxn id="119" idx="1"/>
                </p:cNvCxnSpPr>
                <p:nvPr/>
              </p:nvCxnSpPr>
              <p:spPr>
                <a:xfrm>
                  <a:off x="11372194" y="6172472"/>
                  <a:ext cx="3021174" cy="47518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Decisión 118"/>
                <p:cNvSpPr/>
                <p:nvPr/>
              </p:nvSpPr>
              <p:spPr>
                <a:xfrm>
                  <a:off x="14393368" y="5505620"/>
                  <a:ext cx="1909088" cy="1428740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@OPTION</a:t>
                  </a:r>
                </a:p>
              </p:txBody>
            </p:sp>
            <p:cxnSp>
              <p:nvCxnSpPr>
                <p:cNvPr id="133" name="Conector recto de flecha 132"/>
                <p:cNvCxnSpPr>
                  <a:stCxn id="69" idx="2"/>
                </p:cNvCxnSpPr>
                <p:nvPr/>
              </p:nvCxnSpPr>
              <p:spPr>
                <a:xfrm flipH="1">
                  <a:off x="4972050" y="6861878"/>
                  <a:ext cx="22799" cy="1005772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ector recto de flecha 152"/>
                <p:cNvCxnSpPr>
                  <a:stCxn id="119" idx="0"/>
                  <a:endCxn id="7" idx="2"/>
                </p:cNvCxnSpPr>
                <p:nvPr/>
              </p:nvCxnSpPr>
              <p:spPr>
                <a:xfrm flipV="1">
                  <a:off x="15347912" y="1971132"/>
                  <a:ext cx="31659" cy="3534488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Conector recto de flecha 167"/>
                <p:cNvCxnSpPr>
                  <a:stCxn id="119" idx="2"/>
                  <a:endCxn id="169" idx="0"/>
                </p:cNvCxnSpPr>
                <p:nvPr/>
              </p:nvCxnSpPr>
              <p:spPr>
                <a:xfrm>
                  <a:off x="15347912" y="6934360"/>
                  <a:ext cx="19338" cy="116334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Llamada rectangular redondeada 168"/>
                <p:cNvSpPr/>
                <p:nvPr/>
              </p:nvSpPr>
              <p:spPr>
                <a:xfrm>
                  <a:off x="14788133" y="8097700"/>
                  <a:ext cx="1158234" cy="701775"/>
                </a:xfrm>
                <a:prstGeom prst="wedgeRoundRectCallout">
                  <a:avLst>
                    <a:gd name="adj1" fmla="val -36481"/>
                    <a:gd name="adj2" fmla="val 82700"/>
                    <a:gd name="adj3" fmla="val 16667"/>
                  </a:avLst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OPTION?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endParaRPr lang="es-ES" dirty="0"/>
                </a:p>
              </p:txBody>
            </p:sp>
            <p:cxnSp>
              <p:nvCxnSpPr>
                <p:cNvPr id="185" name="Conector recto de flecha 184"/>
                <p:cNvCxnSpPr>
                  <a:stCxn id="169" idx="1"/>
                </p:cNvCxnSpPr>
                <p:nvPr/>
              </p:nvCxnSpPr>
              <p:spPr>
                <a:xfrm flipH="1">
                  <a:off x="14050486" y="8448588"/>
                  <a:ext cx="737647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Conector recto de flecha 190"/>
                <p:cNvCxnSpPr/>
                <p:nvPr/>
              </p:nvCxnSpPr>
              <p:spPr>
                <a:xfrm flipV="1">
                  <a:off x="14050433" y="6199219"/>
                  <a:ext cx="56" cy="2249368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CuadroTexto 200"/>
                <p:cNvSpPr txBox="1"/>
                <p:nvPr/>
              </p:nvSpPr>
              <p:spPr>
                <a:xfrm>
                  <a:off x="15391893" y="5097976"/>
                  <a:ext cx="801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!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02" name="CuadroTexto 201"/>
                <p:cNvSpPr txBox="1"/>
                <p:nvPr/>
              </p:nvSpPr>
              <p:spPr>
                <a:xfrm>
                  <a:off x="15367250" y="7101335"/>
                  <a:ext cx="17320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 /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Unknown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pic>
              <p:nvPicPr>
                <p:cNvPr id="203" name="Imagen 202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262915" y="8589252"/>
                  <a:ext cx="342636" cy="342636"/>
                </a:xfrm>
                <a:prstGeom prst="rect">
                  <a:avLst/>
                </a:prstGeom>
              </p:spPr>
            </p:pic>
            <p:sp>
              <p:nvSpPr>
                <p:cNvPr id="244" name="Rectángulo redondeado 243"/>
                <p:cNvSpPr/>
                <p:nvPr/>
              </p:nvSpPr>
              <p:spPr>
                <a:xfrm>
                  <a:off x="13707554" y="5021594"/>
                  <a:ext cx="3620703" cy="4673995"/>
                </a:xfrm>
                <a:prstGeom prst="roundRect">
                  <a:avLst>
                    <a:gd name="adj" fmla="val 3452"/>
                  </a:avLst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49" name="CuadroTexto 248"/>
                <p:cNvSpPr txBox="1"/>
                <p:nvPr/>
              </p:nvSpPr>
              <p:spPr>
                <a:xfrm>
                  <a:off x="13779416" y="9179065"/>
                  <a:ext cx="347697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0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Rounded MT Bold" panose="020F0704030504030204" pitchFamily="34" charset="0"/>
                      <a:cs typeface="Aharoni" panose="02010803020104030203" pitchFamily="2" charset="-79"/>
                    </a:rPr>
                    <a:t>WATSON CONVERSATION</a:t>
                  </a:r>
                  <a:endParaRPr lang="es-E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65" name="Llamada con línea 2 (sin borde) 264"/>
                <p:cNvSpPr/>
                <p:nvPr/>
              </p:nvSpPr>
              <p:spPr>
                <a:xfrm>
                  <a:off x="9832654" y="3648363"/>
                  <a:ext cx="914400" cy="612648"/>
                </a:xfrm>
                <a:prstGeom prst="callout2">
                  <a:avLst>
                    <a:gd name="adj1" fmla="val -363846"/>
                    <a:gd name="adj2" fmla="val -192586"/>
                    <a:gd name="adj3" fmla="val -861195"/>
                    <a:gd name="adj4" fmla="val -227125"/>
                    <a:gd name="adj5" fmla="val -861442"/>
                    <a:gd name="adj6" fmla="val -298407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8" name="Llamada con línea 2 (sin borde) 267"/>
                <p:cNvSpPr/>
                <p:nvPr/>
              </p:nvSpPr>
              <p:spPr>
                <a:xfrm>
                  <a:off x="13422536" y="-1752739"/>
                  <a:ext cx="914400" cy="612648"/>
                </a:xfrm>
                <a:prstGeom prst="callout2">
                  <a:avLst>
                    <a:gd name="adj1" fmla="val -287949"/>
                    <a:gd name="adj2" fmla="val -151759"/>
                    <a:gd name="adj3" fmla="val -288292"/>
                    <a:gd name="adj4" fmla="val -215852"/>
                    <a:gd name="adj5" fmla="val 522009"/>
                    <a:gd name="adj6" fmla="val -126607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9" name="Rectángulo 268"/>
                <p:cNvSpPr/>
                <p:nvPr/>
              </p:nvSpPr>
              <p:spPr>
                <a:xfrm>
                  <a:off x="17133447" y="2451155"/>
                  <a:ext cx="4932094" cy="1323439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sz="16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1] Se ha encontrado receta</a:t>
                  </a:r>
                </a:p>
                <a:p>
                  <a:r>
                    <a:rPr lang="en-U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“To 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cook this dish you need the following *ingredients*:</a:t>
                  </a:r>
                </a:p>
                <a:p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&lt;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lista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de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ingredientes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y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candidad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de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cada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uno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&gt;</a:t>
                  </a:r>
                </a:p>
                <a:p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Here, you can find the *method of cooking*: </a:t>
                  </a:r>
                </a:p>
                <a:p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&lt;enlace al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detalle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de la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receta</a:t>
                  </a:r>
                  <a:r>
                    <a:rPr lang="en-U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&gt;”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0" name="Llamada con línea 2 (sin borde) 269"/>
                <p:cNvSpPr/>
                <p:nvPr/>
              </p:nvSpPr>
              <p:spPr>
                <a:xfrm>
                  <a:off x="21491677" y="-1602190"/>
                  <a:ext cx="914400" cy="612648"/>
                </a:xfrm>
                <a:prstGeom prst="callout2">
                  <a:avLst>
                    <a:gd name="adj1" fmla="val 721727"/>
                    <a:gd name="adj2" fmla="val -476566"/>
                    <a:gd name="adj3" fmla="val 703421"/>
                    <a:gd name="adj4" fmla="val -539160"/>
                    <a:gd name="adj5" fmla="val 501880"/>
                    <a:gd name="adj6" fmla="val -539547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73" name="Llamada con línea 2 (sin borde) 272"/>
                <p:cNvSpPr/>
                <p:nvPr/>
              </p:nvSpPr>
              <p:spPr>
                <a:xfrm>
                  <a:off x="15279316" y="11162682"/>
                  <a:ext cx="914400" cy="612648"/>
                </a:xfrm>
                <a:prstGeom prst="callout2">
                  <a:avLst>
                    <a:gd name="adj1" fmla="val -1015194"/>
                    <a:gd name="adj2" fmla="val -360677"/>
                    <a:gd name="adj3" fmla="val -985929"/>
                    <a:gd name="adj4" fmla="val -300329"/>
                    <a:gd name="adj5" fmla="val -819777"/>
                    <a:gd name="adj6" fmla="val -277927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74" name="Rectángulo 273"/>
                <p:cNvSpPr/>
                <p:nvPr/>
              </p:nvSpPr>
              <p:spPr>
                <a:xfrm>
                  <a:off x="8509492" y="3992671"/>
                  <a:ext cx="4436544" cy="923330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"I have found the following recipes for you:</a:t>
                  </a: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&lt; 6 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opciones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de 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platos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para 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cocinar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&gt;</a:t>
                  </a: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Please, provide a valid option from 1 to 6"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5" name="Rectángulo 274"/>
                <p:cNvSpPr/>
                <p:nvPr/>
              </p:nvSpPr>
              <p:spPr>
                <a:xfrm>
                  <a:off x="17125216" y="3894548"/>
                  <a:ext cx="4910066" cy="830997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sz="16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</a:t>
                  </a:r>
                  <a:r>
                    <a:rPr lang="es-ES" sz="16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</a:t>
                  </a:r>
                  <a:r>
                    <a:rPr lang="es-ES" sz="16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] No se ha encontrado receta</a:t>
                  </a:r>
                </a:p>
                <a:p>
                  <a:r>
                    <a:rPr lang="en-U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“: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disappointed: Sorry, no recipes found for your request. Please, try a new </a:t>
                  </a:r>
                  <a:r>
                    <a:rPr lang="en-U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search”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6" name="Rectángulo 275"/>
                <p:cNvSpPr/>
                <p:nvPr/>
              </p:nvSpPr>
              <p:spPr>
                <a:xfrm>
                  <a:off x="12062061" y="-3903739"/>
                  <a:ext cx="10074404" cy="64633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1] Se ha reconocido comida en la imagen</a:t>
                  </a: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'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Uhm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... :yum: :yum: :yum: This looks really good. I think (score: &lt;score&gt;) it is... *&lt;comida 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reconocida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&gt;*'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7" name="Rectángulo 276"/>
                <p:cNvSpPr/>
                <p:nvPr/>
              </p:nvSpPr>
              <p:spPr>
                <a:xfrm>
                  <a:off x="12063211" y="-3099814"/>
                  <a:ext cx="10073254" cy="64633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</a:t>
                  </a:r>
                  <a:r>
                    <a:rPr lang="es-ES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</a:t>
                  </a:r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] No se ha reconocido comida en la imagen</a:t>
                  </a: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Are you sure it is edible? I do not recognize food in this image. \</a:t>
                  </a:r>
                  <a:r>
                    <a:rPr lang="en-U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nPlease</a:t>
                  </a:r>
                  <a:r>
                    <a:rPr lang="en-U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, try with 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another one.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98" name="Rectángulo 297"/>
                <p:cNvSpPr/>
                <p:nvPr/>
              </p:nvSpPr>
              <p:spPr>
                <a:xfrm>
                  <a:off x="1576481" y="-2026065"/>
                  <a:ext cx="5489494" cy="64633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1] El formato de la imagen es correcto</a:t>
                  </a: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"Please, give me a second... :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hourglass_flowing_sand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:"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99" name="Rectángulo 298"/>
                <p:cNvSpPr/>
                <p:nvPr/>
              </p:nvSpPr>
              <p:spPr>
                <a:xfrm>
                  <a:off x="1576481" y="-1270979"/>
                  <a:ext cx="5489494" cy="64633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2] Formato de imagen incorrecto</a:t>
                  </a: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"'The file extension is not valid. Try with JPG or PNG</a:t>
                  </a:r>
                  <a:r>
                    <a:rPr lang="en-U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.'"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16" name="Elipse 115"/>
            <p:cNvSpPr/>
            <p:nvPr/>
          </p:nvSpPr>
          <p:spPr>
            <a:xfrm>
              <a:off x="22409488" y="900799"/>
              <a:ext cx="1439638" cy="1332944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END</a:t>
              </a:r>
              <a:endPara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83" name="Nube 82"/>
          <p:cNvSpPr/>
          <p:nvPr/>
        </p:nvSpPr>
        <p:spPr>
          <a:xfrm>
            <a:off x="11653052" y="7892656"/>
            <a:ext cx="2385965" cy="1483894"/>
          </a:xfrm>
          <a:prstGeom prst="cloud">
            <a:avLst/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5" name="Imagen 8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10" b="22166"/>
          <a:stretch/>
        </p:blipFill>
        <p:spPr>
          <a:xfrm>
            <a:off x="11806916" y="8369737"/>
            <a:ext cx="1941679" cy="555553"/>
          </a:xfrm>
          <a:prstGeom prst="rect">
            <a:avLst/>
          </a:prstGeom>
        </p:spPr>
      </p:pic>
      <p:sp>
        <p:nvSpPr>
          <p:cNvPr id="86" name="CuadroTexto 85"/>
          <p:cNvSpPr txBox="1"/>
          <p:nvPr/>
        </p:nvSpPr>
        <p:spPr>
          <a:xfrm>
            <a:off x="12152114" y="8140182"/>
            <a:ext cx="1466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00B050"/>
                </a:solidFill>
              </a:rPr>
              <a:t>RECIPE SERVICES</a:t>
            </a:r>
            <a:endParaRPr lang="es-ES" sz="1400" b="1" dirty="0">
              <a:solidFill>
                <a:srgbClr val="00B050"/>
              </a:solidFill>
            </a:endParaRPr>
          </a:p>
        </p:txBody>
      </p:sp>
      <p:sp>
        <p:nvSpPr>
          <p:cNvPr id="87" name="Flecha izquierda y derecha 86"/>
          <p:cNvSpPr/>
          <p:nvPr/>
        </p:nvSpPr>
        <p:spPr>
          <a:xfrm rot="16200000">
            <a:off x="11366609" y="7275937"/>
            <a:ext cx="1080000" cy="1800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8" name="Imagen 87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0808" y="6950362"/>
            <a:ext cx="614369" cy="65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9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-8365915" y="-2431914"/>
            <a:ext cx="31612115" cy="18541155"/>
            <a:chOff x="-8365915" y="-2431914"/>
            <a:chExt cx="31612115" cy="18541155"/>
          </a:xfrm>
        </p:grpSpPr>
        <p:sp>
          <p:nvSpPr>
            <p:cNvPr id="124" name="Rectángulo 123"/>
            <p:cNvSpPr/>
            <p:nvPr/>
          </p:nvSpPr>
          <p:spPr>
            <a:xfrm>
              <a:off x="-8365915" y="-2431914"/>
              <a:ext cx="31612115" cy="16298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5" name="Llamada con línea 2 (sin borde) 234"/>
            <p:cNvSpPr/>
            <p:nvPr/>
          </p:nvSpPr>
          <p:spPr>
            <a:xfrm>
              <a:off x="16222865" y="15336423"/>
              <a:ext cx="914400" cy="612648"/>
            </a:xfrm>
            <a:prstGeom prst="callout2">
              <a:avLst>
                <a:gd name="adj1" fmla="val -1270170"/>
                <a:gd name="adj2" fmla="val -412760"/>
                <a:gd name="adj3" fmla="val -1197372"/>
                <a:gd name="adj4" fmla="val -364912"/>
                <a:gd name="adj5" fmla="val -890406"/>
                <a:gd name="adj6" fmla="val -37435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9" name="Llamada con línea 2 (sin borde) 238"/>
            <p:cNvSpPr/>
            <p:nvPr/>
          </p:nvSpPr>
          <p:spPr>
            <a:xfrm>
              <a:off x="3710219" y="15496593"/>
              <a:ext cx="914400" cy="612648"/>
            </a:xfrm>
            <a:prstGeom prst="callout2">
              <a:avLst>
                <a:gd name="adj1" fmla="val -909248"/>
                <a:gd name="adj2" fmla="val 86379"/>
                <a:gd name="adj3" fmla="val -817306"/>
                <a:gd name="adj4" fmla="val 75713"/>
                <a:gd name="adj5" fmla="val -780039"/>
                <a:gd name="adj6" fmla="val 115383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7" name="Grupo 16"/>
            <p:cNvGrpSpPr/>
            <p:nvPr/>
          </p:nvGrpSpPr>
          <p:grpSpPr>
            <a:xfrm>
              <a:off x="-8015181" y="-1839705"/>
              <a:ext cx="30575309" cy="15926067"/>
              <a:chOff x="-8015181" y="-1839705"/>
              <a:chExt cx="30575309" cy="15926067"/>
            </a:xfrm>
          </p:grpSpPr>
          <p:sp>
            <p:nvSpPr>
              <p:cNvPr id="266" name="Rectángulo redondeado 265"/>
              <p:cNvSpPr/>
              <p:nvPr/>
            </p:nvSpPr>
            <p:spPr bwMode="auto">
              <a:xfrm>
                <a:off x="9699089" y="11974340"/>
                <a:ext cx="1521261" cy="1454236"/>
              </a:xfrm>
              <a:prstGeom prst="roundRect">
                <a:avLst/>
              </a:prstGeom>
              <a:solidFill>
                <a:schemeClr val="bg1"/>
              </a:solidFill>
              <a:ln w="9525" cap="rnd" cmpd="sng" algn="ctr">
                <a:solidFill>
                  <a:srgbClr val="00B05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51" name="Nube 50"/>
              <p:cNvSpPr/>
              <p:nvPr/>
            </p:nvSpPr>
            <p:spPr>
              <a:xfrm>
                <a:off x="14528632" y="-566406"/>
                <a:ext cx="1906939" cy="1468927"/>
              </a:xfrm>
              <a:prstGeom prst="cloud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Decisión 4"/>
              <p:cNvSpPr/>
              <p:nvPr/>
            </p:nvSpPr>
            <p:spPr>
              <a:xfrm>
                <a:off x="-6007557" y="-840066"/>
                <a:ext cx="2354631" cy="1655693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#SUGEST_DISH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6" name="Decisión 5"/>
              <p:cNvSpPr/>
              <p:nvPr/>
            </p:nvSpPr>
            <p:spPr>
              <a:xfrm>
                <a:off x="-1049568" y="-653832"/>
                <a:ext cx="2993408" cy="1312689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@CUISINE_TYPE</a:t>
                </a:r>
              </a:p>
            </p:txBody>
          </p:sp>
          <p:sp>
            <p:nvSpPr>
              <p:cNvPr id="9" name="Decisión 8"/>
              <p:cNvSpPr/>
              <p:nvPr/>
            </p:nvSpPr>
            <p:spPr>
              <a:xfrm>
                <a:off x="-998179" y="2250667"/>
                <a:ext cx="2883400" cy="1358823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@INGREDIENTS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3" name="Conector recto de flecha 12"/>
              <p:cNvCxnSpPr>
                <a:stCxn id="187" idx="6"/>
                <a:endCxn id="5" idx="1"/>
              </p:cNvCxnSpPr>
              <p:nvPr/>
            </p:nvCxnSpPr>
            <p:spPr>
              <a:xfrm flipV="1">
                <a:off x="-6575543" y="-12219"/>
                <a:ext cx="567986" cy="1473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>
                <a:stCxn id="5" idx="3"/>
                <a:endCxn id="6" idx="1"/>
              </p:cNvCxnSpPr>
              <p:nvPr/>
            </p:nvCxnSpPr>
            <p:spPr>
              <a:xfrm>
                <a:off x="-3652926" y="-12219"/>
                <a:ext cx="2603358" cy="1473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Imagen 19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610" b="22166"/>
              <a:stretch/>
            </p:blipFill>
            <p:spPr>
              <a:xfrm>
                <a:off x="14716323" y="102770"/>
                <a:ext cx="1369656" cy="391886"/>
              </a:xfrm>
              <a:prstGeom prst="rect">
                <a:avLst/>
              </a:prstGeom>
            </p:spPr>
          </p:pic>
          <p:cxnSp>
            <p:nvCxnSpPr>
              <p:cNvPr id="23" name="Conector recto de flecha 22"/>
              <p:cNvCxnSpPr>
                <a:stCxn id="6" idx="2"/>
                <a:endCxn id="9" idx="0"/>
              </p:cNvCxnSpPr>
              <p:nvPr/>
            </p:nvCxnSpPr>
            <p:spPr>
              <a:xfrm flipH="1">
                <a:off x="443521" y="658857"/>
                <a:ext cx="3615" cy="159181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de flecha 31"/>
              <p:cNvCxnSpPr>
                <a:stCxn id="6" idx="3"/>
                <a:endCxn id="82" idx="1"/>
              </p:cNvCxnSpPr>
              <p:nvPr/>
            </p:nvCxnSpPr>
            <p:spPr>
              <a:xfrm flipV="1">
                <a:off x="1943840" y="-5750"/>
                <a:ext cx="2589693" cy="826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/>
              <p:cNvCxnSpPr>
                <a:stCxn id="156" idx="3"/>
                <a:endCxn id="190" idx="2"/>
              </p:cNvCxnSpPr>
              <p:nvPr/>
            </p:nvCxnSpPr>
            <p:spPr>
              <a:xfrm flipV="1">
                <a:off x="16311869" y="2863147"/>
                <a:ext cx="3830778" cy="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de flecha 36"/>
              <p:cNvCxnSpPr>
                <a:stCxn id="9" idx="2"/>
                <a:endCxn id="63" idx="0"/>
              </p:cNvCxnSpPr>
              <p:nvPr/>
            </p:nvCxnSpPr>
            <p:spPr>
              <a:xfrm>
                <a:off x="443521" y="3609490"/>
                <a:ext cx="10377" cy="367609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de flecha 38"/>
              <p:cNvCxnSpPr>
                <a:stCxn id="9" idx="3"/>
              </p:cNvCxnSpPr>
              <p:nvPr/>
            </p:nvCxnSpPr>
            <p:spPr>
              <a:xfrm flipV="1">
                <a:off x="1885221" y="2917095"/>
                <a:ext cx="1445800" cy="1298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CuadroTexto 76"/>
              <p:cNvSpPr txBox="1"/>
              <p:nvPr/>
            </p:nvSpPr>
            <p:spPr>
              <a:xfrm>
                <a:off x="483138" y="3811076"/>
                <a:ext cx="17833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/ 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78" name="CuadroTexto 77"/>
              <p:cNvSpPr txBox="1"/>
              <p:nvPr/>
            </p:nvSpPr>
            <p:spPr>
              <a:xfrm>
                <a:off x="1789536" y="2496430"/>
                <a:ext cx="1007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!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79" name="Conector recto de flecha 78"/>
              <p:cNvCxnSpPr>
                <a:endCxn id="6" idx="0"/>
              </p:cNvCxnSpPr>
              <p:nvPr/>
            </p:nvCxnSpPr>
            <p:spPr>
              <a:xfrm>
                <a:off x="442068" y="-1245377"/>
                <a:ext cx="5068" cy="59154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cto de flecha 94"/>
              <p:cNvCxnSpPr/>
              <p:nvPr/>
            </p:nvCxnSpPr>
            <p:spPr>
              <a:xfrm flipH="1" flipV="1">
                <a:off x="-1495160" y="-1223488"/>
                <a:ext cx="68595" cy="1304506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cto de flecha 102"/>
              <p:cNvCxnSpPr/>
              <p:nvPr/>
            </p:nvCxnSpPr>
            <p:spPr>
              <a:xfrm flipV="1">
                <a:off x="-1479306" y="-1245377"/>
                <a:ext cx="1914026" cy="2188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cto de flecha 104"/>
              <p:cNvCxnSpPr>
                <a:stCxn id="94" idx="1"/>
              </p:cNvCxnSpPr>
              <p:nvPr/>
            </p:nvCxnSpPr>
            <p:spPr>
              <a:xfrm flipH="1" flipV="1">
                <a:off x="-1429915" y="11844056"/>
                <a:ext cx="788408" cy="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CuadroTexto 120"/>
              <p:cNvSpPr txBox="1"/>
              <p:nvPr/>
            </p:nvSpPr>
            <p:spPr>
              <a:xfrm>
                <a:off x="14912916" y="-253815"/>
                <a:ext cx="12757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 smtClean="0">
                    <a:solidFill>
                      <a:srgbClr val="00B050"/>
                    </a:solidFill>
                  </a:rPr>
                  <a:t>RECIPE SERVICES</a:t>
                </a:r>
                <a:endParaRPr lang="es-ES" sz="1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31" name="CuadroTexto 130"/>
              <p:cNvSpPr txBox="1"/>
              <p:nvPr/>
            </p:nvSpPr>
            <p:spPr>
              <a:xfrm>
                <a:off x="1763290" y="2972974"/>
                <a:ext cx="133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ingredients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2" name="CuadroTexto 131"/>
              <p:cNvSpPr txBox="1"/>
              <p:nvPr/>
            </p:nvSpPr>
            <p:spPr>
              <a:xfrm>
                <a:off x="1696408" y="71515"/>
                <a:ext cx="1521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$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cuisine_type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72" name="Decisión 71"/>
              <p:cNvSpPr/>
              <p:nvPr/>
            </p:nvSpPr>
            <p:spPr>
              <a:xfrm>
                <a:off x="-810316" y="9191098"/>
                <a:ext cx="2528427" cy="1522176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</a:t>
                </a:r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RESPONSE_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TYPE</a:t>
                </a:r>
              </a:p>
            </p:txBody>
          </p:sp>
          <p:sp>
            <p:nvSpPr>
              <p:cNvPr id="86" name="Rectángulo redondeado 85"/>
              <p:cNvSpPr/>
              <p:nvPr/>
            </p:nvSpPr>
            <p:spPr>
              <a:xfrm>
                <a:off x="10878109" y="9410715"/>
                <a:ext cx="1525209" cy="1082942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YUM </a:t>
                </a:r>
                <a:r>
                  <a:rPr lang="es-E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YUM</a:t>
                </a:r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 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SUGEST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87" name="Conector recto de flecha 86"/>
              <p:cNvCxnSpPr>
                <a:stCxn id="72" idx="2"/>
                <a:endCxn id="94" idx="0"/>
              </p:cNvCxnSpPr>
              <p:nvPr/>
            </p:nvCxnSpPr>
            <p:spPr>
              <a:xfrm flipH="1">
                <a:off x="439201" y="10713274"/>
                <a:ext cx="14697" cy="568536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cto de flecha 89"/>
              <p:cNvCxnSpPr>
                <a:stCxn id="72" idx="3"/>
                <a:endCxn id="86" idx="1"/>
              </p:cNvCxnSpPr>
              <p:nvPr/>
            </p:nvCxnSpPr>
            <p:spPr>
              <a:xfrm>
                <a:off x="1718111" y="9952186"/>
                <a:ext cx="9159998" cy="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CuadroTexto 90"/>
              <p:cNvSpPr txBox="1"/>
              <p:nvPr/>
            </p:nvSpPr>
            <p:spPr>
              <a:xfrm>
                <a:off x="1767271" y="7576453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92" name="CuadroTexto 91"/>
              <p:cNvSpPr txBox="1"/>
              <p:nvPr/>
            </p:nvSpPr>
            <p:spPr>
              <a:xfrm>
                <a:off x="520336" y="8741254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93" name="Decisión 92"/>
              <p:cNvSpPr/>
              <p:nvPr/>
            </p:nvSpPr>
            <p:spPr>
              <a:xfrm>
                <a:off x="7083879" y="-607927"/>
                <a:ext cx="3213068" cy="1223521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@INTOLERANCES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35" name="Conector recto de flecha 134"/>
              <p:cNvCxnSpPr>
                <a:stCxn id="93" idx="3"/>
              </p:cNvCxnSpPr>
              <p:nvPr/>
            </p:nvCxnSpPr>
            <p:spPr>
              <a:xfrm>
                <a:off x="10296947" y="3834"/>
                <a:ext cx="2332859" cy="17566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CuadroTexto 137"/>
              <p:cNvSpPr txBox="1"/>
              <p:nvPr/>
            </p:nvSpPr>
            <p:spPr>
              <a:xfrm>
                <a:off x="6472936" y="1786931"/>
                <a:ext cx="105554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 </a:t>
                </a:r>
              </a:p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/ </a:t>
                </a:r>
              </a:p>
              <a:p>
                <a:pPr algn="ctr"/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145" name="Conector recto de flecha 144"/>
              <p:cNvCxnSpPr/>
              <p:nvPr/>
            </p:nvCxnSpPr>
            <p:spPr>
              <a:xfrm flipH="1" flipV="1">
                <a:off x="3820019" y="9622"/>
                <a:ext cx="16387" cy="287399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CuadroTexto 154"/>
              <p:cNvSpPr txBox="1"/>
              <p:nvPr/>
            </p:nvSpPr>
            <p:spPr>
              <a:xfrm>
                <a:off x="10197342" y="-419830"/>
                <a:ext cx="8098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!</a:t>
                </a:r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56" name="Rectángulo redondeado 155"/>
              <p:cNvSpPr/>
              <p:nvPr/>
            </p:nvSpPr>
            <p:spPr>
              <a:xfrm>
                <a:off x="14938777" y="2335547"/>
                <a:ext cx="1373092" cy="105520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SUGGEST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A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RECIPE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57" name="CuadroTexto 156"/>
              <p:cNvSpPr txBox="1"/>
              <p:nvPr/>
            </p:nvSpPr>
            <p:spPr>
              <a:xfrm>
                <a:off x="-3713814" y="60979"/>
                <a:ext cx="2194832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yum_sugest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 False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suggest_dish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= False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cuisine_type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=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ingredients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=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intolerances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=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46" name="Flecha izquierda y derecha 245"/>
              <p:cNvSpPr/>
              <p:nvPr/>
            </p:nvSpPr>
            <p:spPr>
              <a:xfrm rot="16200000">
                <a:off x="14971322" y="1456015"/>
                <a:ext cx="1224000" cy="258461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47" name="Imagen 246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02586" y="962224"/>
                <a:ext cx="614369" cy="650686"/>
              </a:xfrm>
              <a:prstGeom prst="rect">
                <a:avLst/>
              </a:prstGeom>
            </p:spPr>
          </p:pic>
          <p:sp>
            <p:nvSpPr>
              <p:cNvPr id="259" name="CuadroTexto 258"/>
              <p:cNvSpPr txBox="1"/>
              <p:nvPr/>
            </p:nvSpPr>
            <p:spPr>
              <a:xfrm>
                <a:off x="9946547" y="12148551"/>
                <a:ext cx="1275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rgbClr val="00B050"/>
                    </a:solidFill>
                  </a:rPr>
                  <a:t>DATABASE</a:t>
                </a:r>
                <a:endParaRPr lang="es-ES" sz="1400" b="1" dirty="0">
                  <a:solidFill>
                    <a:srgbClr val="00B050"/>
                  </a:solidFill>
                </a:endParaRPr>
              </a:p>
            </p:txBody>
          </p:sp>
          <p:pic>
            <p:nvPicPr>
              <p:cNvPr id="262" name="Imagen 261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21857" y="12577312"/>
                <a:ext cx="522597" cy="524294"/>
              </a:xfrm>
              <a:prstGeom prst="rect">
                <a:avLst/>
              </a:prstGeom>
            </p:spPr>
          </p:pic>
          <p:pic>
            <p:nvPicPr>
              <p:cNvPr id="264" name="Imagen 26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2218" y="12630539"/>
                <a:ext cx="528324" cy="486058"/>
              </a:xfrm>
              <a:prstGeom prst="rect">
                <a:avLst/>
              </a:prstGeom>
            </p:spPr>
          </p:pic>
          <p:sp>
            <p:nvSpPr>
              <p:cNvPr id="281" name="CuadroTexto 280"/>
              <p:cNvSpPr txBox="1"/>
              <p:nvPr/>
            </p:nvSpPr>
            <p:spPr>
              <a:xfrm>
                <a:off x="1663392" y="10007738"/>
                <a:ext cx="1985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yum_sugest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97" name="CuadroTexto 296"/>
              <p:cNvSpPr txBox="1"/>
              <p:nvPr/>
            </p:nvSpPr>
            <p:spPr>
              <a:xfrm>
                <a:off x="442069" y="892837"/>
                <a:ext cx="17320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/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99" name="CuadroTexto 298"/>
              <p:cNvSpPr txBox="1"/>
              <p:nvPr/>
            </p:nvSpPr>
            <p:spPr>
              <a:xfrm>
                <a:off x="-3667150" y="-470873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300" name="CuadroTexto 299"/>
              <p:cNvSpPr txBox="1"/>
              <p:nvPr/>
            </p:nvSpPr>
            <p:spPr>
              <a:xfrm>
                <a:off x="1885221" y="-391727"/>
                <a:ext cx="8098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!</a:t>
                </a:r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43" name="CuadroTexto 142"/>
              <p:cNvSpPr txBox="1"/>
              <p:nvPr/>
            </p:nvSpPr>
            <p:spPr>
              <a:xfrm>
                <a:off x="10040400" y="109745"/>
                <a:ext cx="20293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intolerances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suggest_dish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146" name="Conector recto de flecha 145"/>
              <p:cNvCxnSpPr>
                <a:stCxn id="102" idx="1"/>
                <a:endCxn id="352" idx="3"/>
              </p:cNvCxnSpPr>
              <p:nvPr/>
            </p:nvCxnSpPr>
            <p:spPr>
              <a:xfrm flipH="1">
                <a:off x="6572630" y="2870246"/>
                <a:ext cx="867513" cy="1094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ctor recto de flecha 319"/>
              <p:cNvCxnSpPr/>
              <p:nvPr/>
            </p:nvCxnSpPr>
            <p:spPr>
              <a:xfrm flipH="1" flipV="1">
                <a:off x="3255758" y="9623"/>
                <a:ext cx="38768" cy="285310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Decisión 62"/>
              <p:cNvSpPr/>
              <p:nvPr/>
            </p:nvSpPr>
            <p:spPr>
              <a:xfrm>
                <a:off x="-788612" y="7285582"/>
                <a:ext cx="2485020" cy="1379637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$</a:t>
                </a:r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COUNTER == 0</a:t>
                </a:r>
                <a:endPara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80" name="Conector recto de flecha 79"/>
              <p:cNvCxnSpPr>
                <a:stCxn id="63" idx="2"/>
                <a:endCxn id="72" idx="0"/>
              </p:cNvCxnSpPr>
              <p:nvPr/>
            </p:nvCxnSpPr>
            <p:spPr>
              <a:xfrm>
                <a:off x="453898" y="8665219"/>
                <a:ext cx="0" cy="525879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CuadroTexto 83"/>
              <p:cNvSpPr txBox="1"/>
              <p:nvPr/>
            </p:nvSpPr>
            <p:spPr>
              <a:xfrm>
                <a:off x="435623" y="10701478"/>
                <a:ext cx="8842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Positive</a:t>
                </a:r>
              </a:p>
            </p:txBody>
          </p:sp>
          <p:sp>
            <p:nvSpPr>
              <p:cNvPr id="85" name="CuadroTexto 84"/>
              <p:cNvSpPr txBox="1"/>
              <p:nvPr/>
            </p:nvSpPr>
            <p:spPr>
              <a:xfrm>
                <a:off x="1663392" y="9527303"/>
                <a:ext cx="31126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Negative</a:t>
                </a:r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/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Uncertain</a:t>
                </a:r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/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88" name="Conector recto de flecha 87"/>
              <p:cNvCxnSpPr>
                <a:stCxn id="63" idx="3"/>
              </p:cNvCxnSpPr>
              <p:nvPr/>
            </p:nvCxnSpPr>
            <p:spPr>
              <a:xfrm flipV="1">
                <a:off x="1696408" y="7963639"/>
                <a:ext cx="9965713" cy="1176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CuadroTexto 168"/>
              <p:cNvSpPr txBox="1"/>
              <p:nvPr/>
            </p:nvSpPr>
            <p:spPr>
              <a:xfrm>
                <a:off x="1670231" y="8010102"/>
                <a:ext cx="1991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yum_sugest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71" name="Llamada con línea 2 (sin borde) 70"/>
              <p:cNvSpPr/>
              <p:nvPr/>
            </p:nvSpPr>
            <p:spPr>
              <a:xfrm>
                <a:off x="4525132" y="10485538"/>
                <a:ext cx="914400" cy="612648"/>
              </a:xfrm>
              <a:prstGeom prst="callout2">
                <a:avLst>
                  <a:gd name="adj1" fmla="val -797766"/>
                  <a:gd name="adj2" fmla="val -442929"/>
                  <a:gd name="adj3" fmla="val -619740"/>
                  <a:gd name="adj4" fmla="val -405810"/>
                  <a:gd name="adj5" fmla="val -650510"/>
                  <a:gd name="adj6" fmla="val -356530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3" name="Rectángulo 72"/>
              <p:cNvSpPr/>
              <p:nvPr/>
            </p:nvSpPr>
            <p:spPr>
              <a:xfrm>
                <a:off x="1308076" y="6279661"/>
                <a:ext cx="4207690" cy="646331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"Do you have any preference regarding 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</a:t>
                </a:r>
              </a:p>
              <a:p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ingredients or the type of cooking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?”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Llamada con línea 2 (sin borde) 73"/>
              <p:cNvSpPr/>
              <p:nvPr/>
            </p:nvSpPr>
            <p:spPr>
              <a:xfrm>
                <a:off x="10562800" y="4368190"/>
                <a:ext cx="914400" cy="612648"/>
              </a:xfrm>
              <a:prstGeom prst="callout2">
                <a:avLst>
                  <a:gd name="adj1" fmla="val -921686"/>
                  <a:gd name="adj2" fmla="val 73879"/>
                  <a:gd name="adj3" fmla="val -867058"/>
                  <a:gd name="adj4" fmla="val 100713"/>
                  <a:gd name="adj5" fmla="val -705413"/>
                  <a:gd name="adj6" fmla="val 11538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5" name="Rectángulo 74"/>
              <p:cNvSpPr/>
              <p:nvPr/>
            </p:nvSpPr>
            <p:spPr>
              <a:xfrm>
                <a:off x="8135606" y="-1839705"/>
                <a:ext cx="6958123" cy="646331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":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ok_hand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 Good choice! 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I'll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look for 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something delicious for you :yum:. </a:t>
                </a:r>
              </a:p>
              <a:p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Give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me a second :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hourglass_flowing_sand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:"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2" name="Llamada rectangular redondeada 81"/>
              <p:cNvSpPr/>
              <p:nvPr/>
            </p:nvSpPr>
            <p:spPr>
              <a:xfrm>
                <a:off x="4533533" y="-493693"/>
                <a:ext cx="1943529" cy="975885"/>
              </a:xfrm>
              <a:prstGeom prst="wedgeRoundRectCallout">
                <a:avLst>
                  <a:gd name="adj1" fmla="val -36481"/>
                  <a:gd name="adj2" fmla="val 82700"/>
                  <a:gd name="adj3" fmla="val 16667"/>
                </a:avLst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ASK FOR 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@INTOLERANCES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endParaRPr lang="es-ES" dirty="0"/>
              </a:p>
            </p:txBody>
          </p:sp>
          <p:pic>
            <p:nvPicPr>
              <p:cNvPr id="83" name="Imagen 82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96117" y="-503001"/>
                <a:ext cx="342636" cy="342636"/>
              </a:xfrm>
              <a:prstGeom prst="rect">
                <a:avLst/>
              </a:prstGeom>
            </p:spPr>
          </p:pic>
          <p:sp>
            <p:nvSpPr>
              <p:cNvPr id="94" name="Llamada rectangular redondeada 93"/>
              <p:cNvSpPr/>
              <p:nvPr/>
            </p:nvSpPr>
            <p:spPr>
              <a:xfrm>
                <a:off x="-641507" y="11281810"/>
                <a:ext cx="2161416" cy="1124493"/>
              </a:xfrm>
              <a:prstGeom prst="wedgeRoundRectCallout">
                <a:avLst>
                  <a:gd name="adj1" fmla="val -36481"/>
                  <a:gd name="adj2" fmla="val 82700"/>
                  <a:gd name="adj3" fmla="val 16667"/>
                </a:avLst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ASK FOR </a:t>
                </a:r>
              </a:p>
              <a:p>
                <a:pPr algn="ctr"/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@CUISINE_TYPE </a:t>
                </a:r>
              </a:p>
              <a:p>
                <a:pPr algn="ctr"/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OR</a:t>
                </a:r>
              </a:p>
              <a:p>
                <a:pPr algn="ctr"/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 INGREDIENTS</a:t>
                </a:r>
              </a:p>
              <a:p>
                <a:pPr algn="ctr"/>
                <a:endParaRPr lang="es-ES" dirty="0"/>
              </a:p>
            </p:txBody>
          </p:sp>
          <p:sp>
            <p:nvSpPr>
              <p:cNvPr id="102" name="Decisión 101"/>
              <p:cNvSpPr/>
              <p:nvPr/>
            </p:nvSpPr>
            <p:spPr>
              <a:xfrm>
                <a:off x="7440143" y="2149570"/>
                <a:ext cx="2551470" cy="1441352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@RESPONSE_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TYPE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10" name="Conector recto de flecha 109"/>
              <p:cNvCxnSpPr>
                <a:stCxn id="82" idx="3"/>
                <a:endCxn id="93" idx="1"/>
              </p:cNvCxnSpPr>
              <p:nvPr/>
            </p:nvCxnSpPr>
            <p:spPr>
              <a:xfrm>
                <a:off x="6477062" y="-5750"/>
                <a:ext cx="606817" cy="958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recto de flecha 114"/>
              <p:cNvCxnSpPr>
                <a:stCxn id="93" idx="2"/>
                <a:endCxn id="102" idx="0"/>
              </p:cNvCxnSpPr>
              <p:nvPr/>
            </p:nvCxnSpPr>
            <p:spPr>
              <a:xfrm>
                <a:off x="8690413" y="615594"/>
                <a:ext cx="25465" cy="1533976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CuadroTexto 126"/>
              <p:cNvSpPr txBox="1"/>
              <p:nvPr/>
            </p:nvSpPr>
            <p:spPr>
              <a:xfrm>
                <a:off x="8715878" y="708171"/>
                <a:ext cx="676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128" name="Conector recto de flecha 127"/>
              <p:cNvCxnSpPr>
                <a:stCxn id="102" idx="3"/>
                <a:endCxn id="156" idx="1"/>
              </p:cNvCxnSpPr>
              <p:nvPr/>
            </p:nvCxnSpPr>
            <p:spPr>
              <a:xfrm flipV="1">
                <a:off x="9991613" y="2863148"/>
                <a:ext cx="4947164" cy="709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cto de flecha 132"/>
              <p:cNvCxnSpPr/>
              <p:nvPr/>
            </p:nvCxnSpPr>
            <p:spPr>
              <a:xfrm>
                <a:off x="12610392" y="2512"/>
                <a:ext cx="0" cy="282218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CuadroTexto 135"/>
              <p:cNvSpPr txBox="1"/>
              <p:nvPr/>
            </p:nvSpPr>
            <p:spPr>
              <a:xfrm>
                <a:off x="9887664" y="2438071"/>
                <a:ext cx="2057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Negative</a:t>
                </a:r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/</a:t>
                </a:r>
                <a:r>
                  <a: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Uncertain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7" name="CuadroTexto 136"/>
              <p:cNvSpPr txBox="1"/>
              <p:nvPr/>
            </p:nvSpPr>
            <p:spPr>
              <a:xfrm>
                <a:off x="9869016" y="2958591"/>
                <a:ext cx="2029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suggest_dish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152" name="Conector recto de flecha 151"/>
              <p:cNvCxnSpPr>
                <a:endCxn id="86" idx="0"/>
              </p:cNvCxnSpPr>
              <p:nvPr/>
            </p:nvCxnSpPr>
            <p:spPr>
              <a:xfrm>
                <a:off x="11608053" y="7975401"/>
                <a:ext cx="32661" cy="143531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cto de flecha 164"/>
              <p:cNvCxnSpPr>
                <a:stCxn id="86" idx="3"/>
                <a:endCxn id="166" idx="1"/>
              </p:cNvCxnSpPr>
              <p:nvPr/>
            </p:nvCxnSpPr>
            <p:spPr>
              <a:xfrm>
                <a:off x="12403318" y="9952186"/>
                <a:ext cx="2359759" cy="698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Decisión 165"/>
              <p:cNvSpPr/>
              <p:nvPr/>
            </p:nvSpPr>
            <p:spPr>
              <a:xfrm>
                <a:off x="14763077" y="9244803"/>
                <a:ext cx="1909088" cy="1428740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@OPTION</a:t>
                </a:r>
              </a:p>
            </p:txBody>
          </p:sp>
          <p:cxnSp>
            <p:nvCxnSpPr>
              <p:cNvPr id="167" name="Conector recto de flecha 166"/>
              <p:cNvCxnSpPr>
                <a:stCxn id="166" idx="2"/>
                <a:endCxn id="168" idx="0"/>
              </p:cNvCxnSpPr>
              <p:nvPr/>
            </p:nvCxnSpPr>
            <p:spPr>
              <a:xfrm>
                <a:off x="15717621" y="10673543"/>
                <a:ext cx="19339" cy="126020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Llamada rectangular redondeada 167"/>
              <p:cNvSpPr/>
              <p:nvPr/>
            </p:nvSpPr>
            <p:spPr>
              <a:xfrm>
                <a:off x="15157843" y="11933750"/>
                <a:ext cx="1158234" cy="701775"/>
              </a:xfrm>
              <a:prstGeom prst="wedgeRoundRectCallout">
                <a:avLst>
                  <a:gd name="adj1" fmla="val -36481"/>
                  <a:gd name="adj2" fmla="val 82700"/>
                  <a:gd name="adj3" fmla="val 16667"/>
                </a:avLst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OPTION?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endParaRPr lang="es-ES" dirty="0"/>
              </a:p>
            </p:txBody>
          </p:sp>
          <p:cxnSp>
            <p:nvCxnSpPr>
              <p:cNvPr id="170" name="Conector recto de flecha 169"/>
              <p:cNvCxnSpPr/>
              <p:nvPr/>
            </p:nvCxnSpPr>
            <p:spPr>
              <a:xfrm flipH="1" flipV="1">
                <a:off x="14394379" y="9946734"/>
                <a:ext cx="25764" cy="233790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CuadroTexto 170"/>
              <p:cNvSpPr txBox="1"/>
              <p:nvPr/>
            </p:nvSpPr>
            <p:spPr>
              <a:xfrm>
                <a:off x="15712553" y="7033392"/>
                <a:ext cx="80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!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72" name="CuadroTexto 171"/>
              <p:cNvSpPr txBox="1"/>
              <p:nvPr/>
            </p:nvSpPr>
            <p:spPr>
              <a:xfrm>
                <a:off x="15717621" y="10655098"/>
                <a:ext cx="1732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/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pic>
            <p:nvPicPr>
              <p:cNvPr id="173" name="Imagen 172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29416" y="11855615"/>
                <a:ext cx="342636" cy="342636"/>
              </a:xfrm>
              <a:prstGeom prst="rect">
                <a:avLst/>
              </a:prstGeom>
            </p:spPr>
          </p:pic>
          <p:cxnSp>
            <p:nvCxnSpPr>
              <p:cNvPr id="177" name="Conector recto de flecha 176"/>
              <p:cNvCxnSpPr>
                <a:stCxn id="166" idx="0"/>
                <a:endCxn id="156" idx="2"/>
              </p:cNvCxnSpPr>
              <p:nvPr/>
            </p:nvCxnSpPr>
            <p:spPr>
              <a:xfrm flipH="1" flipV="1">
                <a:off x="15625323" y="3390748"/>
                <a:ext cx="92298" cy="585405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ctor recto de flecha 185"/>
              <p:cNvCxnSpPr/>
              <p:nvPr/>
            </p:nvCxnSpPr>
            <p:spPr>
              <a:xfrm flipH="1" flipV="1">
                <a:off x="14444429" y="12305101"/>
                <a:ext cx="689129" cy="1241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Elipse 186"/>
              <p:cNvSpPr/>
              <p:nvPr/>
            </p:nvSpPr>
            <p:spPr>
              <a:xfrm>
                <a:off x="-8015181" y="-663960"/>
                <a:ext cx="1439638" cy="1332944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START</a:t>
                </a:r>
                <a:endPara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90" name="Elipse 189"/>
              <p:cNvSpPr/>
              <p:nvPr/>
            </p:nvSpPr>
            <p:spPr>
              <a:xfrm>
                <a:off x="20142647" y="2196675"/>
                <a:ext cx="1439638" cy="1332944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END</a:t>
                </a:r>
                <a:endPara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52" name="Decisión 351"/>
              <p:cNvSpPr/>
              <p:nvPr/>
            </p:nvSpPr>
            <p:spPr>
              <a:xfrm>
                <a:off x="4863112" y="2144067"/>
                <a:ext cx="1709518" cy="1474245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FIRST TIME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353" name="Conector recto de flecha 352"/>
              <p:cNvCxnSpPr>
                <a:stCxn id="352" idx="1"/>
              </p:cNvCxnSpPr>
              <p:nvPr/>
            </p:nvCxnSpPr>
            <p:spPr>
              <a:xfrm flipH="1" flipV="1">
                <a:off x="3820019" y="2879054"/>
                <a:ext cx="1043093" cy="2136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CuadroTexto 353"/>
              <p:cNvSpPr txBox="1"/>
              <p:nvPr/>
            </p:nvSpPr>
            <p:spPr>
              <a:xfrm>
                <a:off x="4349321" y="2481947"/>
                <a:ext cx="526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 </a:t>
                </a:r>
              </a:p>
            </p:txBody>
          </p:sp>
          <p:cxnSp>
            <p:nvCxnSpPr>
              <p:cNvPr id="355" name="Conector recto de flecha 354"/>
              <p:cNvCxnSpPr>
                <a:stCxn id="352" idx="2"/>
              </p:cNvCxnSpPr>
              <p:nvPr/>
            </p:nvCxnSpPr>
            <p:spPr>
              <a:xfrm>
                <a:off x="5717871" y="3618312"/>
                <a:ext cx="0" cy="62090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Conector recto de flecha 355"/>
              <p:cNvCxnSpPr/>
              <p:nvPr/>
            </p:nvCxnSpPr>
            <p:spPr>
              <a:xfrm flipV="1">
                <a:off x="5717871" y="4168784"/>
                <a:ext cx="6892521" cy="4064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Conector recto de flecha 356"/>
              <p:cNvCxnSpPr/>
              <p:nvPr/>
            </p:nvCxnSpPr>
            <p:spPr>
              <a:xfrm flipH="1" flipV="1">
                <a:off x="12603536" y="2870936"/>
                <a:ext cx="6856" cy="127141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9" name="CuadroTexto 358"/>
              <p:cNvSpPr txBox="1"/>
              <p:nvPr/>
            </p:nvSpPr>
            <p:spPr>
              <a:xfrm>
                <a:off x="5935114" y="3692751"/>
                <a:ext cx="4988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 </a:t>
                </a:r>
              </a:p>
            </p:txBody>
          </p:sp>
          <p:sp>
            <p:nvSpPr>
              <p:cNvPr id="361" name="CuadroTexto 360"/>
              <p:cNvSpPr txBox="1"/>
              <p:nvPr/>
            </p:nvSpPr>
            <p:spPr>
              <a:xfrm>
                <a:off x="5864496" y="4270749"/>
                <a:ext cx="2029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suggest_dish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384" name="Nube 383"/>
              <p:cNvSpPr/>
              <p:nvPr/>
            </p:nvSpPr>
            <p:spPr>
              <a:xfrm>
                <a:off x="11630652" y="11984889"/>
                <a:ext cx="1906939" cy="1468927"/>
              </a:xfrm>
              <a:prstGeom prst="cloud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385" name="Imagen 38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610" b="22166"/>
              <a:stretch/>
            </p:blipFill>
            <p:spPr>
              <a:xfrm>
                <a:off x="11816382" y="12653720"/>
                <a:ext cx="1369656" cy="391886"/>
              </a:xfrm>
              <a:prstGeom prst="rect">
                <a:avLst/>
              </a:prstGeom>
            </p:spPr>
          </p:pic>
          <p:sp>
            <p:nvSpPr>
              <p:cNvPr id="386" name="CuadroTexto 385"/>
              <p:cNvSpPr txBox="1"/>
              <p:nvPr/>
            </p:nvSpPr>
            <p:spPr>
              <a:xfrm>
                <a:off x="12050244" y="12372199"/>
                <a:ext cx="12757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 smtClean="0">
                    <a:solidFill>
                      <a:srgbClr val="00B050"/>
                    </a:solidFill>
                  </a:rPr>
                  <a:t>RECIPE SERVICES</a:t>
                </a:r>
                <a:endParaRPr lang="es-ES" sz="1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87" name="Flecha izquierda y derecha 386"/>
              <p:cNvSpPr/>
              <p:nvPr/>
            </p:nvSpPr>
            <p:spPr>
              <a:xfrm rot="15247532">
                <a:off x="11556470" y="11068364"/>
                <a:ext cx="1224000" cy="258461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8" name="Flecha izquierda y derecha 387"/>
              <p:cNvSpPr/>
              <p:nvPr/>
            </p:nvSpPr>
            <p:spPr>
              <a:xfrm rot="6425572">
                <a:off x="10358757" y="11069398"/>
                <a:ext cx="1224000" cy="258461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6" name="Llamada con línea 2 (sin borde) 225"/>
              <p:cNvSpPr/>
              <p:nvPr/>
            </p:nvSpPr>
            <p:spPr>
              <a:xfrm>
                <a:off x="7768092" y="9718492"/>
                <a:ext cx="914400" cy="612648"/>
              </a:xfrm>
              <a:prstGeom prst="callout2">
                <a:avLst>
                  <a:gd name="adj1" fmla="val -909248"/>
                  <a:gd name="adj2" fmla="val 86379"/>
                  <a:gd name="adj3" fmla="val -817306"/>
                  <a:gd name="adj4" fmla="val 75713"/>
                  <a:gd name="adj5" fmla="val -780039"/>
                  <a:gd name="adj6" fmla="val 115383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7" name="Rectángulo 226"/>
              <p:cNvSpPr/>
              <p:nvPr/>
            </p:nvSpPr>
            <p:spPr>
              <a:xfrm>
                <a:off x="8818537" y="4750894"/>
                <a:ext cx="4516749" cy="92333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Don`t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worry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about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intolerances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</a:t>
                </a:r>
              </a:p>
              <a:p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I'll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look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something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delicious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yum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:. </a:t>
                </a:r>
                <a:endParaRPr lang="es-E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Give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me a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second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..."</a:t>
                </a:r>
              </a:p>
            </p:txBody>
          </p:sp>
          <p:sp>
            <p:nvSpPr>
              <p:cNvPr id="229" name="Llamada con línea 2 (sin borde) 228"/>
              <p:cNvSpPr/>
              <p:nvPr/>
            </p:nvSpPr>
            <p:spPr>
              <a:xfrm>
                <a:off x="2459263" y="3640420"/>
                <a:ext cx="914400" cy="612648"/>
              </a:xfrm>
              <a:prstGeom prst="callout2">
                <a:avLst>
                  <a:gd name="adj1" fmla="val -125665"/>
                  <a:gd name="adj2" fmla="val 207212"/>
                  <a:gd name="adj3" fmla="val -58600"/>
                  <a:gd name="adj4" fmla="val 150713"/>
                  <a:gd name="adj5" fmla="val 205658"/>
                  <a:gd name="adj6" fmla="val 148717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0" name="Rectángulo 229"/>
              <p:cNvSpPr/>
              <p:nvPr/>
            </p:nvSpPr>
            <p:spPr>
              <a:xfrm>
                <a:off x="1806017" y="4938993"/>
                <a:ext cx="6010363" cy="646331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Please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try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one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last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time, 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do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have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any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food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intolerances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? </a:t>
                </a:r>
                <a:endParaRPr lang="es-E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example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gluten,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dairy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yeast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..."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2" name="Llamada con línea 2 (sin borde) 231"/>
              <p:cNvSpPr/>
              <p:nvPr/>
            </p:nvSpPr>
            <p:spPr>
              <a:xfrm>
                <a:off x="3341554" y="13473714"/>
                <a:ext cx="914400" cy="612648"/>
              </a:xfrm>
              <a:prstGeom prst="callout2">
                <a:avLst>
                  <a:gd name="adj1" fmla="val -909248"/>
                  <a:gd name="adj2" fmla="val 86379"/>
                  <a:gd name="adj3" fmla="val -817306"/>
                  <a:gd name="adj4" fmla="val 75713"/>
                  <a:gd name="adj5" fmla="val -780039"/>
                  <a:gd name="adj6" fmla="val 115383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3" name="Rectángulo 232"/>
              <p:cNvSpPr/>
              <p:nvPr/>
            </p:nvSpPr>
            <p:spPr>
              <a:xfrm>
                <a:off x="4412071" y="8373348"/>
                <a:ext cx="6466038" cy="92333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have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not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provided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specific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ingredients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or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cuisine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type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Don`t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worry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leave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in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hands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</a:p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I'll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look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something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delicious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yum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:.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Give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me a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second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..."</a:t>
                </a:r>
              </a:p>
            </p:txBody>
          </p:sp>
          <p:sp>
            <p:nvSpPr>
              <p:cNvPr id="234" name="Llamada con línea 2 (sin borde) 233"/>
              <p:cNvSpPr/>
              <p:nvPr/>
            </p:nvSpPr>
            <p:spPr>
              <a:xfrm>
                <a:off x="11073094" y="7223510"/>
                <a:ext cx="914400" cy="612648"/>
              </a:xfrm>
              <a:prstGeom prst="callout2">
                <a:avLst>
                  <a:gd name="adj1" fmla="val -1381885"/>
                  <a:gd name="adj2" fmla="val 65546"/>
                  <a:gd name="adj3" fmla="val -1342803"/>
                  <a:gd name="adj4" fmla="val 96546"/>
                  <a:gd name="adj5" fmla="val -720959"/>
                  <a:gd name="adj6" fmla="val 136217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6" name="Rectángulo 235"/>
              <p:cNvSpPr/>
              <p:nvPr/>
            </p:nvSpPr>
            <p:spPr>
              <a:xfrm>
                <a:off x="9645925" y="6686543"/>
                <a:ext cx="4340914" cy="92333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"I have found the following recipes for you: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&lt; 6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opciones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platos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para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cocinar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&gt;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Please, provide a valid option from 1 to 6"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8" name="CuadroTexto 237"/>
              <p:cNvSpPr txBox="1"/>
              <p:nvPr/>
            </p:nvSpPr>
            <p:spPr>
              <a:xfrm>
                <a:off x="-1851200" y="11932083"/>
                <a:ext cx="1254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counter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++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40" name="Rectángulo 239"/>
              <p:cNvSpPr/>
              <p:nvPr/>
            </p:nvSpPr>
            <p:spPr>
              <a:xfrm>
                <a:off x="4776039" y="10411110"/>
                <a:ext cx="5022944" cy="646331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Well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Leave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in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hands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I'll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look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something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delicious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yum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:.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Give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me a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second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..."</a:t>
                </a:r>
              </a:p>
            </p:txBody>
          </p:sp>
          <p:sp>
            <p:nvSpPr>
              <p:cNvPr id="248" name="Rectángulo 247"/>
              <p:cNvSpPr/>
              <p:nvPr/>
            </p:nvSpPr>
            <p:spPr>
              <a:xfrm>
                <a:off x="17044509" y="4405521"/>
                <a:ext cx="5487576" cy="1477328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[Respuesta 1] Se ha encontrado receta</a:t>
                </a:r>
              </a:p>
              <a:p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“To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cook this dish you need the following *ingredients*: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&lt;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lista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ingredientes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y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candidad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cada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uno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&gt;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Here, you can find the *method of cooking*: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&lt;enlace al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detalle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 la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receta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&gt;”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9" name="Llamada con línea 2 (sin borde) 248"/>
              <p:cNvSpPr/>
              <p:nvPr/>
            </p:nvSpPr>
            <p:spPr>
              <a:xfrm>
                <a:off x="21331202" y="-313153"/>
                <a:ext cx="914400" cy="612648"/>
              </a:xfrm>
              <a:prstGeom prst="callout2">
                <a:avLst>
                  <a:gd name="adj1" fmla="val 824339"/>
                  <a:gd name="adj2" fmla="val -468233"/>
                  <a:gd name="adj3" fmla="val 790485"/>
                  <a:gd name="adj4" fmla="val -526660"/>
                  <a:gd name="adj5" fmla="val 523646"/>
                  <a:gd name="adj6" fmla="val -51871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0" name="Rectángulo 249"/>
              <p:cNvSpPr/>
              <p:nvPr/>
            </p:nvSpPr>
            <p:spPr>
              <a:xfrm>
                <a:off x="17072552" y="6015261"/>
                <a:ext cx="5487576" cy="92333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[Respuesta </a:t>
                </a:r>
                <a:r>
                  <a:rPr lang="es-E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] No se ha encontrado receta</a:t>
                </a:r>
              </a:p>
              <a:p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“: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disappointed: Sorry, no recipes found for your request. Please, try a new 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search”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179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7215</TotalTime>
  <Words>1255</Words>
  <Application>Microsoft Office PowerPoint</Application>
  <PresentationFormat>Panorámica</PresentationFormat>
  <Paragraphs>278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Aharoni</vt:lpstr>
      <vt:lpstr>Arial</vt:lpstr>
      <vt:lpstr>Arial Rounded MT Bold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Inmaculada Perea Fernández</dc:creator>
  <cp:lastModifiedBy>Inmaculada Perea Fernández</cp:lastModifiedBy>
  <cp:revision>235</cp:revision>
  <dcterms:created xsi:type="dcterms:W3CDTF">2017-10-16T08:08:10Z</dcterms:created>
  <dcterms:modified xsi:type="dcterms:W3CDTF">2018-01-17T22:25:47Z</dcterms:modified>
</cp:coreProperties>
</file>