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maculada Perea Fernández" initials="IPF" lastIdx="1" clrIdx="0">
    <p:extLst>
      <p:ext uri="{19B8F6BF-5375-455C-9EA6-DF929625EA0E}">
        <p15:presenceInfo xmlns:p15="http://schemas.microsoft.com/office/powerpoint/2012/main" userId="S-1-5-21-1485405084-1546518020-4108744313-5129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7240F0"/>
    <a:srgbClr val="46DACC"/>
    <a:srgbClr val="E848E8"/>
    <a:srgbClr val="CCCCFF"/>
    <a:srgbClr val="FAF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2496" y="1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23/12/2017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2474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23/12/2017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8138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23/12/2017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6267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23/12/2017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1907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23/12/2017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628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23/12/2017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4735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23/12/2017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0121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23/12/2017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8929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23/12/2017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16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23/12/2017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9459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23/12/2017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4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8449B-7E7F-4B22-B31C-7455ACE0523B}" type="datetimeFigureOut">
              <a:rPr lang="es-ES" smtClean="0"/>
              <a:t>23/12/2017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9286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4.png"/><Relationship Id="rId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25.jpeg"/><Relationship Id="rId18" Type="http://schemas.openxmlformats.org/officeDocument/2006/relationships/image" Target="../media/image30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4.jpeg"/><Relationship Id="rId17" Type="http://schemas.openxmlformats.org/officeDocument/2006/relationships/image" Target="../media/image29.png"/><Relationship Id="rId2" Type="http://schemas.openxmlformats.org/officeDocument/2006/relationships/image" Target="../media/image15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g"/><Relationship Id="rId11" Type="http://schemas.openxmlformats.org/officeDocument/2006/relationships/image" Target="../media/image23.jpeg"/><Relationship Id="rId5" Type="http://schemas.openxmlformats.org/officeDocument/2006/relationships/image" Target="../media/image18.jpeg"/><Relationship Id="rId15" Type="http://schemas.openxmlformats.org/officeDocument/2006/relationships/image" Target="../media/image27.png"/><Relationship Id="rId10" Type="http://schemas.openxmlformats.org/officeDocument/2006/relationships/image" Target="../media/image22.jpeg"/><Relationship Id="rId4" Type="http://schemas.openxmlformats.org/officeDocument/2006/relationships/image" Target="../media/image17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828" y="651819"/>
            <a:ext cx="9539416" cy="536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63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546200" y="0"/>
            <a:ext cx="7516770" cy="6579646"/>
            <a:chOff x="546200" y="0"/>
            <a:chExt cx="7516770" cy="6579646"/>
          </a:xfrm>
        </p:grpSpPr>
        <p:pic>
          <p:nvPicPr>
            <p:cNvPr id="2" name="Imagen 1"/>
            <p:cNvPicPr/>
            <p:nvPr/>
          </p:nvPicPr>
          <p:blipFill rotWithShape="1">
            <a:blip r:embed="rId2"/>
            <a:srcRect l="18366" t="18612" r="78263" b="6412"/>
            <a:stretch/>
          </p:blipFill>
          <p:spPr bwMode="auto">
            <a:xfrm>
              <a:off x="962025" y="0"/>
              <a:ext cx="523875" cy="6467476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3" name="Imagen 2"/>
            <p:cNvPicPr/>
            <p:nvPr/>
          </p:nvPicPr>
          <p:blipFill rotWithShape="1">
            <a:blip r:embed="rId2"/>
            <a:srcRect l="29641" t="18612" r="53876" b="6412"/>
            <a:stretch/>
          </p:blipFill>
          <p:spPr bwMode="auto">
            <a:xfrm>
              <a:off x="1485900" y="0"/>
              <a:ext cx="2562225" cy="6467476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4" name="Imagen 3"/>
            <p:cNvPicPr/>
            <p:nvPr/>
          </p:nvPicPr>
          <p:blipFill rotWithShape="1">
            <a:blip r:embed="rId2"/>
            <a:srcRect l="54480" t="18612" r="19769" b="6412"/>
            <a:stretch/>
          </p:blipFill>
          <p:spPr bwMode="auto">
            <a:xfrm>
              <a:off x="4059991" y="0"/>
              <a:ext cx="4002979" cy="6467476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5" name="CuadroTexto 4"/>
            <p:cNvSpPr txBox="1"/>
            <p:nvPr/>
          </p:nvSpPr>
          <p:spPr>
            <a:xfrm>
              <a:off x="6778282" y="6318037"/>
              <a:ext cx="979166" cy="26160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WATSON</a:t>
              </a:r>
              <a:endParaRPr lang="es-ES" sz="1100" dirty="0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1618189" y="6289757"/>
              <a:ext cx="979166" cy="2769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 smtClean="0"/>
                <a:t>API.ai</a:t>
              </a:r>
              <a:endParaRPr lang="es-ES" sz="1200" dirty="0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5571897" y="6318037"/>
              <a:ext cx="979166" cy="26160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LUIS</a:t>
              </a:r>
              <a:endParaRPr lang="es-ES" sz="1100" dirty="0"/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4216057" y="6318037"/>
              <a:ext cx="979166" cy="26160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LEX</a:t>
              </a:r>
              <a:endParaRPr lang="es-ES" sz="1100" dirty="0"/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2891976" y="6289757"/>
              <a:ext cx="979166" cy="26160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WIT</a:t>
              </a:r>
              <a:endParaRPr lang="es-ES" sz="1100" dirty="0"/>
            </a:p>
          </p:txBody>
        </p:sp>
        <p:sp>
          <p:nvSpPr>
            <p:cNvPr id="10" name="CuadroTexto 9"/>
            <p:cNvSpPr txBox="1"/>
            <p:nvPr/>
          </p:nvSpPr>
          <p:spPr>
            <a:xfrm rot="16200000">
              <a:off x="-898194" y="2826138"/>
              <a:ext cx="3196564" cy="30777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Falsos positivos</a:t>
              </a:r>
              <a:endPara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9718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464500" y="-104810"/>
            <a:ext cx="9647064" cy="7116698"/>
            <a:chOff x="464500" y="-104810"/>
            <a:chExt cx="9647064" cy="7116698"/>
          </a:xfrm>
        </p:grpSpPr>
        <p:pic>
          <p:nvPicPr>
            <p:cNvPr id="2" name="Imagen 1"/>
            <p:cNvPicPr/>
            <p:nvPr/>
          </p:nvPicPr>
          <p:blipFill rotWithShape="1">
            <a:blip r:embed="rId2"/>
            <a:srcRect l="16520" t="19132" r="31408" b="5632"/>
            <a:stretch/>
          </p:blipFill>
          <p:spPr bwMode="auto">
            <a:xfrm>
              <a:off x="871870" y="-104810"/>
              <a:ext cx="7814930" cy="6631683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3" name="Imagen 2"/>
            <p:cNvPicPr/>
            <p:nvPr/>
          </p:nvPicPr>
          <p:blipFill rotWithShape="1">
            <a:blip r:embed="rId2"/>
            <a:srcRect l="68639" t="51386" r="21867" b="30762"/>
            <a:stretch/>
          </p:blipFill>
          <p:spPr bwMode="auto">
            <a:xfrm>
              <a:off x="8686800" y="2424221"/>
              <a:ext cx="1424764" cy="1573619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4" name="CuadroTexto 3"/>
            <p:cNvSpPr txBox="1"/>
            <p:nvPr/>
          </p:nvSpPr>
          <p:spPr>
            <a:xfrm rot="16200000">
              <a:off x="-979894" y="3134667"/>
              <a:ext cx="3196564" cy="30777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F1 score estandarizado</a:t>
              </a:r>
              <a:endPara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2957697" y="6704112"/>
              <a:ext cx="3196564" cy="30777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Número de muestras de aprendizaje</a:t>
              </a:r>
              <a:endPara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2757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/>
          <p:cNvGrpSpPr/>
          <p:nvPr/>
        </p:nvGrpSpPr>
        <p:grpSpPr>
          <a:xfrm>
            <a:off x="1301956" y="-985429"/>
            <a:ext cx="6110363" cy="8181983"/>
            <a:chOff x="1301956" y="-985429"/>
            <a:chExt cx="6110363" cy="8181983"/>
          </a:xfrm>
        </p:grpSpPr>
        <p:pic>
          <p:nvPicPr>
            <p:cNvPr id="2" name="Imagen 1"/>
            <p:cNvPicPr/>
            <p:nvPr/>
          </p:nvPicPr>
          <p:blipFill rotWithShape="1">
            <a:blip r:embed="rId2"/>
            <a:srcRect l="18822" t="18645" r="63830" b="9476"/>
            <a:stretch/>
          </p:blipFill>
          <p:spPr bwMode="auto">
            <a:xfrm>
              <a:off x="1925052" y="-981737"/>
              <a:ext cx="3321462" cy="7717481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3" name="Imagen 2"/>
            <p:cNvPicPr/>
            <p:nvPr/>
          </p:nvPicPr>
          <p:blipFill rotWithShape="1">
            <a:blip r:embed="rId2"/>
            <a:srcRect l="41891" t="18645" r="52495" b="9407"/>
            <a:stretch/>
          </p:blipFill>
          <p:spPr bwMode="auto">
            <a:xfrm>
              <a:off x="5198574" y="-985429"/>
              <a:ext cx="1074820" cy="7724857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4" name="Imagen 3"/>
            <p:cNvPicPr/>
            <p:nvPr/>
          </p:nvPicPr>
          <p:blipFill rotWithShape="1">
            <a:blip r:embed="rId2"/>
            <a:srcRect l="53529" t="18645" r="40522" b="9607"/>
            <a:stretch/>
          </p:blipFill>
          <p:spPr bwMode="auto">
            <a:xfrm>
              <a:off x="6273394" y="-974692"/>
              <a:ext cx="1138925" cy="7703381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5" name="CuadroTexto 4"/>
            <p:cNvSpPr txBox="1"/>
            <p:nvPr/>
          </p:nvSpPr>
          <p:spPr>
            <a:xfrm rot="16200000">
              <a:off x="-926673" y="2646170"/>
              <a:ext cx="4918923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Media F1 score estandarizado</a:t>
              </a:r>
              <a:endParaRPr lang="es-E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2052865" y="6831350"/>
              <a:ext cx="97916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dirty="0" smtClean="0"/>
                <a:t>WATSON</a:t>
              </a:r>
              <a:endParaRPr lang="es-ES" sz="1600" dirty="0"/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3112167" y="6831350"/>
              <a:ext cx="97916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dirty="0" smtClean="0"/>
                <a:t>API.ai</a:t>
              </a:r>
              <a:endParaRPr lang="es-ES" sz="1600" dirty="0"/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4235264" y="6831350"/>
              <a:ext cx="97916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dirty="0" smtClean="0"/>
                <a:t>LUIS</a:t>
              </a:r>
              <a:endParaRPr lang="es-ES" sz="1600" dirty="0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5150634" y="6858000"/>
              <a:ext cx="97916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dirty="0" smtClean="0"/>
                <a:t>WIT</a:t>
              </a:r>
              <a:endParaRPr lang="es-ES" sz="1600" dirty="0"/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6225902" y="6831350"/>
              <a:ext cx="97916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dirty="0" smtClean="0"/>
                <a:t>LEX</a:t>
              </a:r>
              <a:endParaRPr lang="es-E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49188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upo 135"/>
          <p:cNvGrpSpPr/>
          <p:nvPr/>
        </p:nvGrpSpPr>
        <p:grpSpPr>
          <a:xfrm>
            <a:off x="-665257" y="67611"/>
            <a:ext cx="15304169" cy="7539789"/>
            <a:chOff x="-665257" y="67611"/>
            <a:chExt cx="15304169" cy="7539789"/>
          </a:xfrm>
        </p:grpSpPr>
        <p:sp>
          <p:nvSpPr>
            <p:cNvPr id="135" name="Rectángulo 134"/>
            <p:cNvSpPr/>
            <p:nvPr/>
          </p:nvSpPr>
          <p:spPr>
            <a:xfrm>
              <a:off x="-665257" y="67611"/>
              <a:ext cx="15304169" cy="75397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33" name="Grupo 132"/>
            <p:cNvGrpSpPr/>
            <p:nvPr/>
          </p:nvGrpSpPr>
          <p:grpSpPr>
            <a:xfrm>
              <a:off x="-560641" y="230086"/>
              <a:ext cx="15199553" cy="7198596"/>
              <a:chOff x="-560641" y="230086"/>
              <a:chExt cx="15199553" cy="7198596"/>
            </a:xfrm>
          </p:grpSpPr>
          <p:grpSp>
            <p:nvGrpSpPr>
              <p:cNvPr id="125" name="Grupo 124"/>
              <p:cNvGrpSpPr/>
              <p:nvPr/>
            </p:nvGrpSpPr>
            <p:grpSpPr>
              <a:xfrm>
                <a:off x="-560641" y="230086"/>
                <a:ext cx="15199553" cy="7198596"/>
                <a:chOff x="-551933" y="195252"/>
                <a:chExt cx="15199553" cy="7198596"/>
              </a:xfrm>
            </p:grpSpPr>
            <p:sp>
              <p:nvSpPr>
                <p:cNvPr id="51" name="Nube 50"/>
                <p:cNvSpPr/>
                <p:nvPr/>
              </p:nvSpPr>
              <p:spPr>
                <a:xfrm>
                  <a:off x="10838893" y="3211690"/>
                  <a:ext cx="1906939" cy="1468927"/>
                </a:xfrm>
                <a:prstGeom prst="cloud">
                  <a:avLst/>
                </a:prstGeom>
                <a:solidFill>
                  <a:schemeClr val="bg1"/>
                </a:solidFill>
                <a:ln w="2857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7" name="Nube 66"/>
                <p:cNvSpPr/>
                <p:nvPr/>
              </p:nvSpPr>
              <p:spPr>
                <a:xfrm>
                  <a:off x="7898585" y="5642756"/>
                  <a:ext cx="2727553" cy="1751092"/>
                </a:xfrm>
                <a:prstGeom prst="cloud">
                  <a:avLst/>
                </a:prstGeom>
                <a:solidFill>
                  <a:schemeClr val="bg1"/>
                </a:solidFill>
                <a:ln w="2857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4" name="Rectángulo redondeado 3"/>
                <p:cNvSpPr/>
                <p:nvPr/>
              </p:nvSpPr>
              <p:spPr>
                <a:xfrm>
                  <a:off x="8287756" y="3811106"/>
                  <a:ext cx="1275009" cy="824248"/>
                </a:xfrm>
                <a:prstGeom prst="round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IMAGE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RECOGNITION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5" name="Decisión 4"/>
                <p:cNvSpPr/>
                <p:nvPr/>
              </p:nvSpPr>
              <p:spPr>
                <a:xfrm>
                  <a:off x="1025730" y="2043180"/>
                  <a:ext cx="2205200" cy="1581874"/>
                </a:xfrm>
                <a:prstGeom prst="flowChartDecision">
                  <a:avLst/>
                </a:prstGeom>
                <a:noFill/>
                <a:ln w="381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CHECK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#GET_RECIPE</a:t>
                  </a:r>
                  <a:endParaRPr lang="es-E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6" name="Decisión 5"/>
                <p:cNvSpPr/>
                <p:nvPr/>
              </p:nvSpPr>
              <p:spPr>
                <a:xfrm>
                  <a:off x="5249409" y="773881"/>
                  <a:ext cx="1339404" cy="1378041"/>
                </a:xfrm>
                <a:prstGeom prst="flowChartDecision">
                  <a:avLst/>
                </a:prstGeom>
                <a:noFill/>
                <a:ln w="381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CHECK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@DISH</a:t>
                  </a:r>
                </a:p>
              </p:txBody>
            </p:sp>
            <p:sp>
              <p:nvSpPr>
                <p:cNvPr id="7" name="Rectángulo redondeado 6"/>
                <p:cNvSpPr/>
                <p:nvPr/>
              </p:nvSpPr>
              <p:spPr>
                <a:xfrm>
                  <a:off x="10893916" y="1158861"/>
                  <a:ext cx="1456523" cy="1034526"/>
                </a:xfrm>
                <a:prstGeom prst="round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SEARCH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RECIPE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8" name="Elipse 7"/>
                <p:cNvSpPr/>
                <p:nvPr/>
              </p:nvSpPr>
              <p:spPr>
                <a:xfrm>
                  <a:off x="13372611" y="1155810"/>
                  <a:ext cx="1275009" cy="1016285"/>
                </a:xfrm>
                <a:prstGeom prst="ellipse">
                  <a:avLst/>
                </a:prstGeom>
                <a:noFill/>
                <a:ln w="381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RESPONSE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9" name="Decisión 8"/>
                <p:cNvSpPr/>
                <p:nvPr/>
              </p:nvSpPr>
              <p:spPr>
                <a:xfrm>
                  <a:off x="5249409" y="3536458"/>
                  <a:ext cx="1339404" cy="1378041"/>
                </a:xfrm>
                <a:prstGeom prst="flowChartDecision">
                  <a:avLst/>
                </a:prstGeom>
                <a:noFill/>
                <a:ln w="381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CHECK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$IMAGE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FILE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10" name="Rectángulo redondeado 9"/>
                <p:cNvSpPr/>
                <p:nvPr/>
              </p:nvSpPr>
              <p:spPr>
                <a:xfrm>
                  <a:off x="5214031" y="5862875"/>
                  <a:ext cx="1386626" cy="929508"/>
                </a:xfrm>
                <a:prstGeom prst="roundRect">
                  <a:avLst/>
                </a:prstGeom>
                <a:noFill/>
                <a:ln w="381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ASK FOR 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@DISH 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OR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 IMAGE FILE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11" name="Elipse 10"/>
                <p:cNvSpPr/>
                <p:nvPr/>
              </p:nvSpPr>
              <p:spPr>
                <a:xfrm>
                  <a:off x="-551933" y="2464630"/>
                  <a:ext cx="940158" cy="758739"/>
                </a:xfrm>
                <a:prstGeom prst="ellipse">
                  <a:avLst/>
                </a:prstGeom>
                <a:noFill/>
                <a:ln w="381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START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cxnSp>
              <p:nvCxnSpPr>
                <p:cNvPr id="13" name="Conector recto de flecha 12"/>
                <p:cNvCxnSpPr>
                  <a:stCxn id="11" idx="6"/>
                  <a:endCxn id="5" idx="1"/>
                </p:cNvCxnSpPr>
                <p:nvPr/>
              </p:nvCxnSpPr>
              <p:spPr>
                <a:xfrm flipV="1">
                  <a:off x="388225" y="2834117"/>
                  <a:ext cx="637505" cy="9883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ctor recto de flecha 14"/>
                <p:cNvCxnSpPr>
                  <a:stCxn id="5" idx="3"/>
                </p:cNvCxnSpPr>
                <p:nvPr/>
              </p:nvCxnSpPr>
              <p:spPr>
                <a:xfrm>
                  <a:off x="3230930" y="2834117"/>
                  <a:ext cx="1270227" cy="9883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ector recto de flecha 15"/>
                <p:cNvCxnSpPr/>
                <p:nvPr/>
              </p:nvCxnSpPr>
              <p:spPr>
                <a:xfrm flipV="1">
                  <a:off x="4500754" y="1453333"/>
                  <a:ext cx="806" cy="140400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Conector recto de flecha 18"/>
                <p:cNvCxnSpPr/>
                <p:nvPr/>
              </p:nvCxnSpPr>
              <p:spPr>
                <a:xfrm>
                  <a:off x="4501157" y="1462902"/>
                  <a:ext cx="720000" cy="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0" name="Imagen 19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0610" b="22166"/>
                <a:stretch/>
              </p:blipFill>
              <p:spPr>
                <a:xfrm>
                  <a:off x="11043035" y="3864016"/>
                  <a:ext cx="1369656" cy="391886"/>
                </a:xfrm>
                <a:prstGeom prst="rect">
                  <a:avLst/>
                </a:prstGeom>
              </p:spPr>
            </p:pic>
            <p:sp>
              <p:nvSpPr>
                <p:cNvPr id="24" name="Flecha izquierda y derecha 23"/>
                <p:cNvSpPr/>
                <p:nvPr/>
              </p:nvSpPr>
              <p:spPr>
                <a:xfrm rot="16200000">
                  <a:off x="8548775" y="5072978"/>
                  <a:ext cx="971477" cy="207126"/>
                </a:xfrm>
                <a:prstGeom prst="leftRightArrow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28" name="Conector recto de flecha 27"/>
                <p:cNvCxnSpPr/>
                <p:nvPr/>
              </p:nvCxnSpPr>
              <p:spPr>
                <a:xfrm>
                  <a:off x="4510359" y="4225828"/>
                  <a:ext cx="720000" cy="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Conector recto de flecha 28"/>
                <p:cNvCxnSpPr/>
                <p:nvPr/>
              </p:nvCxnSpPr>
              <p:spPr>
                <a:xfrm flipV="1">
                  <a:off x="4500754" y="2834458"/>
                  <a:ext cx="806" cy="140400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31" name="Imagen 30"/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44641" y="4850803"/>
                  <a:ext cx="614369" cy="650686"/>
                </a:xfrm>
                <a:prstGeom prst="rect">
                  <a:avLst/>
                </a:prstGeom>
              </p:spPr>
            </p:pic>
            <p:sp>
              <p:nvSpPr>
                <p:cNvPr id="2" name="CuadroTexto 1"/>
                <p:cNvSpPr txBox="1"/>
                <p:nvPr/>
              </p:nvSpPr>
              <p:spPr>
                <a:xfrm>
                  <a:off x="4564494" y="1060021"/>
                  <a:ext cx="4756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Yes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cxnSp>
              <p:nvCxnSpPr>
                <p:cNvPr id="23" name="Conector recto de flecha 22"/>
                <p:cNvCxnSpPr>
                  <a:stCxn id="6" idx="2"/>
                  <a:endCxn id="9" idx="0"/>
                </p:cNvCxnSpPr>
                <p:nvPr/>
              </p:nvCxnSpPr>
              <p:spPr>
                <a:xfrm>
                  <a:off x="5919111" y="2151922"/>
                  <a:ext cx="0" cy="1384536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CuadroTexto 25"/>
                <p:cNvSpPr txBox="1"/>
                <p:nvPr/>
              </p:nvSpPr>
              <p:spPr>
                <a:xfrm>
                  <a:off x="5924167" y="2591305"/>
                  <a:ext cx="15027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No / </a:t>
                  </a:r>
                  <a:r>
                    <a:rPr lang="es-ES" b="1" dirty="0" err="1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Unknown</a:t>
                  </a:r>
                  <a:endPara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cxnSp>
              <p:nvCxnSpPr>
                <p:cNvPr id="32" name="Conector recto de flecha 31"/>
                <p:cNvCxnSpPr>
                  <a:stCxn id="6" idx="3"/>
                </p:cNvCxnSpPr>
                <p:nvPr/>
              </p:nvCxnSpPr>
              <p:spPr>
                <a:xfrm flipV="1">
                  <a:off x="6588813" y="1452610"/>
                  <a:ext cx="4297260" cy="10292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onector recto de flecha 34"/>
                <p:cNvCxnSpPr/>
                <p:nvPr/>
              </p:nvCxnSpPr>
              <p:spPr>
                <a:xfrm>
                  <a:off x="12350439" y="1677588"/>
                  <a:ext cx="1022172" cy="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de flecha 36"/>
                <p:cNvCxnSpPr/>
                <p:nvPr/>
              </p:nvCxnSpPr>
              <p:spPr>
                <a:xfrm flipH="1">
                  <a:off x="5914674" y="4916095"/>
                  <a:ext cx="9493" cy="90000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de flecha 38"/>
                <p:cNvCxnSpPr>
                  <a:stCxn id="9" idx="3"/>
                  <a:endCxn id="4" idx="1"/>
                </p:cNvCxnSpPr>
                <p:nvPr/>
              </p:nvCxnSpPr>
              <p:spPr>
                <a:xfrm flipV="1">
                  <a:off x="6588813" y="4223230"/>
                  <a:ext cx="1698943" cy="2249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CuadroTexto 44"/>
                <p:cNvSpPr txBox="1"/>
                <p:nvPr/>
              </p:nvSpPr>
              <p:spPr>
                <a:xfrm>
                  <a:off x="4582490" y="3811106"/>
                  <a:ext cx="4756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Yes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46" name="CuadroTexto 45"/>
                <p:cNvSpPr txBox="1"/>
                <p:nvPr/>
              </p:nvSpPr>
              <p:spPr>
                <a:xfrm>
                  <a:off x="7787143" y="1083278"/>
                  <a:ext cx="4756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Yes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52" name="Flecha izquierda y derecha 51"/>
                <p:cNvSpPr/>
                <p:nvPr/>
              </p:nvSpPr>
              <p:spPr>
                <a:xfrm rot="16200000">
                  <a:off x="11278471" y="2625305"/>
                  <a:ext cx="922357" cy="207126"/>
                </a:xfrm>
                <a:prstGeom prst="leftRightArrow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pic>
              <p:nvPicPr>
                <p:cNvPr id="53" name="Imagen 52"/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877516" y="2383825"/>
                  <a:ext cx="614369" cy="650686"/>
                </a:xfrm>
                <a:prstGeom prst="rect">
                  <a:avLst/>
                </a:prstGeom>
              </p:spPr>
            </p:pic>
            <p:pic>
              <p:nvPicPr>
                <p:cNvPr id="62" name="Imagen 61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28213" y="5990429"/>
                  <a:ext cx="427505" cy="320217"/>
                </a:xfrm>
                <a:prstGeom prst="rect">
                  <a:avLst/>
                </a:prstGeom>
              </p:spPr>
            </p:pic>
            <p:pic>
              <p:nvPicPr>
                <p:cNvPr id="64" name="Imagen 63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78341" y="6443071"/>
                  <a:ext cx="559735" cy="559735"/>
                </a:xfrm>
                <a:prstGeom prst="rect">
                  <a:avLst/>
                </a:prstGeom>
              </p:spPr>
            </p:pic>
            <p:sp>
              <p:nvSpPr>
                <p:cNvPr id="65" name="CuadroTexto 64"/>
                <p:cNvSpPr txBox="1"/>
                <p:nvPr/>
              </p:nvSpPr>
              <p:spPr>
                <a:xfrm>
                  <a:off x="9144641" y="6382881"/>
                  <a:ext cx="108247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200" dirty="0" smtClean="0">
                      <a:solidFill>
                        <a:schemeClr val="accent3">
                          <a:lumMod val="75000"/>
                        </a:schemeClr>
                      </a:solidFill>
                      <a:latin typeface="Berlin Sans FB" panose="020E0602020502020306" pitchFamily="34" charset="0"/>
                    </a:rPr>
                    <a:t>Visual </a:t>
                  </a:r>
                  <a:r>
                    <a:rPr lang="es-ES" sz="1200" dirty="0" err="1" smtClean="0">
                      <a:solidFill>
                        <a:schemeClr val="accent3">
                          <a:lumMod val="75000"/>
                        </a:schemeClr>
                      </a:solidFill>
                      <a:latin typeface="Berlin Sans FB" panose="020E0602020502020306" pitchFamily="34" charset="0"/>
                    </a:rPr>
                    <a:t>recognition</a:t>
                  </a:r>
                  <a:endParaRPr lang="es-ES" sz="1200" dirty="0">
                    <a:solidFill>
                      <a:schemeClr val="accent3">
                        <a:lumMod val="75000"/>
                      </a:schemeClr>
                    </a:solidFill>
                    <a:latin typeface="Berlin Sans FB" panose="020E0602020502020306" pitchFamily="34" charset="0"/>
                  </a:endParaRPr>
                </a:p>
              </p:txBody>
            </p:sp>
            <p:sp>
              <p:nvSpPr>
                <p:cNvPr id="66" name="CuadroTexto 65"/>
                <p:cNvSpPr txBox="1"/>
                <p:nvPr/>
              </p:nvSpPr>
              <p:spPr>
                <a:xfrm>
                  <a:off x="8755718" y="5925291"/>
                  <a:ext cx="166778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200" b="1" dirty="0" smtClean="0">
                      <a:solidFill>
                        <a:srgbClr val="00B050"/>
                      </a:solidFill>
                    </a:rPr>
                    <a:t>IBM WATSON SERVICES</a:t>
                  </a:r>
                  <a:endParaRPr lang="es-ES" sz="1200" b="1" dirty="0">
                    <a:solidFill>
                      <a:srgbClr val="00B050"/>
                    </a:solidFill>
                  </a:endParaRPr>
                </a:p>
              </p:txBody>
            </p:sp>
            <p:cxnSp>
              <p:nvCxnSpPr>
                <p:cNvPr id="70" name="Conector recto de flecha 69"/>
                <p:cNvCxnSpPr>
                  <a:endCxn id="4" idx="3"/>
                </p:cNvCxnSpPr>
                <p:nvPr/>
              </p:nvCxnSpPr>
              <p:spPr>
                <a:xfrm flipH="1">
                  <a:off x="9562765" y="4209897"/>
                  <a:ext cx="623595" cy="13333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Conector recto de flecha 72"/>
                <p:cNvCxnSpPr/>
                <p:nvPr/>
              </p:nvCxnSpPr>
              <p:spPr>
                <a:xfrm flipH="1" flipV="1">
                  <a:off x="10186360" y="1941897"/>
                  <a:ext cx="1" cy="226800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CuadroTexto 77"/>
                <p:cNvSpPr txBox="1"/>
                <p:nvPr/>
              </p:nvSpPr>
              <p:spPr>
                <a:xfrm>
                  <a:off x="6582047" y="3777297"/>
                  <a:ext cx="4756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Yes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cxnSp>
              <p:nvCxnSpPr>
                <p:cNvPr id="79" name="Conector recto de flecha 78"/>
                <p:cNvCxnSpPr/>
                <p:nvPr/>
              </p:nvCxnSpPr>
              <p:spPr>
                <a:xfrm>
                  <a:off x="5907344" y="195252"/>
                  <a:ext cx="7330" cy="589451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Conector recto de flecha 94"/>
                <p:cNvCxnSpPr/>
                <p:nvPr/>
              </p:nvCxnSpPr>
              <p:spPr>
                <a:xfrm flipV="1">
                  <a:off x="3604792" y="207649"/>
                  <a:ext cx="0" cy="6151652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Conector recto de flecha 102"/>
                <p:cNvCxnSpPr/>
                <p:nvPr/>
              </p:nvCxnSpPr>
              <p:spPr>
                <a:xfrm>
                  <a:off x="3604792" y="206748"/>
                  <a:ext cx="2289000" cy="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Conector recto de flecha 104"/>
                <p:cNvCxnSpPr/>
                <p:nvPr/>
              </p:nvCxnSpPr>
              <p:spPr>
                <a:xfrm flipH="1">
                  <a:off x="3604792" y="6359301"/>
                  <a:ext cx="1609240" cy="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Conector recto de flecha 114"/>
                <p:cNvCxnSpPr/>
                <p:nvPr/>
              </p:nvCxnSpPr>
              <p:spPr>
                <a:xfrm flipV="1">
                  <a:off x="10178517" y="1941897"/>
                  <a:ext cx="707556" cy="19322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CuadroTexto 120"/>
                <p:cNvSpPr txBox="1"/>
                <p:nvPr/>
              </p:nvSpPr>
              <p:spPr>
                <a:xfrm>
                  <a:off x="11239628" y="3507431"/>
                  <a:ext cx="127577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200" b="1" dirty="0" smtClean="0">
                      <a:solidFill>
                        <a:srgbClr val="00B050"/>
                      </a:solidFill>
                    </a:rPr>
                    <a:t>RECIPE SERVICES</a:t>
                  </a:r>
                  <a:endParaRPr lang="es-ES" sz="1200" b="1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22" name="CuadroTexto 121"/>
                <p:cNvSpPr txBox="1"/>
                <p:nvPr/>
              </p:nvSpPr>
              <p:spPr>
                <a:xfrm>
                  <a:off x="3740896" y="2474667"/>
                  <a:ext cx="4756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Yes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</p:grpSp>
          <p:sp>
            <p:nvSpPr>
              <p:cNvPr id="131" name="CuadroTexto 130"/>
              <p:cNvSpPr txBox="1"/>
              <p:nvPr/>
            </p:nvSpPr>
            <p:spPr>
              <a:xfrm>
                <a:off x="6960644" y="3863394"/>
                <a:ext cx="11948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( $</a:t>
                </a:r>
                <a:r>
                  <a:rPr lang="es-ES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image_file</a:t>
                </a:r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 )</a:t>
                </a:r>
                <a:endParaRPr lang="es-E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132" name="CuadroTexto 131"/>
              <p:cNvSpPr txBox="1"/>
              <p:nvPr/>
            </p:nvSpPr>
            <p:spPr>
              <a:xfrm>
                <a:off x="8139531" y="1175878"/>
                <a:ext cx="7104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( $</a:t>
                </a:r>
                <a:r>
                  <a:rPr lang="es-ES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dish</a:t>
                </a:r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)</a:t>
                </a:r>
                <a:endParaRPr lang="es-E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</p:grpSp>
        <p:sp>
          <p:nvSpPr>
            <p:cNvPr id="134" name="CuadroTexto 133"/>
            <p:cNvSpPr txBox="1"/>
            <p:nvPr/>
          </p:nvSpPr>
          <p:spPr>
            <a:xfrm>
              <a:off x="5958303" y="5221660"/>
              <a:ext cx="1502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 /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Unknown</a:t>
              </a:r>
              <a:endPara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1483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rupo 301"/>
          <p:cNvGrpSpPr/>
          <p:nvPr/>
        </p:nvGrpSpPr>
        <p:grpSpPr>
          <a:xfrm>
            <a:off x="-3224463" y="-292996"/>
            <a:ext cx="21610560" cy="9841831"/>
            <a:chOff x="-3224463" y="-292996"/>
            <a:chExt cx="21610560" cy="9841831"/>
          </a:xfrm>
        </p:grpSpPr>
        <p:grpSp>
          <p:nvGrpSpPr>
            <p:cNvPr id="282" name="Grupo 281"/>
            <p:cNvGrpSpPr/>
            <p:nvPr/>
          </p:nvGrpSpPr>
          <p:grpSpPr>
            <a:xfrm>
              <a:off x="-3224463" y="-292996"/>
              <a:ext cx="21610560" cy="9841831"/>
              <a:chOff x="-3368842" y="-320988"/>
              <a:chExt cx="21610560" cy="9841831"/>
            </a:xfrm>
          </p:grpSpPr>
          <p:sp>
            <p:nvSpPr>
              <p:cNvPr id="269" name="Rectángulo 268"/>
              <p:cNvSpPr/>
              <p:nvPr/>
            </p:nvSpPr>
            <p:spPr>
              <a:xfrm>
                <a:off x="-3368842" y="-320988"/>
                <a:ext cx="21610560" cy="98418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66" name="Rectángulo redondeado 265"/>
              <p:cNvSpPr/>
              <p:nvPr/>
            </p:nvSpPr>
            <p:spPr bwMode="auto">
              <a:xfrm>
                <a:off x="5702666" y="8125180"/>
                <a:ext cx="1257743" cy="1228370"/>
              </a:xfrm>
              <a:prstGeom prst="roundRect">
                <a:avLst/>
              </a:prstGeom>
              <a:solidFill>
                <a:schemeClr val="bg1"/>
              </a:solidFill>
              <a:ln w="9525" cap="rnd" cmpd="sng" algn="ctr">
                <a:solidFill>
                  <a:srgbClr val="00B050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45720" tIns="45720" rIns="4572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ES" sz="2000" b="0" i="0" u="none" strike="noStrike" cap="none" normalizeH="0" baseline="0" dirty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Verdana" pitchFamily="34" charset="0"/>
                </a:endParaRPr>
              </a:p>
            </p:txBody>
          </p:sp>
          <p:sp>
            <p:nvSpPr>
              <p:cNvPr id="51" name="Nube 50"/>
              <p:cNvSpPr/>
              <p:nvPr/>
            </p:nvSpPr>
            <p:spPr>
              <a:xfrm>
                <a:off x="14576988" y="4840116"/>
                <a:ext cx="1906939" cy="1468927"/>
              </a:xfrm>
              <a:prstGeom prst="cloud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" name="Decisión 4"/>
              <p:cNvSpPr/>
              <p:nvPr/>
            </p:nvSpPr>
            <p:spPr>
              <a:xfrm>
                <a:off x="-1555639" y="1827348"/>
                <a:ext cx="2354631" cy="1655693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rPr>
                  <a:t>CHECK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rPr>
                  <a:t>#SUGEST_DISH</a:t>
                </a:r>
                <a:endParaRPr lang="es-E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6" name="Decisión 5"/>
              <p:cNvSpPr/>
              <p:nvPr/>
            </p:nvSpPr>
            <p:spPr>
              <a:xfrm>
                <a:off x="2848274" y="626440"/>
                <a:ext cx="2706712" cy="1223240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CHECK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@CUISINE_TYPE</a:t>
                </a:r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16929685" y="7602165"/>
                <a:ext cx="1275009" cy="1016285"/>
              </a:xfrm>
              <a:prstGeom prst="ellipse">
                <a:avLst/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RESPONSE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9" name="Decisión 8"/>
              <p:cNvSpPr/>
              <p:nvPr/>
            </p:nvSpPr>
            <p:spPr>
              <a:xfrm>
                <a:off x="2936870" y="3382510"/>
                <a:ext cx="2485020" cy="1379637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CHECK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@INGREDIENTS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0" name="Rectángulo redondeado 9"/>
              <p:cNvSpPr/>
              <p:nvPr/>
            </p:nvSpPr>
            <p:spPr>
              <a:xfrm>
                <a:off x="3329472" y="8129767"/>
                <a:ext cx="1737060" cy="1055201"/>
              </a:xfrm>
              <a:prstGeom prst="roundRect">
                <a:avLst/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ASK FOR 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@CUISINE_TYPE 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OR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 INGREDIENTS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-3117466" y="2282662"/>
                <a:ext cx="940158" cy="758739"/>
              </a:xfrm>
              <a:prstGeom prst="ellipse">
                <a:avLst/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START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13" name="Conector recto de flecha 12"/>
              <p:cNvCxnSpPr>
                <a:stCxn id="11" idx="6"/>
                <a:endCxn id="5" idx="1"/>
              </p:cNvCxnSpPr>
              <p:nvPr/>
            </p:nvCxnSpPr>
            <p:spPr>
              <a:xfrm flipV="1">
                <a:off x="-2177308" y="2655195"/>
                <a:ext cx="621669" cy="6837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de flecha 14"/>
              <p:cNvCxnSpPr>
                <a:stCxn id="5" idx="3"/>
              </p:cNvCxnSpPr>
              <p:nvPr/>
            </p:nvCxnSpPr>
            <p:spPr>
              <a:xfrm flipV="1">
                <a:off x="798992" y="2643037"/>
                <a:ext cx="1342959" cy="12158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cto de flecha 15"/>
              <p:cNvCxnSpPr/>
              <p:nvPr/>
            </p:nvCxnSpPr>
            <p:spPr>
              <a:xfrm flipH="1" flipV="1">
                <a:off x="2142757" y="1238060"/>
                <a:ext cx="10757" cy="2851178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ctor recto de flecha 18"/>
              <p:cNvCxnSpPr/>
              <p:nvPr/>
            </p:nvCxnSpPr>
            <p:spPr>
              <a:xfrm>
                <a:off x="2142354" y="1247629"/>
                <a:ext cx="720000" cy="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0" name="Imagen 19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610" b="22166"/>
              <a:stretch/>
            </p:blipFill>
            <p:spPr>
              <a:xfrm>
                <a:off x="14764679" y="5509292"/>
                <a:ext cx="1369656" cy="391886"/>
              </a:xfrm>
              <a:prstGeom prst="rect">
                <a:avLst/>
              </a:prstGeom>
            </p:spPr>
          </p:pic>
          <p:cxnSp>
            <p:nvCxnSpPr>
              <p:cNvPr id="28" name="Conector recto de flecha 27"/>
              <p:cNvCxnSpPr/>
              <p:nvPr/>
            </p:nvCxnSpPr>
            <p:spPr>
              <a:xfrm>
                <a:off x="2141951" y="4072328"/>
                <a:ext cx="794919" cy="1691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" name="CuadroTexto 1"/>
              <p:cNvSpPr txBox="1"/>
              <p:nvPr/>
            </p:nvSpPr>
            <p:spPr>
              <a:xfrm>
                <a:off x="2205363" y="877151"/>
                <a:ext cx="475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Yes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cxnSp>
            <p:nvCxnSpPr>
              <p:cNvPr id="23" name="Conector recto de flecha 22"/>
              <p:cNvCxnSpPr>
                <a:stCxn id="6" idx="2"/>
                <a:endCxn id="9" idx="0"/>
              </p:cNvCxnSpPr>
              <p:nvPr/>
            </p:nvCxnSpPr>
            <p:spPr>
              <a:xfrm flipH="1">
                <a:off x="4179380" y="1849680"/>
                <a:ext cx="22250" cy="153283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cto de flecha 31"/>
              <p:cNvCxnSpPr>
                <a:stCxn id="6" idx="3"/>
              </p:cNvCxnSpPr>
              <p:nvPr/>
            </p:nvCxnSpPr>
            <p:spPr>
              <a:xfrm>
                <a:off x="5554986" y="1238060"/>
                <a:ext cx="2434690" cy="16846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de flecha 34"/>
              <p:cNvCxnSpPr>
                <a:stCxn id="170" idx="3"/>
                <a:endCxn id="8" idx="2"/>
              </p:cNvCxnSpPr>
              <p:nvPr/>
            </p:nvCxnSpPr>
            <p:spPr>
              <a:xfrm>
                <a:off x="16408854" y="8110307"/>
                <a:ext cx="520831" cy="1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cto de flecha 36"/>
              <p:cNvCxnSpPr>
                <a:stCxn id="9" idx="2"/>
                <a:endCxn id="72" idx="0"/>
              </p:cNvCxnSpPr>
              <p:nvPr/>
            </p:nvCxnSpPr>
            <p:spPr>
              <a:xfrm>
                <a:off x="4179380" y="4762147"/>
                <a:ext cx="0" cy="1241973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ector recto de flecha 38"/>
              <p:cNvCxnSpPr>
                <a:stCxn id="9" idx="3"/>
                <a:endCxn id="93" idx="1"/>
              </p:cNvCxnSpPr>
              <p:nvPr/>
            </p:nvCxnSpPr>
            <p:spPr>
              <a:xfrm flipV="1">
                <a:off x="5421890" y="4061044"/>
                <a:ext cx="3349407" cy="11285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3" name="Imagen 52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94485" y="6555965"/>
                <a:ext cx="614369" cy="650686"/>
              </a:xfrm>
              <a:prstGeom prst="rect">
                <a:avLst/>
              </a:prstGeom>
            </p:spPr>
          </p:pic>
          <p:sp>
            <p:nvSpPr>
              <p:cNvPr id="77" name="CuadroTexto 76"/>
              <p:cNvSpPr txBox="1"/>
              <p:nvPr/>
            </p:nvSpPr>
            <p:spPr>
              <a:xfrm>
                <a:off x="4212587" y="5192153"/>
                <a:ext cx="15540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No /  </a:t>
                </a:r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Unknown</a:t>
                </a:r>
                <a:endPara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78" name="CuadroTexto 77"/>
              <p:cNvSpPr txBox="1"/>
              <p:nvPr/>
            </p:nvSpPr>
            <p:spPr>
              <a:xfrm>
                <a:off x="6282666" y="3670836"/>
                <a:ext cx="585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Yes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cxnSp>
            <p:nvCxnSpPr>
              <p:cNvPr id="79" name="Conector recto de flecha 78"/>
              <p:cNvCxnSpPr/>
              <p:nvPr/>
            </p:nvCxnSpPr>
            <p:spPr>
              <a:xfrm>
                <a:off x="4205257" y="0"/>
                <a:ext cx="7330" cy="589451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ector recto de flecha 94"/>
              <p:cNvCxnSpPr/>
              <p:nvPr/>
            </p:nvCxnSpPr>
            <p:spPr>
              <a:xfrm flipH="1" flipV="1">
                <a:off x="1212754" y="-27992"/>
                <a:ext cx="16203" cy="8657367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onector recto de flecha 102"/>
              <p:cNvCxnSpPr/>
              <p:nvPr/>
            </p:nvCxnSpPr>
            <p:spPr>
              <a:xfrm>
                <a:off x="1228957" y="0"/>
                <a:ext cx="2971842" cy="16042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ector recto de flecha 104"/>
              <p:cNvCxnSpPr/>
              <p:nvPr/>
            </p:nvCxnSpPr>
            <p:spPr>
              <a:xfrm flipH="1" flipV="1">
                <a:off x="1220856" y="8642449"/>
                <a:ext cx="2093588" cy="14917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CuadroTexto 120"/>
              <p:cNvSpPr txBox="1"/>
              <p:nvPr/>
            </p:nvSpPr>
            <p:spPr>
              <a:xfrm>
                <a:off x="14961272" y="5152707"/>
                <a:ext cx="12757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b="1" dirty="0" smtClean="0">
                    <a:solidFill>
                      <a:srgbClr val="00B050"/>
                    </a:solidFill>
                  </a:rPr>
                  <a:t>RECIPE SERVICES</a:t>
                </a:r>
                <a:endParaRPr lang="es-ES" sz="12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31" name="CuadroTexto 130"/>
              <p:cNvSpPr txBox="1"/>
              <p:nvPr/>
            </p:nvSpPr>
            <p:spPr>
              <a:xfrm>
                <a:off x="6646302" y="3709005"/>
                <a:ext cx="12110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( $</a:t>
                </a:r>
                <a:r>
                  <a:rPr lang="es-ES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ingredients</a:t>
                </a:r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)</a:t>
                </a:r>
                <a:endParaRPr lang="es-E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132" name="CuadroTexto 131"/>
              <p:cNvSpPr txBox="1"/>
              <p:nvPr/>
            </p:nvSpPr>
            <p:spPr>
              <a:xfrm>
                <a:off x="6518514" y="938706"/>
                <a:ext cx="13115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( $</a:t>
                </a:r>
                <a:r>
                  <a:rPr lang="es-ES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cuisine_type</a:t>
                </a:r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)</a:t>
                </a:r>
                <a:endParaRPr lang="es-E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72" name="Decisión 71"/>
              <p:cNvSpPr/>
              <p:nvPr/>
            </p:nvSpPr>
            <p:spPr>
              <a:xfrm>
                <a:off x="3597235" y="6004120"/>
                <a:ext cx="1164289" cy="1151814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rPr>
                  <a:t>FIRST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rPr>
                  <a:t>TIME</a:t>
                </a:r>
                <a:endParaRPr lang="es-E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86" name="Rectángulo redondeado 85"/>
              <p:cNvSpPr/>
              <p:nvPr/>
            </p:nvSpPr>
            <p:spPr>
              <a:xfrm>
                <a:off x="5571114" y="6118816"/>
                <a:ext cx="1382271" cy="922421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YUM </a:t>
                </a:r>
                <a:r>
                  <a:rPr lang="es-ES" sz="12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YUM</a:t>
                </a:r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 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SUGEST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87" name="Conector recto de flecha 86"/>
              <p:cNvCxnSpPr>
                <a:stCxn id="72" idx="2"/>
                <a:endCxn id="10" idx="0"/>
              </p:cNvCxnSpPr>
              <p:nvPr/>
            </p:nvCxnSpPr>
            <p:spPr>
              <a:xfrm>
                <a:off x="4179380" y="7155934"/>
                <a:ext cx="18622" cy="973833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ector recto de flecha 89"/>
              <p:cNvCxnSpPr>
                <a:stCxn id="72" idx="3"/>
                <a:endCxn id="86" idx="1"/>
              </p:cNvCxnSpPr>
              <p:nvPr/>
            </p:nvCxnSpPr>
            <p:spPr>
              <a:xfrm>
                <a:off x="4761524" y="6580027"/>
                <a:ext cx="809590" cy="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CuadroTexto 90"/>
              <p:cNvSpPr txBox="1"/>
              <p:nvPr/>
            </p:nvSpPr>
            <p:spPr>
              <a:xfrm>
                <a:off x="4863457" y="6205743"/>
                <a:ext cx="447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No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92" name="CuadroTexto 91"/>
              <p:cNvSpPr txBox="1"/>
              <p:nvPr/>
            </p:nvSpPr>
            <p:spPr>
              <a:xfrm>
                <a:off x="4257027" y="7378338"/>
                <a:ext cx="475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Yes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93" name="Decisión 92"/>
              <p:cNvSpPr/>
              <p:nvPr/>
            </p:nvSpPr>
            <p:spPr>
              <a:xfrm>
                <a:off x="8771297" y="3227466"/>
                <a:ext cx="2747942" cy="1667156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CHECK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@INTOLERANCES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96" name="Conector recto de flecha 95"/>
              <p:cNvCxnSpPr/>
              <p:nvPr/>
            </p:nvCxnSpPr>
            <p:spPr>
              <a:xfrm>
                <a:off x="6953385" y="6575796"/>
                <a:ext cx="1056187" cy="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onector recto de flecha 98"/>
              <p:cNvCxnSpPr/>
              <p:nvPr/>
            </p:nvCxnSpPr>
            <p:spPr>
              <a:xfrm>
                <a:off x="7983442" y="1263021"/>
                <a:ext cx="10064" cy="2798023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Conector recto de flecha 100"/>
              <p:cNvCxnSpPr/>
              <p:nvPr/>
            </p:nvCxnSpPr>
            <p:spPr>
              <a:xfrm flipH="1" flipV="1">
                <a:off x="7995662" y="4076557"/>
                <a:ext cx="3650" cy="249852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Rectángulo redondeado 133"/>
              <p:cNvSpPr/>
              <p:nvPr/>
            </p:nvSpPr>
            <p:spPr>
              <a:xfrm>
                <a:off x="9295211" y="6047475"/>
                <a:ext cx="1737060" cy="1055201"/>
              </a:xfrm>
              <a:prstGeom prst="roundRect">
                <a:avLst/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ASK FOR 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@INTOLERANCES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135" name="Conector recto de flecha 134"/>
              <p:cNvCxnSpPr>
                <a:stCxn id="93" idx="2"/>
                <a:endCxn id="134" idx="0"/>
              </p:cNvCxnSpPr>
              <p:nvPr/>
            </p:nvCxnSpPr>
            <p:spPr>
              <a:xfrm>
                <a:off x="10145268" y="4894622"/>
                <a:ext cx="18473" cy="1152853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CuadroTexto 137"/>
              <p:cNvSpPr txBox="1"/>
              <p:nvPr/>
            </p:nvSpPr>
            <p:spPr>
              <a:xfrm>
                <a:off x="10171263" y="5245040"/>
                <a:ext cx="10555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Unknown</a:t>
                </a:r>
                <a:endPara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cxnSp>
            <p:nvCxnSpPr>
              <p:cNvPr id="145" name="Conector recto de flecha 144"/>
              <p:cNvCxnSpPr/>
              <p:nvPr/>
            </p:nvCxnSpPr>
            <p:spPr>
              <a:xfrm flipH="1" flipV="1">
                <a:off x="8737083" y="4061044"/>
                <a:ext cx="12195" cy="2518982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Conector recto de flecha 146"/>
              <p:cNvCxnSpPr>
                <a:stCxn id="134" idx="1"/>
              </p:cNvCxnSpPr>
              <p:nvPr/>
            </p:nvCxnSpPr>
            <p:spPr>
              <a:xfrm flipH="1">
                <a:off x="8746045" y="6575076"/>
                <a:ext cx="549166" cy="72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ector recto de flecha 151"/>
              <p:cNvCxnSpPr>
                <a:stCxn id="93" idx="3"/>
                <a:endCxn id="156" idx="1"/>
              </p:cNvCxnSpPr>
              <p:nvPr/>
            </p:nvCxnSpPr>
            <p:spPr>
              <a:xfrm>
                <a:off x="11519239" y="4061044"/>
                <a:ext cx="1223384" cy="11284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CuadroTexto 154"/>
              <p:cNvSpPr txBox="1"/>
              <p:nvPr/>
            </p:nvSpPr>
            <p:spPr>
              <a:xfrm>
                <a:off x="11631036" y="3719336"/>
                <a:ext cx="9228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Yes / No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156" name="Rectángulo redondeado 155"/>
              <p:cNvSpPr/>
              <p:nvPr/>
            </p:nvSpPr>
            <p:spPr>
              <a:xfrm>
                <a:off x="12742623" y="3544727"/>
                <a:ext cx="1373092" cy="1055201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SEARCH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DISHES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57" name="CuadroTexto 156"/>
              <p:cNvSpPr txBox="1"/>
              <p:nvPr/>
            </p:nvSpPr>
            <p:spPr>
              <a:xfrm>
                <a:off x="11265720" y="2744704"/>
                <a:ext cx="1683153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( $</a:t>
                </a:r>
                <a:r>
                  <a:rPr lang="es-ES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yum_sugest</a:t>
                </a:r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=TRUE</a:t>
                </a:r>
              </a:p>
              <a:p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   $</a:t>
                </a:r>
                <a:r>
                  <a:rPr lang="es-ES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cuisine_type</a:t>
                </a:r>
                <a:endPara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   $</a:t>
                </a:r>
                <a:r>
                  <a:rPr lang="es-ES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ingredients</a:t>
                </a:r>
                <a:endPara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   $</a:t>
                </a:r>
                <a:r>
                  <a:rPr lang="es-ES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intolerances</a:t>
                </a:r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 )</a:t>
                </a:r>
                <a:endParaRPr lang="es-E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158" name="Rectángulo redondeado 157"/>
              <p:cNvSpPr/>
              <p:nvPr/>
            </p:nvSpPr>
            <p:spPr>
              <a:xfrm>
                <a:off x="12827008" y="5476519"/>
                <a:ext cx="1185215" cy="1083315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SHOW 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OPTIONS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59" name="Decisión 158"/>
              <p:cNvSpPr/>
              <p:nvPr/>
            </p:nvSpPr>
            <p:spPr>
              <a:xfrm>
                <a:off x="12706448" y="7487686"/>
                <a:ext cx="1445441" cy="1284161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rPr>
                  <a:t>CHECK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rPr>
                  <a:t>OPTIONS</a:t>
                </a:r>
                <a:endParaRPr lang="es-E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160" name="Conector recto de flecha 159"/>
              <p:cNvCxnSpPr>
                <a:stCxn id="156" idx="2"/>
                <a:endCxn id="158" idx="0"/>
              </p:cNvCxnSpPr>
              <p:nvPr/>
            </p:nvCxnSpPr>
            <p:spPr>
              <a:xfrm flipH="1">
                <a:off x="13419616" y="4599928"/>
                <a:ext cx="9553" cy="876591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Conector recto de flecha 162"/>
              <p:cNvCxnSpPr>
                <a:stCxn id="158" idx="2"/>
                <a:endCxn id="159" idx="0"/>
              </p:cNvCxnSpPr>
              <p:nvPr/>
            </p:nvCxnSpPr>
            <p:spPr>
              <a:xfrm>
                <a:off x="13419616" y="6559834"/>
                <a:ext cx="9553" cy="927852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Rectángulo redondeado 169"/>
              <p:cNvSpPr/>
              <p:nvPr/>
            </p:nvSpPr>
            <p:spPr>
              <a:xfrm>
                <a:off x="15035762" y="7582706"/>
                <a:ext cx="1373092" cy="1055201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SEARCH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RECIPE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234" name="Conector recto de flecha 233"/>
              <p:cNvCxnSpPr>
                <a:stCxn id="159" idx="3"/>
                <a:endCxn id="170" idx="1"/>
              </p:cNvCxnSpPr>
              <p:nvPr/>
            </p:nvCxnSpPr>
            <p:spPr>
              <a:xfrm flipV="1">
                <a:off x="14151889" y="8110307"/>
                <a:ext cx="883873" cy="1946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Conector recto de flecha 236"/>
              <p:cNvCxnSpPr>
                <a:stCxn id="159" idx="1"/>
              </p:cNvCxnSpPr>
              <p:nvPr/>
            </p:nvCxnSpPr>
            <p:spPr>
              <a:xfrm flipH="1" flipV="1">
                <a:off x="11631036" y="8129766"/>
                <a:ext cx="1075412" cy="1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Conector recto de flecha 239"/>
              <p:cNvCxnSpPr/>
              <p:nvPr/>
            </p:nvCxnSpPr>
            <p:spPr>
              <a:xfrm flipV="1">
                <a:off x="11657487" y="6036147"/>
                <a:ext cx="0" cy="2131355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Conector recto de flecha 241"/>
              <p:cNvCxnSpPr>
                <a:endCxn id="158" idx="1"/>
              </p:cNvCxnSpPr>
              <p:nvPr/>
            </p:nvCxnSpPr>
            <p:spPr>
              <a:xfrm flipV="1">
                <a:off x="11655371" y="6018177"/>
                <a:ext cx="1171637" cy="29298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" name="Flecha izquierda y derecha 244"/>
              <p:cNvSpPr/>
              <p:nvPr/>
            </p:nvSpPr>
            <p:spPr>
              <a:xfrm rot="12818899">
                <a:off x="14276037" y="4318159"/>
                <a:ext cx="922357" cy="212903"/>
              </a:xfrm>
              <a:prstGeom prst="leftRightArrow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46" name="Flecha izquierda y derecha 245"/>
              <p:cNvSpPr/>
              <p:nvPr/>
            </p:nvSpPr>
            <p:spPr>
              <a:xfrm rot="16200000">
                <a:off x="15134851" y="6825124"/>
                <a:ext cx="922357" cy="212903"/>
              </a:xfrm>
              <a:prstGeom prst="leftRightArrow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247" name="Imagen 246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68080" y="3661831"/>
                <a:ext cx="614369" cy="650686"/>
              </a:xfrm>
              <a:prstGeom prst="rect">
                <a:avLst/>
              </a:prstGeom>
            </p:spPr>
          </p:pic>
          <p:sp>
            <p:nvSpPr>
              <p:cNvPr id="259" name="CuadroTexto 258"/>
              <p:cNvSpPr txBox="1"/>
              <p:nvPr/>
            </p:nvSpPr>
            <p:spPr>
              <a:xfrm>
                <a:off x="5854697" y="8234853"/>
                <a:ext cx="12757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b="1" dirty="0" smtClean="0">
                    <a:solidFill>
                      <a:srgbClr val="00B050"/>
                    </a:solidFill>
                  </a:rPr>
                  <a:t>DATABASE</a:t>
                </a:r>
                <a:endParaRPr lang="es-ES" sz="12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60" name="Flecha izquierda y derecha 259"/>
              <p:cNvSpPr/>
              <p:nvPr/>
            </p:nvSpPr>
            <p:spPr>
              <a:xfrm rot="16200000">
                <a:off x="5821488" y="7456553"/>
                <a:ext cx="922357" cy="212903"/>
              </a:xfrm>
              <a:prstGeom prst="leftRightArrow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262" name="Imagen 261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62063" y="8629375"/>
                <a:ext cx="444124" cy="445566"/>
              </a:xfrm>
              <a:prstGeom prst="rect">
                <a:avLst/>
              </a:prstGeom>
            </p:spPr>
          </p:pic>
          <p:pic>
            <p:nvPicPr>
              <p:cNvPr id="264" name="Imagen 26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39723" y="8725391"/>
                <a:ext cx="423959" cy="390042"/>
              </a:xfrm>
              <a:prstGeom prst="rect">
                <a:avLst/>
              </a:prstGeom>
            </p:spPr>
          </p:pic>
          <p:sp>
            <p:nvSpPr>
              <p:cNvPr id="267" name="CuadroTexto 266"/>
              <p:cNvSpPr txBox="1"/>
              <p:nvPr/>
            </p:nvSpPr>
            <p:spPr>
              <a:xfrm>
                <a:off x="11793527" y="7642850"/>
                <a:ext cx="10555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Unknown</a:t>
                </a:r>
                <a:endPara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268" name="CuadroTexto 267"/>
              <p:cNvSpPr txBox="1"/>
              <p:nvPr/>
            </p:nvSpPr>
            <p:spPr>
              <a:xfrm>
                <a:off x="14012223" y="7636483"/>
                <a:ext cx="9187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Yes / No</a:t>
                </a:r>
              </a:p>
            </p:txBody>
          </p:sp>
          <p:sp>
            <p:nvSpPr>
              <p:cNvPr id="281" name="CuadroTexto 280"/>
              <p:cNvSpPr txBox="1"/>
              <p:nvPr/>
            </p:nvSpPr>
            <p:spPr>
              <a:xfrm>
                <a:off x="6919212" y="6669297"/>
                <a:ext cx="12695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( $</a:t>
                </a:r>
                <a:r>
                  <a:rPr lang="es-ES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yum_sugest</a:t>
                </a:r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)</a:t>
                </a:r>
                <a:endParaRPr lang="es-E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</p:grpSp>
        <p:sp>
          <p:nvSpPr>
            <p:cNvPr id="297" name="CuadroTexto 296"/>
            <p:cNvSpPr txBox="1"/>
            <p:nvPr/>
          </p:nvSpPr>
          <p:spPr>
            <a:xfrm>
              <a:off x="4362460" y="2398959"/>
              <a:ext cx="1502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 /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Unknown</a:t>
              </a:r>
              <a:endPara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298" name="CuadroTexto 297"/>
            <p:cNvSpPr txBox="1"/>
            <p:nvPr/>
          </p:nvSpPr>
          <p:spPr>
            <a:xfrm>
              <a:off x="2395440" y="3747898"/>
              <a:ext cx="47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299" name="CuadroTexto 298"/>
            <p:cNvSpPr txBox="1"/>
            <p:nvPr/>
          </p:nvSpPr>
          <p:spPr>
            <a:xfrm>
              <a:off x="1551164" y="2313854"/>
              <a:ext cx="47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300" name="CuadroTexto 299"/>
            <p:cNvSpPr txBox="1"/>
            <p:nvPr/>
          </p:nvSpPr>
          <p:spPr>
            <a:xfrm>
              <a:off x="6282666" y="928002"/>
              <a:ext cx="47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4591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o 33"/>
          <p:cNvGrpSpPr/>
          <p:nvPr/>
        </p:nvGrpSpPr>
        <p:grpSpPr>
          <a:xfrm>
            <a:off x="595393" y="1760180"/>
            <a:ext cx="10877657" cy="3619100"/>
            <a:chOff x="595393" y="1760180"/>
            <a:chExt cx="10877657" cy="3619100"/>
          </a:xfrm>
        </p:grpSpPr>
        <p:sp>
          <p:nvSpPr>
            <p:cNvPr id="5" name="Decisión 4"/>
            <p:cNvSpPr/>
            <p:nvPr/>
          </p:nvSpPr>
          <p:spPr>
            <a:xfrm>
              <a:off x="2173056" y="1760180"/>
              <a:ext cx="2205200" cy="1581874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#AVAILABLE_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INGREDIENTS</a:t>
              </a:r>
              <a:endParaRPr lang="es-E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7" name="Rectángulo redondeado 6"/>
            <p:cNvSpPr/>
            <p:nvPr/>
          </p:nvSpPr>
          <p:spPr>
            <a:xfrm>
              <a:off x="7852572" y="2063453"/>
              <a:ext cx="1456523" cy="1034526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ANALIZE CONTENT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8" name="Elipse 7"/>
            <p:cNvSpPr/>
            <p:nvPr/>
          </p:nvSpPr>
          <p:spPr>
            <a:xfrm>
              <a:off x="10198041" y="2063453"/>
              <a:ext cx="1275009" cy="1016285"/>
            </a:xfrm>
            <a:prstGeom prst="ellipse">
              <a:avLst/>
            </a:prstGeom>
            <a:noFill/>
            <a:ln w="381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RESPONSE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0" name="Rectángulo redondeado 9"/>
            <p:cNvSpPr/>
            <p:nvPr/>
          </p:nvSpPr>
          <p:spPr>
            <a:xfrm>
              <a:off x="5465321" y="2115962"/>
              <a:ext cx="1386626" cy="929508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FETCH CONTENT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1" name="Elipse 10"/>
            <p:cNvSpPr/>
            <p:nvPr/>
          </p:nvSpPr>
          <p:spPr>
            <a:xfrm>
              <a:off x="595393" y="2181630"/>
              <a:ext cx="940158" cy="758739"/>
            </a:xfrm>
            <a:prstGeom prst="ellipse">
              <a:avLst/>
            </a:prstGeom>
            <a:noFill/>
            <a:ln w="381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START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13" name="Conector recto de flecha 12"/>
            <p:cNvCxnSpPr>
              <a:stCxn id="11" idx="6"/>
              <a:endCxn id="5" idx="1"/>
            </p:cNvCxnSpPr>
            <p:nvPr/>
          </p:nvCxnSpPr>
          <p:spPr>
            <a:xfrm flipV="1">
              <a:off x="1535551" y="2551117"/>
              <a:ext cx="637505" cy="9883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de flecha 14"/>
            <p:cNvCxnSpPr>
              <a:stCxn id="5" idx="3"/>
              <a:endCxn id="10" idx="1"/>
            </p:cNvCxnSpPr>
            <p:nvPr/>
          </p:nvCxnSpPr>
          <p:spPr>
            <a:xfrm>
              <a:off x="4378256" y="2551117"/>
              <a:ext cx="1087065" cy="29599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de flecha 31"/>
            <p:cNvCxnSpPr>
              <a:stCxn id="10" idx="3"/>
              <a:endCxn id="7" idx="1"/>
            </p:cNvCxnSpPr>
            <p:nvPr/>
          </p:nvCxnSpPr>
          <p:spPr>
            <a:xfrm>
              <a:off x="6851947" y="2580716"/>
              <a:ext cx="1000625" cy="0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de flecha 34"/>
            <p:cNvCxnSpPr>
              <a:stCxn id="7" idx="3"/>
              <a:endCxn id="8" idx="2"/>
            </p:cNvCxnSpPr>
            <p:nvPr/>
          </p:nvCxnSpPr>
          <p:spPr>
            <a:xfrm flipV="1">
              <a:off x="9309095" y="2571596"/>
              <a:ext cx="888946" cy="9120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CuadroTexto 121"/>
            <p:cNvSpPr txBox="1"/>
            <p:nvPr/>
          </p:nvSpPr>
          <p:spPr>
            <a:xfrm>
              <a:off x="4656971" y="2177854"/>
              <a:ext cx="47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68" name="Rectángulo redondeado 67"/>
            <p:cNvSpPr/>
            <p:nvPr/>
          </p:nvSpPr>
          <p:spPr bwMode="auto">
            <a:xfrm>
              <a:off x="5565640" y="4150910"/>
              <a:ext cx="1257743" cy="1228370"/>
            </a:xfrm>
            <a:prstGeom prst="roundRect">
              <a:avLst/>
            </a:prstGeom>
            <a:solidFill>
              <a:schemeClr val="bg1"/>
            </a:solidFill>
            <a:ln w="9525" cap="rnd" cmpd="sng" algn="ctr">
              <a:solidFill>
                <a:srgbClr val="00B05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69" name="CuadroTexto 68"/>
            <p:cNvSpPr txBox="1"/>
            <p:nvPr/>
          </p:nvSpPr>
          <p:spPr>
            <a:xfrm>
              <a:off x="5717671" y="4260583"/>
              <a:ext cx="12757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solidFill>
                    <a:srgbClr val="00B050"/>
                  </a:solidFill>
                </a:rPr>
                <a:t>DATABASE</a:t>
              </a:r>
              <a:endParaRPr lang="es-ES" sz="1200" b="1" dirty="0">
                <a:solidFill>
                  <a:srgbClr val="00B050"/>
                </a:solidFill>
              </a:endParaRPr>
            </a:p>
          </p:txBody>
        </p:sp>
        <p:sp>
          <p:nvSpPr>
            <p:cNvPr id="71" name="Flecha izquierda y derecha 70"/>
            <p:cNvSpPr/>
            <p:nvPr/>
          </p:nvSpPr>
          <p:spPr>
            <a:xfrm rot="16200000">
              <a:off x="5684462" y="3482283"/>
              <a:ext cx="922357" cy="212903"/>
            </a:xfrm>
            <a:prstGeom prst="left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72" name="Imagen 71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5037" y="4655105"/>
              <a:ext cx="444124" cy="445566"/>
            </a:xfrm>
            <a:prstGeom prst="rect">
              <a:avLst/>
            </a:prstGeom>
          </p:spPr>
        </p:pic>
        <p:pic>
          <p:nvPicPr>
            <p:cNvPr id="74" name="Imagen 7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2697" y="4751121"/>
              <a:ext cx="423959" cy="3900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3389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redondeado 9"/>
          <p:cNvSpPr/>
          <p:nvPr/>
        </p:nvSpPr>
        <p:spPr>
          <a:xfrm>
            <a:off x="11496759" y="5778953"/>
            <a:ext cx="1386626" cy="92950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FETCH CONTENT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-2568590" y="3079864"/>
            <a:ext cx="940158" cy="758739"/>
          </a:xfrm>
          <a:prstGeom prst="ellipse">
            <a:avLst/>
          </a:prstGeom>
          <a:noFill/>
          <a:ln w="38100">
            <a:solidFill>
              <a:srgbClr val="46D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START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13" name="Conector recto de flecha 12"/>
          <p:cNvCxnSpPr>
            <a:stCxn id="11" idx="6"/>
          </p:cNvCxnSpPr>
          <p:nvPr/>
        </p:nvCxnSpPr>
        <p:spPr>
          <a:xfrm flipV="1">
            <a:off x="-1628432" y="3449351"/>
            <a:ext cx="637505" cy="9883"/>
          </a:xfrm>
          <a:prstGeom prst="straightConnector1">
            <a:avLst/>
          </a:prstGeom>
          <a:ln w="28575">
            <a:solidFill>
              <a:srgbClr val="724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10409694" y="6195377"/>
            <a:ext cx="1087065" cy="29599"/>
          </a:xfrm>
          <a:prstGeom prst="straightConnector1">
            <a:avLst/>
          </a:prstGeom>
          <a:ln w="28575">
            <a:solidFill>
              <a:srgbClr val="724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CuadroTexto 121"/>
          <p:cNvSpPr txBox="1"/>
          <p:nvPr/>
        </p:nvSpPr>
        <p:spPr>
          <a:xfrm>
            <a:off x="10688409" y="5840845"/>
            <a:ext cx="47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rPr>
              <a:t>Yes</a:t>
            </a:r>
            <a:endParaRPr lang="es-ES" b="1" dirty="0">
              <a:solidFill>
                <a:srgbClr val="FF3300"/>
              </a:solidFill>
              <a:latin typeface="+mj-lt"/>
              <a:cs typeface="Aharoni" panose="02010803020104030203" pitchFamily="2" charset="-79"/>
            </a:endParaRPr>
          </a:p>
        </p:txBody>
      </p:sp>
      <p:sp>
        <p:nvSpPr>
          <p:cNvPr id="22" name="Decisión 21"/>
          <p:cNvSpPr/>
          <p:nvPr/>
        </p:nvSpPr>
        <p:spPr>
          <a:xfrm>
            <a:off x="8788245" y="2693298"/>
            <a:ext cx="1778285" cy="1531869"/>
          </a:xfrm>
          <a:prstGeom prst="flowChartDecision">
            <a:avLst/>
          </a:prstGeom>
          <a:noFill/>
          <a:ln w="38100">
            <a:solidFill>
              <a:srgbClr val="46D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#</a:t>
            </a:r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goodbyes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3" name="Decisión 22"/>
          <p:cNvSpPr/>
          <p:nvPr/>
        </p:nvSpPr>
        <p:spPr>
          <a:xfrm>
            <a:off x="-990927" y="2693298"/>
            <a:ext cx="1778285" cy="1531869"/>
          </a:xfrm>
          <a:prstGeom prst="flowChartDecision">
            <a:avLst/>
          </a:prstGeom>
          <a:noFill/>
          <a:ln w="38100">
            <a:solidFill>
              <a:srgbClr val="46D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#</a:t>
            </a:r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greetings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4" name="Decisión 23"/>
          <p:cNvSpPr/>
          <p:nvPr/>
        </p:nvSpPr>
        <p:spPr>
          <a:xfrm>
            <a:off x="1809564" y="2680131"/>
            <a:ext cx="1881370" cy="1573163"/>
          </a:xfrm>
          <a:prstGeom prst="flowChartDecision">
            <a:avLst/>
          </a:prstGeom>
          <a:noFill/>
          <a:ln w="38100">
            <a:solidFill>
              <a:srgbClr val="46D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#</a:t>
            </a:r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capabilities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5" name="Decisión 24"/>
          <p:cNvSpPr/>
          <p:nvPr/>
        </p:nvSpPr>
        <p:spPr>
          <a:xfrm>
            <a:off x="1798314" y="4637014"/>
            <a:ext cx="1881370" cy="1573163"/>
          </a:xfrm>
          <a:prstGeom prst="flowChartDecision">
            <a:avLst/>
          </a:prstGeom>
          <a:noFill/>
          <a:ln w="38100">
            <a:solidFill>
              <a:srgbClr val="46D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#</a:t>
            </a:r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about</a:t>
            </a:r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_</a:t>
            </a:r>
          </a:p>
          <a:p>
            <a:pPr algn="ctr"/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yumyum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6" name="Decisión 25"/>
          <p:cNvSpPr/>
          <p:nvPr/>
        </p:nvSpPr>
        <p:spPr>
          <a:xfrm>
            <a:off x="4367579" y="4931877"/>
            <a:ext cx="1881370" cy="1573163"/>
          </a:xfrm>
          <a:prstGeom prst="flowChartDecision">
            <a:avLst/>
          </a:prstGeom>
          <a:noFill/>
          <a:ln w="38100">
            <a:solidFill>
              <a:srgbClr val="46D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#</a:t>
            </a:r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available</a:t>
            </a:r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_</a:t>
            </a:r>
          </a:p>
          <a:p>
            <a:pPr algn="ctr"/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ingredients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7" name="Decisión 26"/>
          <p:cNvSpPr/>
          <p:nvPr/>
        </p:nvSpPr>
        <p:spPr>
          <a:xfrm>
            <a:off x="1823112" y="723248"/>
            <a:ext cx="1881370" cy="1573163"/>
          </a:xfrm>
          <a:prstGeom prst="flowChartDecision">
            <a:avLst/>
          </a:prstGeom>
          <a:noFill/>
          <a:ln w="38100">
            <a:solidFill>
              <a:srgbClr val="46D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#interface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8" name="Decisión 27"/>
          <p:cNvSpPr/>
          <p:nvPr/>
        </p:nvSpPr>
        <p:spPr>
          <a:xfrm>
            <a:off x="6677948" y="1086075"/>
            <a:ext cx="1881370" cy="1573163"/>
          </a:xfrm>
          <a:prstGeom prst="flowChartDecision">
            <a:avLst/>
          </a:prstGeom>
          <a:noFill/>
          <a:ln w="38100">
            <a:solidFill>
              <a:srgbClr val="46D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#</a:t>
            </a:r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negative</a:t>
            </a:r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_</a:t>
            </a:r>
          </a:p>
          <a:p>
            <a:pPr algn="ctr"/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reactions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9" name="Decisión 28"/>
          <p:cNvSpPr/>
          <p:nvPr/>
        </p:nvSpPr>
        <p:spPr>
          <a:xfrm>
            <a:off x="6680078" y="3083650"/>
            <a:ext cx="1881370" cy="1573163"/>
          </a:xfrm>
          <a:prstGeom prst="flowChartDecision">
            <a:avLst/>
          </a:prstGeom>
          <a:noFill/>
          <a:ln w="38100">
            <a:solidFill>
              <a:srgbClr val="46D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#positive_</a:t>
            </a:r>
          </a:p>
          <a:p>
            <a:pPr algn="ctr"/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reactions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0" name="Decisión 29"/>
          <p:cNvSpPr/>
          <p:nvPr/>
        </p:nvSpPr>
        <p:spPr>
          <a:xfrm>
            <a:off x="4358219" y="2422893"/>
            <a:ext cx="1881370" cy="1573163"/>
          </a:xfrm>
          <a:prstGeom prst="flowChartDecision">
            <a:avLst/>
          </a:prstGeom>
          <a:noFill/>
          <a:ln w="38100">
            <a:solidFill>
              <a:srgbClr val="46D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#</a:t>
            </a:r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sugest</a:t>
            </a:r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_</a:t>
            </a:r>
          </a:p>
          <a:p>
            <a:pPr algn="ctr"/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dish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1" name="Decisión 30"/>
          <p:cNvSpPr/>
          <p:nvPr/>
        </p:nvSpPr>
        <p:spPr>
          <a:xfrm>
            <a:off x="4382337" y="103851"/>
            <a:ext cx="1881370" cy="1576249"/>
          </a:xfrm>
          <a:prstGeom prst="flowChartDecision">
            <a:avLst/>
          </a:prstGeom>
          <a:noFill/>
          <a:ln w="38100">
            <a:solidFill>
              <a:srgbClr val="46D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#</a:t>
            </a:r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get_recipe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3" name="Decisión 32"/>
          <p:cNvSpPr/>
          <p:nvPr/>
        </p:nvSpPr>
        <p:spPr>
          <a:xfrm>
            <a:off x="6677948" y="4934449"/>
            <a:ext cx="1881370" cy="1573163"/>
          </a:xfrm>
          <a:prstGeom prst="flowChartDecision">
            <a:avLst/>
          </a:prstGeom>
          <a:noFill/>
          <a:ln w="38100">
            <a:solidFill>
              <a:srgbClr val="46D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#</a:t>
            </a:r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not</a:t>
            </a:r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_</a:t>
            </a:r>
          </a:p>
          <a:p>
            <a:pPr algn="ctr"/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specified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36" name="Conector recto de flecha 35"/>
          <p:cNvCxnSpPr/>
          <p:nvPr/>
        </p:nvCxnSpPr>
        <p:spPr>
          <a:xfrm flipV="1">
            <a:off x="787358" y="3466712"/>
            <a:ext cx="637505" cy="9883"/>
          </a:xfrm>
          <a:prstGeom prst="straightConnector1">
            <a:avLst/>
          </a:prstGeom>
          <a:ln w="28575">
            <a:solidFill>
              <a:srgbClr val="724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/>
          <p:nvPr/>
        </p:nvCxnSpPr>
        <p:spPr>
          <a:xfrm flipV="1">
            <a:off x="3724657" y="906015"/>
            <a:ext cx="637505" cy="9883"/>
          </a:xfrm>
          <a:prstGeom prst="straightConnector1">
            <a:avLst/>
          </a:prstGeom>
          <a:ln w="28575">
            <a:solidFill>
              <a:srgbClr val="724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/>
          <p:nvPr/>
        </p:nvCxnSpPr>
        <p:spPr>
          <a:xfrm flipV="1">
            <a:off x="3724657" y="3209474"/>
            <a:ext cx="637505" cy="9883"/>
          </a:xfrm>
          <a:prstGeom prst="straightConnector1">
            <a:avLst/>
          </a:prstGeom>
          <a:ln w="28575">
            <a:solidFill>
              <a:srgbClr val="724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/>
          <p:nvPr/>
        </p:nvCxnSpPr>
        <p:spPr>
          <a:xfrm flipV="1">
            <a:off x="3740507" y="5708575"/>
            <a:ext cx="637505" cy="9883"/>
          </a:xfrm>
          <a:prstGeom prst="straightConnector1">
            <a:avLst/>
          </a:prstGeom>
          <a:ln w="28575">
            <a:solidFill>
              <a:srgbClr val="724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/>
          <p:cNvSpPr/>
          <p:nvPr/>
        </p:nvSpPr>
        <p:spPr>
          <a:xfrm>
            <a:off x="11166766" y="3087342"/>
            <a:ext cx="940158" cy="758739"/>
          </a:xfrm>
          <a:prstGeom prst="ellipse">
            <a:avLst/>
          </a:prstGeom>
          <a:noFill/>
          <a:ln w="38100">
            <a:solidFill>
              <a:srgbClr val="46D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END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41" name="Conector recto de flecha 40"/>
          <p:cNvCxnSpPr/>
          <p:nvPr/>
        </p:nvCxnSpPr>
        <p:spPr>
          <a:xfrm flipV="1">
            <a:off x="10566530" y="3439468"/>
            <a:ext cx="637505" cy="9883"/>
          </a:xfrm>
          <a:prstGeom prst="straightConnector1">
            <a:avLst/>
          </a:prstGeom>
          <a:ln w="28575">
            <a:solidFill>
              <a:srgbClr val="724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>
            <a:stCxn id="31" idx="2"/>
            <a:endCxn id="30" idx="0"/>
          </p:cNvCxnSpPr>
          <p:nvPr/>
        </p:nvCxnSpPr>
        <p:spPr>
          <a:xfrm flipH="1">
            <a:off x="5298904" y="1680100"/>
            <a:ext cx="24118" cy="742793"/>
          </a:xfrm>
          <a:prstGeom prst="straightConnector1">
            <a:avLst/>
          </a:prstGeom>
          <a:ln w="28575">
            <a:solidFill>
              <a:srgbClr val="724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/>
          <p:cNvCxnSpPr>
            <a:stCxn id="30" idx="2"/>
            <a:endCxn id="26" idx="0"/>
          </p:cNvCxnSpPr>
          <p:nvPr/>
        </p:nvCxnSpPr>
        <p:spPr>
          <a:xfrm>
            <a:off x="5298904" y="3996056"/>
            <a:ext cx="9360" cy="935821"/>
          </a:xfrm>
          <a:prstGeom prst="straightConnector1">
            <a:avLst/>
          </a:prstGeom>
          <a:ln w="28575">
            <a:solidFill>
              <a:srgbClr val="724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581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rupo 178"/>
          <p:cNvGrpSpPr/>
          <p:nvPr/>
        </p:nvGrpSpPr>
        <p:grpSpPr>
          <a:xfrm>
            <a:off x="-1238250" y="-2133600"/>
            <a:ext cx="16989718" cy="11576336"/>
            <a:chOff x="-1238250" y="-2133600"/>
            <a:chExt cx="16989718" cy="11576336"/>
          </a:xfrm>
        </p:grpSpPr>
        <p:sp>
          <p:nvSpPr>
            <p:cNvPr id="135" name="Rectángulo 134"/>
            <p:cNvSpPr/>
            <p:nvPr/>
          </p:nvSpPr>
          <p:spPr>
            <a:xfrm>
              <a:off x="-1238250" y="-2133600"/>
              <a:ext cx="16989718" cy="11576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1" name="Nube 50"/>
            <p:cNvSpPr/>
            <p:nvPr/>
          </p:nvSpPr>
          <p:spPr>
            <a:xfrm>
              <a:off x="10868825" y="-1859517"/>
              <a:ext cx="2628000" cy="1692000"/>
            </a:xfrm>
            <a:prstGeom prst="cloud">
              <a:avLst/>
            </a:prstGeom>
            <a:solidFill>
              <a:schemeClr val="bg1"/>
            </a:solidFill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7" name="Nube 66"/>
            <p:cNvSpPr/>
            <p:nvPr/>
          </p:nvSpPr>
          <p:spPr>
            <a:xfrm>
              <a:off x="7821053" y="-1814439"/>
              <a:ext cx="2628000" cy="1692000"/>
            </a:xfrm>
            <a:prstGeom prst="cloud">
              <a:avLst/>
            </a:prstGeom>
            <a:solidFill>
              <a:schemeClr val="bg1"/>
            </a:solidFill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" name="Rectángulo redondeado 3"/>
            <p:cNvSpPr/>
            <p:nvPr/>
          </p:nvSpPr>
          <p:spPr>
            <a:xfrm>
              <a:off x="8635857" y="1058111"/>
              <a:ext cx="1275009" cy="936000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IMAGE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RECOGNITION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5" name="Decisión 4"/>
            <p:cNvSpPr/>
            <p:nvPr/>
          </p:nvSpPr>
          <p:spPr>
            <a:xfrm>
              <a:off x="1071276" y="743376"/>
              <a:ext cx="2205200" cy="1581874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#GET_RECIPE</a:t>
              </a:r>
              <a:endParaRPr lang="es-E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6" name="Decisión 5"/>
            <p:cNvSpPr/>
            <p:nvPr/>
          </p:nvSpPr>
          <p:spPr>
            <a:xfrm>
              <a:off x="4456557" y="3126730"/>
              <a:ext cx="1339404" cy="1378041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@DISH</a:t>
              </a:r>
            </a:p>
          </p:txBody>
        </p:sp>
        <p:sp>
          <p:nvSpPr>
            <p:cNvPr id="7" name="Rectángulo redondeado 6"/>
            <p:cNvSpPr/>
            <p:nvPr/>
          </p:nvSpPr>
          <p:spPr>
            <a:xfrm>
              <a:off x="11360215" y="1050122"/>
              <a:ext cx="1456523" cy="936000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SEARCH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RECIPE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8" name="Elipse 7"/>
            <p:cNvSpPr/>
            <p:nvPr/>
          </p:nvSpPr>
          <p:spPr>
            <a:xfrm>
              <a:off x="14139156" y="977158"/>
              <a:ext cx="1275009" cy="1016285"/>
            </a:xfrm>
            <a:prstGeom prst="ellipse">
              <a:avLst/>
            </a:prstGeom>
            <a:noFill/>
            <a:ln w="762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RESPONSE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9" name="Decisión 8"/>
            <p:cNvSpPr/>
            <p:nvPr/>
          </p:nvSpPr>
          <p:spPr>
            <a:xfrm>
              <a:off x="4456557" y="855771"/>
              <a:ext cx="1339404" cy="1378041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$IMAGE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FILE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0" name="Rectángulo redondeado 9"/>
            <p:cNvSpPr/>
            <p:nvPr/>
          </p:nvSpPr>
          <p:spPr>
            <a:xfrm>
              <a:off x="4425616" y="5924592"/>
              <a:ext cx="1386626" cy="929508"/>
            </a:xfrm>
            <a:prstGeom prst="roundRect">
              <a:avLst/>
            </a:prstGeom>
            <a:noFill/>
            <a:ln w="381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ASK FOR 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@DISH 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OR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 IMAGE FILE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1" name="Elipse 10"/>
            <p:cNvSpPr/>
            <p:nvPr/>
          </p:nvSpPr>
          <p:spPr>
            <a:xfrm>
              <a:off x="-933657" y="1058111"/>
              <a:ext cx="1260000" cy="1008000"/>
            </a:xfrm>
            <a:prstGeom prst="ellipse">
              <a:avLst/>
            </a:prstGeom>
            <a:noFill/>
            <a:ln w="762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START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13" name="Conector recto de flecha 12"/>
            <p:cNvCxnSpPr>
              <a:stCxn id="11" idx="6"/>
              <a:endCxn id="5" idx="1"/>
            </p:cNvCxnSpPr>
            <p:nvPr/>
          </p:nvCxnSpPr>
          <p:spPr>
            <a:xfrm flipV="1">
              <a:off x="326343" y="1534313"/>
              <a:ext cx="744933" cy="27798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de flecha 14"/>
            <p:cNvCxnSpPr>
              <a:stCxn id="5" idx="3"/>
              <a:endCxn id="9" idx="1"/>
            </p:cNvCxnSpPr>
            <p:nvPr/>
          </p:nvCxnSpPr>
          <p:spPr>
            <a:xfrm>
              <a:off x="3276476" y="1534313"/>
              <a:ext cx="1180081" cy="10479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Imagen 1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610" b="22166"/>
            <a:stretch/>
          </p:blipFill>
          <p:spPr>
            <a:xfrm>
              <a:off x="11396890" y="-1144941"/>
              <a:ext cx="1479938" cy="423440"/>
            </a:xfrm>
            <a:prstGeom prst="rect">
              <a:avLst/>
            </a:prstGeom>
          </p:spPr>
        </p:pic>
        <p:sp>
          <p:nvSpPr>
            <p:cNvPr id="24" name="Flecha izquierda y derecha 23"/>
            <p:cNvSpPr/>
            <p:nvPr/>
          </p:nvSpPr>
          <p:spPr>
            <a:xfrm rot="16200000">
              <a:off x="8700060" y="396965"/>
              <a:ext cx="1080000" cy="180000"/>
            </a:xfrm>
            <a:prstGeom prst="left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31" name="Imagen 30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1185" y="189639"/>
              <a:ext cx="614369" cy="650686"/>
            </a:xfrm>
            <a:prstGeom prst="rect">
              <a:avLst/>
            </a:prstGeom>
          </p:spPr>
        </p:pic>
        <p:cxnSp>
          <p:nvCxnSpPr>
            <p:cNvPr id="23" name="Conector recto de flecha 22"/>
            <p:cNvCxnSpPr>
              <a:stCxn id="6" idx="2"/>
            </p:cNvCxnSpPr>
            <p:nvPr/>
          </p:nvCxnSpPr>
          <p:spPr>
            <a:xfrm>
              <a:off x="5126259" y="4504771"/>
              <a:ext cx="0" cy="1384536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CuadroTexto 25"/>
            <p:cNvSpPr txBox="1"/>
            <p:nvPr/>
          </p:nvSpPr>
          <p:spPr>
            <a:xfrm>
              <a:off x="3548802" y="4867528"/>
              <a:ext cx="1502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 /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Unknown</a:t>
              </a:r>
              <a:endPara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cxnSp>
          <p:nvCxnSpPr>
            <p:cNvPr id="32" name="Conector recto de flecha 31"/>
            <p:cNvCxnSpPr>
              <a:stCxn id="6" idx="3"/>
            </p:cNvCxnSpPr>
            <p:nvPr/>
          </p:nvCxnSpPr>
          <p:spPr>
            <a:xfrm flipV="1">
              <a:off x="5795961" y="3807650"/>
              <a:ext cx="6315373" cy="810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de flecha 34"/>
            <p:cNvCxnSpPr>
              <a:stCxn id="7" idx="3"/>
              <a:endCxn id="8" idx="2"/>
            </p:cNvCxnSpPr>
            <p:nvPr/>
          </p:nvCxnSpPr>
          <p:spPr>
            <a:xfrm flipV="1">
              <a:off x="12816738" y="1485301"/>
              <a:ext cx="1322418" cy="3282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de flecha 36"/>
            <p:cNvCxnSpPr/>
            <p:nvPr/>
          </p:nvCxnSpPr>
          <p:spPr>
            <a:xfrm flipH="1">
              <a:off x="5121822" y="2235408"/>
              <a:ext cx="9493" cy="900000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de flecha 38"/>
            <p:cNvCxnSpPr>
              <a:stCxn id="9" idx="3"/>
              <a:endCxn id="4" idx="1"/>
            </p:cNvCxnSpPr>
            <p:nvPr/>
          </p:nvCxnSpPr>
          <p:spPr>
            <a:xfrm flipV="1">
              <a:off x="5795961" y="1526111"/>
              <a:ext cx="2839896" cy="1868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CuadroTexto 44"/>
            <p:cNvSpPr txBox="1"/>
            <p:nvPr/>
          </p:nvSpPr>
          <p:spPr>
            <a:xfrm>
              <a:off x="3398427" y="1170264"/>
              <a:ext cx="47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46" name="CuadroTexto 45"/>
            <p:cNvSpPr txBox="1"/>
            <p:nvPr/>
          </p:nvSpPr>
          <p:spPr>
            <a:xfrm>
              <a:off x="5818724" y="3431705"/>
              <a:ext cx="47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pic>
          <p:nvPicPr>
            <p:cNvPr id="64" name="Imagen 6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9312" y="-1169825"/>
              <a:ext cx="559735" cy="559735"/>
            </a:xfrm>
            <a:prstGeom prst="rect">
              <a:avLst/>
            </a:prstGeom>
          </p:spPr>
        </p:pic>
        <p:sp>
          <p:nvSpPr>
            <p:cNvPr id="65" name="CuadroTexto 64"/>
            <p:cNvSpPr txBox="1"/>
            <p:nvPr/>
          </p:nvSpPr>
          <p:spPr>
            <a:xfrm>
              <a:off x="8805230" y="-1172412"/>
              <a:ext cx="12598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 smtClean="0">
                  <a:solidFill>
                    <a:schemeClr val="accent3">
                      <a:lumMod val="75000"/>
                    </a:schemeClr>
                  </a:solidFill>
                  <a:latin typeface="Berlin Sans FB" panose="020E0602020502020306" pitchFamily="34" charset="0"/>
                </a:rPr>
                <a:t>Visual </a:t>
              </a:r>
              <a:r>
                <a:rPr lang="es-ES" sz="1600" dirty="0" err="1" smtClean="0">
                  <a:solidFill>
                    <a:schemeClr val="accent3">
                      <a:lumMod val="75000"/>
                    </a:schemeClr>
                  </a:solidFill>
                  <a:latin typeface="Berlin Sans FB" panose="020E0602020502020306" pitchFamily="34" charset="0"/>
                </a:rPr>
                <a:t>recognition</a:t>
              </a:r>
              <a:endParaRPr lang="es-ES" sz="1600" dirty="0">
                <a:solidFill>
                  <a:schemeClr val="accent3">
                    <a:lumMod val="75000"/>
                  </a:schemeClr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66" name="CuadroTexto 65"/>
            <p:cNvSpPr txBox="1"/>
            <p:nvPr/>
          </p:nvSpPr>
          <p:spPr>
            <a:xfrm>
              <a:off x="8375621" y="-1531205"/>
              <a:ext cx="20507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b="1" dirty="0" smtClean="0">
                  <a:solidFill>
                    <a:srgbClr val="00B050"/>
                  </a:solidFill>
                </a:rPr>
                <a:t>IBM WATSON</a:t>
              </a:r>
              <a:r>
                <a:rPr lang="es-ES" sz="1200" b="1" dirty="0" smtClean="0">
                  <a:solidFill>
                    <a:srgbClr val="00B050"/>
                  </a:solidFill>
                </a:rPr>
                <a:t> </a:t>
              </a:r>
              <a:r>
                <a:rPr lang="es-ES" sz="1400" b="1" dirty="0" smtClean="0">
                  <a:solidFill>
                    <a:srgbClr val="00B050"/>
                  </a:solidFill>
                </a:rPr>
                <a:t>SERVICES</a:t>
              </a:r>
              <a:endParaRPr lang="es-ES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78" name="CuadroTexto 77"/>
            <p:cNvSpPr txBox="1"/>
            <p:nvPr/>
          </p:nvSpPr>
          <p:spPr>
            <a:xfrm>
              <a:off x="5771193" y="1165847"/>
              <a:ext cx="47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cxnSp>
          <p:nvCxnSpPr>
            <p:cNvPr id="79" name="Conector recto de flecha 78"/>
            <p:cNvCxnSpPr/>
            <p:nvPr/>
          </p:nvCxnSpPr>
          <p:spPr>
            <a:xfrm>
              <a:off x="5118929" y="256969"/>
              <a:ext cx="7330" cy="58945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de flecha 94"/>
            <p:cNvCxnSpPr/>
            <p:nvPr/>
          </p:nvCxnSpPr>
          <p:spPr>
            <a:xfrm flipH="1" flipV="1">
              <a:off x="7539328" y="240558"/>
              <a:ext cx="59851" cy="542842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de flecha 102"/>
            <p:cNvCxnSpPr/>
            <p:nvPr/>
          </p:nvCxnSpPr>
          <p:spPr>
            <a:xfrm>
              <a:off x="5118929" y="240559"/>
              <a:ext cx="2420399" cy="6376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de flecha 104"/>
            <p:cNvCxnSpPr>
              <a:stCxn id="10" idx="3"/>
              <a:endCxn id="107" idx="1"/>
            </p:cNvCxnSpPr>
            <p:nvPr/>
          </p:nvCxnSpPr>
          <p:spPr>
            <a:xfrm>
              <a:off x="5812242" y="6389346"/>
              <a:ext cx="1010494" cy="1466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de flecha 114"/>
            <p:cNvCxnSpPr>
              <a:stCxn id="4" idx="3"/>
              <a:endCxn id="7" idx="1"/>
            </p:cNvCxnSpPr>
            <p:nvPr/>
          </p:nvCxnSpPr>
          <p:spPr>
            <a:xfrm flipV="1">
              <a:off x="9910866" y="1518122"/>
              <a:ext cx="1449349" cy="7989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CuadroTexto 120"/>
            <p:cNvSpPr txBox="1"/>
            <p:nvPr/>
          </p:nvSpPr>
          <p:spPr>
            <a:xfrm>
              <a:off x="11530278" y="-1512830"/>
              <a:ext cx="15457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b="1" dirty="0" smtClean="0">
                  <a:solidFill>
                    <a:srgbClr val="00B050"/>
                  </a:solidFill>
                </a:rPr>
                <a:t>RECIPE SERVICES</a:t>
              </a:r>
              <a:endParaRPr lang="es-ES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131" name="CuadroTexto 130"/>
            <p:cNvSpPr txBox="1"/>
            <p:nvPr/>
          </p:nvSpPr>
          <p:spPr>
            <a:xfrm>
              <a:off x="6099172" y="1177523"/>
              <a:ext cx="13405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( $</a:t>
              </a:r>
              <a:r>
                <a:rPr lang="es-ES" sz="16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image_file</a:t>
              </a:r>
              <a:r>
                <a:rPr lang="es-E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)</a:t>
              </a:r>
              <a:endPara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132" name="CuadroTexto 131"/>
            <p:cNvSpPr txBox="1"/>
            <p:nvPr/>
          </p:nvSpPr>
          <p:spPr>
            <a:xfrm>
              <a:off x="6178505" y="3431705"/>
              <a:ext cx="7857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( $</a:t>
              </a:r>
              <a:r>
                <a:rPr lang="es-ES" sz="16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dish</a:t>
              </a:r>
              <a:r>
                <a:rPr lang="es-E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)</a:t>
              </a:r>
              <a:endPara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134" name="CuadroTexto 133"/>
            <p:cNvSpPr txBox="1"/>
            <p:nvPr/>
          </p:nvSpPr>
          <p:spPr>
            <a:xfrm>
              <a:off x="3447757" y="2372082"/>
              <a:ext cx="1502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 /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Unknown</a:t>
              </a:r>
              <a:endPara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cxnSp>
          <p:nvCxnSpPr>
            <p:cNvPr id="91" name="Conector recto de flecha 90"/>
            <p:cNvCxnSpPr>
              <a:endCxn id="7" idx="2"/>
            </p:cNvCxnSpPr>
            <p:nvPr/>
          </p:nvCxnSpPr>
          <p:spPr>
            <a:xfrm flipH="1" flipV="1">
              <a:off x="12088477" y="1986122"/>
              <a:ext cx="22857" cy="1806115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Flecha izquierda y derecha 95"/>
            <p:cNvSpPr/>
            <p:nvPr/>
          </p:nvSpPr>
          <p:spPr>
            <a:xfrm rot="16200000">
              <a:off x="11661334" y="342521"/>
              <a:ext cx="1080000" cy="180000"/>
            </a:xfrm>
            <a:prstGeom prst="left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97" name="Imagen 96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62459" y="135195"/>
              <a:ext cx="614369" cy="650686"/>
            </a:xfrm>
            <a:prstGeom prst="rect">
              <a:avLst/>
            </a:prstGeom>
          </p:spPr>
        </p:pic>
        <p:sp>
          <p:nvSpPr>
            <p:cNvPr id="98" name="Rectángulo redondeado 97"/>
            <p:cNvSpPr/>
            <p:nvPr/>
          </p:nvSpPr>
          <p:spPr bwMode="auto">
            <a:xfrm>
              <a:off x="11491689" y="7924896"/>
              <a:ext cx="1584361" cy="1365094"/>
            </a:xfrm>
            <a:prstGeom prst="roundRect">
              <a:avLst/>
            </a:prstGeom>
            <a:solidFill>
              <a:schemeClr val="bg1"/>
            </a:solidFill>
            <a:ln w="9525" cap="rnd" cmpd="sng" algn="ctr">
              <a:solidFill>
                <a:schemeClr val="bg1">
                  <a:lumMod val="50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99" name="Rectángulo redondeado 98"/>
            <p:cNvSpPr/>
            <p:nvPr/>
          </p:nvSpPr>
          <p:spPr>
            <a:xfrm>
              <a:off x="11491689" y="5931679"/>
              <a:ext cx="1382271" cy="922421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YUM </a:t>
              </a:r>
              <a:r>
                <a:rPr lang="es-E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YUM</a:t>
              </a:r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 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SUGEST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00" name="CuadroTexto 99"/>
            <p:cNvSpPr txBox="1"/>
            <p:nvPr/>
          </p:nvSpPr>
          <p:spPr>
            <a:xfrm>
              <a:off x="11800275" y="8045125"/>
              <a:ext cx="12757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b="1" dirty="0" smtClean="0">
                  <a:solidFill>
                    <a:srgbClr val="00B050"/>
                  </a:solidFill>
                </a:rPr>
                <a:t>DATABASE</a:t>
              </a:r>
              <a:endParaRPr lang="es-ES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101" name="Flecha izquierda y derecha 100"/>
            <p:cNvSpPr/>
            <p:nvPr/>
          </p:nvSpPr>
          <p:spPr>
            <a:xfrm rot="16200000">
              <a:off x="11767066" y="7283047"/>
              <a:ext cx="922357" cy="212903"/>
            </a:xfrm>
            <a:prstGeom prst="left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02" name="Imagen 101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98979" y="8473130"/>
              <a:ext cx="566319" cy="568158"/>
            </a:xfrm>
            <a:prstGeom prst="rect">
              <a:avLst/>
            </a:prstGeom>
          </p:spPr>
        </p:pic>
        <p:pic>
          <p:nvPicPr>
            <p:cNvPr id="104" name="Imagen 10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4039" y="8473130"/>
              <a:ext cx="678982" cy="624663"/>
            </a:xfrm>
            <a:prstGeom prst="rect">
              <a:avLst/>
            </a:prstGeom>
          </p:spPr>
        </p:pic>
        <p:sp>
          <p:nvSpPr>
            <p:cNvPr id="106" name="CuadroTexto 105"/>
            <p:cNvSpPr txBox="1"/>
            <p:nvPr/>
          </p:nvSpPr>
          <p:spPr>
            <a:xfrm>
              <a:off x="12162529" y="4855875"/>
              <a:ext cx="14230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( $</a:t>
              </a:r>
              <a:r>
                <a:rPr lang="es-ES" sz="16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yum_sugest</a:t>
              </a:r>
              <a:r>
                <a:rPr lang="es-E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)</a:t>
              </a:r>
              <a:endPara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107" name="Decisión 106"/>
            <p:cNvSpPr/>
            <p:nvPr/>
          </p:nvSpPr>
          <p:spPr>
            <a:xfrm>
              <a:off x="6822736" y="5684392"/>
              <a:ext cx="1552885" cy="1439230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COUNTER </a:t>
              </a:r>
              <a:r>
                <a:rPr lang="es-E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&lt; = </a:t>
              </a:r>
              <a:r>
                <a:rPr lang="es-E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3</a:t>
              </a:r>
              <a:endPara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109" name="Conector recto de flecha 108"/>
            <p:cNvCxnSpPr>
              <a:stCxn id="107" idx="3"/>
              <a:endCxn id="99" idx="1"/>
            </p:cNvCxnSpPr>
            <p:nvPr/>
          </p:nvCxnSpPr>
          <p:spPr>
            <a:xfrm flipV="1">
              <a:off x="8375621" y="6392890"/>
              <a:ext cx="3116068" cy="11117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cto de flecha 147"/>
            <p:cNvCxnSpPr/>
            <p:nvPr/>
          </p:nvCxnSpPr>
          <p:spPr>
            <a:xfrm flipH="1" flipV="1">
              <a:off x="12121793" y="3792237"/>
              <a:ext cx="45421" cy="2160000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CuadroTexto 169"/>
            <p:cNvSpPr txBox="1"/>
            <p:nvPr/>
          </p:nvSpPr>
          <p:spPr>
            <a:xfrm>
              <a:off x="6964089" y="4867528"/>
              <a:ext cx="47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171" name="CuadroTexto 170"/>
            <p:cNvSpPr txBox="1"/>
            <p:nvPr/>
          </p:nvSpPr>
          <p:spPr>
            <a:xfrm>
              <a:off x="8440813" y="6020014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9962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rupo 178"/>
          <p:cNvGrpSpPr/>
          <p:nvPr/>
        </p:nvGrpSpPr>
        <p:grpSpPr>
          <a:xfrm>
            <a:off x="-1365223" y="-2181726"/>
            <a:ext cx="16989718" cy="11576336"/>
            <a:chOff x="-1238250" y="-2133600"/>
            <a:chExt cx="16989718" cy="11576336"/>
          </a:xfrm>
        </p:grpSpPr>
        <p:sp>
          <p:nvSpPr>
            <p:cNvPr id="135" name="Rectángulo 134"/>
            <p:cNvSpPr/>
            <p:nvPr/>
          </p:nvSpPr>
          <p:spPr>
            <a:xfrm>
              <a:off x="-1238250" y="-2133600"/>
              <a:ext cx="16989718" cy="11576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1" name="Nube 50"/>
            <p:cNvSpPr/>
            <p:nvPr/>
          </p:nvSpPr>
          <p:spPr>
            <a:xfrm>
              <a:off x="10868825" y="-1859517"/>
              <a:ext cx="2628000" cy="1692000"/>
            </a:xfrm>
            <a:prstGeom prst="cloud">
              <a:avLst/>
            </a:prstGeom>
            <a:solidFill>
              <a:schemeClr val="bg1"/>
            </a:solidFill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7" name="Nube 66"/>
            <p:cNvSpPr/>
            <p:nvPr/>
          </p:nvSpPr>
          <p:spPr>
            <a:xfrm>
              <a:off x="7821053" y="-1814439"/>
              <a:ext cx="2628000" cy="1692000"/>
            </a:xfrm>
            <a:prstGeom prst="cloud">
              <a:avLst/>
            </a:prstGeom>
            <a:solidFill>
              <a:schemeClr val="bg1"/>
            </a:solidFill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" name="Rectángulo redondeado 3"/>
            <p:cNvSpPr/>
            <p:nvPr/>
          </p:nvSpPr>
          <p:spPr>
            <a:xfrm>
              <a:off x="8635857" y="1058111"/>
              <a:ext cx="1275009" cy="936000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IMAGE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RECOGNITION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5" name="Decisión 4"/>
            <p:cNvSpPr/>
            <p:nvPr/>
          </p:nvSpPr>
          <p:spPr>
            <a:xfrm>
              <a:off x="1071276" y="743376"/>
              <a:ext cx="2205200" cy="1581874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#GET_RECIPE</a:t>
              </a:r>
              <a:endParaRPr lang="es-E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6" name="Decisión 5"/>
            <p:cNvSpPr/>
            <p:nvPr/>
          </p:nvSpPr>
          <p:spPr>
            <a:xfrm>
              <a:off x="4456557" y="3126730"/>
              <a:ext cx="1339404" cy="1378041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@DISH</a:t>
              </a:r>
            </a:p>
          </p:txBody>
        </p:sp>
        <p:sp>
          <p:nvSpPr>
            <p:cNvPr id="7" name="Rectángulo redondeado 6"/>
            <p:cNvSpPr/>
            <p:nvPr/>
          </p:nvSpPr>
          <p:spPr>
            <a:xfrm>
              <a:off x="11360215" y="1050122"/>
              <a:ext cx="1456523" cy="936000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SEARCH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RECIPE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8" name="Elipse 7"/>
            <p:cNvSpPr/>
            <p:nvPr/>
          </p:nvSpPr>
          <p:spPr>
            <a:xfrm>
              <a:off x="14139156" y="977158"/>
              <a:ext cx="1275009" cy="1016285"/>
            </a:xfrm>
            <a:prstGeom prst="ellipse">
              <a:avLst/>
            </a:prstGeom>
            <a:noFill/>
            <a:ln w="762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RESPONSE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9" name="Decisión 8"/>
            <p:cNvSpPr/>
            <p:nvPr/>
          </p:nvSpPr>
          <p:spPr>
            <a:xfrm>
              <a:off x="4456557" y="855771"/>
              <a:ext cx="1339404" cy="1378041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$IMAGE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FILE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0" name="Rectángulo redondeado 9"/>
            <p:cNvSpPr/>
            <p:nvPr/>
          </p:nvSpPr>
          <p:spPr>
            <a:xfrm>
              <a:off x="4425616" y="5924592"/>
              <a:ext cx="1386626" cy="929508"/>
            </a:xfrm>
            <a:prstGeom prst="roundRect">
              <a:avLst/>
            </a:prstGeom>
            <a:noFill/>
            <a:ln w="381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ASK FOR 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@DISH 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OR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 IMAGE FILE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1" name="Elipse 10"/>
            <p:cNvSpPr/>
            <p:nvPr/>
          </p:nvSpPr>
          <p:spPr>
            <a:xfrm>
              <a:off x="-933657" y="1058111"/>
              <a:ext cx="1260000" cy="1008000"/>
            </a:xfrm>
            <a:prstGeom prst="ellipse">
              <a:avLst/>
            </a:prstGeom>
            <a:noFill/>
            <a:ln w="762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START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13" name="Conector recto de flecha 12"/>
            <p:cNvCxnSpPr>
              <a:stCxn id="11" idx="6"/>
              <a:endCxn id="5" idx="1"/>
            </p:cNvCxnSpPr>
            <p:nvPr/>
          </p:nvCxnSpPr>
          <p:spPr>
            <a:xfrm flipV="1">
              <a:off x="326343" y="1534313"/>
              <a:ext cx="744933" cy="27798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de flecha 14"/>
            <p:cNvCxnSpPr>
              <a:stCxn id="5" idx="3"/>
              <a:endCxn id="9" idx="1"/>
            </p:cNvCxnSpPr>
            <p:nvPr/>
          </p:nvCxnSpPr>
          <p:spPr>
            <a:xfrm>
              <a:off x="3276476" y="1534313"/>
              <a:ext cx="1180081" cy="10479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Imagen 1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610" b="22166"/>
            <a:stretch/>
          </p:blipFill>
          <p:spPr>
            <a:xfrm>
              <a:off x="11396890" y="-1144941"/>
              <a:ext cx="1479938" cy="423440"/>
            </a:xfrm>
            <a:prstGeom prst="rect">
              <a:avLst/>
            </a:prstGeom>
          </p:spPr>
        </p:pic>
        <p:sp>
          <p:nvSpPr>
            <p:cNvPr id="24" name="Flecha izquierda y derecha 23"/>
            <p:cNvSpPr/>
            <p:nvPr/>
          </p:nvSpPr>
          <p:spPr>
            <a:xfrm rot="16200000">
              <a:off x="8700060" y="396965"/>
              <a:ext cx="1080000" cy="180000"/>
            </a:xfrm>
            <a:prstGeom prst="left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31" name="Imagen 30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1185" y="189639"/>
              <a:ext cx="614369" cy="650686"/>
            </a:xfrm>
            <a:prstGeom prst="rect">
              <a:avLst/>
            </a:prstGeom>
          </p:spPr>
        </p:pic>
        <p:cxnSp>
          <p:nvCxnSpPr>
            <p:cNvPr id="23" name="Conector recto de flecha 22"/>
            <p:cNvCxnSpPr>
              <a:stCxn id="6" idx="2"/>
            </p:cNvCxnSpPr>
            <p:nvPr/>
          </p:nvCxnSpPr>
          <p:spPr>
            <a:xfrm>
              <a:off x="5126259" y="4504771"/>
              <a:ext cx="0" cy="1384536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CuadroTexto 25"/>
            <p:cNvSpPr txBox="1"/>
            <p:nvPr/>
          </p:nvSpPr>
          <p:spPr>
            <a:xfrm>
              <a:off x="3548802" y="4867528"/>
              <a:ext cx="1502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 /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Unknown</a:t>
              </a:r>
              <a:endPara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cxnSp>
          <p:nvCxnSpPr>
            <p:cNvPr id="32" name="Conector recto de flecha 31"/>
            <p:cNvCxnSpPr>
              <a:stCxn id="6" idx="3"/>
            </p:cNvCxnSpPr>
            <p:nvPr/>
          </p:nvCxnSpPr>
          <p:spPr>
            <a:xfrm flipV="1">
              <a:off x="5795961" y="3807650"/>
              <a:ext cx="6315373" cy="810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de flecha 34"/>
            <p:cNvCxnSpPr>
              <a:stCxn id="7" idx="3"/>
              <a:endCxn id="8" idx="2"/>
            </p:cNvCxnSpPr>
            <p:nvPr/>
          </p:nvCxnSpPr>
          <p:spPr>
            <a:xfrm flipV="1">
              <a:off x="12816738" y="1485301"/>
              <a:ext cx="1322418" cy="3282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de flecha 36"/>
            <p:cNvCxnSpPr/>
            <p:nvPr/>
          </p:nvCxnSpPr>
          <p:spPr>
            <a:xfrm flipH="1">
              <a:off x="5121822" y="2235408"/>
              <a:ext cx="9493" cy="900000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de flecha 38"/>
            <p:cNvCxnSpPr>
              <a:stCxn id="9" idx="3"/>
              <a:endCxn id="4" idx="1"/>
            </p:cNvCxnSpPr>
            <p:nvPr/>
          </p:nvCxnSpPr>
          <p:spPr>
            <a:xfrm flipV="1">
              <a:off x="5795961" y="1526111"/>
              <a:ext cx="2839896" cy="1868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CuadroTexto 44"/>
            <p:cNvSpPr txBox="1"/>
            <p:nvPr/>
          </p:nvSpPr>
          <p:spPr>
            <a:xfrm>
              <a:off x="3398427" y="1170264"/>
              <a:ext cx="47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46" name="CuadroTexto 45"/>
            <p:cNvSpPr txBox="1"/>
            <p:nvPr/>
          </p:nvSpPr>
          <p:spPr>
            <a:xfrm>
              <a:off x="5818724" y="3431705"/>
              <a:ext cx="47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pic>
          <p:nvPicPr>
            <p:cNvPr id="64" name="Imagen 6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9312" y="-1169825"/>
              <a:ext cx="559735" cy="559735"/>
            </a:xfrm>
            <a:prstGeom prst="rect">
              <a:avLst/>
            </a:prstGeom>
          </p:spPr>
        </p:pic>
        <p:sp>
          <p:nvSpPr>
            <p:cNvPr id="65" name="CuadroTexto 64"/>
            <p:cNvSpPr txBox="1"/>
            <p:nvPr/>
          </p:nvSpPr>
          <p:spPr>
            <a:xfrm>
              <a:off x="8805230" y="-1172412"/>
              <a:ext cx="12598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 smtClean="0">
                  <a:solidFill>
                    <a:schemeClr val="accent3">
                      <a:lumMod val="75000"/>
                    </a:schemeClr>
                  </a:solidFill>
                  <a:latin typeface="Berlin Sans FB" panose="020E0602020502020306" pitchFamily="34" charset="0"/>
                </a:rPr>
                <a:t>Visual </a:t>
              </a:r>
              <a:r>
                <a:rPr lang="es-ES" sz="1600" dirty="0" err="1" smtClean="0">
                  <a:solidFill>
                    <a:schemeClr val="accent3">
                      <a:lumMod val="75000"/>
                    </a:schemeClr>
                  </a:solidFill>
                  <a:latin typeface="Berlin Sans FB" panose="020E0602020502020306" pitchFamily="34" charset="0"/>
                </a:rPr>
                <a:t>recognition</a:t>
              </a:r>
              <a:endParaRPr lang="es-ES" sz="1600" dirty="0">
                <a:solidFill>
                  <a:schemeClr val="accent3">
                    <a:lumMod val="75000"/>
                  </a:schemeClr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66" name="CuadroTexto 65"/>
            <p:cNvSpPr txBox="1"/>
            <p:nvPr/>
          </p:nvSpPr>
          <p:spPr>
            <a:xfrm>
              <a:off x="8375621" y="-1531205"/>
              <a:ext cx="20507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b="1" dirty="0" smtClean="0">
                  <a:solidFill>
                    <a:srgbClr val="00B050"/>
                  </a:solidFill>
                </a:rPr>
                <a:t>IBM WATSON</a:t>
              </a:r>
              <a:r>
                <a:rPr lang="es-ES" sz="1200" b="1" dirty="0" smtClean="0">
                  <a:solidFill>
                    <a:srgbClr val="00B050"/>
                  </a:solidFill>
                </a:rPr>
                <a:t> </a:t>
              </a:r>
              <a:r>
                <a:rPr lang="es-ES" sz="1400" b="1" dirty="0" smtClean="0">
                  <a:solidFill>
                    <a:srgbClr val="00B050"/>
                  </a:solidFill>
                </a:rPr>
                <a:t>SERVICES</a:t>
              </a:r>
              <a:endParaRPr lang="es-ES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78" name="CuadroTexto 77"/>
            <p:cNvSpPr txBox="1"/>
            <p:nvPr/>
          </p:nvSpPr>
          <p:spPr>
            <a:xfrm>
              <a:off x="5771193" y="1165847"/>
              <a:ext cx="47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cxnSp>
          <p:nvCxnSpPr>
            <p:cNvPr id="79" name="Conector recto de flecha 78"/>
            <p:cNvCxnSpPr/>
            <p:nvPr/>
          </p:nvCxnSpPr>
          <p:spPr>
            <a:xfrm>
              <a:off x="5118929" y="256969"/>
              <a:ext cx="7330" cy="58945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de flecha 94"/>
            <p:cNvCxnSpPr/>
            <p:nvPr/>
          </p:nvCxnSpPr>
          <p:spPr>
            <a:xfrm flipV="1">
              <a:off x="7599180" y="189639"/>
              <a:ext cx="13047" cy="547934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de flecha 102"/>
            <p:cNvCxnSpPr/>
            <p:nvPr/>
          </p:nvCxnSpPr>
          <p:spPr>
            <a:xfrm>
              <a:off x="5118929" y="240559"/>
              <a:ext cx="2493298" cy="5516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de flecha 104"/>
            <p:cNvCxnSpPr>
              <a:stCxn id="10" idx="3"/>
              <a:endCxn id="107" idx="1"/>
            </p:cNvCxnSpPr>
            <p:nvPr/>
          </p:nvCxnSpPr>
          <p:spPr>
            <a:xfrm>
              <a:off x="5812242" y="6389346"/>
              <a:ext cx="1010494" cy="1466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de flecha 114"/>
            <p:cNvCxnSpPr>
              <a:stCxn id="4" idx="3"/>
              <a:endCxn id="7" idx="1"/>
            </p:cNvCxnSpPr>
            <p:nvPr/>
          </p:nvCxnSpPr>
          <p:spPr>
            <a:xfrm flipV="1">
              <a:off x="9910866" y="1518122"/>
              <a:ext cx="1449349" cy="7989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CuadroTexto 120"/>
            <p:cNvSpPr txBox="1"/>
            <p:nvPr/>
          </p:nvSpPr>
          <p:spPr>
            <a:xfrm>
              <a:off x="11530278" y="-1512830"/>
              <a:ext cx="15457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b="1" dirty="0" smtClean="0">
                  <a:solidFill>
                    <a:srgbClr val="00B050"/>
                  </a:solidFill>
                </a:rPr>
                <a:t>RECIPE SERVICES</a:t>
              </a:r>
              <a:endParaRPr lang="es-ES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131" name="CuadroTexto 130"/>
            <p:cNvSpPr txBox="1"/>
            <p:nvPr/>
          </p:nvSpPr>
          <p:spPr>
            <a:xfrm>
              <a:off x="6099172" y="1177523"/>
              <a:ext cx="13405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( $</a:t>
              </a:r>
              <a:r>
                <a:rPr lang="es-ES" sz="16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image_file</a:t>
              </a:r>
              <a:r>
                <a:rPr lang="es-E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)</a:t>
              </a:r>
              <a:endPara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132" name="CuadroTexto 131"/>
            <p:cNvSpPr txBox="1"/>
            <p:nvPr/>
          </p:nvSpPr>
          <p:spPr>
            <a:xfrm>
              <a:off x="6178505" y="3431705"/>
              <a:ext cx="7857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( $</a:t>
              </a:r>
              <a:r>
                <a:rPr lang="es-ES" sz="16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dish</a:t>
              </a:r>
              <a:r>
                <a:rPr lang="es-E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)</a:t>
              </a:r>
              <a:endPara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134" name="CuadroTexto 133"/>
            <p:cNvSpPr txBox="1"/>
            <p:nvPr/>
          </p:nvSpPr>
          <p:spPr>
            <a:xfrm>
              <a:off x="3447757" y="2372082"/>
              <a:ext cx="1502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 /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Unknown</a:t>
              </a:r>
              <a:endPara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cxnSp>
          <p:nvCxnSpPr>
            <p:cNvPr id="91" name="Conector recto de flecha 90"/>
            <p:cNvCxnSpPr>
              <a:endCxn id="7" idx="2"/>
            </p:cNvCxnSpPr>
            <p:nvPr/>
          </p:nvCxnSpPr>
          <p:spPr>
            <a:xfrm flipH="1" flipV="1">
              <a:off x="12088477" y="1986122"/>
              <a:ext cx="22857" cy="1806115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Flecha izquierda y derecha 95"/>
            <p:cNvSpPr/>
            <p:nvPr/>
          </p:nvSpPr>
          <p:spPr>
            <a:xfrm rot="16200000">
              <a:off x="11661334" y="342521"/>
              <a:ext cx="1080000" cy="180000"/>
            </a:xfrm>
            <a:prstGeom prst="left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97" name="Imagen 96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62459" y="135195"/>
              <a:ext cx="614369" cy="650686"/>
            </a:xfrm>
            <a:prstGeom prst="rect">
              <a:avLst/>
            </a:prstGeom>
          </p:spPr>
        </p:pic>
        <p:sp>
          <p:nvSpPr>
            <p:cNvPr id="98" name="Rectángulo redondeado 97"/>
            <p:cNvSpPr/>
            <p:nvPr/>
          </p:nvSpPr>
          <p:spPr bwMode="auto">
            <a:xfrm>
              <a:off x="11491689" y="7924896"/>
              <a:ext cx="1584361" cy="1365094"/>
            </a:xfrm>
            <a:prstGeom prst="roundRect">
              <a:avLst/>
            </a:prstGeom>
            <a:solidFill>
              <a:schemeClr val="bg1"/>
            </a:solidFill>
            <a:ln w="9525" cap="rnd" cmpd="sng" algn="ctr">
              <a:solidFill>
                <a:schemeClr val="bg1">
                  <a:lumMod val="50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99" name="Rectángulo redondeado 98"/>
            <p:cNvSpPr/>
            <p:nvPr/>
          </p:nvSpPr>
          <p:spPr>
            <a:xfrm>
              <a:off x="11491689" y="5931679"/>
              <a:ext cx="1382271" cy="922421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YUM </a:t>
              </a:r>
              <a:r>
                <a:rPr lang="es-E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YUM</a:t>
              </a:r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 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SUGEST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00" name="CuadroTexto 99"/>
            <p:cNvSpPr txBox="1"/>
            <p:nvPr/>
          </p:nvSpPr>
          <p:spPr>
            <a:xfrm>
              <a:off x="11800275" y="8045125"/>
              <a:ext cx="12757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b="1" dirty="0" smtClean="0">
                  <a:solidFill>
                    <a:srgbClr val="00B050"/>
                  </a:solidFill>
                </a:rPr>
                <a:t>DATABASE</a:t>
              </a:r>
              <a:endParaRPr lang="es-ES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101" name="Flecha izquierda y derecha 100"/>
            <p:cNvSpPr/>
            <p:nvPr/>
          </p:nvSpPr>
          <p:spPr>
            <a:xfrm rot="16200000">
              <a:off x="11767066" y="7283047"/>
              <a:ext cx="922357" cy="212903"/>
            </a:xfrm>
            <a:prstGeom prst="left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02" name="Imagen 101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98979" y="8473130"/>
              <a:ext cx="566319" cy="568158"/>
            </a:xfrm>
            <a:prstGeom prst="rect">
              <a:avLst/>
            </a:prstGeom>
          </p:spPr>
        </p:pic>
        <p:pic>
          <p:nvPicPr>
            <p:cNvPr id="104" name="Imagen 10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4039" y="8473130"/>
              <a:ext cx="678982" cy="624663"/>
            </a:xfrm>
            <a:prstGeom prst="rect">
              <a:avLst/>
            </a:prstGeom>
          </p:spPr>
        </p:pic>
        <p:sp>
          <p:nvSpPr>
            <p:cNvPr id="106" name="CuadroTexto 105"/>
            <p:cNvSpPr txBox="1"/>
            <p:nvPr/>
          </p:nvSpPr>
          <p:spPr>
            <a:xfrm>
              <a:off x="12099905" y="4662361"/>
              <a:ext cx="14230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( $</a:t>
              </a:r>
              <a:r>
                <a:rPr lang="es-ES" sz="16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yum_sugest</a:t>
              </a:r>
              <a:r>
                <a:rPr lang="es-E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)</a:t>
              </a:r>
              <a:endPara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107" name="Decisión 106"/>
            <p:cNvSpPr/>
            <p:nvPr/>
          </p:nvSpPr>
          <p:spPr>
            <a:xfrm>
              <a:off x="6822736" y="5684392"/>
              <a:ext cx="1552885" cy="1439230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COUNTER </a:t>
              </a:r>
              <a:r>
                <a:rPr lang="es-E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&lt; = </a:t>
              </a:r>
              <a:r>
                <a:rPr lang="es-E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3</a:t>
              </a:r>
              <a:endPara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109" name="Conector recto de flecha 108"/>
            <p:cNvCxnSpPr>
              <a:stCxn id="107" idx="3"/>
              <a:endCxn id="99" idx="1"/>
            </p:cNvCxnSpPr>
            <p:nvPr/>
          </p:nvCxnSpPr>
          <p:spPr>
            <a:xfrm flipV="1">
              <a:off x="8375621" y="6392890"/>
              <a:ext cx="3116068" cy="11117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cto de flecha 147"/>
            <p:cNvCxnSpPr/>
            <p:nvPr/>
          </p:nvCxnSpPr>
          <p:spPr>
            <a:xfrm flipH="1" flipV="1">
              <a:off x="12121793" y="3792237"/>
              <a:ext cx="45421" cy="2160000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CuadroTexto 169"/>
            <p:cNvSpPr txBox="1"/>
            <p:nvPr/>
          </p:nvSpPr>
          <p:spPr>
            <a:xfrm>
              <a:off x="6964089" y="4867528"/>
              <a:ext cx="47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171" name="CuadroTexto 170"/>
            <p:cNvSpPr txBox="1"/>
            <p:nvPr/>
          </p:nvSpPr>
          <p:spPr>
            <a:xfrm>
              <a:off x="8440813" y="6020014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</p:grpSp>
      <p:sp>
        <p:nvSpPr>
          <p:cNvPr id="2" name="Rectángulo redondeado 1"/>
          <p:cNvSpPr/>
          <p:nvPr/>
        </p:nvSpPr>
        <p:spPr>
          <a:xfrm>
            <a:off x="481263" y="-155605"/>
            <a:ext cx="7749695" cy="7647268"/>
          </a:xfrm>
          <a:prstGeom prst="roundRect">
            <a:avLst>
              <a:gd name="adj" fmla="val 8696"/>
            </a:avLst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Rectángulo redondeado 55"/>
          <p:cNvSpPr/>
          <p:nvPr/>
        </p:nvSpPr>
        <p:spPr>
          <a:xfrm>
            <a:off x="8265120" y="644987"/>
            <a:ext cx="5175764" cy="6622087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1082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upo 72"/>
          <p:cNvGrpSpPr/>
          <p:nvPr/>
        </p:nvGrpSpPr>
        <p:grpSpPr>
          <a:xfrm>
            <a:off x="670453" y="1070122"/>
            <a:ext cx="7994591" cy="3644282"/>
            <a:chOff x="670453" y="1070122"/>
            <a:chExt cx="7994591" cy="3644282"/>
          </a:xfrm>
        </p:grpSpPr>
        <p:pic>
          <p:nvPicPr>
            <p:cNvPr id="71" name="Imagen 7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8743" y="1182191"/>
              <a:ext cx="990573" cy="366211"/>
            </a:xfrm>
            <a:prstGeom prst="rect">
              <a:avLst/>
            </a:prstGeom>
          </p:spPr>
        </p:pic>
        <p:grpSp>
          <p:nvGrpSpPr>
            <p:cNvPr id="70" name="Grupo 69"/>
            <p:cNvGrpSpPr/>
            <p:nvPr/>
          </p:nvGrpSpPr>
          <p:grpSpPr>
            <a:xfrm>
              <a:off x="670453" y="1070122"/>
              <a:ext cx="7994591" cy="3644282"/>
              <a:chOff x="1332925" y="1060791"/>
              <a:chExt cx="7994591" cy="3644282"/>
            </a:xfrm>
          </p:grpSpPr>
          <p:grpSp>
            <p:nvGrpSpPr>
              <p:cNvPr id="64" name="Grupo 63"/>
              <p:cNvGrpSpPr/>
              <p:nvPr/>
            </p:nvGrpSpPr>
            <p:grpSpPr>
              <a:xfrm>
                <a:off x="1332925" y="1060791"/>
                <a:ext cx="7994591" cy="3618158"/>
                <a:chOff x="997023" y="991194"/>
                <a:chExt cx="7994591" cy="3618158"/>
              </a:xfrm>
            </p:grpSpPr>
            <p:grpSp>
              <p:nvGrpSpPr>
                <p:cNvPr id="58" name="Grupo 57"/>
                <p:cNvGrpSpPr/>
                <p:nvPr/>
              </p:nvGrpSpPr>
              <p:grpSpPr>
                <a:xfrm>
                  <a:off x="2497986" y="991194"/>
                  <a:ext cx="6493628" cy="3618158"/>
                  <a:chOff x="2451333" y="1004204"/>
                  <a:chExt cx="6493628" cy="3618158"/>
                </a:xfrm>
              </p:grpSpPr>
              <p:pic>
                <p:nvPicPr>
                  <p:cNvPr id="47" name="Imagen 46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176259" y="1116993"/>
                    <a:ext cx="489942" cy="366984"/>
                  </a:xfrm>
                  <a:prstGeom prst="rect">
                    <a:avLst/>
                  </a:prstGeom>
                </p:spPr>
              </p:pic>
              <p:pic>
                <p:nvPicPr>
                  <p:cNvPr id="4" name="Imagen 3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7117538" y="2336850"/>
                    <a:ext cx="548663" cy="548663"/>
                  </a:xfrm>
                  <a:prstGeom prst="rect">
                    <a:avLst/>
                  </a:prstGeom>
                </p:spPr>
              </p:pic>
              <p:sp>
                <p:nvSpPr>
                  <p:cNvPr id="17" name="CuadroTexto 16"/>
                  <p:cNvSpPr txBox="1"/>
                  <p:nvPr/>
                </p:nvSpPr>
                <p:spPr>
                  <a:xfrm>
                    <a:off x="7792314" y="2452942"/>
                    <a:ext cx="1043266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Conversation</a:t>
                    </a:r>
                    <a:endParaRPr lang="es-ES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22" name="Rectángulo redondeado 21"/>
                  <p:cNvSpPr/>
                  <p:nvPr/>
                </p:nvSpPr>
                <p:spPr bwMode="auto">
                  <a:xfrm>
                    <a:off x="4238071" y="1239997"/>
                    <a:ext cx="1821286" cy="1609993"/>
                  </a:xfrm>
                  <a:prstGeom prst="roundRect">
                    <a:avLst/>
                  </a:prstGeom>
                  <a:noFill/>
                  <a:ln w="9525" cap="rnd" cmpd="sng" algn="ctr">
                    <a:solidFill>
                      <a:srgbClr val="00B050"/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none" lIns="45720" tIns="45720" rIns="4572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rPr>
                      <a:t>ORCHESTRATION</a:t>
                    </a:r>
                  </a:p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s-ES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ENGINE</a:t>
                    </a:r>
                    <a:endParaRPr kumimoji="0" lang="es-ES" sz="14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</a:endParaRPr>
                  </a:p>
                </p:txBody>
              </p:sp>
              <p:sp>
                <p:nvSpPr>
                  <p:cNvPr id="29" name="CuadroTexto 28"/>
                  <p:cNvSpPr txBox="1"/>
                  <p:nvPr/>
                </p:nvSpPr>
                <p:spPr>
                  <a:xfrm>
                    <a:off x="3099700" y="3812237"/>
                    <a:ext cx="151100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b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Information</a:t>
                    </a:r>
                    <a:r>
                      <a:rPr lang="es-ES" sz="12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 </a:t>
                    </a:r>
                    <a:r>
                      <a:rPr lang="es-ES" sz="1200" b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sources</a:t>
                    </a:r>
                    <a:endParaRPr lang="es-ES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pic>
                <p:nvPicPr>
                  <p:cNvPr id="30" name="Imagen 29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67467" y="4078978"/>
                    <a:ext cx="541626" cy="543384"/>
                  </a:xfrm>
                  <a:prstGeom prst="rect">
                    <a:avLst/>
                  </a:prstGeom>
                </p:spPr>
              </p:pic>
              <p:sp>
                <p:nvSpPr>
                  <p:cNvPr id="35" name="Rectángulo redondeado 34"/>
                  <p:cNvSpPr/>
                  <p:nvPr/>
                </p:nvSpPr>
                <p:spPr bwMode="auto">
                  <a:xfrm>
                    <a:off x="6961085" y="1004204"/>
                    <a:ext cx="1983876" cy="2010395"/>
                  </a:xfrm>
                  <a:prstGeom prst="roundRect">
                    <a:avLst/>
                  </a:prstGeom>
                  <a:noFill/>
                  <a:ln w="9525" cap="rnd" cmpd="sng" algn="ctr">
                    <a:solidFill>
                      <a:srgbClr val="000099"/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333399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45720" tIns="45720" rIns="4572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s-ES" sz="2000" b="0" i="0" u="none" strike="noStrike" cap="none" normalizeH="0" baseline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latin typeface="Verdana" pitchFamily="34" charset="0"/>
                    </a:endParaRPr>
                  </a:p>
                </p:txBody>
              </p:sp>
              <p:pic>
                <p:nvPicPr>
                  <p:cNvPr id="37" name="Imagen 36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091879" y="1662551"/>
                    <a:ext cx="559735" cy="559735"/>
                  </a:xfrm>
                  <a:prstGeom prst="rect">
                    <a:avLst/>
                  </a:prstGeom>
                </p:spPr>
              </p:pic>
              <p:sp>
                <p:nvSpPr>
                  <p:cNvPr id="38" name="CuadroTexto 37"/>
                  <p:cNvSpPr txBox="1"/>
                  <p:nvPr/>
                </p:nvSpPr>
                <p:spPr>
                  <a:xfrm>
                    <a:off x="7818028" y="1698252"/>
                    <a:ext cx="104685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Visual </a:t>
                    </a:r>
                  </a:p>
                  <a:p>
                    <a:r>
                      <a:rPr lang="es-ES" sz="1200" b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recognition</a:t>
                    </a:r>
                    <a:endParaRPr lang="es-ES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pic>
                <p:nvPicPr>
                  <p:cNvPr id="39" name="Imagen 38"/>
                  <p:cNvPicPr>
                    <a:picLocks noChangeAspect="1"/>
                  </p:cNvPicPr>
                  <p:nvPr/>
                </p:nvPicPr>
                <p:blipFill rotWithShape="1"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20610" b="22166"/>
                  <a:stretch/>
                </p:blipFill>
                <p:spPr>
                  <a:xfrm>
                    <a:off x="5426700" y="4094527"/>
                    <a:ext cx="1369656" cy="391886"/>
                  </a:xfrm>
                  <a:prstGeom prst="rect">
                    <a:avLst/>
                  </a:prstGeom>
                </p:spPr>
              </p:pic>
              <p:pic>
                <p:nvPicPr>
                  <p:cNvPr id="40" name="Imagen 39"/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451333" y="1951592"/>
                    <a:ext cx="842277" cy="842277"/>
                  </a:xfrm>
                  <a:prstGeom prst="rect">
                    <a:avLst/>
                  </a:prstGeom>
                </p:spPr>
              </p:pic>
              <p:sp>
                <p:nvSpPr>
                  <p:cNvPr id="44" name="CuadroTexto 43"/>
                  <p:cNvSpPr txBox="1"/>
                  <p:nvPr/>
                </p:nvSpPr>
                <p:spPr>
                  <a:xfrm>
                    <a:off x="2630561" y="2907196"/>
                    <a:ext cx="52163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b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Slack</a:t>
                    </a:r>
                    <a:endParaRPr lang="es-ES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pic>
                <p:nvPicPr>
                  <p:cNvPr id="45" name="Imagen 44"/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5343926" y="1044833"/>
                    <a:ext cx="511304" cy="511304"/>
                  </a:xfrm>
                  <a:prstGeom prst="rect">
                    <a:avLst/>
                  </a:prstGeom>
                </p:spPr>
              </p:pic>
              <p:pic>
                <p:nvPicPr>
                  <p:cNvPr id="46" name="Imagen 45"/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32139" y="2289141"/>
                    <a:ext cx="433150" cy="433150"/>
                  </a:xfrm>
                  <a:prstGeom prst="rect">
                    <a:avLst/>
                  </a:prstGeom>
                </p:spPr>
              </p:pic>
              <p:sp>
                <p:nvSpPr>
                  <p:cNvPr id="49" name="Flecha izquierda y derecha 48"/>
                  <p:cNvSpPr/>
                  <p:nvPr/>
                </p:nvSpPr>
                <p:spPr>
                  <a:xfrm rot="17991136">
                    <a:off x="3713406" y="3213531"/>
                    <a:ext cx="922357" cy="207126"/>
                  </a:xfrm>
                  <a:prstGeom prst="leftRightArrow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pic>
                <p:nvPicPr>
                  <p:cNvPr id="50" name="Imagen 49"/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881046" y="4167579"/>
                    <a:ext cx="423959" cy="390042"/>
                  </a:xfrm>
                  <a:prstGeom prst="rect">
                    <a:avLst/>
                  </a:prstGeom>
                </p:spPr>
              </p:pic>
              <p:sp>
                <p:nvSpPr>
                  <p:cNvPr id="53" name="Flecha izquierda y derecha 52"/>
                  <p:cNvSpPr/>
                  <p:nvPr/>
                </p:nvSpPr>
                <p:spPr>
                  <a:xfrm>
                    <a:off x="6159529" y="2306891"/>
                    <a:ext cx="751761" cy="208884"/>
                  </a:xfrm>
                  <a:prstGeom prst="leftRightArrow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54" name="Flecha izquierda y derecha 53"/>
                  <p:cNvSpPr/>
                  <p:nvPr/>
                </p:nvSpPr>
                <p:spPr>
                  <a:xfrm>
                    <a:off x="3423451" y="2301274"/>
                    <a:ext cx="751761" cy="208884"/>
                  </a:xfrm>
                  <a:prstGeom prst="leftRightArrow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55" name="Flecha izquierda y derecha 54"/>
                  <p:cNvSpPr/>
                  <p:nvPr/>
                </p:nvSpPr>
                <p:spPr>
                  <a:xfrm rot="14942889">
                    <a:off x="5453717" y="3229713"/>
                    <a:ext cx="922357" cy="207126"/>
                  </a:xfrm>
                  <a:prstGeom prst="leftRightArrow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56" name="CuadroTexto 55"/>
                  <p:cNvSpPr txBox="1"/>
                  <p:nvPr/>
                </p:nvSpPr>
                <p:spPr>
                  <a:xfrm>
                    <a:off x="5592311" y="3826569"/>
                    <a:ext cx="1103107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b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Recipe</a:t>
                    </a:r>
                    <a:r>
                      <a:rPr lang="es-ES" sz="12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 </a:t>
                    </a:r>
                    <a:r>
                      <a:rPr lang="es-ES" sz="1200" b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service</a:t>
                    </a:r>
                    <a:endParaRPr lang="es-ES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60" name="Flecha izquierda y derecha 59"/>
                <p:cNvSpPr/>
                <p:nvPr/>
              </p:nvSpPr>
              <p:spPr>
                <a:xfrm>
                  <a:off x="1595077" y="2283822"/>
                  <a:ext cx="751761" cy="208884"/>
                </a:xfrm>
                <a:prstGeom prst="leftRightArrow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1" name="CuadroTexto 60"/>
                <p:cNvSpPr txBox="1"/>
                <p:nvPr/>
              </p:nvSpPr>
              <p:spPr>
                <a:xfrm>
                  <a:off x="997023" y="2894185"/>
                  <a:ext cx="55142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200" b="1" dirty="0" err="1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Users</a:t>
                  </a:r>
                  <a:endParaRPr lang="es-E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pic>
              <p:nvPicPr>
                <p:cNvPr id="62" name="Imagen 61"/>
                <p:cNvPicPr>
                  <a:picLocks noChangeAspect="1"/>
                </p:cNvPicPr>
                <p:nvPr/>
              </p:nvPicPr>
              <p:blipFill rotWithShape="1"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4461"/>
                <a:stretch/>
              </p:blipFill>
              <p:spPr>
                <a:xfrm>
                  <a:off x="1007111" y="1802238"/>
                  <a:ext cx="531252" cy="637694"/>
                </a:xfrm>
                <a:prstGeom prst="rect">
                  <a:avLst/>
                </a:prstGeom>
              </p:spPr>
            </p:pic>
            <p:pic>
              <p:nvPicPr>
                <p:cNvPr id="63" name="Imagen 62"/>
                <p:cNvPicPr>
                  <a:picLocks noChangeAspect="1"/>
                </p:cNvPicPr>
                <p:nvPr/>
              </p:nvPicPr>
              <p:blipFill rotWithShape="1"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1562"/>
                <a:stretch/>
              </p:blipFill>
              <p:spPr>
                <a:xfrm>
                  <a:off x="1007111" y="2323513"/>
                  <a:ext cx="463328" cy="637694"/>
                </a:xfrm>
                <a:prstGeom prst="rect">
                  <a:avLst/>
                </a:prstGeom>
              </p:spPr>
            </p:pic>
          </p:grpSp>
          <p:sp>
            <p:nvSpPr>
              <p:cNvPr id="65" name="Rectángulo redondeado 64"/>
              <p:cNvSpPr/>
              <p:nvPr/>
            </p:nvSpPr>
            <p:spPr bwMode="auto">
              <a:xfrm>
                <a:off x="5680229" y="3825940"/>
                <a:ext cx="1627709" cy="876491"/>
              </a:xfrm>
              <a:prstGeom prst="roundRect">
                <a:avLst/>
              </a:prstGeom>
              <a:noFill/>
              <a:ln w="9525" cap="rnd" cmpd="sng" algn="ctr">
                <a:solidFill>
                  <a:srgbClr val="000099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33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45720" tIns="45720" rIns="4572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ES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Verdana" pitchFamily="34" charset="0"/>
                </a:endParaRPr>
              </a:p>
            </p:txBody>
          </p:sp>
          <p:sp>
            <p:nvSpPr>
              <p:cNvPr id="66" name="Rectángulo redondeado 65"/>
              <p:cNvSpPr/>
              <p:nvPr/>
            </p:nvSpPr>
            <p:spPr bwMode="auto">
              <a:xfrm>
                <a:off x="3398498" y="3828582"/>
                <a:ext cx="1586299" cy="876491"/>
              </a:xfrm>
              <a:prstGeom prst="roundRect">
                <a:avLst/>
              </a:prstGeom>
              <a:noFill/>
              <a:ln w="9525" cap="rnd" cmpd="sng" algn="ctr">
                <a:solidFill>
                  <a:srgbClr val="000099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33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45720" tIns="45720" rIns="4572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ES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Verdana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4123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2070586" y="918604"/>
            <a:ext cx="8554514" cy="4717091"/>
            <a:chOff x="83166" y="657346"/>
            <a:chExt cx="8554514" cy="4717091"/>
          </a:xfrm>
        </p:grpSpPr>
        <p:grpSp>
          <p:nvGrpSpPr>
            <p:cNvPr id="70" name="Grupo 69"/>
            <p:cNvGrpSpPr/>
            <p:nvPr/>
          </p:nvGrpSpPr>
          <p:grpSpPr>
            <a:xfrm>
              <a:off x="90783" y="657346"/>
              <a:ext cx="8546897" cy="4717091"/>
              <a:chOff x="869337" y="797305"/>
              <a:chExt cx="8546897" cy="4717091"/>
            </a:xfrm>
          </p:grpSpPr>
          <p:grpSp>
            <p:nvGrpSpPr>
              <p:cNvPr id="64" name="Grupo 63"/>
              <p:cNvGrpSpPr/>
              <p:nvPr/>
            </p:nvGrpSpPr>
            <p:grpSpPr>
              <a:xfrm>
                <a:off x="869337" y="797305"/>
                <a:ext cx="8546897" cy="4433659"/>
                <a:chOff x="533435" y="727708"/>
                <a:chExt cx="8546897" cy="4433659"/>
              </a:xfrm>
            </p:grpSpPr>
            <p:grpSp>
              <p:nvGrpSpPr>
                <p:cNvPr id="58" name="Grupo 57"/>
                <p:cNvGrpSpPr/>
                <p:nvPr/>
              </p:nvGrpSpPr>
              <p:grpSpPr>
                <a:xfrm>
                  <a:off x="2138611" y="727708"/>
                  <a:ext cx="6941721" cy="4433659"/>
                  <a:chOff x="2091958" y="740718"/>
                  <a:chExt cx="6941721" cy="4433659"/>
                </a:xfrm>
              </p:grpSpPr>
              <p:pic>
                <p:nvPicPr>
                  <p:cNvPr id="47" name="Imagen 46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002983" y="1151482"/>
                    <a:ext cx="427505" cy="320217"/>
                  </a:xfrm>
                  <a:prstGeom prst="rect">
                    <a:avLst/>
                  </a:prstGeom>
                </p:spPr>
              </p:pic>
              <p:pic>
                <p:nvPicPr>
                  <p:cNvPr id="4" name="Imagen 3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7117538" y="2336850"/>
                    <a:ext cx="548663" cy="548663"/>
                  </a:xfrm>
                  <a:prstGeom prst="rect">
                    <a:avLst/>
                  </a:prstGeom>
                </p:spPr>
              </p:pic>
              <p:sp>
                <p:nvSpPr>
                  <p:cNvPr id="17" name="CuadroTexto 16"/>
                  <p:cNvSpPr txBox="1"/>
                  <p:nvPr/>
                </p:nvSpPr>
                <p:spPr>
                  <a:xfrm>
                    <a:off x="7782408" y="2411769"/>
                    <a:ext cx="1043266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Conversation</a:t>
                    </a:r>
                    <a:endParaRPr lang="es-ES" sz="1200" dirty="0">
                      <a:solidFill>
                        <a:schemeClr val="accent3">
                          <a:lumMod val="75000"/>
                        </a:schemeClr>
                      </a:solidFill>
                      <a:latin typeface="Berlin Sans FB" panose="020E0602020502020306" pitchFamily="34" charset="0"/>
                    </a:endParaRPr>
                  </a:p>
                </p:txBody>
              </p:sp>
              <p:sp>
                <p:nvSpPr>
                  <p:cNvPr id="22" name="Rectángulo redondeado 21"/>
                  <p:cNvSpPr/>
                  <p:nvPr/>
                </p:nvSpPr>
                <p:spPr bwMode="auto">
                  <a:xfrm>
                    <a:off x="4238071" y="1239997"/>
                    <a:ext cx="1821286" cy="1609993"/>
                  </a:xfrm>
                  <a:prstGeom prst="roundRect">
                    <a:avLst/>
                  </a:prstGeom>
                  <a:noFill/>
                  <a:ln w="9525" cap="rnd" cmpd="sng" algn="ctr">
                    <a:solidFill>
                      <a:srgbClr val="00B050"/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none" lIns="45720" tIns="45720" rIns="4572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</a:rPr>
                      <a:t>ORCHESTRATION</a:t>
                    </a:r>
                  </a:p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s-ES" sz="1600" b="1" dirty="0" smtClean="0">
                        <a:solidFill>
                          <a:srgbClr val="00B050"/>
                        </a:solidFill>
                      </a:rPr>
                      <a:t>ENGINE</a:t>
                    </a:r>
                    <a:endParaRPr kumimoji="0" lang="es-ES" sz="1600" b="1" i="0" u="none" strike="noStrike" cap="none" normalizeH="0" baseline="0" dirty="0" smtClean="0">
                      <a:ln>
                        <a:noFill/>
                      </a:ln>
                      <a:solidFill>
                        <a:srgbClr val="00B050"/>
                      </a:solidFill>
                      <a:effectLst/>
                    </a:endParaRPr>
                  </a:p>
                </p:txBody>
              </p:sp>
              <p:sp>
                <p:nvSpPr>
                  <p:cNvPr id="29" name="CuadroTexto 28"/>
                  <p:cNvSpPr txBox="1"/>
                  <p:nvPr/>
                </p:nvSpPr>
                <p:spPr>
                  <a:xfrm>
                    <a:off x="5242412" y="4828309"/>
                    <a:ext cx="989125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dirty="0" err="1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D</a:t>
                    </a:r>
                    <a:r>
                      <a:rPr lang="es-ES" sz="1200" dirty="0" err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atabases</a:t>
                    </a:r>
                    <a:endParaRPr lang="es-ES" sz="1200" dirty="0">
                      <a:solidFill>
                        <a:schemeClr val="accent3">
                          <a:lumMod val="75000"/>
                        </a:schemeClr>
                      </a:solidFill>
                      <a:latin typeface="Berlin Sans FB" panose="020E0602020502020306" pitchFamily="34" charset="0"/>
                    </a:endParaRPr>
                  </a:p>
                </p:txBody>
              </p:sp>
              <p:pic>
                <p:nvPicPr>
                  <p:cNvPr id="30" name="Imagen 29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duotone>
                      <a:schemeClr val="accent5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70149" y="4719251"/>
                    <a:ext cx="444124" cy="445566"/>
                  </a:xfrm>
                  <a:prstGeom prst="rect">
                    <a:avLst/>
                  </a:prstGeom>
                </p:spPr>
              </p:pic>
              <p:sp>
                <p:nvSpPr>
                  <p:cNvPr id="35" name="Rectángulo redondeado 34"/>
                  <p:cNvSpPr/>
                  <p:nvPr/>
                </p:nvSpPr>
                <p:spPr bwMode="auto">
                  <a:xfrm>
                    <a:off x="6961084" y="1004204"/>
                    <a:ext cx="2072595" cy="2010395"/>
                  </a:xfrm>
                  <a:prstGeom prst="roundRect">
                    <a:avLst/>
                  </a:prstGeom>
                  <a:noFill/>
                  <a:ln w="9525" cap="rnd" cmpd="sng" algn="ctr">
                    <a:solidFill>
                      <a:srgbClr val="00B050"/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333399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45720" tIns="45720" rIns="4572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s-ES" sz="2000" b="0" i="0" u="none" strike="noStrike" cap="none" normalizeH="0" baseline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latin typeface="Verdana" pitchFamily="34" charset="0"/>
                    </a:endParaRPr>
                  </a:p>
                </p:txBody>
              </p:sp>
              <p:pic>
                <p:nvPicPr>
                  <p:cNvPr id="37" name="Imagen 36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091879" y="1662551"/>
                    <a:ext cx="559735" cy="559735"/>
                  </a:xfrm>
                  <a:prstGeom prst="rect">
                    <a:avLst/>
                  </a:prstGeom>
                </p:spPr>
              </p:pic>
              <p:sp>
                <p:nvSpPr>
                  <p:cNvPr id="38" name="CuadroTexto 37"/>
                  <p:cNvSpPr txBox="1"/>
                  <p:nvPr/>
                </p:nvSpPr>
                <p:spPr>
                  <a:xfrm>
                    <a:off x="7782408" y="1698252"/>
                    <a:ext cx="108247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Visual </a:t>
                    </a:r>
                    <a:r>
                      <a:rPr lang="es-ES" sz="1200" dirty="0" err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recognition</a:t>
                    </a:r>
                    <a:endParaRPr lang="es-ES" sz="1200" dirty="0">
                      <a:solidFill>
                        <a:schemeClr val="accent3">
                          <a:lumMod val="75000"/>
                        </a:schemeClr>
                      </a:solidFill>
                      <a:latin typeface="Berlin Sans FB" panose="020E0602020502020306" pitchFamily="34" charset="0"/>
                    </a:endParaRPr>
                  </a:p>
                </p:txBody>
              </p:sp>
              <p:pic>
                <p:nvPicPr>
                  <p:cNvPr id="39" name="Imagen 38"/>
                  <p:cNvPicPr>
                    <a:picLocks noChangeAspect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20610" b="22166"/>
                  <a:stretch/>
                </p:blipFill>
                <p:spPr>
                  <a:xfrm>
                    <a:off x="3902292" y="4294547"/>
                    <a:ext cx="1246422" cy="356626"/>
                  </a:xfrm>
                  <a:prstGeom prst="rect">
                    <a:avLst/>
                  </a:prstGeom>
                </p:spPr>
              </p:pic>
              <p:pic>
                <p:nvPicPr>
                  <p:cNvPr id="40" name="Imagen 39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091958" y="2198466"/>
                    <a:ext cx="568504" cy="568504"/>
                  </a:xfrm>
                  <a:prstGeom prst="rect">
                    <a:avLst/>
                  </a:prstGeom>
                </p:spPr>
              </p:pic>
              <p:sp>
                <p:nvSpPr>
                  <p:cNvPr id="44" name="CuadroTexto 43"/>
                  <p:cNvSpPr txBox="1"/>
                  <p:nvPr/>
                </p:nvSpPr>
                <p:spPr>
                  <a:xfrm>
                    <a:off x="2664843" y="2302456"/>
                    <a:ext cx="52163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dirty="0" err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Slack</a:t>
                    </a:r>
                    <a:endParaRPr lang="es-ES" sz="1200" dirty="0">
                      <a:solidFill>
                        <a:schemeClr val="accent3">
                          <a:lumMod val="75000"/>
                        </a:schemeClr>
                      </a:solidFill>
                      <a:latin typeface="Berlin Sans FB" panose="020E0602020502020306" pitchFamily="34" charset="0"/>
                    </a:endParaRPr>
                  </a:p>
                </p:txBody>
              </p:sp>
              <p:pic>
                <p:nvPicPr>
                  <p:cNvPr id="45" name="Imagen 44"/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4622766" y="740718"/>
                    <a:ext cx="921833" cy="921833"/>
                  </a:xfrm>
                  <a:prstGeom prst="rect">
                    <a:avLst/>
                  </a:prstGeom>
                </p:spPr>
              </p:pic>
              <p:pic>
                <p:nvPicPr>
                  <p:cNvPr id="50" name="Imagen 49"/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26091" y="4784335"/>
                    <a:ext cx="423959" cy="390042"/>
                  </a:xfrm>
                  <a:prstGeom prst="rect">
                    <a:avLst/>
                  </a:prstGeom>
                </p:spPr>
              </p:pic>
              <p:sp>
                <p:nvSpPr>
                  <p:cNvPr id="53" name="Flecha izquierda y derecha 52"/>
                  <p:cNvSpPr/>
                  <p:nvPr/>
                </p:nvSpPr>
                <p:spPr>
                  <a:xfrm>
                    <a:off x="6134340" y="2306890"/>
                    <a:ext cx="751761" cy="208884"/>
                  </a:xfrm>
                  <a:prstGeom prst="leftRightArrow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54" name="Flecha izquierda y derecha 53"/>
                  <p:cNvSpPr/>
                  <p:nvPr/>
                </p:nvSpPr>
                <p:spPr>
                  <a:xfrm>
                    <a:off x="3411327" y="2298045"/>
                    <a:ext cx="751761" cy="208884"/>
                  </a:xfrm>
                  <a:prstGeom prst="leftRightArrow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55" name="Flecha izquierda y derecha 54"/>
                  <p:cNvSpPr/>
                  <p:nvPr/>
                </p:nvSpPr>
                <p:spPr>
                  <a:xfrm rot="16200000">
                    <a:off x="4667936" y="3282077"/>
                    <a:ext cx="922357" cy="207126"/>
                  </a:xfrm>
                  <a:prstGeom prst="leftRightArrow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56" name="CuadroTexto 55"/>
                  <p:cNvSpPr txBox="1"/>
                  <p:nvPr/>
                </p:nvSpPr>
                <p:spPr>
                  <a:xfrm>
                    <a:off x="5242412" y="4374174"/>
                    <a:ext cx="1103107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dirty="0" err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Recipe</a:t>
                    </a:r>
                    <a:r>
                      <a:rPr lang="es-ES" sz="120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 </a:t>
                    </a:r>
                    <a:r>
                      <a:rPr lang="es-ES" sz="1200" dirty="0" err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service</a:t>
                    </a:r>
                    <a:endParaRPr lang="es-ES" sz="1200" dirty="0">
                      <a:solidFill>
                        <a:schemeClr val="accent3">
                          <a:lumMod val="75000"/>
                        </a:schemeClr>
                      </a:solidFill>
                      <a:latin typeface="Berlin Sans FB" panose="020E0602020502020306" pitchFamily="34" charset="0"/>
                    </a:endParaRPr>
                  </a:p>
                </p:txBody>
              </p:sp>
            </p:grpSp>
            <p:sp>
              <p:nvSpPr>
                <p:cNvPr id="60" name="Flecha izquierda y derecha 59"/>
                <p:cNvSpPr/>
                <p:nvPr/>
              </p:nvSpPr>
              <p:spPr>
                <a:xfrm>
                  <a:off x="1156212" y="2260824"/>
                  <a:ext cx="751761" cy="208884"/>
                </a:xfrm>
                <a:prstGeom prst="leftRightArrow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pic>
              <p:nvPicPr>
                <p:cNvPr id="62" name="Imagen 61"/>
                <p:cNvPicPr>
                  <a:picLocks noChangeAspect="1"/>
                </p:cNvPicPr>
                <p:nvPr/>
              </p:nvPicPr>
              <p:blipFill rotWithShape="1"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4461"/>
                <a:stretch/>
              </p:blipFill>
              <p:spPr>
                <a:xfrm>
                  <a:off x="533435" y="1713136"/>
                  <a:ext cx="531252" cy="637694"/>
                </a:xfrm>
                <a:prstGeom prst="rect">
                  <a:avLst/>
                </a:prstGeom>
              </p:spPr>
            </p:pic>
            <p:pic>
              <p:nvPicPr>
                <p:cNvPr id="63" name="Imagen 62"/>
                <p:cNvPicPr>
                  <a:picLocks noChangeAspect="1"/>
                </p:cNvPicPr>
                <p:nvPr/>
              </p:nvPicPr>
              <p:blipFill rotWithShape="1"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1562"/>
                <a:stretch/>
              </p:blipFill>
              <p:spPr>
                <a:xfrm>
                  <a:off x="533435" y="2350830"/>
                  <a:ext cx="463328" cy="637694"/>
                </a:xfrm>
                <a:prstGeom prst="rect">
                  <a:avLst/>
                </a:prstGeom>
              </p:spPr>
            </p:pic>
          </p:grpSp>
          <p:sp>
            <p:nvSpPr>
              <p:cNvPr id="66" name="Rectángulo redondeado 65"/>
              <p:cNvSpPr/>
              <p:nvPr/>
            </p:nvSpPr>
            <p:spPr bwMode="auto">
              <a:xfrm>
                <a:off x="4284847" y="3959215"/>
                <a:ext cx="2443227" cy="1555181"/>
              </a:xfrm>
              <a:prstGeom prst="roundRect">
                <a:avLst/>
              </a:prstGeom>
              <a:noFill/>
              <a:ln w="9525" cap="rnd" cmpd="sng" algn="ctr">
                <a:solidFill>
                  <a:srgbClr val="00B050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33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45720" tIns="45720" rIns="4572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ES" sz="2000" b="0" i="0" u="none" strike="noStrike" cap="none" normalizeH="0" baseline="0" dirty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Verdana" pitchFamily="34" charset="0"/>
                </a:endParaRPr>
              </a:p>
            </p:txBody>
          </p:sp>
        </p:grpSp>
        <p:sp>
          <p:nvSpPr>
            <p:cNvPr id="33" name="Rectángulo redondeado 32"/>
            <p:cNvSpPr/>
            <p:nvPr/>
          </p:nvSpPr>
          <p:spPr bwMode="auto">
            <a:xfrm>
              <a:off x="1582050" y="1566020"/>
              <a:ext cx="1364825" cy="1314997"/>
            </a:xfrm>
            <a:prstGeom prst="roundRect">
              <a:avLst/>
            </a:prstGeom>
            <a:noFill/>
            <a:ln w="9525" cap="rnd" cmpd="sng" algn="ctr">
              <a:solidFill>
                <a:srgbClr val="00B05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34" name="CuadroTexto 33"/>
            <p:cNvSpPr txBox="1"/>
            <p:nvPr/>
          </p:nvSpPr>
          <p:spPr>
            <a:xfrm>
              <a:off x="4174708" y="3900137"/>
              <a:ext cx="14923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solidFill>
                    <a:srgbClr val="00B050"/>
                  </a:solidFill>
                </a:rPr>
                <a:t>DATA SOURCES</a:t>
              </a:r>
              <a:endParaRPr lang="es-ES" sz="1200" b="1" dirty="0">
                <a:solidFill>
                  <a:srgbClr val="00B050"/>
                </a:solidFill>
              </a:endParaRPr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6936819" y="1018125"/>
              <a:ext cx="16677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solidFill>
                    <a:srgbClr val="00B050"/>
                  </a:solidFill>
                </a:rPr>
                <a:t>IBM WATSON SERVICES</a:t>
              </a:r>
              <a:endParaRPr lang="es-ES" sz="1200" b="1" dirty="0">
                <a:solidFill>
                  <a:srgbClr val="00B050"/>
                </a:solidFill>
              </a:endParaRPr>
            </a:p>
          </p:txBody>
        </p:sp>
        <p:sp>
          <p:nvSpPr>
            <p:cNvPr id="41" name="CuadroTexto 40"/>
            <p:cNvSpPr txBox="1"/>
            <p:nvPr/>
          </p:nvSpPr>
          <p:spPr>
            <a:xfrm>
              <a:off x="83166" y="1337881"/>
              <a:ext cx="6756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solidFill>
                    <a:srgbClr val="00B050"/>
                  </a:solidFill>
                </a:rPr>
                <a:t>USERS</a:t>
              </a:r>
              <a:endParaRPr lang="es-ES" sz="1200" b="1" dirty="0">
                <a:solidFill>
                  <a:srgbClr val="00B050"/>
                </a:solidFill>
              </a:endParaRPr>
            </a:p>
          </p:txBody>
        </p:sp>
        <p:sp>
          <p:nvSpPr>
            <p:cNvPr id="42" name="CuadroTexto 41"/>
            <p:cNvSpPr txBox="1"/>
            <p:nvPr/>
          </p:nvSpPr>
          <p:spPr>
            <a:xfrm>
              <a:off x="1675083" y="1660407"/>
              <a:ext cx="12401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solidFill>
                    <a:srgbClr val="00B050"/>
                  </a:solidFill>
                </a:rPr>
                <a:t>USER INTERFACE</a:t>
              </a:r>
              <a:endParaRPr lang="es-ES" sz="1200" b="1" dirty="0">
                <a:solidFill>
                  <a:srgbClr val="00B050"/>
                </a:solidFill>
              </a:endParaRPr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5050" y="2314325"/>
              <a:ext cx="889823" cy="3005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1081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354596" y="-919425"/>
            <a:ext cx="5764024" cy="3946980"/>
            <a:chOff x="2042984" y="584062"/>
            <a:chExt cx="5764024" cy="3946980"/>
          </a:xfrm>
        </p:grpSpPr>
        <p:grpSp>
          <p:nvGrpSpPr>
            <p:cNvPr id="12" name="Grupo 11"/>
            <p:cNvGrpSpPr/>
            <p:nvPr/>
          </p:nvGrpSpPr>
          <p:grpSpPr>
            <a:xfrm>
              <a:off x="2183028" y="584062"/>
              <a:ext cx="5623980" cy="3946980"/>
              <a:chOff x="2183028" y="584062"/>
              <a:chExt cx="5623980" cy="3946980"/>
            </a:xfrm>
          </p:grpSpPr>
          <p:pic>
            <p:nvPicPr>
              <p:cNvPr id="2" name="Imagen 1"/>
              <p:cNvPicPr/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0" t="12619" r="53813" b="44710"/>
              <a:stretch/>
            </p:blipFill>
            <p:spPr bwMode="auto">
              <a:xfrm>
                <a:off x="2183028" y="1610686"/>
                <a:ext cx="5623980" cy="2920356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3" name="Rectángulo 2"/>
              <p:cNvSpPr/>
              <p:nvPr/>
            </p:nvSpPr>
            <p:spPr>
              <a:xfrm>
                <a:off x="6771503" y="3196281"/>
                <a:ext cx="815545" cy="378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4" name="Imagen 3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791" t="15481" r="26968" b="13890"/>
              <a:stretch/>
            </p:blipFill>
            <p:spPr>
              <a:xfrm>
                <a:off x="3143877" y="3515873"/>
                <a:ext cx="339546" cy="344262"/>
              </a:xfrm>
              <a:prstGeom prst="rect">
                <a:avLst/>
              </a:prstGeom>
            </p:spPr>
          </p:pic>
          <p:pic>
            <p:nvPicPr>
              <p:cNvPr id="5" name="Imagen 4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791" t="15481" r="26968" b="13890"/>
              <a:stretch/>
            </p:blipFill>
            <p:spPr>
              <a:xfrm>
                <a:off x="6109386" y="1204514"/>
                <a:ext cx="362465" cy="367499"/>
              </a:xfrm>
              <a:prstGeom prst="rect">
                <a:avLst/>
              </a:prstGeom>
            </p:spPr>
          </p:pic>
          <p:pic>
            <p:nvPicPr>
              <p:cNvPr id="6" name="Imagen 5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580" t="10190" r="43358" b="76801"/>
              <a:stretch/>
            </p:blipFill>
            <p:spPr>
              <a:xfrm>
                <a:off x="6520248" y="1347286"/>
                <a:ext cx="436606" cy="159302"/>
              </a:xfrm>
              <a:prstGeom prst="rect">
                <a:avLst/>
              </a:prstGeom>
            </p:spPr>
          </p:pic>
          <p:sp>
            <p:nvSpPr>
              <p:cNvPr id="7" name="Rectángulo 6"/>
              <p:cNvSpPr/>
              <p:nvPr/>
            </p:nvSpPr>
            <p:spPr>
              <a:xfrm>
                <a:off x="6060988" y="1165842"/>
                <a:ext cx="918520" cy="444844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10" name="Imagen 9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580" t="10189" r="52443" b="75233"/>
              <a:stretch/>
            </p:blipFill>
            <p:spPr>
              <a:xfrm>
                <a:off x="3483423" y="3565815"/>
                <a:ext cx="327055" cy="244377"/>
              </a:xfrm>
              <a:prstGeom prst="rect">
                <a:avLst/>
              </a:prstGeom>
            </p:spPr>
          </p:pic>
          <p:pic>
            <p:nvPicPr>
              <p:cNvPr id="11" name="Imagen 10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60988" y="584062"/>
                <a:ext cx="918520" cy="518373"/>
              </a:xfrm>
              <a:prstGeom prst="rect">
                <a:avLst/>
              </a:prstGeom>
            </p:spPr>
          </p:pic>
        </p:grpSp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2984" y="2981206"/>
              <a:ext cx="574271" cy="430149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870" y="3157831"/>
              <a:ext cx="561316" cy="159663"/>
            </a:xfrm>
            <a:prstGeom prst="rect">
              <a:avLst/>
            </a:prstGeom>
          </p:spPr>
        </p:pic>
      </p:grpSp>
      <p:grpSp>
        <p:nvGrpSpPr>
          <p:cNvPr id="64" name="Grupo 63"/>
          <p:cNvGrpSpPr/>
          <p:nvPr/>
        </p:nvGrpSpPr>
        <p:grpSpPr>
          <a:xfrm>
            <a:off x="656198" y="3702353"/>
            <a:ext cx="9123783" cy="2910709"/>
            <a:chOff x="673658" y="3713847"/>
            <a:chExt cx="9123783" cy="2910709"/>
          </a:xfrm>
        </p:grpSpPr>
        <p:pic>
          <p:nvPicPr>
            <p:cNvPr id="62" name="Imagen 61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89" t="3420" r="27331" b="30744"/>
            <a:stretch/>
          </p:blipFill>
          <p:spPr>
            <a:xfrm>
              <a:off x="673658" y="4967554"/>
              <a:ext cx="334899" cy="348568"/>
            </a:xfrm>
            <a:prstGeom prst="rect">
              <a:avLst/>
            </a:prstGeom>
          </p:spPr>
        </p:pic>
        <p:grpSp>
          <p:nvGrpSpPr>
            <p:cNvPr id="61" name="Grupo 60"/>
            <p:cNvGrpSpPr/>
            <p:nvPr/>
          </p:nvGrpSpPr>
          <p:grpSpPr>
            <a:xfrm>
              <a:off x="703632" y="3713847"/>
              <a:ext cx="9093809" cy="2910709"/>
              <a:chOff x="742169" y="3690502"/>
              <a:chExt cx="9093809" cy="2910709"/>
            </a:xfrm>
          </p:grpSpPr>
          <p:cxnSp>
            <p:nvCxnSpPr>
              <p:cNvPr id="15" name="Conector recto de flecha 14"/>
              <p:cNvCxnSpPr/>
              <p:nvPr/>
            </p:nvCxnSpPr>
            <p:spPr>
              <a:xfrm>
                <a:off x="799070" y="6120714"/>
                <a:ext cx="9036908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CuadroTexto 15"/>
              <p:cNvSpPr txBox="1"/>
              <p:nvPr/>
            </p:nvSpPr>
            <p:spPr>
              <a:xfrm>
                <a:off x="778027" y="6213500"/>
                <a:ext cx="683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chemeClr val="accent1"/>
                    </a:solidFill>
                  </a:rPr>
                  <a:t>2010</a:t>
                </a:r>
                <a:endParaRPr lang="es-E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8" name="CuadroTexto 17"/>
              <p:cNvSpPr txBox="1"/>
              <p:nvPr/>
            </p:nvSpPr>
            <p:spPr>
              <a:xfrm>
                <a:off x="1885209" y="6228348"/>
                <a:ext cx="683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chemeClr val="accent1"/>
                    </a:solidFill>
                  </a:rPr>
                  <a:t>2011</a:t>
                </a:r>
                <a:endParaRPr lang="es-E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9" name="CuadroTexto 18"/>
              <p:cNvSpPr txBox="1"/>
              <p:nvPr/>
            </p:nvSpPr>
            <p:spPr>
              <a:xfrm>
                <a:off x="2899965" y="6231879"/>
                <a:ext cx="683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chemeClr val="accent1"/>
                    </a:solidFill>
                  </a:rPr>
                  <a:t>2012</a:t>
                </a:r>
                <a:endParaRPr lang="es-E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0" name="CuadroTexto 19"/>
              <p:cNvSpPr txBox="1"/>
              <p:nvPr/>
            </p:nvSpPr>
            <p:spPr>
              <a:xfrm>
                <a:off x="3994741" y="6228348"/>
                <a:ext cx="683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chemeClr val="accent1"/>
                    </a:solidFill>
                  </a:rPr>
                  <a:t>2013</a:t>
                </a:r>
                <a:endParaRPr lang="es-E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1" name="CuadroTexto 20"/>
              <p:cNvSpPr txBox="1"/>
              <p:nvPr/>
            </p:nvSpPr>
            <p:spPr>
              <a:xfrm>
                <a:off x="5173361" y="6228348"/>
                <a:ext cx="683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chemeClr val="accent1"/>
                    </a:solidFill>
                  </a:rPr>
                  <a:t>2014</a:t>
                </a:r>
                <a:endParaRPr lang="es-E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2" name="CuadroTexto 21"/>
              <p:cNvSpPr txBox="1"/>
              <p:nvPr/>
            </p:nvSpPr>
            <p:spPr>
              <a:xfrm>
                <a:off x="6280543" y="6228348"/>
                <a:ext cx="683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chemeClr val="accent1"/>
                    </a:solidFill>
                  </a:rPr>
                  <a:t>2015</a:t>
                </a:r>
                <a:endParaRPr lang="es-E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3" name="CuadroTexto 22"/>
              <p:cNvSpPr txBox="1"/>
              <p:nvPr/>
            </p:nvSpPr>
            <p:spPr>
              <a:xfrm>
                <a:off x="7415709" y="6228348"/>
                <a:ext cx="683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chemeClr val="accent1"/>
                    </a:solidFill>
                  </a:rPr>
                  <a:t>2016</a:t>
                </a:r>
                <a:endParaRPr lang="es-E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4" name="CuadroTexto 23"/>
              <p:cNvSpPr txBox="1"/>
              <p:nvPr/>
            </p:nvSpPr>
            <p:spPr>
              <a:xfrm>
                <a:off x="8468498" y="6213500"/>
                <a:ext cx="683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chemeClr val="accent1"/>
                    </a:solidFill>
                  </a:rPr>
                  <a:t>2017</a:t>
                </a:r>
                <a:endParaRPr lang="es-ES" b="1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26" name="Imagen 25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791" t="15481" r="26968" b="13890"/>
              <a:stretch/>
            </p:blipFill>
            <p:spPr>
              <a:xfrm>
                <a:off x="7288480" y="4879584"/>
                <a:ext cx="362465" cy="367499"/>
              </a:xfrm>
              <a:prstGeom prst="rect">
                <a:avLst/>
              </a:prstGeom>
            </p:spPr>
          </p:pic>
          <p:pic>
            <p:nvPicPr>
              <p:cNvPr id="27" name="Imagen 26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580" t="10190" r="43358" b="76801"/>
              <a:stretch/>
            </p:blipFill>
            <p:spPr>
              <a:xfrm>
                <a:off x="7690205" y="4967944"/>
                <a:ext cx="485504" cy="177143"/>
              </a:xfrm>
              <a:prstGeom prst="rect">
                <a:avLst/>
              </a:prstGeom>
            </p:spPr>
          </p:pic>
          <p:pic>
            <p:nvPicPr>
              <p:cNvPr id="31" name="Imagen 30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791" t="15481" r="26968" b="13890"/>
              <a:stretch/>
            </p:blipFill>
            <p:spPr>
              <a:xfrm>
                <a:off x="1940065" y="5653024"/>
                <a:ext cx="339546" cy="344262"/>
              </a:xfrm>
              <a:prstGeom prst="rect">
                <a:avLst/>
              </a:prstGeom>
            </p:spPr>
          </p:pic>
          <p:pic>
            <p:nvPicPr>
              <p:cNvPr id="32" name="Imagen 31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580" t="10189" r="52443" b="75233"/>
              <a:stretch/>
            </p:blipFill>
            <p:spPr>
              <a:xfrm>
                <a:off x="2280912" y="5745333"/>
                <a:ext cx="327055" cy="244377"/>
              </a:xfrm>
              <a:prstGeom prst="rect">
                <a:avLst/>
              </a:prstGeom>
            </p:spPr>
          </p:pic>
          <p:pic>
            <p:nvPicPr>
              <p:cNvPr id="34" name="Imagen 33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9" t="23090" r="66564" b="23265"/>
              <a:stretch/>
            </p:blipFill>
            <p:spPr>
              <a:xfrm>
                <a:off x="3921274" y="5590561"/>
                <a:ext cx="370552" cy="402313"/>
              </a:xfrm>
              <a:prstGeom prst="rect">
                <a:avLst/>
              </a:prstGeom>
            </p:spPr>
          </p:pic>
          <p:pic>
            <p:nvPicPr>
              <p:cNvPr id="36" name="Imagen 35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160" t="27178" b="20588"/>
              <a:stretch/>
            </p:blipFill>
            <p:spPr>
              <a:xfrm>
                <a:off x="4277253" y="5681147"/>
                <a:ext cx="570007" cy="293060"/>
              </a:xfrm>
              <a:prstGeom prst="rect">
                <a:avLst/>
              </a:prstGeom>
            </p:spPr>
          </p:pic>
          <p:pic>
            <p:nvPicPr>
              <p:cNvPr id="38" name="Imagen 37"/>
              <p:cNvPicPr>
                <a:picLocks noChangeAspect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9" t="23090" r="66564" b="23265"/>
              <a:stretch/>
            </p:blipFill>
            <p:spPr>
              <a:xfrm>
                <a:off x="6112762" y="5589617"/>
                <a:ext cx="323323" cy="351036"/>
              </a:xfrm>
              <a:prstGeom prst="rect">
                <a:avLst/>
              </a:prstGeom>
            </p:spPr>
          </p:pic>
          <p:pic>
            <p:nvPicPr>
              <p:cNvPr id="39" name="Imagen 38"/>
              <p:cNvPicPr>
                <a:picLocks noChangeAspect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160" t="27178" b="20588"/>
              <a:stretch/>
            </p:blipFill>
            <p:spPr>
              <a:xfrm>
                <a:off x="6436086" y="5653024"/>
                <a:ext cx="531471" cy="273247"/>
              </a:xfrm>
              <a:prstGeom prst="rect">
                <a:avLst/>
              </a:prstGeom>
            </p:spPr>
          </p:pic>
          <p:sp>
            <p:nvSpPr>
              <p:cNvPr id="40" name="Rectángulo 39"/>
              <p:cNvSpPr/>
              <p:nvPr/>
            </p:nvSpPr>
            <p:spPr>
              <a:xfrm>
                <a:off x="6092546" y="5437860"/>
                <a:ext cx="977818" cy="488173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1" name="CuadroTexto 40"/>
              <p:cNvSpPr txBox="1"/>
              <p:nvPr/>
            </p:nvSpPr>
            <p:spPr>
              <a:xfrm>
                <a:off x="6139415" y="5391554"/>
                <a:ext cx="9038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400" b="1" dirty="0" smtClean="0">
                    <a:solidFill>
                      <a:schemeClr val="accent1"/>
                    </a:solidFill>
                  </a:rPr>
                  <a:t>Facebook</a:t>
                </a:r>
                <a:endParaRPr lang="es-ES" sz="1400" b="1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42" name="Imagen 41"/>
              <p:cNvPicPr>
                <a:picLocks noChangeAspect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" b="33162"/>
              <a:stretch/>
            </p:blipFill>
            <p:spPr>
              <a:xfrm>
                <a:off x="7308696" y="5534205"/>
                <a:ext cx="402479" cy="353070"/>
              </a:xfrm>
              <a:prstGeom prst="rect">
                <a:avLst/>
              </a:prstGeom>
            </p:spPr>
          </p:pic>
          <p:pic>
            <p:nvPicPr>
              <p:cNvPr id="43" name="Imagen 42"/>
              <p:cNvPicPr>
                <a:picLocks noChangeAspect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88" t="68319"/>
              <a:stretch/>
            </p:blipFill>
            <p:spPr>
              <a:xfrm>
                <a:off x="7711175" y="5681147"/>
                <a:ext cx="457474" cy="217368"/>
              </a:xfrm>
              <a:prstGeom prst="rect">
                <a:avLst/>
              </a:prstGeom>
            </p:spPr>
          </p:pic>
          <p:sp>
            <p:nvSpPr>
              <p:cNvPr id="46" name="Rectángulo 45"/>
              <p:cNvSpPr/>
              <p:nvPr/>
            </p:nvSpPr>
            <p:spPr>
              <a:xfrm>
                <a:off x="7308696" y="5431786"/>
                <a:ext cx="977818" cy="488173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7" name="CuadroTexto 46"/>
              <p:cNvSpPr txBox="1"/>
              <p:nvPr/>
            </p:nvSpPr>
            <p:spPr>
              <a:xfrm>
                <a:off x="7432023" y="5378087"/>
                <a:ext cx="9038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400" b="1" dirty="0" smtClean="0">
                    <a:solidFill>
                      <a:schemeClr val="accent1"/>
                    </a:solidFill>
                  </a:rPr>
                  <a:t>Google</a:t>
                </a:r>
                <a:endParaRPr lang="es-ES" sz="1400" b="1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48" name="Imagen 47"/>
              <p:cNvPicPr>
                <a:picLocks noChangeAspect="1"/>
              </p:cNvPicPr>
              <p:nvPr/>
            </p:nvPicPr>
            <p:blipFill rotWithShape="1"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524" t="74117" r="73042" b="6514"/>
              <a:stretch/>
            </p:blipFill>
            <p:spPr>
              <a:xfrm>
                <a:off x="7682616" y="4330594"/>
                <a:ext cx="603898" cy="387989"/>
              </a:xfrm>
              <a:prstGeom prst="rect">
                <a:avLst/>
              </a:prstGeom>
            </p:spPr>
          </p:pic>
          <p:pic>
            <p:nvPicPr>
              <p:cNvPr id="49" name="Imagen 48"/>
              <p:cNvPicPr>
                <a:picLocks noChangeAspect="1"/>
              </p:cNvPicPr>
              <p:nvPr/>
            </p:nvPicPr>
            <p:blipFill rotWithShape="1"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72" t="27140" r="68110" b="28454"/>
              <a:stretch/>
            </p:blipFill>
            <p:spPr>
              <a:xfrm>
                <a:off x="7273544" y="4289125"/>
                <a:ext cx="409072" cy="452869"/>
              </a:xfrm>
              <a:prstGeom prst="rect">
                <a:avLst/>
              </a:prstGeom>
            </p:spPr>
          </p:pic>
          <p:pic>
            <p:nvPicPr>
              <p:cNvPr id="51" name="Imagen 50"/>
              <p:cNvPicPr>
                <a:picLocks noChangeAspect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718" r="76139" b="1"/>
              <a:stretch/>
            </p:blipFill>
            <p:spPr>
              <a:xfrm>
                <a:off x="6118620" y="4935537"/>
                <a:ext cx="301300" cy="262869"/>
              </a:xfrm>
              <a:prstGeom prst="rect">
                <a:avLst/>
              </a:prstGeom>
            </p:spPr>
          </p:pic>
          <p:pic>
            <p:nvPicPr>
              <p:cNvPr id="50" name="Imagen 49"/>
              <p:cNvPicPr>
                <a:picLocks noChangeAspect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582" t="-708" b="-1"/>
              <a:stretch/>
            </p:blipFill>
            <p:spPr>
              <a:xfrm>
                <a:off x="6415620" y="4909728"/>
                <a:ext cx="612464" cy="175014"/>
              </a:xfrm>
              <a:prstGeom prst="rect">
                <a:avLst/>
              </a:prstGeom>
            </p:spPr>
          </p:pic>
          <p:pic>
            <p:nvPicPr>
              <p:cNvPr id="52" name="Imagen 51"/>
              <p:cNvPicPr>
                <a:picLocks noChangeAspect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" r="11368" b="33162"/>
              <a:stretch/>
            </p:blipFill>
            <p:spPr>
              <a:xfrm>
                <a:off x="742169" y="5630462"/>
                <a:ext cx="356722" cy="353070"/>
              </a:xfrm>
              <a:prstGeom prst="rect">
                <a:avLst/>
              </a:prstGeom>
            </p:spPr>
          </p:pic>
          <p:pic>
            <p:nvPicPr>
              <p:cNvPr id="53" name="Imagen 52"/>
              <p:cNvPicPr>
                <a:picLocks noChangeAspect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88" t="68774"/>
              <a:stretch/>
            </p:blipFill>
            <p:spPr>
              <a:xfrm>
                <a:off x="1121165" y="5752950"/>
                <a:ext cx="457474" cy="214248"/>
              </a:xfrm>
              <a:prstGeom prst="rect">
                <a:avLst/>
              </a:prstGeom>
            </p:spPr>
          </p:pic>
          <p:sp>
            <p:nvSpPr>
              <p:cNvPr id="56" name="CuadroTexto 55"/>
              <p:cNvSpPr txBox="1"/>
              <p:nvPr/>
            </p:nvSpPr>
            <p:spPr>
              <a:xfrm>
                <a:off x="6307464" y="5028623"/>
                <a:ext cx="5092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200" b="1" dirty="0" smtClean="0">
                    <a:solidFill>
                      <a:schemeClr val="accent1"/>
                    </a:solidFill>
                  </a:rPr>
                  <a:t>LUIS</a:t>
                </a:r>
                <a:endParaRPr lang="es-ES" sz="1200" b="1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57" name="Imagen 56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289" t="3420" r="27331" b="30744"/>
              <a:stretch/>
            </p:blipFill>
            <p:spPr>
              <a:xfrm>
                <a:off x="7142997" y="3690502"/>
                <a:ext cx="358666" cy="373305"/>
              </a:xfrm>
              <a:prstGeom prst="rect">
                <a:avLst/>
              </a:prstGeom>
            </p:spPr>
          </p:pic>
          <p:pic>
            <p:nvPicPr>
              <p:cNvPr id="58" name="Imagen 57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80" t="70635" r="7130" b="9141"/>
              <a:stretch/>
            </p:blipFill>
            <p:spPr>
              <a:xfrm>
                <a:off x="7501663" y="3810626"/>
                <a:ext cx="876497" cy="170013"/>
              </a:xfrm>
              <a:prstGeom prst="rect">
                <a:avLst/>
              </a:prstGeom>
            </p:spPr>
          </p:pic>
          <p:sp>
            <p:nvSpPr>
              <p:cNvPr id="60" name="CuadroTexto 59"/>
              <p:cNvSpPr txBox="1"/>
              <p:nvPr/>
            </p:nvSpPr>
            <p:spPr>
              <a:xfrm>
                <a:off x="7379374" y="3939805"/>
                <a:ext cx="101200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b="1" dirty="0" err="1" smtClean="0">
                    <a:solidFill>
                      <a:schemeClr val="accent1"/>
                    </a:solidFill>
                  </a:rPr>
                  <a:t>Conversation</a:t>
                </a:r>
                <a:endParaRPr lang="es-ES" sz="1100" b="1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30" name="Imagen 2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5119" y="5244770"/>
                <a:ext cx="561316" cy="173165"/>
              </a:xfrm>
              <a:prstGeom prst="rect">
                <a:avLst/>
              </a:prstGeom>
            </p:spPr>
          </p:pic>
        </p:grpSp>
        <p:pic>
          <p:nvPicPr>
            <p:cNvPr id="63" name="Imagen 62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80" t="70635" r="7130" b="9141"/>
            <a:stretch/>
          </p:blipFill>
          <p:spPr>
            <a:xfrm>
              <a:off x="974621" y="5089829"/>
              <a:ext cx="818415" cy="1587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7486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/>
          <p:nvPr/>
        </p:nvPicPr>
        <p:blipFill rotWithShape="1">
          <a:blip r:embed="rId2"/>
          <a:srcRect l="13586" t="19596" r="42661" b="4681"/>
          <a:stretch/>
        </p:blipFill>
        <p:spPr bwMode="auto">
          <a:xfrm>
            <a:off x="1820563" y="157856"/>
            <a:ext cx="6746788" cy="586400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7611762" y="5898292"/>
            <a:ext cx="617838" cy="1400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2422230" y="5890596"/>
            <a:ext cx="683742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 smtClean="0"/>
              <a:t>WATSON</a:t>
            </a:r>
            <a:endParaRPr lang="es-ES" sz="8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3272634" y="5898833"/>
            <a:ext cx="556054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 smtClean="0"/>
              <a:t>API.ai</a:t>
            </a:r>
            <a:endParaRPr lang="es-ES" sz="800" b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3828688" y="5889965"/>
            <a:ext cx="81745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 smtClean="0"/>
              <a:t>LUIS</a:t>
            </a:r>
            <a:endParaRPr lang="es-ES" sz="800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5254140" y="5914137"/>
            <a:ext cx="81745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 smtClean="0"/>
              <a:t>WIT.ai</a:t>
            </a:r>
            <a:endParaRPr lang="es-ES" sz="800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6794309" y="5898292"/>
            <a:ext cx="81745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 smtClean="0"/>
              <a:t>LEX</a:t>
            </a:r>
            <a:endParaRPr lang="es-ES" sz="800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6025331" y="5889965"/>
            <a:ext cx="81745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s-ES" sz="800" b="1" dirty="0"/>
          </a:p>
        </p:txBody>
      </p:sp>
      <p:sp>
        <p:nvSpPr>
          <p:cNvPr id="10" name="CuadroTexto 9"/>
          <p:cNvSpPr txBox="1"/>
          <p:nvPr/>
        </p:nvSpPr>
        <p:spPr>
          <a:xfrm>
            <a:off x="4655161" y="5898922"/>
            <a:ext cx="81745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s-ES" sz="800" b="1" dirty="0"/>
          </a:p>
        </p:txBody>
      </p:sp>
    </p:spTree>
    <p:extLst>
      <p:ext uri="{BB962C8B-B14F-4D97-AF65-F5344CB8AC3E}">
        <p14:creationId xmlns:p14="http://schemas.microsoft.com/office/powerpoint/2010/main" val="137265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2471352" y="1387602"/>
            <a:ext cx="5236862" cy="3853884"/>
            <a:chOff x="2471352" y="1387602"/>
            <a:chExt cx="5236862" cy="3853884"/>
          </a:xfrm>
        </p:grpSpPr>
        <p:grpSp>
          <p:nvGrpSpPr>
            <p:cNvPr id="4" name="Grupo 3"/>
            <p:cNvGrpSpPr/>
            <p:nvPr/>
          </p:nvGrpSpPr>
          <p:grpSpPr>
            <a:xfrm>
              <a:off x="2471352" y="1518407"/>
              <a:ext cx="5236862" cy="3464654"/>
              <a:chOff x="2471352" y="1518407"/>
              <a:chExt cx="5236862" cy="3464654"/>
            </a:xfrm>
          </p:grpSpPr>
          <p:pic>
            <p:nvPicPr>
              <p:cNvPr id="2" name="Imagen 1"/>
              <p:cNvPicPr/>
              <p:nvPr/>
            </p:nvPicPr>
            <p:blipFill rotWithShape="1">
              <a:blip r:embed="rId2"/>
              <a:srcRect l="33697" t="25493" r="23085" b="11437"/>
              <a:stretch/>
            </p:blipFill>
            <p:spPr bwMode="auto">
              <a:xfrm>
                <a:off x="2471352" y="1518407"/>
                <a:ext cx="5236862" cy="3464654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3" name="Imagen 2"/>
              <p:cNvPicPr/>
              <p:nvPr/>
            </p:nvPicPr>
            <p:blipFill rotWithShape="1">
              <a:blip r:embed="rId2"/>
              <a:srcRect l="51091" t="67311" r="41363" b="27344"/>
              <a:stretch/>
            </p:blipFill>
            <p:spPr bwMode="auto">
              <a:xfrm>
                <a:off x="4579820" y="3696144"/>
                <a:ext cx="914401" cy="293614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  <p:sp>
          <p:nvSpPr>
            <p:cNvPr id="6" name="CuadroTexto 5"/>
            <p:cNvSpPr txBox="1"/>
            <p:nvPr/>
          </p:nvSpPr>
          <p:spPr>
            <a:xfrm>
              <a:off x="2628175" y="4995265"/>
              <a:ext cx="68374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b="1" dirty="0" smtClean="0"/>
                <a:t>WATSON</a:t>
              </a:r>
              <a:endParaRPr lang="es-ES" sz="1000" b="1" dirty="0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3682619" y="4995265"/>
              <a:ext cx="68374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b="1" dirty="0" smtClean="0"/>
                <a:t>LUIS</a:t>
              </a:r>
              <a:endParaRPr lang="es-ES" sz="1000" b="1" dirty="0"/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4698438" y="4977958"/>
              <a:ext cx="68374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b="1" dirty="0" smtClean="0"/>
                <a:t>LEX</a:t>
              </a:r>
              <a:endParaRPr lang="es-ES" sz="1000" b="1" dirty="0"/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5714257" y="4977958"/>
              <a:ext cx="68374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b="1" dirty="0" smtClean="0"/>
                <a:t>API</a:t>
              </a:r>
              <a:endParaRPr lang="es-ES" sz="1000" b="1" dirty="0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6768701" y="4983061"/>
              <a:ext cx="68374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b="1" dirty="0" smtClean="0"/>
                <a:t>WIT</a:t>
              </a:r>
              <a:endParaRPr lang="es-ES" sz="1000" b="1" dirty="0"/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3624649" y="3683940"/>
              <a:ext cx="741712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b="1" dirty="0" smtClean="0"/>
                <a:t>0,63 USD</a:t>
              </a:r>
              <a:endParaRPr lang="es-ES" sz="1100" b="1" dirty="0"/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4657251" y="3553135"/>
              <a:ext cx="741712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b="1" dirty="0" smtClean="0"/>
                <a:t>0,75 USD</a:t>
              </a:r>
              <a:endParaRPr lang="es-ES" sz="1100" b="1" dirty="0"/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2570205" y="1387602"/>
              <a:ext cx="741712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b="1" dirty="0" smtClean="0"/>
                <a:t>2,5 USD</a:t>
              </a:r>
              <a:endParaRPr lang="es-ES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34762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4298813" y="2022475"/>
            <a:ext cx="3576139" cy="2869488"/>
            <a:chOff x="4298813" y="2022475"/>
            <a:chExt cx="3576139" cy="2869488"/>
          </a:xfrm>
        </p:grpSpPr>
        <p:pic>
          <p:nvPicPr>
            <p:cNvPr id="5" name="Imagen 4"/>
            <p:cNvPicPr/>
            <p:nvPr/>
          </p:nvPicPr>
          <p:blipFill rotWithShape="1">
            <a:blip r:embed="rId2"/>
            <a:srcRect l="27747" t="20860" r="24671" b="11322"/>
            <a:stretch/>
          </p:blipFill>
          <p:spPr bwMode="auto">
            <a:xfrm>
              <a:off x="4601497" y="2022475"/>
              <a:ext cx="3273455" cy="2623267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6" name="Rectángulo 5"/>
            <p:cNvSpPr/>
            <p:nvPr/>
          </p:nvSpPr>
          <p:spPr>
            <a:xfrm>
              <a:off x="4889090" y="3001297"/>
              <a:ext cx="169607" cy="1179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Rectángulo 6"/>
            <p:cNvSpPr/>
            <p:nvPr/>
          </p:nvSpPr>
          <p:spPr>
            <a:xfrm>
              <a:off x="4756355" y="3126658"/>
              <a:ext cx="416643" cy="14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Rectángulo 7"/>
            <p:cNvSpPr/>
            <p:nvPr/>
          </p:nvSpPr>
          <p:spPr>
            <a:xfrm>
              <a:off x="5841859" y="2875935"/>
              <a:ext cx="595811" cy="250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CuadroTexto 8"/>
            <p:cNvSpPr txBox="1"/>
            <p:nvPr/>
          </p:nvSpPr>
          <p:spPr>
            <a:xfrm rot="16200000">
              <a:off x="3969892" y="3241726"/>
              <a:ext cx="9040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Rendimiento</a:t>
              </a:r>
              <a:endPara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4992330" y="4645742"/>
              <a:ext cx="162969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Velocidad = 1/Latencia</a:t>
              </a:r>
              <a:endPara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9758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o 16"/>
          <p:cNvGrpSpPr/>
          <p:nvPr/>
        </p:nvGrpSpPr>
        <p:grpSpPr>
          <a:xfrm>
            <a:off x="4036854" y="1711325"/>
            <a:ext cx="3872071" cy="3681571"/>
            <a:chOff x="4036854" y="1711325"/>
            <a:chExt cx="3872071" cy="3681571"/>
          </a:xfrm>
        </p:grpSpPr>
        <p:pic>
          <p:nvPicPr>
            <p:cNvPr id="2" name="Imagen 1"/>
            <p:cNvPicPr/>
            <p:nvPr/>
          </p:nvPicPr>
          <p:blipFill rotWithShape="1">
            <a:blip r:embed="rId2"/>
            <a:srcRect l="27599" t="19217" r="27685" b="5440"/>
            <a:stretch/>
          </p:blipFill>
          <p:spPr bwMode="auto">
            <a:xfrm>
              <a:off x="4283075" y="1711325"/>
              <a:ext cx="3625850" cy="343535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3" name="Imagen 2"/>
            <p:cNvPicPr/>
            <p:nvPr/>
          </p:nvPicPr>
          <p:blipFill rotWithShape="1">
            <a:blip r:embed="rId2"/>
            <a:srcRect l="52230" t="56712" r="43968" b="41191"/>
            <a:stretch/>
          </p:blipFill>
          <p:spPr bwMode="auto">
            <a:xfrm>
              <a:off x="5930634" y="4987761"/>
              <a:ext cx="308344" cy="95692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7" name="Imagen 6"/>
            <p:cNvPicPr/>
            <p:nvPr/>
          </p:nvPicPr>
          <p:blipFill rotWithShape="1">
            <a:blip r:embed="rId2"/>
            <a:srcRect l="43532" t="37138" r="49240" b="47912"/>
            <a:stretch/>
          </p:blipFill>
          <p:spPr bwMode="auto">
            <a:xfrm>
              <a:off x="5578503" y="3101334"/>
              <a:ext cx="586047" cy="68164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8" name="Imagen 7"/>
            <p:cNvPicPr/>
            <p:nvPr/>
          </p:nvPicPr>
          <p:blipFill rotWithShape="1">
            <a:blip r:embed="rId2"/>
            <a:srcRect l="43532" t="37138" r="49240" b="47912"/>
            <a:stretch/>
          </p:blipFill>
          <p:spPr bwMode="auto">
            <a:xfrm>
              <a:off x="6059821" y="3101332"/>
              <a:ext cx="586047" cy="68164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9" name="Imagen 8"/>
            <p:cNvPicPr/>
            <p:nvPr/>
          </p:nvPicPr>
          <p:blipFill rotWithShape="1">
            <a:blip r:embed="rId2"/>
            <a:srcRect l="43532" t="37138" r="49240" b="47912"/>
            <a:stretch/>
          </p:blipFill>
          <p:spPr bwMode="auto">
            <a:xfrm>
              <a:off x="6059821" y="3667761"/>
              <a:ext cx="586047" cy="68164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0" name="Imagen 9"/>
            <p:cNvPicPr/>
            <p:nvPr/>
          </p:nvPicPr>
          <p:blipFill rotWithShape="1">
            <a:blip r:embed="rId2"/>
            <a:srcRect l="43532" t="37138" r="49240" b="47912"/>
            <a:stretch/>
          </p:blipFill>
          <p:spPr bwMode="auto">
            <a:xfrm>
              <a:off x="6549302" y="3667760"/>
              <a:ext cx="586047" cy="68164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1" name="Elipse 10"/>
            <p:cNvSpPr/>
            <p:nvPr/>
          </p:nvSpPr>
          <p:spPr>
            <a:xfrm>
              <a:off x="6164550" y="3559780"/>
              <a:ext cx="74428" cy="69112"/>
            </a:xfrm>
            <a:prstGeom prst="ellipse">
              <a:avLst/>
            </a:prstGeom>
            <a:solidFill>
              <a:srgbClr val="E848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6149828" y="3477549"/>
              <a:ext cx="47230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</a:t>
              </a:r>
              <a:r>
                <a:rPr lang="es-E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it.ai</a:t>
              </a:r>
              <a:endParaRPr lang="es-E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4" name="Imagen 13"/>
            <p:cNvPicPr/>
            <p:nvPr/>
          </p:nvPicPr>
          <p:blipFill rotWithShape="1">
            <a:blip r:embed="rId2"/>
            <a:srcRect l="52230" t="56712" r="43968" b="41191"/>
            <a:stretch/>
          </p:blipFill>
          <p:spPr bwMode="auto">
            <a:xfrm rot="16200000">
              <a:off x="4329061" y="3333308"/>
              <a:ext cx="308344" cy="95692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5" name="CuadroTexto 14"/>
            <p:cNvSpPr txBox="1"/>
            <p:nvPr/>
          </p:nvSpPr>
          <p:spPr>
            <a:xfrm rot="16200000">
              <a:off x="3707933" y="3354438"/>
              <a:ext cx="9040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Sensibilidad</a:t>
              </a:r>
              <a:endPara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5115786" y="5146675"/>
              <a:ext cx="162969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Precisión</a:t>
              </a:r>
              <a:endPara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00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591552" y="1142998"/>
            <a:ext cx="6161797" cy="3679308"/>
            <a:chOff x="1545719" y="3363816"/>
            <a:chExt cx="2792364" cy="1543074"/>
          </a:xfrm>
        </p:grpSpPr>
        <p:pic>
          <p:nvPicPr>
            <p:cNvPr id="2" name="Imagen 1"/>
            <p:cNvPicPr/>
            <p:nvPr/>
          </p:nvPicPr>
          <p:blipFill rotWithShape="1">
            <a:blip r:embed="rId2"/>
            <a:srcRect l="54487" t="47753" r="28619" b="5140"/>
            <a:stretch/>
          </p:blipFill>
          <p:spPr bwMode="auto">
            <a:xfrm>
              <a:off x="3354572" y="3363816"/>
              <a:ext cx="983511" cy="1541853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3" name="Imagen 2"/>
            <p:cNvPicPr/>
            <p:nvPr/>
          </p:nvPicPr>
          <p:blipFill rotWithShape="1">
            <a:blip r:embed="rId2"/>
            <a:srcRect l="18997" t="47753" r="53975" b="5141"/>
            <a:stretch/>
          </p:blipFill>
          <p:spPr bwMode="auto">
            <a:xfrm>
              <a:off x="1781060" y="3363817"/>
              <a:ext cx="1573512" cy="1541852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4" name="CuadroTexto 3"/>
            <p:cNvSpPr txBox="1"/>
            <p:nvPr/>
          </p:nvSpPr>
          <p:spPr>
            <a:xfrm rot="16200000">
              <a:off x="945149" y="4037836"/>
              <a:ext cx="1340615" cy="13947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Tiempo de respuesta (</a:t>
              </a:r>
              <a:r>
                <a:rPr lang="es-ES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sec</a:t>
              </a:r>
              <a:r>
                <a:rPr lang="es-E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endPara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2881900" y="4789311"/>
              <a:ext cx="443732" cy="10971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WATSON</a:t>
              </a:r>
              <a:endParaRPr lang="es-ES" sz="1100" dirty="0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2409228" y="4790719"/>
              <a:ext cx="443732" cy="11617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 smtClean="0"/>
                <a:t>API.ai</a:t>
              </a:r>
              <a:endParaRPr lang="es-ES" sz="1200" dirty="0"/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1887748" y="4791230"/>
              <a:ext cx="443732" cy="10971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LUIS</a:t>
              </a:r>
              <a:endParaRPr lang="es-ES" sz="1100" dirty="0"/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3383512" y="4789198"/>
              <a:ext cx="443732" cy="10971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LEX</a:t>
              </a:r>
              <a:endParaRPr lang="es-ES" sz="1100" dirty="0"/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3894351" y="4789198"/>
              <a:ext cx="443732" cy="10971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WIT</a:t>
              </a:r>
              <a:endParaRPr lang="es-E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178145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1746</TotalTime>
  <Words>411</Words>
  <Application>Microsoft Office PowerPoint</Application>
  <PresentationFormat>Panorámica</PresentationFormat>
  <Paragraphs>247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6" baseType="lpstr">
      <vt:lpstr>Aharoni</vt:lpstr>
      <vt:lpstr>Arial</vt:lpstr>
      <vt:lpstr>Arial Rounded MT Bold</vt:lpstr>
      <vt:lpstr>Berlin Sans FB</vt:lpstr>
      <vt:lpstr>Calibri</vt:lpstr>
      <vt:lpstr>Calibri Light</vt:lpstr>
      <vt:lpstr>Verdana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Inmaculada Perea Fernández</dc:creator>
  <cp:lastModifiedBy>Inmaculada Perea Fernández</cp:lastModifiedBy>
  <cp:revision>81</cp:revision>
  <dcterms:created xsi:type="dcterms:W3CDTF">2017-10-16T08:08:10Z</dcterms:created>
  <dcterms:modified xsi:type="dcterms:W3CDTF">2017-12-23T13:01:26Z</dcterms:modified>
</cp:coreProperties>
</file>