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maculada Perea Fernández" initials="IPF" lastIdx="1" clrIdx="0">
    <p:extLst>
      <p:ext uri="{19B8F6BF-5375-455C-9EA6-DF929625EA0E}">
        <p15:presenceInfo xmlns:p15="http://schemas.microsoft.com/office/powerpoint/2012/main" userId="S-1-5-21-1485405084-1546518020-4108744313-512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8E8"/>
    <a:srgbClr val="CCCCFF"/>
    <a:srgbClr val="FA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2496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47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13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26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9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28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73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1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92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6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45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449B-7E7F-4B22-B31C-7455ACE0523B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28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e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28" y="651819"/>
            <a:ext cx="9539416" cy="536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63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546200" y="0"/>
            <a:ext cx="7516770" cy="6579646"/>
            <a:chOff x="546200" y="0"/>
            <a:chExt cx="7516770" cy="6579646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18366" t="18612" r="78263" b="6412"/>
            <a:stretch/>
          </p:blipFill>
          <p:spPr bwMode="auto">
            <a:xfrm>
              <a:off x="962025" y="0"/>
              <a:ext cx="523875" cy="646747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29641" t="18612" r="53876" b="6412"/>
            <a:stretch/>
          </p:blipFill>
          <p:spPr bwMode="auto">
            <a:xfrm>
              <a:off x="1485900" y="0"/>
              <a:ext cx="2562225" cy="646747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" name="Imagen 3"/>
            <p:cNvPicPr/>
            <p:nvPr/>
          </p:nvPicPr>
          <p:blipFill rotWithShape="1">
            <a:blip r:embed="rId2"/>
            <a:srcRect l="54480" t="18612" r="19769" b="6412"/>
            <a:stretch/>
          </p:blipFill>
          <p:spPr bwMode="auto">
            <a:xfrm>
              <a:off x="4059991" y="0"/>
              <a:ext cx="4002979" cy="646747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CuadroTexto 4"/>
            <p:cNvSpPr txBox="1"/>
            <p:nvPr/>
          </p:nvSpPr>
          <p:spPr>
            <a:xfrm>
              <a:off x="6778282" y="631803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WATSON</a:t>
              </a:r>
              <a:endParaRPr lang="es-ES" sz="1100" dirty="0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1618189" y="6289757"/>
              <a:ext cx="979166" cy="276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/>
                <a:t>API.ai</a:t>
              </a:r>
              <a:endParaRPr lang="es-ES" sz="1200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5571897" y="631803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LUIS</a:t>
              </a:r>
              <a:endParaRPr lang="es-ES" sz="11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4216057" y="631803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LEX</a:t>
              </a:r>
              <a:endParaRPr lang="es-ES" sz="11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2891976" y="628975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WIT</a:t>
              </a:r>
              <a:endParaRPr lang="es-ES" sz="1100" dirty="0"/>
            </a:p>
          </p:txBody>
        </p:sp>
        <p:sp>
          <p:nvSpPr>
            <p:cNvPr id="10" name="CuadroTexto 9"/>
            <p:cNvSpPr txBox="1"/>
            <p:nvPr/>
          </p:nvSpPr>
          <p:spPr>
            <a:xfrm rot="16200000">
              <a:off x="-898194" y="2826138"/>
              <a:ext cx="3196564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Falsos positivos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71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464500" y="-104810"/>
            <a:ext cx="9647064" cy="7116698"/>
            <a:chOff x="464500" y="-104810"/>
            <a:chExt cx="9647064" cy="7116698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16520" t="19132" r="31408" b="5632"/>
            <a:stretch/>
          </p:blipFill>
          <p:spPr bwMode="auto">
            <a:xfrm>
              <a:off x="871870" y="-104810"/>
              <a:ext cx="7814930" cy="663168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68639" t="51386" r="21867" b="30762"/>
            <a:stretch/>
          </p:blipFill>
          <p:spPr bwMode="auto">
            <a:xfrm>
              <a:off x="8686800" y="2424221"/>
              <a:ext cx="1424764" cy="1573619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" name="CuadroTexto 3"/>
            <p:cNvSpPr txBox="1"/>
            <p:nvPr/>
          </p:nvSpPr>
          <p:spPr>
            <a:xfrm rot="16200000">
              <a:off x="-979894" y="3134667"/>
              <a:ext cx="3196564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F1 score estandarizado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957697" y="6704112"/>
              <a:ext cx="3196564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Número de muestras de aprendizaje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75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301956" y="-985429"/>
            <a:ext cx="6110363" cy="8181983"/>
            <a:chOff x="1301956" y="-985429"/>
            <a:chExt cx="6110363" cy="8181983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18822" t="18645" r="63830" b="9476"/>
            <a:stretch/>
          </p:blipFill>
          <p:spPr bwMode="auto">
            <a:xfrm>
              <a:off x="1925052" y="-981737"/>
              <a:ext cx="3321462" cy="771748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41891" t="18645" r="52495" b="9407"/>
            <a:stretch/>
          </p:blipFill>
          <p:spPr bwMode="auto">
            <a:xfrm>
              <a:off x="5198574" y="-985429"/>
              <a:ext cx="1074820" cy="772485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" name="Imagen 3"/>
            <p:cNvPicPr/>
            <p:nvPr/>
          </p:nvPicPr>
          <p:blipFill rotWithShape="1">
            <a:blip r:embed="rId2"/>
            <a:srcRect l="53529" t="18645" r="40522" b="9607"/>
            <a:stretch/>
          </p:blipFill>
          <p:spPr bwMode="auto">
            <a:xfrm>
              <a:off x="6273394" y="-974692"/>
              <a:ext cx="1138925" cy="770338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CuadroTexto 4"/>
            <p:cNvSpPr txBox="1"/>
            <p:nvPr/>
          </p:nvSpPr>
          <p:spPr>
            <a:xfrm rot="16200000">
              <a:off x="-926673" y="2646170"/>
              <a:ext cx="491892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Media F1 score estandarizado</a:t>
              </a:r>
              <a:endPara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2052865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WATSON</a:t>
              </a:r>
              <a:endParaRPr lang="es-ES" sz="16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112167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API.ai</a:t>
              </a:r>
              <a:endParaRPr lang="es-ES" sz="16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4235264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LUIS</a:t>
              </a:r>
              <a:endParaRPr lang="es-ES" sz="1600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150634" y="685800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WIT</a:t>
              </a:r>
              <a:endParaRPr lang="es-ES" sz="16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6225902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LEX</a:t>
              </a:r>
              <a:endParaRPr lang="es-E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918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o 72"/>
          <p:cNvGrpSpPr/>
          <p:nvPr/>
        </p:nvGrpSpPr>
        <p:grpSpPr>
          <a:xfrm>
            <a:off x="670453" y="1070122"/>
            <a:ext cx="7994591" cy="3644282"/>
            <a:chOff x="670453" y="1070122"/>
            <a:chExt cx="7994591" cy="3644282"/>
          </a:xfrm>
        </p:grpSpPr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743" y="1182191"/>
              <a:ext cx="990573" cy="366211"/>
            </a:xfrm>
            <a:prstGeom prst="rect">
              <a:avLst/>
            </a:prstGeom>
          </p:spPr>
        </p:pic>
        <p:grpSp>
          <p:nvGrpSpPr>
            <p:cNvPr id="70" name="Grupo 69"/>
            <p:cNvGrpSpPr/>
            <p:nvPr/>
          </p:nvGrpSpPr>
          <p:grpSpPr>
            <a:xfrm>
              <a:off x="670453" y="1070122"/>
              <a:ext cx="7994591" cy="3644282"/>
              <a:chOff x="1332925" y="1060791"/>
              <a:chExt cx="7994591" cy="3644282"/>
            </a:xfrm>
          </p:grpSpPr>
          <p:grpSp>
            <p:nvGrpSpPr>
              <p:cNvPr id="64" name="Grupo 63"/>
              <p:cNvGrpSpPr/>
              <p:nvPr/>
            </p:nvGrpSpPr>
            <p:grpSpPr>
              <a:xfrm>
                <a:off x="1332925" y="1060791"/>
                <a:ext cx="7994591" cy="3618158"/>
                <a:chOff x="997023" y="991194"/>
                <a:chExt cx="7994591" cy="3618158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>
                  <a:off x="2497986" y="991194"/>
                  <a:ext cx="6493628" cy="3618158"/>
                  <a:chOff x="2451333" y="1004204"/>
                  <a:chExt cx="6493628" cy="3618158"/>
                </a:xfrm>
              </p:grpSpPr>
              <p:pic>
                <p:nvPicPr>
                  <p:cNvPr id="47" name="Imagen 46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76259" y="1116993"/>
                    <a:ext cx="489942" cy="366984"/>
                  </a:xfrm>
                  <a:prstGeom prst="rect">
                    <a:avLst/>
                  </a:prstGeom>
                </p:spPr>
              </p:pic>
              <p:pic>
                <p:nvPicPr>
                  <p:cNvPr id="4" name="Imagen 3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117538" y="2336850"/>
                    <a:ext cx="548663" cy="548663"/>
                  </a:xfrm>
                  <a:prstGeom prst="rect">
                    <a:avLst/>
                  </a:prstGeom>
                </p:spPr>
              </p:pic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7792314" y="2452942"/>
                    <a:ext cx="104326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Conversation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22" name="Rectángulo redondeado 21"/>
                  <p:cNvSpPr/>
                  <p:nvPr/>
                </p:nvSpPr>
                <p:spPr bwMode="auto">
                  <a:xfrm>
                    <a:off x="4238071" y="1239997"/>
                    <a:ext cx="1821286" cy="1609993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rPr>
                      <a:t>ORCHESTRATION</a:t>
                    </a: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s-ES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ENGINE</a:t>
                    </a:r>
                    <a:endParaRPr kumimoji="0" lang="es-E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</a:endParaRPr>
                  </a:p>
                </p:txBody>
              </p:sp>
              <p:sp>
                <p:nvSpPr>
                  <p:cNvPr id="29" name="CuadroTexto 28"/>
                  <p:cNvSpPr txBox="1"/>
                  <p:nvPr/>
                </p:nvSpPr>
                <p:spPr>
                  <a:xfrm>
                    <a:off x="3099700" y="3812237"/>
                    <a:ext cx="15110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Information</a:t>
                    </a:r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</a:t>
                    </a:r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sources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30" name="Imagen 29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67467" y="4078978"/>
                    <a:ext cx="541626" cy="543384"/>
                  </a:xfrm>
                  <a:prstGeom prst="rect">
                    <a:avLst/>
                  </a:prstGeom>
                </p:spPr>
              </p:pic>
              <p:sp>
                <p:nvSpPr>
                  <p:cNvPr id="35" name="Rectángulo redondeado 34"/>
                  <p:cNvSpPr/>
                  <p:nvPr/>
                </p:nvSpPr>
                <p:spPr bwMode="auto">
                  <a:xfrm>
                    <a:off x="6961085" y="1004204"/>
                    <a:ext cx="1983876" cy="2010395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0099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33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ES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pic>
                <p:nvPicPr>
                  <p:cNvPr id="37" name="Imagen 36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1879" y="1662551"/>
                    <a:ext cx="559735" cy="559735"/>
                  </a:xfrm>
                  <a:prstGeom prst="rect">
                    <a:avLst/>
                  </a:prstGeom>
                </p:spPr>
              </p:pic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7818028" y="1698252"/>
                    <a:ext cx="104685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Visual </a:t>
                    </a:r>
                  </a:p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recognition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39" name="Imagen 38"/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0610" b="22166"/>
                  <a:stretch/>
                </p:blipFill>
                <p:spPr>
                  <a:xfrm>
                    <a:off x="5426700" y="4094527"/>
                    <a:ext cx="1369656" cy="391886"/>
                  </a:xfrm>
                  <a:prstGeom prst="rect">
                    <a:avLst/>
                  </a:prstGeom>
                </p:spPr>
              </p:pic>
              <p:pic>
                <p:nvPicPr>
                  <p:cNvPr id="40" name="Imagen 39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51333" y="1951592"/>
                    <a:ext cx="842277" cy="842277"/>
                  </a:xfrm>
                  <a:prstGeom prst="rect">
                    <a:avLst/>
                  </a:prstGeom>
                </p:spPr>
              </p:pic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2630561" y="2907196"/>
                    <a:ext cx="52163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Slack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45" name="Imagen 44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5343926" y="1044833"/>
                    <a:ext cx="511304" cy="511304"/>
                  </a:xfrm>
                  <a:prstGeom prst="rect">
                    <a:avLst/>
                  </a:prstGeom>
                </p:spPr>
              </p:pic>
              <p:pic>
                <p:nvPicPr>
                  <p:cNvPr id="46" name="Imagen 45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32139" y="2289141"/>
                    <a:ext cx="433150" cy="433150"/>
                  </a:xfrm>
                  <a:prstGeom prst="rect">
                    <a:avLst/>
                  </a:prstGeom>
                </p:spPr>
              </p:pic>
              <p:sp>
                <p:nvSpPr>
                  <p:cNvPr id="49" name="Flecha izquierda y derecha 48"/>
                  <p:cNvSpPr/>
                  <p:nvPr/>
                </p:nvSpPr>
                <p:spPr>
                  <a:xfrm rot="17991136">
                    <a:off x="3713406" y="3213531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pic>
                <p:nvPicPr>
                  <p:cNvPr id="50" name="Imagen 49"/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81046" y="4167579"/>
                    <a:ext cx="423959" cy="390042"/>
                  </a:xfrm>
                  <a:prstGeom prst="rect">
                    <a:avLst/>
                  </a:prstGeom>
                </p:spPr>
              </p:pic>
              <p:sp>
                <p:nvSpPr>
                  <p:cNvPr id="53" name="Flecha izquierda y derecha 52"/>
                  <p:cNvSpPr/>
                  <p:nvPr/>
                </p:nvSpPr>
                <p:spPr>
                  <a:xfrm>
                    <a:off x="6159529" y="2306891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4" name="Flecha izquierda y derecha 53"/>
                  <p:cNvSpPr/>
                  <p:nvPr/>
                </p:nvSpPr>
                <p:spPr>
                  <a:xfrm>
                    <a:off x="3423451" y="2301274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5" name="Flecha izquierda y derecha 54"/>
                  <p:cNvSpPr/>
                  <p:nvPr/>
                </p:nvSpPr>
                <p:spPr>
                  <a:xfrm rot="14942889">
                    <a:off x="5453717" y="3229713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5592311" y="3826569"/>
                    <a:ext cx="110310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Recipe</a:t>
                    </a:r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</a:t>
                    </a:r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service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60" name="Flecha izquierda y derecha 59"/>
                <p:cNvSpPr/>
                <p:nvPr/>
              </p:nvSpPr>
              <p:spPr>
                <a:xfrm>
                  <a:off x="1595077" y="2283822"/>
                  <a:ext cx="751761" cy="208884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1" name="CuadroTexto 60"/>
                <p:cNvSpPr txBox="1"/>
                <p:nvPr/>
              </p:nvSpPr>
              <p:spPr>
                <a:xfrm>
                  <a:off x="997023" y="2894185"/>
                  <a:ext cx="55142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Users</a:t>
                  </a:r>
                  <a:endParaRPr lang="es-E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461"/>
                <a:stretch/>
              </p:blipFill>
              <p:spPr>
                <a:xfrm>
                  <a:off x="1007111" y="1802238"/>
                  <a:ext cx="531252" cy="637694"/>
                </a:xfrm>
                <a:prstGeom prst="rect">
                  <a:avLst/>
                </a:prstGeom>
              </p:spPr>
            </p:pic>
            <p:pic>
              <p:nvPicPr>
                <p:cNvPr id="63" name="Imagen 62"/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562"/>
                <a:stretch/>
              </p:blipFill>
              <p:spPr>
                <a:xfrm>
                  <a:off x="1007111" y="2323513"/>
                  <a:ext cx="463328" cy="637694"/>
                </a:xfrm>
                <a:prstGeom prst="rect">
                  <a:avLst/>
                </a:prstGeom>
              </p:spPr>
            </p:pic>
          </p:grpSp>
          <p:sp>
            <p:nvSpPr>
              <p:cNvPr id="65" name="Rectángulo redondeado 64"/>
              <p:cNvSpPr/>
              <p:nvPr/>
            </p:nvSpPr>
            <p:spPr bwMode="auto">
              <a:xfrm>
                <a:off x="5680229" y="3825940"/>
                <a:ext cx="1627709" cy="87649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0099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66" name="Rectángulo redondeado 65"/>
              <p:cNvSpPr/>
              <p:nvPr/>
            </p:nvSpPr>
            <p:spPr bwMode="auto">
              <a:xfrm>
                <a:off x="3398498" y="3828582"/>
                <a:ext cx="1586299" cy="87649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0099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412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2070586" y="918604"/>
            <a:ext cx="8554514" cy="4717091"/>
            <a:chOff x="83166" y="657346"/>
            <a:chExt cx="8554514" cy="4717091"/>
          </a:xfrm>
        </p:grpSpPr>
        <p:grpSp>
          <p:nvGrpSpPr>
            <p:cNvPr id="70" name="Grupo 69"/>
            <p:cNvGrpSpPr/>
            <p:nvPr/>
          </p:nvGrpSpPr>
          <p:grpSpPr>
            <a:xfrm>
              <a:off x="90783" y="657346"/>
              <a:ext cx="8546897" cy="4717091"/>
              <a:chOff x="869337" y="797305"/>
              <a:chExt cx="8546897" cy="4717091"/>
            </a:xfrm>
          </p:grpSpPr>
          <p:grpSp>
            <p:nvGrpSpPr>
              <p:cNvPr id="64" name="Grupo 63"/>
              <p:cNvGrpSpPr/>
              <p:nvPr/>
            </p:nvGrpSpPr>
            <p:grpSpPr>
              <a:xfrm>
                <a:off x="869337" y="797305"/>
                <a:ext cx="8546897" cy="4433659"/>
                <a:chOff x="533435" y="727708"/>
                <a:chExt cx="8546897" cy="4433659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>
                  <a:off x="2138611" y="727708"/>
                  <a:ext cx="6941721" cy="4433659"/>
                  <a:chOff x="2091958" y="740718"/>
                  <a:chExt cx="6941721" cy="4433659"/>
                </a:xfrm>
              </p:grpSpPr>
              <p:pic>
                <p:nvPicPr>
                  <p:cNvPr id="47" name="Imagen 46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02983" y="1151482"/>
                    <a:ext cx="427505" cy="320217"/>
                  </a:xfrm>
                  <a:prstGeom prst="rect">
                    <a:avLst/>
                  </a:prstGeom>
                </p:spPr>
              </p:pic>
              <p:pic>
                <p:nvPicPr>
                  <p:cNvPr id="4" name="Imagen 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117538" y="2336850"/>
                    <a:ext cx="548663" cy="548663"/>
                  </a:xfrm>
                  <a:prstGeom prst="rect">
                    <a:avLst/>
                  </a:prstGeom>
                </p:spPr>
              </p:pic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7782408" y="2411769"/>
                    <a:ext cx="104326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Conversation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sp>
                <p:nvSpPr>
                  <p:cNvPr id="22" name="Rectángulo redondeado 21"/>
                  <p:cNvSpPr/>
                  <p:nvPr/>
                </p:nvSpPr>
                <p:spPr bwMode="auto">
                  <a:xfrm>
                    <a:off x="4238071" y="1239997"/>
                    <a:ext cx="1821286" cy="1609993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</a:rPr>
                      <a:t>ORCHESTRATION</a:t>
                    </a: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s-ES" sz="1600" b="1" dirty="0" smtClean="0">
                        <a:solidFill>
                          <a:srgbClr val="00B050"/>
                        </a:solidFill>
                      </a:rPr>
                      <a:t>ENGINE</a:t>
                    </a:r>
                    <a:endParaRPr kumimoji="0" lang="es-E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</a:endParaRPr>
                  </a:p>
                </p:txBody>
              </p:sp>
              <p:sp>
                <p:nvSpPr>
                  <p:cNvPr id="29" name="CuadroTexto 28"/>
                  <p:cNvSpPr txBox="1"/>
                  <p:nvPr/>
                </p:nvSpPr>
                <p:spPr>
                  <a:xfrm>
                    <a:off x="5242412" y="4828309"/>
                    <a:ext cx="98912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D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atabases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30" name="Imagen 2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70149" y="4719251"/>
                    <a:ext cx="444124" cy="445566"/>
                  </a:xfrm>
                  <a:prstGeom prst="rect">
                    <a:avLst/>
                  </a:prstGeom>
                </p:spPr>
              </p:pic>
              <p:sp>
                <p:nvSpPr>
                  <p:cNvPr id="35" name="Rectángulo redondeado 34"/>
                  <p:cNvSpPr/>
                  <p:nvPr/>
                </p:nvSpPr>
                <p:spPr bwMode="auto">
                  <a:xfrm>
                    <a:off x="6961084" y="1004204"/>
                    <a:ext cx="2072595" cy="2010395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33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ES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pic>
                <p:nvPicPr>
                  <p:cNvPr id="37" name="Imagen 36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1879" y="1662551"/>
                    <a:ext cx="559735" cy="559735"/>
                  </a:xfrm>
                  <a:prstGeom prst="rect">
                    <a:avLst/>
                  </a:prstGeom>
                </p:spPr>
              </p:pic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7782408" y="1698252"/>
                    <a:ext cx="108247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Visual 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recognition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39" name="Imagen 38"/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0610" b="22166"/>
                  <a:stretch/>
                </p:blipFill>
                <p:spPr>
                  <a:xfrm>
                    <a:off x="3902292" y="4294547"/>
                    <a:ext cx="1246422" cy="356626"/>
                  </a:xfrm>
                  <a:prstGeom prst="rect">
                    <a:avLst/>
                  </a:prstGeom>
                </p:spPr>
              </p:pic>
              <p:pic>
                <p:nvPicPr>
                  <p:cNvPr id="40" name="Imagen 39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91958" y="2198466"/>
                    <a:ext cx="568504" cy="568504"/>
                  </a:xfrm>
                  <a:prstGeom prst="rect">
                    <a:avLst/>
                  </a:prstGeom>
                </p:spPr>
              </p:pic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2664843" y="2302456"/>
                    <a:ext cx="52163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Slack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45" name="Imagen 44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622766" y="740718"/>
                    <a:ext cx="921833" cy="921833"/>
                  </a:xfrm>
                  <a:prstGeom prst="rect">
                    <a:avLst/>
                  </a:prstGeom>
                </p:spPr>
              </p:pic>
              <p:pic>
                <p:nvPicPr>
                  <p:cNvPr id="50" name="Imagen 49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26091" y="4784335"/>
                    <a:ext cx="423959" cy="390042"/>
                  </a:xfrm>
                  <a:prstGeom prst="rect">
                    <a:avLst/>
                  </a:prstGeom>
                </p:spPr>
              </p:pic>
              <p:sp>
                <p:nvSpPr>
                  <p:cNvPr id="53" name="Flecha izquierda y derecha 52"/>
                  <p:cNvSpPr/>
                  <p:nvPr/>
                </p:nvSpPr>
                <p:spPr>
                  <a:xfrm>
                    <a:off x="6134340" y="2306890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4" name="Flecha izquierda y derecha 53"/>
                  <p:cNvSpPr/>
                  <p:nvPr/>
                </p:nvSpPr>
                <p:spPr>
                  <a:xfrm>
                    <a:off x="3411327" y="2298045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5" name="Flecha izquierda y derecha 54"/>
                  <p:cNvSpPr/>
                  <p:nvPr/>
                </p:nvSpPr>
                <p:spPr>
                  <a:xfrm rot="16200000">
                    <a:off x="4667936" y="3282077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5242412" y="4374174"/>
                    <a:ext cx="110310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Recipe</a:t>
                    </a:r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 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service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</p:grpSp>
            <p:sp>
              <p:nvSpPr>
                <p:cNvPr id="60" name="Flecha izquierda y derecha 59"/>
                <p:cNvSpPr/>
                <p:nvPr/>
              </p:nvSpPr>
              <p:spPr>
                <a:xfrm>
                  <a:off x="1156212" y="2260824"/>
                  <a:ext cx="751761" cy="208884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461"/>
                <a:stretch/>
              </p:blipFill>
              <p:spPr>
                <a:xfrm>
                  <a:off x="533435" y="1713136"/>
                  <a:ext cx="531252" cy="637694"/>
                </a:xfrm>
                <a:prstGeom prst="rect">
                  <a:avLst/>
                </a:prstGeom>
              </p:spPr>
            </p:pic>
            <p:pic>
              <p:nvPicPr>
                <p:cNvPr id="63" name="Imagen 62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562"/>
                <a:stretch/>
              </p:blipFill>
              <p:spPr>
                <a:xfrm>
                  <a:off x="533435" y="2350830"/>
                  <a:ext cx="463328" cy="637694"/>
                </a:xfrm>
                <a:prstGeom prst="rect">
                  <a:avLst/>
                </a:prstGeom>
              </p:spPr>
            </p:pic>
          </p:grpSp>
          <p:sp>
            <p:nvSpPr>
              <p:cNvPr id="66" name="Rectángulo redondeado 65"/>
              <p:cNvSpPr/>
              <p:nvPr/>
            </p:nvSpPr>
            <p:spPr bwMode="auto">
              <a:xfrm>
                <a:off x="4284847" y="3959215"/>
                <a:ext cx="2443227" cy="155518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</p:grpSp>
        <p:sp>
          <p:nvSpPr>
            <p:cNvPr id="33" name="Rectángulo redondeado 32"/>
            <p:cNvSpPr/>
            <p:nvPr/>
          </p:nvSpPr>
          <p:spPr bwMode="auto">
            <a:xfrm>
              <a:off x="1582050" y="1566020"/>
              <a:ext cx="1364825" cy="1314997"/>
            </a:xfrm>
            <a:prstGeom prst="roundRect">
              <a:avLst/>
            </a:prstGeom>
            <a:noFill/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4174708" y="3900137"/>
              <a:ext cx="14923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DATA SOURCES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6936819" y="1018125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IBM WATSON SERVICES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83166" y="1337881"/>
              <a:ext cx="675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USERS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1675083" y="1660407"/>
              <a:ext cx="1240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USER INTERFACE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050" y="2314325"/>
              <a:ext cx="889823" cy="3005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108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2042984" y="584062"/>
            <a:ext cx="5764024" cy="3946980"/>
            <a:chOff x="2042984" y="584062"/>
            <a:chExt cx="5764024" cy="3946980"/>
          </a:xfrm>
        </p:grpSpPr>
        <p:grpSp>
          <p:nvGrpSpPr>
            <p:cNvPr id="12" name="Grupo 11"/>
            <p:cNvGrpSpPr/>
            <p:nvPr/>
          </p:nvGrpSpPr>
          <p:grpSpPr>
            <a:xfrm>
              <a:off x="2183028" y="584062"/>
              <a:ext cx="5623980" cy="3946980"/>
              <a:chOff x="2183028" y="584062"/>
              <a:chExt cx="5623980" cy="3946980"/>
            </a:xfrm>
          </p:grpSpPr>
          <p:pic>
            <p:nvPicPr>
              <p:cNvPr id="2" name="Imagen 1"/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0" t="12619" r="53813" b="44710"/>
              <a:stretch/>
            </p:blipFill>
            <p:spPr bwMode="auto">
              <a:xfrm>
                <a:off x="2183028" y="1610686"/>
                <a:ext cx="5623980" cy="2920356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3" name="Rectángulo 2"/>
              <p:cNvSpPr/>
              <p:nvPr/>
            </p:nvSpPr>
            <p:spPr>
              <a:xfrm>
                <a:off x="6771503" y="3196281"/>
                <a:ext cx="815545" cy="378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4" name="Imagen 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3143877" y="3515873"/>
                <a:ext cx="339546" cy="344262"/>
              </a:xfrm>
              <a:prstGeom prst="rect">
                <a:avLst/>
              </a:prstGeom>
            </p:spPr>
          </p:pic>
          <p:pic>
            <p:nvPicPr>
              <p:cNvPr id="5" name="Imagen 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6109386" y="1204514"/>
                <a:ext cx="362465" cy="367499"/>
              </a:xfrm>
              <a:prstGeom prst="rect">
                <a:avLst/>
              </a:prstGeom>
            </p:spPr>
          </p:pic>
          <p:pic>
            <p:nvPicPr>
              <p:cNvPr id="6" name="Imagen 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90" r="43358" b="76801"/>
              <a:stretch/>
            </p:blipFill>
            <p:spPr>
              <a:xfrm>
                <a:off x="6520248" y="1347286"/>
                <a:ext cx="436606" cy="159302"/>
              </a:xfrm>
              <a:prstGeom prst="rect">
                <a:avLst/>
              </a:prstGeom>
            </p:spPr>
          </p:pic>
          <p:sp>
            <p:nvSpPr>
              <p:cNvPr id="7" name="Rectángulo 6"/>
              <p:cNvSpPr/>
              <p:nvPr/>
            </p:nvSpPr>
            <p:spPr>
              <a:xfrm>
                <a:off x="6060988" y="1165842"/>
                <a:ext cx="918520" cy="444844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0" name="Imagen 9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89" r="52443" b="75233"/>
              <a:stretch/>
            </p:blipFill>
            <p:spPr>
              <a:xfrm>
                <a:off x="3483423" y="3565815"/>
                <a:ext cx="327055" cy="244377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0988" y="584062"/>
                <a:ext cx="918520" cy="518373"/>
              </a:xfrm>
              <a:prstGeom prst="rect">
                <a:avLst/>
              </a:prstGeom>
            </p:spPr>
          </p:pic>
        </p:grp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984" y="2981206"/>
              <a:ext cx="574271" cy="430149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870" y="3157831"/>
              <a:ext cx="561316" cy="159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748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 rotWithShape="1">
          <a:blip r:embed="rId2"/>
          <a:srcRect l="13586" t="19596" r="42661" b="4681"/>
          <a:stretch/>
        </p:blipFill>
        <p:spPr bwMode="auto">
          <a:xfrm>
            <a:off x="1820563" y="157856"/>
            <a:ext cx="6746788" cy="58640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7611762" y="5898292"/>
            <a:ext cx="617838" cy="140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422230" y="5890596"/>
            <a:ext cx="68374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WATSON</a:t>
            </a:r>
            <a:endParaRPr lang="es-ES" sz="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3272634" y="5898833"/>
            <a:ext cx="55605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API.ai</a:t>
            </a:r>
            <a:endParaRPr lang="es-ES" sz="8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3828688" y="5889965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LUIS</a:t>
            </a:r>
            <a:endParaRPr lang="es-ES" sz="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254140" y="5914137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WIT.ai</a:t>
            </a:r>
            <a:endParaRPr lang="es-ES" sz="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6794309" y="5898292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LEX</a:t>
            </a:r>
            <a:endParaRPr lang="es-ES" sz="8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6025331" y="5889965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" sz="8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4655161" y="5898922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" sz="800" b="1" dirty="0"/>
          </a:p>
        </p:txBody>
      </p:sp>
    </p:spTree>
    <p:extLst>
      <p:ext uri="{BB962C8B-B14F-4D97-AF65-F5344CB8AC3E}">
        <p14:creationId xmlns:p14="http://schemas.microsoft.com/office/powerpoint/2010/main" val="13726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2471352" y="1387602"/>
            <a:ext cx="5236862" cy="3853884"/>
            <a:chOff x="2471352" y="1387602"/>
            <a:chExt cx="5236862" cy="3853884"/>
          </a:xfrm>
        </p:grpSpPr>
        <p:grpSp>
          <p:nvGrpSpPr>
            <p:cNvPr id="4" name="Grupo 3"/>
            <p:cNvGrpSpPr/>
            <p:nvPr/>
          </p:nvGrpSpPr>
          <p:grpSpPr>
            <a:xfrm>
              <a:off x="2471352" y="1518407"/>
              <a:ext cx="5236862" cy="3464654"/>
              <a:chOff x="2471352" y="1518407"/>
              <a:chExt cx="5236862" cy="3464654"/>
            </a:xfrm>
          </p:grpSpPr>
          <p:pic>
            <p:nvPicPr>
              <p:cNvPr id="2" name="Imagen 1"/>
              <p:cNvPicPr/>
              <p:nvPr/>
            </p:nvPicPr>
            <p:blipFill rotWithShape="1">
              <a:blip r:embed="rId2"/>
              <a:srcRect l="33697" t="25493" r="23085" b="11437"/>
              <a:stretch/>
            </p:blipFill>
            <p:spPr bwMode="auto">
              <a:xfrm>
                <a:off x="2471352" y="1518407"/>
                <a:ext cx="5236862" cy="3464654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3" name="Imagen 2"/>
              <p:cNvPicPr/>
              <p:nvPr/>
            </p:nvPicPr>
            <p:blipFill rotWithShape="1">
              <a:blip r:embed="rId2"/>
              <a:srcRect l="51091" t="67311" r="41363" b="27344"/>
              <a:stretch/>
            </p:blipFill>
            <p:spPr bwMode="auto">
              <a:xfrm>
                <a:off x="4579820" y="3696144"/>
                <a:ext cx="914401" cy="293614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sp>
          <p:nvSpPr>
            <p:cNvPr id="6" name="CuadroTexto 5"/>
            <p:cNvSpPr txBox="1"/>
            <p:nvPr/>
          </p:nvSpPr>
          <p:spPr>
            <a:xfrm>
              <a:off x="2628175" y="4995265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WATSON</a:t>
              </a:r>
              <a:endParaRPr lang="es-ES" sz="1000" b="1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682619" y="4995265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LUIS</a:t>
              </a:r>
              <a:endParaRPr lang="es-ES" sz="1000" b="1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4698438" y="4977958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LEX</a:t>
              </a:r>
              <a:endParaRPr lang="es-ES" sz="1000" b="1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5714257" y="4977958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API</a:t>
              </a:r>
              <a:endParaRPr lang="es-ES" sz="1000" b="1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6768701" y="4983061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WIT</a:t>
              </a:r>
              <a:endParaRPr lang="es-ES" sz="1000" b="1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3624649" y="3683940"/>
              <a:ext cx="74171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0,63 USD</a:t>
              </a:r>
              <a:endParaRPr lang="es-ES" sz="1100" b="1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4657251" y="3553135"/>
              <a:ext cx="74171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0,75 USD</a:t>
              </a:r>
              <a:endParaRPr lang="es-ES" sz="1100" b="1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2570205" y="1387602"/>
              <a:ext cx="74171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2,5 USD</a:t>
              </a:r>
              <a:endParaRPr lang="es-E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3476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4298813" y="2022475"/>
            <a:ext cx="3576139" cy="2869488"/>
            <a:chOff x="4298813" y="2022475"/>
            <a:chExt cx="3576139" cy="2869488"/>
          </a:xfrm>
        </p:grpSpPr>
        <p:pic>
          <p:nvPicPr>
            <p:cNvPr id="5" name="Imagen 4"/>
            <p:cNvPicPr/>
            <p:nvPr/>
          </p:nvPicPr>
          <p:blipFill rotWithShape="1">
            <a:blip r:embed="rId2"/>
            <a:srcRect l="27747" t="20860" r="24671" b="11322"/>
            <a:stretch/>
          </p:blipFill>
          <p:spPr bwMode="auto">
            <a:xfrm>
              <a:off x="4601497" y="2022475"/>
              <a:ext cx="3273455" cy="262326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Rectángulo 5"/>
            <p:cNvSpPr/>
            <p:nvPr/>
          </p:nvSpPr>
          <p:spPr>
            <a:xfrm>
              <a:off x="4889090" y="3001297"/>
              <a:ext cx="169607" cy="117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4756355" y="3126658"/>
              <a:ext cx="416643" cy="14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5841859" y="2875935"/>
              <a:ext cx="595811" cy="250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CuadroTexto 8"/>
            <p:cNvSpPr txBox="1"/>
            <p:nvPr/>
          </p:nvSpPr>
          <p:spPr>
            <a:xfrm rot="16200000">
              <a:off x="3969892" y="3241726"/>
              <a:ext cx="904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Rendimiento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4992330" y="4645742"/>
              <a:ext cx="162969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Velocidad = 1/Latencia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75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4036854" y="1711325"/>
            <a:ext cx="3872071" cy="3681571"/>
            <a:chOff x="4036854" y="1711325"/>
            <a:chExt cx="3872071" cy="3681571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27599" t="19217" r="27685" b="5440"/>
            <a:stretch/>
          </p:blipFill>
          <p:spPr bwMode="auto">
            <a:xfrm>
              <a:off x="4283075" y="1711325"/>
              <a:ext cx="3625850" cy="34353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52230" t="56712" r="43968" b="41191"/>
            <a:stretch/>
          </p:blipFill>
          <p:spPr bwMode="auto">
            <a:xfrm>
              <a:off x="5930634" y="4987761"/>
              <a:ext cx="308344" cy="9569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Imagen 6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5578503" y="3101334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Imagen 7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6059821" y="3101332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Imagen 8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6059821" y="3667761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Imagen 9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6549302" y="3667760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1" name="Elipse 10"/>
            <p:cNvSpPr/>
            <p:nvPr/>
          </p:nvSpPr>
          <p:spPr>
            <a:xfrm>
              <a:off x="6164550" y="3559780"/>
              <a:ext cx="74428" cy="69112"/>
            </a:xfrm>
            <a:prstGeom prst="ellipse">
              <a:avLst/>
            </a:prstGeom>
            <a:solidFill>
              <a:srgbClr val="E84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149828" y="3477549"/>
              <a:ext cx="4723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</a:t>
              </a:r>
              <a:r>
                <a:rPr lang="es-E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it.ai</a:t>
              </a:r>
              <a:endParaRPr lang="es-E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4" name="Imagen 13"/>
            <p:cNvPicPr/>
            <p:nvPr/>
          </p:nvPicPr>
          <p:blipFill rotWithShape="1">
            <a:blip r:embed="rId2"/>
            <a:srcRect l="52230" t="56712" r="43968" b="41191"/>
            <a:stretch/>
          </p:blipFill>
          <p:spPr bwMode="auto">
            <a:xfrm rot="16200000">
              <a:off x="4329061" y="3333308"/>
              <a:ext cx="308344" cy="9569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5" name="CuadroTexto 14"/>
            <p:cNvSpPr txBox="1"/>
            <p:nvPr/>
          </p:nvSpPr>
          <p:spPr>
            <a:xfrm rot="16200000">
              <a:off x="3707933" y="3354438"/>
              <a:ext cx="904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Sensibilidad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5115786" y="5146675"/>
              <a:ext cx="162969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Precisión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591552" y="1142998"/>
            <a:ext cx="6161797" cy="3679308"/>
            <a:chOff x="1545719" y="3363816"/>
            <a:chExt cx="2792364" cy="1543074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54487" t="47753" r="28619" b="5140"/>
            <a:stretch/>
          </p:blipFill>
          <p:spPr bwMode="auto">
            <a:xfrm>
              <a:off x="3354572" y="3363816"/>
              <a:ext cx="983511" cy="154185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18997" t="47753" r="53975" b="5141"/>
            <a:stretch/>
          </p:blipFill>
          <p:spPr bwMode="auto">
            <a:xfrm>
              <a:off x="1781060" y="3363817"/>
              <a:ext cx="1573512" cy="154185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" name="CuadroTexto 3"/>
            <p:cNvSpPr txBox="1"/>
            <p:nvPr/>
          </p:nvSpPr>
          <p:spPr>
            <a:xfrm rot="16200000">
              <a:off x="945149" y="4037836"/>
              <a:ext cx="1340615" cy="1394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Tiempo de respuesta (</a:t>
              </a:r>
              <a:r>
                <a:rPr lang="es-E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</a:t>
              </a:r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881900" y="4789311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WATSON</a:t>
              </a:r>
              <a:endParaRPr lang="es-ES" sz="1100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2409228" y="4790719"/>
              <a:ext cx="443732" cy="11617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/>
                <a:t>API.ai</a:t>
              </a:r>
              <a:endParaRPr lang="es-ES" sz="12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887748" y="4791230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LUIS</a:t>
              </a:r>
              <a:endParaRPr lang="es-ES" sz="1100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3383512" y="4789198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LEX</a:t>
              </a:r>
              <a:endParaRPr lang="es-ES" sz="1100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3894351" y="4789198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WIT</a:t>
              </a:r>
              <a:endParaRPr lang="es-E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7814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86</Words>
  <Application>Microsoft Office PowerPoint</Application>
  <PresentationFormat>Panorámica</PresentationFormat>
  <Paragraphs>58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Berlin Sans FB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Inmaculada Perea Fernández</dc:creator>
  <cp:lastModifiedBy>Inmaculada Perea Fernández</cp:lastModifiedBy>
  <cp:revision>27</cp:revision>
  <dcterms:created xsi:type="dcterms:W3CDTF">2017-10-16T08:08:10Z</dcterms:created>
  <dcterms:modified xsi:type="dcterms:W3CDTF">2017-10-25T13:45:58Z</dcterms:modified>
</cp:coreProperties>
</file>