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3142" autoAdjust="0"/>
  </p:normalViewPr>
  <p:slideViewPr>
    <p:cSldViewPr snapToGrid="0">
      <p:cViewPr varScale="1">
        <p:scale>
          <a:sx n="54" d="100"/>
          <a:sy n="54" d="100"/>
        </p:scale>
        <p:origin x="13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7212B-118B-4058-9B78-0BF04C0223EB}" type="datetimeFigureOut">
              <a:rPr lang="en-GB" smtClean="0"/>
              <a:t>04/03/2018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62F7D-BBA6-4D10-862A-C27B4C70905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559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pensamos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electrodoméstricos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nuestro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hogar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 frigoríficos no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 más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llamativos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tecnológicamente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pero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está cambiando, 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asta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poco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más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novedoso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 podia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hacer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nuestro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frigorífico por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nosotros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era 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dispensar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hielo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agua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fría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pero 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echamos un vistazo a las últimas innovaciones de 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amsung, LG o Whirlpool, la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tendencia es diferente, las grandes marcas están apostando por la creación de frigoríficos inteligentes.</a:t>
            </a:r>
          </a:p>
          <a:p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Frigoríficos que incorporan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cámara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sensores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interior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poder 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contenido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pantalla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táctil o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altavoces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hacen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veces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centro de entretenimento.  </a:t>
            </a:r>
          </a:p>
          <a:p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Ajuste temperatura mediante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configuración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alertas si la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puerta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queda aberta o si se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producen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cortes de energia.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Sincronización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calendario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sensor de movimento, etiquetado de alimentos, y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muchas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otras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más.</a:t>
            </a:r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Pero… ¿y si además pudiéramos hablar con nuestro frigorífico? </a:t>
            </a:r>
          </a:p>
          <a:p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 y </a:t>
            </a:r>
            <a:r>
              <a:rPr lang="es-E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Liebherr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 han pensado en esto y se han unido para trabajar en “</a:t>
            </a:r>
            <a:r>
              <a:rPr lang="es-E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SmartdeviceBox”que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usa tecnologías de reconocimiento de imágenes y  </a:t>
            </a:r>
          </a:p>
          <a:p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 es la propuesta de este trabajo</a:t>
            </a:r>
            <a:endParaRPr lang="pt-B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sz="1200" b="0" i="0" kern="1200" noProof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62F7D-BBA6-4D10-862A-C27B4C70905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559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04/03/2018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542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04/03/2018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711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04/03/2018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5760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04/03/2018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449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04/03/2018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058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04/03/2018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413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04/03/2018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453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04/03/2018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945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04/03/2018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105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04/03/2018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920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04/03/2018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753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04/03/2018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70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CA698-4D04-4307-B112-7F3118797394}" type="datetimeFigureOut">
              <a:rPr lang="es-ES" smtClean="0"/>
              <a:t>04/03/2018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16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ndroidphoria.com/novedades/siri-himno-bulgaria-despacito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148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41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197735" y="798490"/>
            <a:ext cx="106245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 err="1" smtClean="0"/>
              <a:t>Chatbots</a:t>
            </a:r>
            <a:r>
              <a:rPr lang="es-ES" dirty="0" smtClean="0"/>
              <a:t>: El bueno, el feo y el malo…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Episodio con Alexa y la música alta</a:t>
            </a:r>
          </a:p>
          <a:p>
            <a:pPr marL="285750" indent="-285750">
              <a:buFontTx/>
              <a:buChar char="-"/>
            </a:pPr>
            <a:r>
              <a:rPr lang="es-ES" dirty="0" err="1" smtClean="0"/>
              <a:t>Chatbot</a:t>
            </a:r>
            <a:r>
              <a:rPr lang="es-ES" dirty="0" smtClean="0"/>
              <a:t> racista Microsoft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Bromas a </a:t>
            </a:r>
            <a:r>
              <a:rPr lang="es-ES" dirty="0" err="1" smtClean="0"/>
              <a:t>Siri</a:t>
            </a:r>
            <a:endParaRPr lang="es-ES" dirty="0" smtClean="0"/>
          </a:p>
          <a:p>
            <a:pPr marL="285750" indent="-285750">
              <a:buFontTx/>
              <a:buChar char="-"/>
            </a:pPr>
            <a:r>
              <a:rPr lang="es-ES" dirty="0" err="1"/>
              <a:t>Siri</a:t>
            </a:r>
            <a:r>
              <a:rPr lang="es-ES" dirty="0"/>
              <a:t> confunde el Himno de Bulgaria con </a:t>
            </a:r>
            <a:r>
              <a:rPr lang="es-ES" dirty="0" smtClean="0"/>
              <a:t>Despacito</a:t>
            </a:r>
          </a:p>
          <a:p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androidphoria.com/novedades/siri-himno-bulgaria-despacito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-  Uno de los problemas encontrados ha sido evitar que la boca se hiciera agua cuando entrenaba el servicio de </a:t>
            </a:r>
          </a:p>
          <a:p>
            <a:r>
              <a:rPr lang="es-ES" dirty="0" smtClean="0"/>
              <a:t>Reconocimiento de imágenes con fotos de comida.</a:t>
            </a:r>
          </a:p>
          <a:p>
            <a:pPr marL="285750" indent="-285750">
              <a:buFontTx/>
              <a:buChar char="-"/>
            </a:pPr>
            <a:r>
              <a:rPr lang="es-ES" dirty="0" err="1" smtClean="0"/>
              <a:t>Tips</a:t>
            </a:r>
            <a:r>
              <a:rPr lang="es-ES" dirty="0" smtClean="0"/>
              <a:t> and </a:t>
            </a:r>
            <a:r>
              <a:rPr lang="es-ES" dirty="0" err="1" smtClean="0"/>
              <a:t>tricks</a:t>
            </a:r>
            <a:endParaRPr lang="es-ES" dirty="0" smtClean="0"/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smtClean="0"/>
              <a:t>Futuro: ¿acabaremos saliendo de copas con los </a:t>
            </a:r>
            <a:r>
              <a:rPr lang="es-ES" dirty="0" err="1" smtClean="0"/>
              <a:t>bots</a:t>
            </a:r>
            <a:r>
              <a:rPr lang="es-ES" dirty="0" smtClean="0"/>
              <a:t>?</a:t>
            </a:r>
          </a:p>
          <a:p>
            <a:endParaRPr lang="es-ES" dirty="0" smtClean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15966" t="20060" r="40357" b="29850"/>
          <a:stretch/>
        </p:blipFill>
        <p:spPr>
          <a:xfrm>
            <a:off x="8040881" y="0"/>
            <a:ext cx="2585930" cy="280086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658" y="4239602"/>
            <a:ext cx="2862649" cy="160308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5" t="14379" r="54284" b="15766"/>
          <a:stretch/>
        </p:blipFill>
        <p:spPr>
          <a:xfrm>
            <a:off x="5453449" y="477794"/>
            <a:ext cx="1178010" cy="103796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698" y="4324221"/>
            <a:ext cx="27051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2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36605" y="329672"/>
            <a:ext cx="106680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smtClean="0"/>
              <a:t>INTERFACES</a:t>
            </a:r>
          </a:p>
          <a:p>
            <a:r>
              <a:rPr lang="es-ES" sz="1200" dirty="0"/>
              <a:t/>
            </a:r>
            <a:br>
              <a:rPr lang="es-ES" sz="1200" dirty="0"/>
            </a:br>
            <a:r>
              <a:rPr lang="es-ES" sz="1200" b="1" dirty="0" smtClean="0"/>
              <a:t>- T</a:t>
            </a:r>
            <a:r>
              <a:rPr lang="es-ES" sz="1200" b="1" dirty="0" smtClean="0">
                <a:solidFill>
                  <a:srgbClr val="212121"/>
                </a:solidFill>
                <a:latin typeface="arial" panose="020B0604020202020204" pitchFamily="34" charset="0"/>
              </a:rPr>
              <a:t>ransaccional: </a:t>
            </a:r>
            <a:r>
              <a:rPr lang="es-ES" sz="1200" dirty="0">
                <a:solidFill>
                  <a:srgbClr val="212121"/>
                </a:solidFill>
                <a:latin typeface="arial" panose="020B0604020202020204" pitchFamily="34" charset="0"/>
              </a:rPr>
              <a:t>si tiene la capacidad de realizar tareas o servicios para alguien. Está orientado a objetivos y sus usuarios lo usan para realizar cualquier solicitud. Dos oraciones de ejemplo para ordenar una pizza, ambas con un alto grado transaccional: </a:t>
            </a:r>
            <a:r>
              <a:rPr lang="es-ES" sz="1200" dirty="0" smtClean="0">
                <a:solidFill>
                  <a:srgbClr val="212121"/>
                </a:solidFill>
                <a:latin typeface="arial" panose="020B0604020202020204" pitchFamily="34" charset="0"/>
              </a:rPr>
              <a:t>"pide pizza favorita" </a:t>
            </a:r>
            <a:r>
              <a:rPr lang="es-ES" sz="1200" dirty="0">
                <a:solidFill>
                  <a:srgbClr val="212121"/>
                </a:solidFill>
                <a:latin typeface="arial" panose="020B0604020202020204" pitchFamily="34" charset="0"/>
              </a:rPr>
              <a:t>(estilo de línea de comando) y "Alexa </a:t>
            </a:r>
            <a:r>
              <a:rPr lang="es-ES" sz="1200" dirty="0" smtClean="0">
                <a:solidFill>
                  <a:srgbClr val="212121"/>
                </a:solidFill>
                <a:latin typeface="arial" panose="020B0604020202020204" pitchFamily="34" charset="0"/>
              </a:rPr>
              <a:t>pide en </a:t>
            </a:r>
            <a:r>
              <a:rPr lang="es-ES" sz="1200" dirty="0" err="1">
                <a:solidFill>
                  <a:srgbClr val="212121"/>
                </a:solidFill>
                <a:latin typeface="arial" panose="020B0604020202020204" pitchFamily="34" charset="0"/>
              </a:rPr>
              <a:t>Domino's</a:t>
            </a:r>
            <a:r>
              <a:rPr lang="es-ES" sz="1200" dirty="0">
                <a:solidFill>
                  <a:srgbClr val="212121"/>
                </a:solidFill>
                <a:latin typeface="arial" panose="020B0604020202020204" pitchFamily="34" charset="0"/>
              </a:rPr>
              <a:t> </a:t>
            </a:r>
            <a:r>
              <a:rPr lang="es-ES" sz="1200" dirty="0" smtClean="0">
                <a:solidFill>
                  <a:srgbClr val="212121"/>
                </a:solidFill>
                <a:latin typeface="arial" panose="020B0604020202020204" pitchFamily="34" charset="0"/>
              </a:rPr>
              <a:t>mi </a:t>
            </a:r>
            <a:r>
              <a:rPr lang="es-ES" sz="1200" dirty="0">
                <a:solidFill>
                  <a:srgbClr val="212121"/>
                </a:solidFill>
                <a:latin typeface="arial" panose="020B0604020202020204" pitchFamily="34" charset="0"/>
              </a:rPr>
              <a:t>pizza favorita". </a:t>
            </a:r>
            <a:endParaRPr lang="es-ES" sz="1200" dirty="0" smtClean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endParaRPr lang="es-ES" sz="1200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r>
              <a:rPr lang="es-ES" sz="1200" b="1" dirty="0" smtClean="0">
                <a:solidFill>
                  <a:srgbClr val="212121"/>
                </a:solidFill>
                <a:latin typeface="arial" panose="020B0604020202020204" pitchFamily="34" charset="0"/>
              </a:rPr>
              <a:t>- Conversacional:</a:t>
            </a:r>
            <a:r>
              <a:rPr lang="es-ES" sz="1200" dirty="0" smtClean="0">
                <a:solidFill>
                  <a:srgbClr val="212121"/>
                </a:solidFill>
                <a:latin typeface="arial" panose="020B0604020202020204" pitchFamily="34" charset="0"/>
              </a:rPr>
              <a:t> </a:t>
            </a:r>
            <a:r>
              <a:rPr lang="es-ES" sz="1200" dirty="0">
                <a:solidFill>
                  <a:srgbClr val="212121"/>
                </a:solidFill>
                <a:latin typeface="arial" panose="020B0604020202020204" pitchFamily="34" charset="0"/>
              </a:rPr>
              <a:t>cuando su intención es crear un diálogo natural con los usuarios, con un intercambio informal de información y pensamientos a través de palabras con ellos. Debe proporcionar la funcionalidad para crear conversaciones con usuarios tales como: </a:t>
            </a:r>
            <a:r>
              <a:rPr lang="es-ES" sz="1200" dirty="0" err="1">
                <a:solidFill>
                  <a:srgbClr val="212121"/>
                </a:solidFill>
                <a:latin typeface="arial" panose="020B0604020202020204" pitchFamily="34" charset="0"/>
              </a:rPr>
              <a:t>smalltalk</a:t>
            </a:r>
            <a:r>
              <a:rPr lang="es-ES" sz="1200" dirty="0">
                <a:solidFill>
                  <a:srgbClr val="212121"/>
                </a:solidFill>
                <a:latin typeface="arial" panose="020B0604020202020204" pitchFamily="34" charset="0"/>
              </a:rPr>
              <a:t> (hola, gracias, adiós, detalles personales y pasatiempos ...), gestión del contexto (¿la respuesta es "sí" relacionada con la oración anterior?) O memoria </a:t>
            </a:r>
            <a:r>
              <a:rPr lang="es-ES" sz="1200" dirty="0" smtClean="0">
                <a:solidFill>
                  <a:srgbClr val="212121"/>
                </a:solidFill>
                <a:latin typeface="arial" panose="020B0604020202020204" pitchFamily="34" charset="0"/>
              </a:rPr>
              <a:t>(el </a:t>
            </a:r>
            <a:r>
              <a:rPr lang="es-ES" sz="1200" dirty="0">
                <a:solidFill>
                  <a:srgbClr val="212121"/>
                </a:solidFill>
                <a:latin typeface="arial" panose="020B0604020202020204" pitchFamily="34" charset="0"/>
              </a:rPr>
              <a:t>usuario está dando información sobre dónde vive y dónde quiere ir, no preguntes dónde vive).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6678681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1995</TotalTime>
  <Words>267</Words>
  <Application>Microsoft Office PowerPoint</Application>
  <PresentationFormat>Panorámica</PresentationFormat>
  <Paragraphs>23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Inmaculada Perea Fernández</dc:creator>
  <cp:lastModifiedBy>Inmaculada Perea Fernández</cp:lastModifiedBy>
  <cp:revision>34</cp:revision>
  <dcterms:created xsi:type="dcterms:W3CDTF">2017-11-22T19:44:45Z</dcterms:created>
  <dcterms:modified xsi:type="dcterms:W3CDTF">2018-03-04T21:36:45Z</dcterms:modified>
</cp:coreProperties>
</file>