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08" r:id="rId2"/>
    <p:sldId id="312" r:id="rId3"/>
    <p:sldId id="311" r:id="rId4"/>
    <p:sldId id="313" r:id="rId5"/>
    <p:sldId id="314" r:id="rId6"/>
    <p:sldId id="315" r:id="rId7"/>
    <p:sldId id="317" r:id="rId8"/>
    <p:sldId id="319" r:id="rId9"/>
    <p:sldId id="318" r:id="rId10"/>
    <p:sldId id="320" r:id="rId11"/>
    <p:sldId id="321" r:id="rId12"/>
    <p:sldId id="323" r:id="rId13"/>
    <p:sldId id="322" r:id="rId14"/>
    <p:sldId id="32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一鸣 张" initials="一鸣" lastIdx="1" clrIdx="0">
    <p:extLst>
      <p:ext uri="{19B8F6BF-5375-455C-9EA6-DF929625EA0E}">
        <p15:presenceInfo xmlns:p15="http://schemas.microsoft.com/office/powerpoint/2012/main" userId="448e227f082330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2B83BA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3"/>
    <p:restoredTop sz="94719"/>
  </p:normalViewPr>
  <p:slideViewPr>
    <p:cSldViewPr snapToGrid="0">
      <p:cViewPr varScale="1">
        <p:scale>
          <a:sx n="109" d="100"/>
          <a:sy n="109" d="100"/>
        </p:scale>
        <p:origin x="77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48283-8763-2843-BB37-9D09584F84F8}" type="datetimeFigureOut">
              <a:rPr kumimoji="1" lang="zh-CN" altLang="en-US" smtClean="0"/>
              <a:t>2024/4/16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8F529-D42E-E749-82C1-48E6B75C69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9447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ED8D8-F53C-4F22-829E-9A4FE6A43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7D8A80-6676-4A0A-BB95-71744DBCE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D1B923-5A34-4D00-BE49-1B2326CED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8684-B44C-4376-8B29-BCE50C4ADFFC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50471A-FEC4-4C95-8077-56B66968F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B09F33-349F-4989-99CA-360F9C10F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DCBA-01CC-488D-B775-1B2BD5F4C8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110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68050-FD63-4B1F-A0C2-DA169034D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1DFCF3-9D67-4689-8298-28754E847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919F2D-D015-4EB5-B081-A5168533D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8684-B44C-4376-8B29-BCE50C4ADFFC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F6361E-75A4-441A-A0AA-A876DF1C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923961-821A-4A85-BE1D-00B085499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DCBA-01CC-488D-B775-1B2BD5F4C8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633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263383-74B6-48EF-882B-A04D252F18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7B7211-6E07-4780-930A-A32CBB7AF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F71356-B8B2-471F-9B94-87E506936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8684-B44C-4376-8B29-BCE50C4ADFFC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710BA6-DFFE-41E5-A536-84828DFC9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0F7B0E-2246-4BC2-A872-654A19BA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DCBA-01CC-488D-B775-1B2BD5F4C8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36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42983-C143-48E9-A7E7-061FDC31C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3EC4B1-38DE-4A5A-B078-70F511633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C79FA5-E001-4550-9DF7-627D68550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8684-B44C-4376-8B29-BCE50C4ADFFC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214ECB-1504-44A8-AA63-BA9084F49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254A54-1E64-4A81-87D7-CCFB738D7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DCBA-01CC-488D-B775-1B2BD5F4C8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438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07BD4-36AD-4819-ABC8-98DDA63E6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0B6960-4DD8-4FB5-8801-43D2EC53B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F5B75D-5D36-415B-AAFF-523AD98FF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8684-B44C-4376-8B29-BCE50C4ADFFC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FE58F0-F4B0-4A73-8D67-FBDE359BC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57CC6D-5DC6-4B03-9259-F4B33F13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DCBA-01CC-488D-B775-1B2BD5F4C8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868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F0A97-9704-4976-B619-06716FCB0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9D8DEB-A173-4A68-955E-6963EAEFA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5E22E8-CDBE-4DF9-AF3C-96B374ABA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4D4D98-AE48-4DB2-A3DD-B818711D2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8684-B44C-4376-8B29-BCE50C4ADFFC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87B52D-EC6B-43D8-91A1-F381708CF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20A0F8-CAAF-43FA-BC04-ED48BE770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DCBA-01CC-488D-B775-1B2BD5F4C8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338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20531-CB4E-4025-8642-822B98777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178475-8D7E-4C0E-B3B0-1B9F479BE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8F02A6-8574-4D1F-A8D1-1002E1088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913817-9AEC-421E-877F-E97C337A51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6433213-8099-4C53-B2B9-287D43F931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75BD82-95DD-4A31-B77C-1416AE29E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8684-B44C-4376-8B29-BCE50C4ADFFC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952437-F1A3-491A-AE4E-FEBBF0BF0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659058-9F90-4037-BD9C-1D34503D0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DCBA-01CC-488D-B775-1B2BD5F4C8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837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E8518C-58C5-4363-A4DA-A377325B6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2FFF68-C47D-4AE8-93E4-C6BB6A76F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8684-B44C-4376-8B29-BCE50C4ADFFC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B30CF7-FDD9-4C9F-9A9E-0908985D7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1799EE-F796-4D8B-8701-55763FA66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DCBA-01CC-488D-B775-1B2BD5F4C8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997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066389-3A16-4757-9D88-F60A7875B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8684-B44C-4376-8B29-BCE50C4ADFFC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DA7B53-EDF9-4196-886A-E7FEC4061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468FEB-C32E-4178-94BF-74458D850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DCBA-01CC-488D-B775-1B2BD5F4C8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86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02D24-82EC-44BB-9336-5949F8085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28BD3D-7063-49D3-A41E-10D98B49A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52E608-A771-4B8D-9EE8-B418641B3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1A7141-3A76-487F-8C1C-0FD56D3E6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8684-B44C-4376-8B29-BCE50C4ADFFC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583878-1C2F-4BE3-A6FF-547C7E090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77DC01-81AF-4652-AD32-E4CFFB3B7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DCBA-01CC-488D-B775-1B2BD5F4C8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810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80993-7A69-4373-9D1B-23D26E192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821800-728C-4637-82BA-E003A19EDF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4F391E-7FF1-4DF1-800C-1EBA4C5FD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78AEA7-9DAE-4F04-9BD8-0DFEA2F12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8684-B44C-4376-8B29-BCE50C4ADFFC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6A78CD-C550-4F70-A322-6D7F0EFEC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F9DBA3-D60F-4392-BD5D-105686FA4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DCBA-01CC-488D-B775-1B2BD5F4C8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368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77664AF-CBA9-4F96-9DFA-4CA75BAAE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475D1A-E071-4D9B-B168-A44C7DED8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BD0963-C215-481C-84DE-3A75DDD91C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18684-B44C-4376-8B29-BCE50C4ADFFC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78CC60-F5E5-41E1-9790-E2C6D11A25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507C89-A7C8-4537-B34D-FE65DB33C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8DCBA-01CC-488D-B775-1B2BD5F4C8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697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mzhang/correlation-rs" TargetMode="External"/><Relationship Id="rId2" Type="http://schemas.openxmlformats.org/officeDocument/2006/relationships/hyperlink" Target="https://github.com/inmzhang/correlatio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B9F5328-D80B-4A54-83F3-D8BBF51F0B24}"/>
              </a:ext>
            </a:extLst>
          </p:cNvPr>
          <p:cNvSpPr txBox="1"/>
          <p:nvPr/>
        </p:nvSpPr>
        <p:spPr>
          <a:xfrm>
            <a:off x="1285833" y="2864061"/>
            <a:ext cx="103740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latin typeface="+mj-lt"/>
              </a:rPr>
              <a:t>Correlation Analysis in QEC</a:t>
            </a:r>
          </a:p>
          <a:p>
            <a:pPr algn="ctr"/>
            <a:r>
              <a:rPr lang="en-US" altLang="zh-CN" sz="2800" dirty="0"/>
              <a:t>20240418</a:t>
            </a:r>
          </a:p>
          <a:p>
            <a:pPr algn="ctr"/>
            <a:r>
              <a:rPr lang="en-US" altLang="zh-CN" sz="2800" dirty="0" err="1"/>
              <a:t>Yiming</a:t>
            </a:r>
            <a:r>
              <a:rPr lang="en-US" altLang="zh-CN" sz="2800" dirty="0"/>
              <a:t> Zhang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68165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254C756-8954-49DE-87B9-1AF7A550F08F}"/>
              </a:ext>
            </a:extLst>
          </p:cNvPr>
          <p:cNvSpPr/>
          <p:nvPr/>
        </p:nvSpPr>
        <p:spPr>
          <a:xfrm>
            <a:off x="737704" y="3034748"/>
            <a:ext cx="2619513" cy="2226365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2D842F5-0B3F-4743-BF4A-E26E6BA16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992"/>
            <a:ext cx="10515600" cy="1325563"/>
          </a:xfrm>
        </p:spPr>
        <p:txBody>
          <a:bodyPr/>
          <a:lstStyle/>
          <a:p>
            <a:r>
              <a:rPr lang="en-US" altLang="zh-CN" dirty="0"/>
              <a:t>High order correlation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5CE446D-5334-4A76-AFD2-9D692BEBC1AE}"/>
              </a:ext>
            </a:extLst>
          </p:cNvPr>
          <p:cNvCxnSpPr/>
          <p:nvPr/>
        </p:nvCxnSpPr>
        <p:spPr>
          <a:xfrm>
            <a:off x="696000" y="1351757"/>
            <a:ext cx="10800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4C95C16D-5A58-448A-8F05-0D8B19797987}"/>
              </a:ext>
            </a:extLst>
          </p:cNvPr>
          <p:cNvSpPr txBox="1"/>
          <p:nvPr/>
        </p:nvSpPr>
        <p:spPr>
          <a:xfrm>
            <a:off x="696000" y="1781322"/>
            <a:ext cx="7293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Solution: Take high order correlation into account</a:t>
            </a:r>
            <a:endParaRPr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984520B7-E636-4B9B-A865-E14F8F511EB2}"/>
              </a:ext>
            </a:extLst>
          </p:cNvPr>
          <p:cNvSpPr/>
          <p:nvPr/>
        </p:nvSpPr>
        <p:spPr>
          <a:xfrm>
            <a:off x="852599" y="3301722"/>
            <a:ext cx="542515" cy="5425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3B2057E1-F6D6-45BE-89DC-E2BEB29EE099}"/>
              </a:ext>
            </a:extLst>
          </p:cNvPr>
          <p:cNvSpPr/>
          <p:nvPr/>
        </p:nvSpPr>
        <p:spPr>
          <a:xfrm>
            <a:off x="2654821" y="3301721"/>
            <a:ext cx="542515" cy="54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00CE9950-C988-44BA-A363-44EE89E1F1B6}"/>
              </a:ext>
            </a:extLst>
          </p:cNvPr>
          <p:cNvSpPr/>
          <p:nvPr/>
        </p:nvSpPr>
        <p:spPr>
          <a:xfrm>
            <a:off x="1776201" y="4429224"/>
            <a:ext cx="542515" cy="54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D2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A9DA159-2EDF-4D9B-83E4-64CFE6306B14}"/>
              </a:ext>
            </a:extLst>
          </p:cNvPr>
          <p:cNvSpPr txBox="1"/>
          <p:nvPr/>
        </p:nvSpPr>
        <p:spPr>
          <a:xfrm>
            <a:off x="990119" y="2517046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Cluster Method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25FD1CD-37A2-4D26-9398-1B6C409BA70F}"/>
                  </a:ext>
                </a:extLst>
              </p:cNvPr>
              <p:cNvSpPr txBox="1"/>
              <p:nvPr/>
            </p:nvSpPr>
            <p:spPr>
              <a:xfrm>
                <a:off x="3943944" y="3163221"/>
                <a:ext cx="7983400" cy="24802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 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02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012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02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012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012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012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)(1−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)(1−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altLang="zh-CN" b="0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 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02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012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 …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25FD1CD-37A2-4D26-9398-1B6C409BA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944" y="3163221"/>
                <a:ext cx="7983400" cy="24802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694BECD2-5E66-4172-8888-8D8136A57540}"/>
                  </a:ext>
                </a:extLst>
              </p:cNvPr>
              <p:cNvSpPr txBox="1"/>
              <p:nvPr/>
            </p:nvSpPr>
            <p:spPr>
              <a:xfrm>
                <a:off x="2154416" y="5960541"/>
                <a:ext cx="88357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F0000"/>
                    </a:solidFill>
                  </a:rPr>
                  <a:t>Size-N cluster: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variables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non-linear equations</a:t>
                </a:r>
              </a:p>
              <a:p>
                <a:pPr algn="ctr"/>
                <a:r>
                  <a:rPr lang="en-US" altLang="zh-CN" dirty="0">
                    <a:solidFill>
                      <a:srgbClr val="FF0000"/>
                    </a:solidFill>
                  </a:rPr>
                  <a:t>Can be solved numerically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694BECD2-5E66-4172-8888-8D8136A57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416" y="5960541"/>
                <a:ext cx="8835752" cy="646331"/>
              </a:xfrm>
              <a:prstGeom prst="rect">
                <a:avLst/>
              </a:prstGeom>
              <a:blipFill>
                <a:blip r:embed="rId3"/>
                <a:stretch>
                  <a:fillRect l="-207" t="-5660" r="-138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1291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842F5-0B3F-4743-BF4A-E26E6BA16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992"/>
            <a:ext cx="10515600" cy="1325563"/>
          </a:xfrm>
        </p:spPr>
        <p:txBody>
          <a:bodyPr/>
          <a:lstStyle/>
          <a:p>
            <a:r>
              <a:rPr lang="en-US" altLang="zh-CN" dirty="0"/>
              <a:t>High order correlation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5CE446D-5334-4A76-AFD2-9D692BEBC1AE}"/>
              </a:ext>
            </a:extLst>
          </p:cNvPr>
          <p:cNvCxnSpPr/>
          <p:nvPr/>
        </p:nvCxnSpPr>
        <p:spPr>
          <a:xfrm>
            <a:off x="696000" y="1351757"/>
            <a:ext cx="10800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4C95C16D-5A58-448A-8F05-0D8B19797987}"/>
              </a:ext>
            </a:extLst>
          </p:cNvPr>
          <p:cNvSpPr txBox="1"/>
          <p:nvPr/>
        </p:nvSpPr>
        <p:spPr>
          <a:xfrm>
            <a:off x="696000" y="1781322"/>
            <a:ext cx="7293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Put all things together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13FF2BA-F77A-436C-939A-7659054C1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07" y="2709461"/>
            <a:ext cx="3619526" cy="293372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B7DFBE2-5CFF-4ACD-8F3E-CC210D64D7CD}"/>
              </a:ext>
            </a:extLst>
          </p:cNvPr>
          <p:cNvSpPr txBox="1"/>
          <p:nvPr/>
        </p:nvSpPr>
        <p:spPr>
          <a:xfrm>
            <a:off x="569369" y="5941391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Overlap between clusters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9E6362A-293F-41FA-8D58-CB63CD80935D}"/>
              </a:ext>
            </a:extLst>
          </p:cNvPr>
          <p:cNvSpPr txBox="1"/>
          <p:nvPr/>
        </p:nvSpPr>
        <p:spPr>
          <a:xfrm>
            <a:off x="4851400" y="3202374"/>
            <a:ext cx="6502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We approximate the probabilities of the hyperedges within each cluster by assuming these are the only hyperedges exist.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We need to adjust the probabilities with the method similar to that for boundary edges.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8458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842F5-0B3F-4743-BF4A-E26E6BA16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992"/>
            <a:ext cx="10515600" cy="1325563"/>
          </a:xfrm>
        </p:spPr>
        <p:txBody>
          <a:bodyPr/>
          <a:lstStyle/>
          <a:p>
            <a:r>
              <a:rPr lang="en-US" altLang="zh-CN" dirty="0"/>
              <a:t>High order correlation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5CE446D-5334-4A76-AFD2-9D692BEBC1AE}"/>
              </a:ext>
            </a:extLst>
          </p:cNvPr>
          <p:cNvCxnSpPr/>
          <p:nvPr/>
        </p:nvCxnSpPr>
        <p:spPr>
          <a:xfrm>
            <a:off x="696000" y="1351757"/>
            <a:ext cx="10800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2AA893A4-9ECF-4282-9EC8-B6A28DCFE39C}"/>
              </a:ext>
            </a:extLst>
          </p:cNvPr>
          <p:cNvSpPr txBox="1"/>
          <p:nvPr/>
        </p:nvSpPr>
        <p:spPr>
          <a:xfrm>
            <a:off x="764209" y="2071757"/>
            <a:ext cx="4311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Implementation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2479921-16F0-46AB-B81F-055A6A31E820}"/>
              </a:ext>
            </a:extLst>
          </p:cNvPr>
          <p:cNvSpPr txBox="1"/>
          <p:nvPr/>
        </p:nvSpPr>
        <p:spPr>
          <a:xfrm>
            <a:off x="2279374" y="3055683"/>
            <a:ext cx="7743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hlinkClick r:id="rId2"/>
              </a:rPr>
              <a:t>https://github.com/inmzhang/correlation</a:t>
            </a:r>
            <a:r>
              <a:rPr lang="en-US" altLang="zh-CN" dirty="0"/>
              <a:t> (Python)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hlinkClick r:id="rId3"/>
              </a:rPr>
              <a:t>https://github.com/inmzhang/correlation-rs</a:t>
            </a:r>
            <a:r>
              <a:rPr lang="en-US" altLang="zh-CN" dirty="0"/>
              <a:t> (Rust port with python binding)</a:t>
            </a:r>
          </a:p>
        </p:txBody>
      </p:sp>
    </p:spTree>
    <p:extLst>
      <p:ext uri="{BB962C8B-B14F-4D97-AF65-F5344CB8AC3E}">
        <p14:creationId xmlns:p14="http://schemas.microsoft.com/office/powerpoint/2010/main" val="574262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842F5-0B3F-4743-BF4A-E26E6BA16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992"/>
            <a:ext cx="10515600" cy="1325563"/>
          </a:xfrm>
        </p:spPr>
        <p:txBody>
          <a:bodyPr/>
          <a:lstStyle/>
          <a:p>
            <a:r>
              <a:rPr lang="en-US" altLang="zh-CN" dirty="0"/>
              <a:t>Limitation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5CE446D-5334-4A76-AFD2-9D692BEBC1AE}"/>
              </a:ext>
            </a:extLst>
          </p:cNvPr>
          <p:cNvCxnSpPr/>
          <p:nvPr/>
        </p:nvCxnSpPr>
        <p:spPr>
          <a:xfrm>
            <a:off x="696000" y="1351757"/>
            <a:ext cx="10800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4A2BA613-1569-417E-9E00-3C24F8E5BF59}"/>
              </a:ext>
            </a:extLst>
          </p:cNvPr>
          <p:cNvSpPr txBox="1"/>
          <p:nvPr/>
        </p:nvSpPr>
        <p:spPr>
          <a:xfrm>
            <a:off x="1367182" y="2089923"/>
            <a:ext cx="93692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number of cluster equals to the number of largest hyperedges in the error graph, which will scale with the code size and number of error correction rounds(linearly).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Solving the non-linear equation system is not cheap.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Currently we use the hyperedges appeared in the circuit-error-based depolarizing error model for high order correlation analysis. Experimental heuristic hyperedges are not easy and straightforward to locate and expensive to search by brute-force approach.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7686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842F5-0B3F-4743-BF4A-E26E6BA16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992"/>
            <a:ext cx="10515600" cy="1325563"/>
          </a:xfrm>
        </p:spPr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5CE446D-5334-4A76-AFD2-9D692BEBC1AE}"/>
              </a:ext>
            </a:extLst>
          </p:cNvPr>
          <p:cNvCxnSpPr/>
          <p:nvPr/>
        </p:nvCxnSpPr>
        <p:spPr>
          <a:xfrm>
            <a:off x="696000" y="1351757"/>
            <a:ext cx="10800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4A2BA613-1569-417E-9E00-3C24F8E5BF59}"/>
              </a:ext>
            </a:extLst>
          </p:cNvPr>
          <p:cNvSpPr txBox="1"/>
          <p:nvPr/>
        </p:nvSpPr>
        <p:spPr>
          <a:xfrm>
            <a:off x="1367182" y="2089923"/>
            <a:ext cx="936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0EBEF71-5BD5-4DD6-AF57-5B3186255EE8}"/>
              </a:ext>
            </a:extLst>
          </p:cNvPr>
          <p:cNvSpPr txBox="1"/>
          <p:nvPr/>
        </p:nvSpPr>
        <p:spPr>
          <a:xfrm>
            <a:off x="1310305" y="2597709"/>
            <a:ext cx="92008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Calibrated Decoders for Experimental Quantum Error Correction. </a:t>
            </a:r>
            <a:r>
              <a:rPr lang="en-US" altLang="zh-CN" i="1" dirty="0"/>
              <a:t>Physical Review Letters</a:t>
            </a:r>
            <a:r>
              <a:rPr lang="en-US" altLang="zh-CN" dirty="0"/>
              <a:t>, </a:t>
            </a:r>
            <a:r>
              <a:rPr lang="en-US" altLang="zh-CN" i="1" dirty="0"/>
              <a:t>128</a:t>
            </a:r>
            <a:r>
              <a:rPr lang="en-US" altLang="zh-CN" dirty="0"/>
              <a:t>(11), 110504. 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Exponential suppression of bit or phase errors with cyclic error correction. </a:t>
            </a:r>
            <a:r>
              <a:rPr lang="en-US" altLang="zh-CN" i="1" dirty="0"/>
              <a:t>Nature</a:t>
            </a:r>
            <a:r>
              <a:rPr lang="en-US" altLang="zh-CN" dirty="0"/>
              <a:t>, </a:t>
            </a:r>
            <a:r>
              <a:rPr lang="en-US" altLang="zh-CN" i="1" dirty="0"/>
              <a:t>595</a:t>
            </a:r>
            <a:r>
              <a:rPr lang="en-US" altLang="zh-CN" dirty="0"/>
              <a:t>(7867), Article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Suppressing quantum errors by scaling a surface code logical qubit. </a:t>
            </a:r>
            <a:r>
              <a:rPr lang="en-US" altLang="zh-CN" i="1" dirty="0"/>
              <a:t>Nature</a:t>
            </a:r>
            <a:r>
              <a:rPr lang="en-US" altLang="zh-CN" dirty="0"/>
              <a:t>, </a:t>
            </a:r>
            <a:r>
              <a:rPr lang="en-US" altLang="zh-CN" i="1" dirty="0"/>
              <a:t>614</a:t>
            </a:r>
            <a:r>
              <a:rPr lang="en-US" altLang="zh-CN" dirty="0"/>
              <a:t>(7949), 676–681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4241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842F5-0B3F-4743-BF4A-E26E6BA16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992"/>
            <a:ext cx="10515600" cy="1325563"/>
          </a:xfrm>
        </p:spPr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5CE446D-5334-4A76-AFD2-9D692BEBC1AE}"/>
              </a:ext>
            </a:extLst>
          </p:cNvPr>
          <p:cNvCxnSpPr/>
          <p:nvPr/>
        </p:nvCxnSpPr>
        <p:spPr>
          <a:xfrm>
            <a:off x="696000" y="1351757"/>
            <a:ext cx="10800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57FA365-AE08-4632-AF4E-9D390885522B}"/>
              </a:ext>
            </a:extLst>
          </p:cNvPr>
          <p:cNvSpPr txBox="1"/>
          <p:nvPr/>
        </p:nvSpPr>
        <p:spPr>
          <a:xfrm>
            <a:off x="972218" y="1879641"/>
            <a:ext cx="9021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Detector</a:t>
            </a:r>
          </a:p>
          <a:p>
            <a:endParaRPr lang="en-US" altLang="zh-CN" b="1" dirty="0"/>
          </a:p>
          <a:p>
            <a:r>
              <a:rPr lang="en-US" altLang="zh-CN" dirty="0"/>
              <a:t>  Deterministic parity of measurement(s) result. Prior knowledge about the circuit/code structure.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75330A-4FAB-457C-B860-CC9991860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305" y="3877030"/>
            <a:ext cx="8930938" cy="162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788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842F5-0B3F-4743-BF4A-E26E6BA16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992"/>
            <a:ext cx="10515600" cy="1325563"/>
          </a:xfrm>
        </p:spPr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5CE446D-5334-4A76-AFD2-9D692BEBC1AE}"/>
              </a:ext>
            </a:extLst>
          </p:cNvPr>
          <p:cNvCxnSpPr/>
          <p:nvPr/>
        </p:nvCxnSpPr>
        <p:spPr>
          <a:xfrm>
            <a:off x="696000" y="1351757"/>
            <a:ext cx="10800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E85B3167-62DF-43AB-A6F2-E3A089628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31273"/>
            <a:ext cx="12192000" cy="24288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57FA365-AE08-4632-AF4E-9D390885522B}"/>
              </a:ext>
            </a:extLst>
          </p:cNvPr>
          <p:cNvSpPr txBox="1"/>
          <p:nvPr/>
        </p:nvSpPr>
        <p:spPr>
          <a:xfrm>
            <a:off x="761626" y="1862139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Detection Event</a:t>
            </a:r>
          </a:p>
          <a:p>
            <a:endParaRPr lang="en-US" altLang="zh-CN" dirty="0"/>
          </a:p>
          <a:p>
            <a:r>
              <a:rPr lang="en-US" altLang="zh-CN" dirty="0"/>
              <a:t>  Excited detector which reveals the underlying error mechanism.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0618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842F5-0B3F-4743-BF4A-E26E6BA16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992"/>
            <a:ext cx="10515600" cy="1325563"/>
          </a:xfrm>
        </p:spPr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5CE446D-5334-4A76-AFD2-9D692BEBC1AE}"/>
              </a:ext>
            </a:extLst>
          </p:cNvPr>
          <p:cNvCxnSpPr/>
          <p:nvPr/>
        </p:nvCxnSpPr>
        <p:spPr>
          <a:xfrm>
            <a:off x="696000" y="1351757"/>
            <a:ext cx="10800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57FA365-AE08-4632-AF4E-9D390885522B}"/>
              </a:ext>
            </a:extLst>
          </p:cNvPr>
          <p:cNvSpPr txBox="1"/>
          <p:nvPr/>
        </p:nvSpPr>
        <p:spPr>
          <a:xfrm>
            <a:off x="766001" y="1592938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Detector error model</a:t>
            </a:r>
          </a:p>
          <a:p>
            <a:endParaRPr lang="en-US" altLang="zh-CN" dirty="0"/>
          </a:p>
          <a:p>
            <a:r>
              <a:rPr lang="en-US" altLang="zh-CN" dirty="0"/>
              <a:t>  What we know about the error mechanism and QEC circuit. </a:t>
            </a:r>
            <a:endParaRPr lang="zh-CN" altLang="en-US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6660AFD2-5011-45DD-9FDD-9AFDD089E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087" y="2757448"/>
            <a:ext cx="2320050" cy="2372332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C1D7B2CE-B5A7-4487-9CAB-3ECE316E7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88" y="5214048"/>
            <a:ext cx="6170765" cy="1545136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967CB581-93DB-47E1-93C4-5BE448E46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8250" y="5397099"/>
            <a:ext cx="3600476" cy="1362085"/>
          </a:xfrm>
          <a:prstGeom prst="rect">
            <a:avLst/>
          </a:prstGeom>
        </p:spPr>
      </p:pic>
      <p:sp>
        <p:nvSpPr>
          <p:cNvPr id="34" name="箭头: 右 33">
            <a:extLst>
              <a:ext uri="{FF2B5EF4-FFF2-40B4-BE49-F238E27FC236}">
                <a16:creationId xmlns:a16="http://schemas.microsoft.com/office/drawing/2014/main" id="{10D89883-34DC-4934-ADA2-D95417CB1308}"/>
              </a:ext>
            </a:extLst>
          </p:cNvPr>
          <p:cNvSpPr/>
          <p:nvPr/>
        </p:nvSpPr>
        <p:spPr>
          <a:xfrm>
            <a:off x="3858065" y="3821444"/>
            <a:ext cx="717520" cy="19710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93E5088D-CFB3-45C8-AA32-F5765A89B3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2553" y="2996422"/>
            <a:ext cx="4348326" cy="2022344"/>
          </a:xfrm>
          <a:prstGeom prst="rect">
            <a:avLst/>
          </a:prstGeom>
        </p:spPr>
      </p:pic>
      <p:sp>
        <p:nvSpPr>
          <p:cNvPr id="40" name="箭头: 圆角右 39">
            <a:extLst>
              <a:ext uri="{FF2B5EF4-FFF2-40B4-BE49-F238E27FC236}">
                <a16:creationId xmlns:a16="http://schemas.microsoft.com/office/drawing/2014/main" id="{9B889BFD-432E-4928-B9AA-5A7335154C3A}"/>
              </a:ext>
            </a:extLst>
          </p:cNvPr>
          <p:cNvSpPr/>
          <p:nvPr/>
        </p:nvSpPr>
        <p:spPr>
          <a:xfrm rot="16200000" flipH="1" flipV="1">
            <a:off x="10123117" y="4055744"/>
            <a:ext cx="516376" cy="345634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E428C52-170E-4B85-B45F-E6388E66D2A7}"/>
              </a:ext>
            </a:extLst>
          </p:cNvPr>
          <p:cNvSpPr txBox="1"/>
          <p:nvPr/>
        </p:nvSpPr>
        <p:spPr>
          <a:xfrm>
            <a:off x="5953529" y="2570788"/>
            <a:ext cx="2417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Error Mechanism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87D1246-5B66-4258-879B-4A0671C83762}"/>
              </a:ext>
            </a:extLst>
          </p:cNvPr>
          <p:cNvSpPr txBox="1"/>
          <p:nvPr/>
        </p:nvSpPr>
        <p:spPr>
          <a:xfrm>
            <a:off x="8540020" y="5006865"/>
            <a:ext cx="342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Detector Error Model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58A9ABD-0A9E-44DF-A369-E0FB645CD93F}"/>
              </a:ext>
            </a:extLst>
          </p:cNvPr>
          <p:cNvSpPr txBox="1"/>
          <p:nvPr/>
        </p:nvSpPr>
        <p:spPr>
          <a:xfrm>
            <a:off x="365688" y="5105488"/>
            <a:ext cx="491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Circuit With Noise Prior Knowledge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417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842F5-0B3F-4743-BF4A-E26E6BA16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992"/>
            <a:ext cx="10515600" cy="1325563"/>
          </a:xfrm>
        </p:spPr>
        <p:txBody>
          <a:bodyPr/>
          <a:lstStyle/>
          <a:p>
            <a:r>
              <a:rPr lang="en-US" altLang="zh-CN" dirty="0"/>
              <a:t>Correlation Analysis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5CE446D-5334-4A76-AFD2-9D692BEBC1AE}"/>
              </a:ext>
            </a:extLst>
          </p:cNvPr>
          <p:cNvCxnSpPr/>
          <p:nvPr/>
        </p:nvCxnSpPr>
        <p:spPr>
          <a:xfrm>
            <a:off x="696000" y="1351757"/>
            <a:ext cx="10800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A93872D-FF21-44B5-B372-C53B6E47D89E}"/>
              </a:ext>
            </a:extLst>
          </p:cNvPr>
          <p:cNvSpPr txBox="1"/>
          <p:nvPr/>
        </p:nvSpPr>
        <p:spPr>
          <a:xfrm>
            <a:off x="1232775" y="3632160"/>
            <a:ext cx="3242972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Detector Error Model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7DC1976-4633-4688-9377-57FF1CFC0D72}"/>
              </a:ext>
            </a:extLst>
          </p:cNvPr>
          <p:cNvSpPr txBox="1"/>
          <p:nvPr/>
        </p:nvSpPr>
        <p:spPr>
          <a:xfrm>
            <a:off x="6552190" y="3632160"/>
            <a:ext cx="2666185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Detection Events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箭头: 上弧形 7">
            <a:extLst>
              <a:ext uri="{FF2B5EF4-FFF2-40B4-BE49-F238E27FC236}">
                <a16:creationId xmlns:a16="http://schemas.microsoft.com/office/drawing/2014/main" id="{95B1B4DA-9372-404D-82C0-B3B2ACD229B9}"/>
              </a:ext>
            </a:extLst>
          </p:cNvPr>
          <p:cNvSpPr/>
          <p:nvPr/>
        </p:nvSpPr>
        <p:spPr>
          <a:xfrm>
            <a:off x="4628877" y="2681108"/>
            <a:ext cx="1776298" cy="747892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83618C8-F2F0-445B-A9D0-25599104BA91}"/>
              </a:ext>
            </a:extLst>
          </p:cNvPr>
          <p:cNvSpPr txBox="1"/>
          <p:nvPr/>
        </p:nvSpPr>
        <p:spPr>
          <a:xfrm>
            <a:off x="4935135" y="2205060"/>
            <a:ext cx="154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sample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8" name="箭头: 上弧形 17">
            <a:extLst>
              <a:ext uri="{FF2B5EF4-FFF2-40B4-BE49-F238E27FC236}">
                <a16:creationId xmlns:a16="http://schemas.microsoft.com/office/drawing/2014/main" id="{5B09EFFC-2575-48B9-8810-E8F497000DBF}"/>
              </a:ext>
            </a:extLst>
          </p:cNvPr>
          <p:cNvSpPr/>
          <p:nvPr/>
        </p:nvSpPr>
        <p:spPr>
          <a:xfrm rot="10800000">
            <a:off x="4628877" y="4500429"/>
            <a:ext cx="1776298" cy="747892"/>
          </a:xfrm>
          <a:prstGeom prst="curved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62AFCDF-BBE6-415F-96E8-BFD7C4487B6D}"/>
              </a:ext>
            </a:extLst>
          </p:cNvPr>
          <p:cNvSpPr txBox="1"/>
          <p:nvPr/>
        </p:nvSpPr>
        <p:spPr>
          <a:xfrm>
            <a:off x="4698880" y="5482335"/>
            <a:ext cx="1776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Correlation analysis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518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842F5-0B3F-4743-BF4A-E26E6BA16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992"/>
            <a:ext cx="10515600" cy="1325563"/>
          </a:xfrm>
        </p:spPr>
        <p:txBody>
          <a:bodyPr/>
          <a:lstStyle/>
          <a:p>
            <a:r>
              <a:rPr lang="en-US" altLang="zh-CN" dirty="0"/>
              <a:t>2-point analysis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5CE446D-5334-4A76-AFD2-9D692BEBC1AE}"/>
              </a:ext>
            </a:extLst>
          </p:cNvPr>
          <p:cNvCxnSpPr/>
          <p:nvPr/>
        </p:nvCxnSpPr>
        <p:spPr>
          <a:xfrm>
            <a:off x="696000" y="1351757"/>
            <a:ext cx="10800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D971CE76-C197-4FE3-9279-1ED03EFC4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87" y="2193901"/>
            <a:ext cx="3600476" cy="1362085"/>
          </a:xfrm>
          <a:prstGeom prst="rect">
            <a:avLst/>
          </a:prstGeom>
        </p:spPr>
      </p:pic>
      <p:sp>
        <p:nvSpPr>
          <p:cNvPr id="16" name="椭圆 15">
            <a:extLst>
              <a:ext uri="{FF2B5EF4-FFF2-40B4-BE49-F238E27FC236}">
                <a16:creationId xmlns:a16="http://schemas.microsoft.com/office/drawing/2014/main" id="{364B05D9-3A16-491E-870A-DDC35422C0B4}"/>
              </a:ext>
            </a:extLst>
          </p:cNvPr>
          <p:cNvSpPr/>
          <p:nvPr/>
        </p:nvSpPr>
        <p:spPr>
          <a:xfrm>
            <a:off x="953776" y="4536999"/>
            <a:ext cx="542515" cy="54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879874F6-36FD-4341-A3F0-67AE81AA60BD}"/>
              </a:ext>
            </a:extLst>
          </p:cNvPr>
          <p:cNvSpPr/>
          <p:nvPr/>
        </p:nvSpPr>
        <p:spPr>
          <a:xfrm>
            <a:off x="3171233" y="4536998"/>
            <a:ext cx="542515" cy="54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4B9BD65-460B-4D98-8FF4-D137A4FF4CC4}"/>
              </a:ext>
            </a:extLst>
          </p:cNvPr>
          <p:cNvCxnSpPr>
            <a:stCxn id="16" idx="6"/>
            <a:endCxn id="20" idx="2"/>
          </p:cNvCxnSpPr>
          <p:nvPr/>
        </p:nvCxnSpPr>
        <p:spPr>
          <a:xfrm flipV="1">
            <a:off x="1496291" y="4808256"/>
            <a:ext cx="1674942" cy="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DEFBD357-1D5D-409F-8502-6747894596F7}"/>
              </a:ext>
            </a:extLst>
          </p:cNvPr>
          <p:cNvSpPr txBox="1"/>
          <p:nvPr/>
        </p:nvSpPr>
        <p:spPr>
          <a:xfrm>
            <a:off x="1991752" y="4355795"/>
            <a:ext cx="88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D0^D1</a:t>
            </a:r>
            <a:endParaRPr lang="zh-CN" altLang="en-US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16F463D9-5395-4529-84EB-B3C799C78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820" y="2060550"/>
            <a:ext cx="6229396" cy="1495436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18B64B7A-6301-4BB2-AB4D-A88C2E30AFD9}"/>
              </a:ext>
            </a:extLst>
          </p:cNvPr>
          <p:cNvSpPr txBox="1"/>
          <p:nvPr/>
        </p:nvSpPr>
        <p:spPr>
          <a:xfrm>
            <a:off x="994842" y="524467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Pi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801163B-CDBC-4A4A-BFED-F40BAA3457A0}"/>
              </a:ext>
            </a:extLst>
          </p:cNvPr>
          <p:cNvSpPr txBox="1"/>
          <p:nvPr/>
        </p:nvSpPr>
        <p:spPr>
          <a:xfrm>
            <a:off x="3217332" y="524467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Pj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05CE2CF-B126-4605-9F8A-CFA070460012}"/>
              </a:ext>
            </a:extLst>
          </p:cNvPr>
          <p:cNvSpPr txBox="1"/>
          <p:nvPr/>
        </p:nvSpPr>
        <p:spPr>
          <a:xfrm>
            <a:off x="2128206" y="489484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Pij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7E492D62-8E0E-49CA-ACF0-D02F32215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1820" y="4453723"/>
            <a:ext cx="6600873" cy="2105040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43CF1C20-5E4E-4FD2-AB96-D287D1A8F45D}"/>
              </a:ext>
            </a:extLst>
          </p:cNvPr>
          <p:cNvSpPr txBox="1"/>
          <p:nvPr/>
        </p:nvSpPr>
        <p:spPr>
          <a:xfrm>
            <a:off x="5233956" y="3986463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Analytical Solution: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200548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978AD52B-2348-45E3-9C9F-B422B423069B}"/>
              </a:ext>
            </a:extLst>
          </p:cNvPr>
          <p:cNvSpPr/>
          <p:nvPr/>
        </p:nvSpPr>
        <p:spPr>
          <a:xfrm rot="5400000">
            <a:off x="2196821" y="3595919"/>
            <a:ext cx="2473741" cy="772338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CE184502-AC46-4E0F-9A88-9F4B2C7DD25E}"/>
              </a:ext>
            </a:extLst>
          </p:cNvPr>
          <p:cNvSpPr/>
          <p:nvPr/>
        </p:nvSpPr>
        <p:spPr>
          <a:xfrm rot="2083854">
            <a:off x="466441" y="3567822"/>
            <a:ext cx="3678157" cy="920122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C6355BF-47A4-4EEE-BE8F-2361216ECD6D}"/>
              </a:ext>
            </a:extLst>
          </p:cNvPr>
          <p:cNvSpPr/>
          <p:nvPr/>
        </p:nvSpPr>
        <p:spPr>
          <a:xfrm>
            <a:off x="838199" y="2774987"/>
            <a:ext cx="2982843" cy="820770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04AB30CA-A7CC-4558-B63C-B969D2CCCA49}"/>
              </a:ext>
            </a:extLst>
          </p:cNvPr>
          <p:cNvCxnSpPr>
            <a:cxnSpLocks/>
            <a:endCxn id="16" idx="5"/>
          </p:cNvCxnSpPr>
          <p:nvPr/>
        </p:nvCxnSpPr>
        <p:spPr>
          <a:xfrm flipH="1" flipV="1">
            <a:off x="1373091" y="3349552"/>
            <a:ext cx="1864857" cy="145688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32D842F5-0B3F-4743-BF4A-E26E6BA16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992"/>
            <a:ext cx="10515600" cy="1325563"/>
          </a:xfrm>
        </p:spPr>
        <p:txBody>
          <a:bodyPr/>
          <a:lstStyle/>
          <a:p>
            <a:r>
              <a:rPr lang="en-US" altLang="zh-CN" dirty="0"/>
              <a:t>2-point analysis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5CE446D-5334-4A76-AFD2-9D692BEBC1AE}"/>
              </a:ext>
            </a:extLst>
          </p:cNvPr>
          <p:cNvCxnSpPr/>
          <p:nvPr/>
        </p:nvCxnSpPr>
        <p:spPr>
          <a:xfrm>
            <a:off x="696000" y="1351757"/>
            <a:ext cx="10800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364B05D9-3A16-491E-870A-DDC35422C0B4}"/>
              </a:ext>
            </a:extLst>
          </p:cNvPr>
          <p:cNvSpPr/>
          <p:nvPr/>
        </p:nvSpPr>
        <p:spPr>
          <a:xfrm>
            <a:off x="910025" y="2886486"/>
            <a:ext cx="542515" cy="5425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879874F6-36FD-4341-A3F0-67AE81AA60BD}"/>
              </a:ext>
            </a:extLst>
          </p:cNvPr>
          <p:cNvSpPr/>
          <p:nvPr/>
        </p:nvSpPr>
        <p:spPr>
          <a:xfrm>
            <a:off x="3127482" y="2886485"/>
            <a:ext cx="542515" cy="54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4B9BD65-460B-4D98-8FF4-D137A4FF4CC4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 flipV="1">
            <a:off x="1452540" y="3157743"/>
            <a:ext cx="1674942" cy="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F4586898-8419-4E03-B400-99446947C80E}"/>
              </a:ext>
            </a:extLst>
          </p:cNvPr>
          <p:cNvSpPr/>
          <p:nvPr/>
        </p:nvSpPr>
        <p:spPr>
          <a:xfrm>
            <a:off x="3127481" y="4535176"/>
            <a:ext cx="542515" cy="54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D2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AA97315-01A1-4F9B-9BBE-5538EA0582F7}"/>
              </a:ext>
            </a:extLst>
          </p:cNvPr>
          <p:cNvCxnSpPr>
            <a:cxnSpLocks/>
            <a:stCxn id="14" idx="0"/>
            <a:endCxn id="20" idx="4"/>
          </p:cNvCxnSpPr>
          <p:nvPr/>
        </p:nvCxnSpPr>
        <p:spPr>
          <a:xfrm flipV="1">
            <a:off x="3398739" y="3429000"/>
            <a:ext cx="1" cy="1106176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86AED02-2AE7-41C1-81D4-A8CF5B035EEE}"/>
                  </a:ext>
                </a:extLst>
              </p:cNvPr>
              <p:cNvSpPr txBox="1"/>
              <p:nvPr/>
            </p:nvSpPr>
            <p:spPr>
              <a:xfrm>
                <a:off x="894283" y="2325024"/>
                <a:ext cx="50212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86AED02-2AE7-41C1-81D4-A8CF5B035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283" y="2325024"/>
                <a:ext cx="502125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椭圆 33">
            <a:extLst>
              <a:ext uri="{FF2B5EF4-FFF2-40B4-BE49-F238E27FC236}">
                <a16:creationId xmlns:a16="http://schemas.microsoft.com/office/drawing/2014/main" id="{AA6F74A4-61A2-4485-B696-C29BE37E4543}"/>
              </a:ext>
            </a:extLst>
          </p:cNvPr>
          <p:cNvSpPr/>
          <p:nvPr/>
        </p:nvSpPr>
        <p:spPr>
          <a:xfrm>
            <a:off x="5280349" y="2348822"/>
            <a:ext cx="542515" cy="54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2FA68E2A-B6E3-4EEE-A077-AA0E3E149D30}"/>
              </a:ext>
            </a:extLst>
          </p:cNvPr>
          <p:cNvSpPr/>
          <p:nvPr/>
        </p:nvSpPr>
        <p:spPr>
          <a:xfrm>
            <a:off x="7497806" y="2348821"/>
            <a:ext cx="542515" cy="54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CC3F387-CC1C-445D-BBFB-2ACF0463A7DD}"/>
              </a:ext>
            </a:extLst>
          </p:cNvPr>
          <p:cNvCxnSpPr>
            <a:cxnSpLocks/>
            <a:stCxn id="34" idx="6"/>
            <a:endCxn id="35" idx="2"/>
          </p:cNvCxnSpPr>
          <p:nvPr/>
        </p:nvCxnSpPr>
        <p:spPr>
          <a:xfrm flipV="1">
            <a:off x="5822864" y="2620079"/>
            <a:ext cx="1674942" cy="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E5E999A-8408-49A4-83BA-BE01D02CD55A}"/>
                  </a:ext>
                </a:extLst>
              </p:cNvPr>
              <p:cNvSpPr txBox="1"/>
              <p:nvPr/>
            </p:nvSpPr>
            <p:spPr>
              <a:xfrm>
                <a:off x="5228173" y="1907564"/>
                <a:ext cx="690036" cy="5611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p>
                      </m:sSubSup>
                    </m:oMath>
                  </m:oMathPara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E5E999A-8408-49A4-83BA-BE01D02CD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173" y="1907564"/>
                <a:ext cx="690036" cy="561179"/>
              </a:xfrm>
              <a:prstGeom prst="rect">
                <a:avLst/>
              </a:prstGeom>
              <a:blipFill>
                <a:blip r:embed="rId3"/>
                <a:stretch>
                  <a:fillRect t="-1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8E90E442-B2BD-493C-8D91-45EDDA4E50FE}"/>
                  </a:ext>
                </a:extLst>
              </p:cNvPr>
              <p:cNvSpPr txBox="1"/>
              <p:nvPr/>
            </p:nvSpPr>
            <p:spPr>
              <a:xfrm>
                <a:off x="6458952" y="2123322"/>
                <a:ext cx="55258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8E90E442-B2BD-493C-8D91-45EDDA4E5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8952" y="2123322"/>
                <a:ext cx="552587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B1FBDBD6-82FD-40A6-B584-E1A82CD614D3}"/>
              </a:ext>
            </a:extLst>
          </p:cNvPr>
          <p:cNvCxnSpPr>
            <a:cxnSpLocks/>
            <a:endCxn id="41" idx="5"/>
          </p:cNvCxnSpPr>
          <p:nvPr/>
        </p:nvCxnSpPr>
        <p:spPr>
          <a:xfrm flipH="1" flipV="1">
            <a:off x="5743414" y="4830866"/>
            <a:ext cx="1941991" cy="1418279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B0685F25-AB98-4DC4-8527-50119180440B}"/>
              </a:ext>
            </a:extLst>
          </p:cNvPr>
          <p:cNvSpPr/>
          <p:nvPr/>
        </p:nvSpPr>
        <p:spPr>
          <a:xfrm>
            <a:off x="5280348" y="4367800"/>
            <a:ext cx="542515" cy="54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E83612F9-8E59-40ED-A1DC-E9E39B576958}"/>
              </a:ext>
            </a:extLst>
          </p:cNvPr>
          <p:cNvSpPr/>
          <p:nvPr/>
        </p:nvSpPr>
        <p:spPr>
          <a:xfrm>
            <a:off x="7497804" y="6016490"/>
            <a:ext cx="542515" cy="54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D2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4E8692B-56C0-496F-9C09-515F226AE44D}"/>
                  </a:ext>
                </a:extLst>
              </p:cNvPr>
              <p:cNvSpPr txBox="1"/>
              <p:nvPr/>
            </p:nvSpPr>
            <p:spPr>
              <a:xfrm>
                <a:off x="5263796" y="3958186"/>
                <a:ext cx="702500" cy="5611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02</m:t>
                          </m:r>
                        </m:sup>
                      </m:sSubSup>
                    </m:oMath>
                  </m:oMathPara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4E8692B-56C0-496F-9C09-515F226AE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796" y="3958186"/>
                <a:ext cx="702500" cy="561179"/>
              </a:xfrm>
              <a:prstGeom prst="rect">
                <a:avLst/>
              </a:prstGeom>
              <a:blipFill>
                <a:blip r:embed="rId5"/>
                <a:stretch>
                  <a:fillRect t="-1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7BDF7338-C41A-47E7-A59E-2576EE91AAEF}"/>
                  </a:ext>
                </a:extLst>
              </p:cNvPr>
              <p:cNvSpPr txBox="1"/>
              <p:nvPr/>
            </p:nvSpPr>
            <p:spPr>
              <a:xfrm>
                <a:off x="6148164" y="5540005"/>
                <a:ext cx="56624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7BDF7338-C41A-47E7-A59E-2576EE91A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164" y="5540005"/>
                <a:ext cx="566245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A9389133-4DB2-4149-A37B-34013CE4B846}"/>
                  </a:ext>
                </a:extLst>
              </p:cNvPr>
              <p:cNvSpPr txBox="1"/>
              <p:nvPr/>
            </p:nvSpPr>
            <p:spPr>
              <a:xfrm>
                <a:off x="7478068" y="5572003"/>
                <a:ext cx="651973" cy="5594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02</m:t>
                          </m:r>
                        </m:sup>
                      </m:sSubSup>
                    </m:oMath>
                  </m:oMathPara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A9389133-4DB2-4149-A37B-34013CE4B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068" y="5572003"/>
                <a:ext cx="651973" cy="559449"/>
              </a:xfrm>
              <a:prstGeom prst="rect">
                <a:avLst/>
              </a:prstGeom>
              <a:blipFill>
                <a:blip r:embed="rId7"/>
                <a:stretch>
                  <a:fillRect t="-1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82BA36F7-E8BC-42F8-84FD-678A22D549EB}"/>
                  </a:ext>
                </a:extLst>
              </p:cNvPr>
              <p:cNvSpPr txBox="1"/>
              <p:nvPr/>
            </p:nvSpPr>
            <p:spPr>
              <a:xfrm>
                <a:off x="7424045" y="1931330"/>
                <a:ext cx="690036" cy="5588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p>
                      </m:sSubSup>
                    </m:oMath>
                  </m:oMathPara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82BA36F7-E8BC-42F8-84FD-678A22D54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4045" y="1931330"/>
                <a:ext cx="690036" cy="558871"/>
              </a:xfrm>
              <a:prstGeom prst="rect">
                <a:avLst/>
              </a:prstGeom>
              <a:blipFill>
                <a:blip r:embed="rId8"/>
                <a:stretch>
                  <a:fillRect t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7D90AA0-17CF-4731-B368-4AEAE58658C1}"/>
                  </a:ext>
                </a:extLst>
              </p:cNvPr>
              <p:cNvSpPr txBox="1"/>
              <p:nvPr/>
            </p:nvSpPr>
            <p:spPr>
              <a:xfrm>
                <a:off x="8357028" y="3595757"/>
                <a:ext cx="3432478" cy="312650"/>
              </a:xfrm>
              <a:prstGeom prst="rect">
                <a:avLst/>
              </a:prstGeom>
              <a:noFill/>
              <a:ln w="34925">
                <a:solidFill>
                  <a:schemeClr val="bg2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02</m:t>
                              </m:r>
                            </m:sup>
                          </m:sSub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7D90AA0-17CF-4731-B368-4AEAE5865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028" y="3595757"/>
                <a:ext cx="3432478" cy="312650"/>
              </a:xfrm>
              <a:prstGeom prst="rect">
                <a:avLst/>
              </a:prstGeom>
              <a:blipFill>
                <a:blip r:embed="rId9"/>
                <a:stretch>
                  <a:fillRect b="-5263"/>
                </a:stretch>
              </a:blipFill>
              <a:ln w="34925"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9F2EC0E-B045-4AAB-982B-404FC00151F1}"/>
                  </a:ext>
                </a:extLst>
              </p:cNvPr>
              <p:cNvSpPr txBox="1"/>
              <p:nvPr/>
            </p:nvSpPr>
            <p:spPr>
              <a:xfrm>
                <a:off x="8357028" y="5168954"/>
                <a:ext cx="3594830" cy="569580"/>
              </a:xfrm>
              <a:prstGeom prst="rect">
                <a:avLst/>
              </a:prstGeom>
              <a:noFill/>
              <a:ln w="31750">
                <a:solidFill>
                  <a:schemeClr val="bg2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lit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lit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02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(1−2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)(1−2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9F2EC0E-B045-4AAB-982B-404FC0015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028" y="5168954"/>
                <a:ext cx="3594830" cy="5695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1750"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箭头: 下 47">
            <a:extLst>
              <a:ext uri="{FF2B5EF4-FFF2-40B4-BE49-F238E27FC236}">
                <a16:creationId xmlns:a16="http://schemas.microsoft.com/office/drawing/2014/main" id="{9670EF5B-0FF3-4376-86D6-C90DA5F78B86}"/>
              </a:ext>
            </a:extLst>
          </p:cNvPr>
          <p:cNvSpPr/>
          <p:nvPr/>
        </p:nvSpPr>
        <p:spPr>
          <a:xfrm>
            <a:off x="10073267" y="4326831"/>
            <a:ext cx="173959" cy="504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663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02B0E342-B446-4F25-A378-87069661A3B2}"/>
              </a:ext>
            </a:extLst>
          </p:cNvPr>
          <p:cNvSpPr/>
          <p:nvPr/>
        </p:nvSpPr>
        <p:spPr>
          <a:xfrm>
            <a:off x="988676" y="2560844"/>
            <a:ext cx="3745948" cy="2904217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978AD52B-2348-45E3-9C9F-B422B423069B}"/>
              </a:ext>
            </a:extLst>
          </p:cNvPr>
          <p:cNvSpPr/>
          <p:nvPr/>
        </p:nvSpPr>
        <p:spPr>
          <a:xfrm rot="5400000">
            <a:off x="2730506" y="3554741"/>
            <a:ext cx="2473741" cy="772338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CE184502-AC46-4E0F-9A88-9F4B2C7DD25E}"/>
              </a:ext>
            </a:extLst>
          </p:cNvPr>
          <p:cNvSpPr/>
          <p:nvPr/>
        </p:nvSpPr>
        <p:spPr>
          <a:xfrm rot="2083854">
            <a:off x="1000126" y="3526644"/>
            <a:ext cx="3678157" cy="920122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C6355BF-47A4-4EEE-BE8F-2361216ECD6D}"/>
              </a:ext>
            </a:extLst>
          </p:cNvPr>
          <p:cNvSpPr/>
          <p:nvPr/>
        </p:nvSpPr>
        <p:spPr>
          <a:xfrm>
            <a:off x="1371884" y="2733809"/>
            <a:ext cx="2982843" cy="820770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04AB30CA-A7CC-4558-B63C-B969D2CCCA49}"/>
              </a:ext>
            </a:extLst>
          </p:cNvPr>
          <p:cNvCxnSpPr>
            <a:cxnSpLocks/>
            <a:endCxn id="16" idx="5"/>
          </p:cNvCxnSpPr>
          <p:nvPr/>
        </p:nvCxnSpPr>
        <p:spPr>
          <a:xfrm flipH="1" flipV="1">
            <a:off x="1906776" y="3308374"/>
            <a:ext cx="1864857" cy="145688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32D842F5-0B3F-4743-BF4A-E26E6BA16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992"/>
            <a:ext cx="10515600" cy="1325563"/>
          </a:xfrm>
        </p:spPr>
        <p:txBody>
          <a:bodyPr/>
          <a:lstStyle/>
          <a:p>
            <a:r>
              <a:rPr lang="en-US" altLang="zh-CN" dirty="0"/>
              <a:t>2-point analysis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5CE446D-5334-4A76-AFD2-9D692BEBC1AE}"/>
              </a:ext>
            </a:extLst>
          </p:cNvPr>
          <p:cNvCxnSpPr/>
          <p:nvPr/>
        </p:nvCxnSpPr>
        <p:spPr>
          <a:xfrm>
            <a:off x="696000" y="1351757"/>
            <a:ext cx="10800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364B05D9-3A16-491E-870A-DDC35422C0B4}"/>
              </a:ext>
            </a:extLst>
          </p:cNvPr>
          <p:cNvSpPr/>
          <p:nvPr/>
        </p:nvSpPr>
        <p:spPr>
          <a:xfrm>
            <a:off x="1443710" y="2845308"/>
            <a:ext cx="542515" cy="5425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879874F6-36FD-4341-A3F0-67AE81AA60BD}"/>
              </a:ext>
            </a:extLst>
          </p:cNvPr>
          <p:cNvSpPr/>
          <p:nvPr/>
        </p:nvSpPr>
        <p:spPr>
          <a:xfrm>
            <a:off x="3661167" y="2845307"/>
            <a:ext cx="542515" cy="54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4B9BD65-460B-4D98-8FF4-D137A4FF4CC4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 flipV="1">
            <a:off x="1986225" y="3116565"/>
            <a:ext cx="1674942" cy="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F4586898-8419-4E03-B400-99446947C80E}"/>
              </a:ext>
            </a:extLst>
          </p:cNvPr>
          <p:cNvSpPr/>
          <p:nvPr/>
        </p:nvSpPr>
        <p:spPr>
          <a:xfrm>
            <a:off x="3661166" y="4493998"/>
            <a:ext cx="542515" cy="54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D2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AA97315-01A1-4F9B-9BBE-5538EA0582F7}"/>
              </a:ext>
            </a:extLst>
          </p:cNvPr>
          <p:cNvCxnSpPr>
            <a:cxnSpLocks/>
            <a:stCxn id="14" idx="0"/>
            <a:endCxn id="20" idx="4"/>
          </p:cNvCxnSpPr>
          <p:nvPr/>
        </p:nvCxnSpPr>
        <p:spPr>
          <a:xfrm flipV="1">
            <a:off x="3932424" y="3387822"/>
            <a:ext cx="1" cy="1106176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3DAAFBD6-982A-4F01-8773-9F77E7640625}"/>
              </a:ext>
            </a:extLst>
          </p:cNvPr>
          <p:cNvSpPr txBox="1"/>
          <p:nvPr/>
        </p:nvSpPr>
        <p:spPr>
          <a:xfrm>
            <a:off x="1327382" y="5889474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error(0.005) D0 D1 D2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563AE30-3846-4A2B-8FF9-55EDF941AA70}"/>
              </a:ext>
            </a:extLst>
          </p:cNvPr>
          <p:cNvSpPr txBox="1"/>
          <p:nvPr/>
        </p:nvSpPr>
        <p:spPr>
          <a:xfrm>
            <a:off x="740172" y="1734514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What about hyperedges?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B5213A-2590-4EDA-9F42-CEF983724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956" y="2326231"/>
            <a:ext cx="4152930" cy="386717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D19ACEE-5C9D-40E9-92B9-7E67A93BAA1B}"/>
              </a:ext>
            </a:extLst>
          </p:cNvPr>
          <p:cNvSpPr txBox="1"/>
          <p:nvPr/>
        </p:nvSpPr>
        <p:spPr>
          <a:xfrm>
            <a:off x="6537547" y="1736546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Inherent Correlation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7583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02B0E342-B446-4F25-A378-87069661A3B2}"/>
              </a:ext>
            </a:extLst>
          </p:cNvPr>
          <p:cNvSpPr/>
          <p:nvPr/>
        </p:nvSpPr>
        <p:spPr>
          <a:xfrm>
            <a:off x="454991" y="2602022"/>
            <a:ext cx="3745948" cy="2904217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978AD52B-2348-45E3-9C9F-B422B423069B}"/>
              </a:ext>
            </a:extLst>
          </p:cNvPr>
          <p:cNvSpPr/>
          <p:nvPr/>
        </p:nvSpPr>
        <p:spPr>
          <a:xfrm rot="5400000">
            <a:off x="2196821" y="3595919"/>
            <a:ext cx="2473741" cy="772338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CE184502-AC46-4E0F-9A88-9F4B2C7DD25E}"/>
              </a:ext>
            </a:extLst>
          </p:cNvPr>
          <p:cNvSpPr/>
          <p:nvPr/>
        </p:nvSpPr>
        <p:spPr>
          <a:xfrm rot="2083854">
            <a:off x="466441" y="3567822"/>
            <a:ext cx="3678157" cy="920122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C6355BF-47A4-4EEE-BE8F-2361216ECD6D}"/>
              </a:ext>
            </a:extLst>
          </p:cNvPr>
          <p:cNvSpPr/>
          <p:nvPr/>
        </p:nvSpPr>
        <p:spPr>
          <a:xfrm>
            <a:off x="838199" y="2774987"/>
            <a:ext cx="2982843" cy="820770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04AB30CA-A7CC-4558-B63C-B969D2CCCA49}"/>
              </a:ext>
            </a:extLst>
          </p:cNvPr>
          <p:cNvCxnSpPr>
            <a:cxnSpLocks/>
            <a:endCxn id="16" idx="5"/>
          </p:cNvCxnSpPr>
          <p:nvPr/>
        </p:nvCxnSpPr>
        <p:spPr>
          <a:xfrm flipH="1" flipV="1">
            <a:off x="1373091" y="3349552"/>
            <a:ext cx="1864857" cy="145688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32D842F5-0B3F-4743-BF4A-E26E6BA16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992"/>
            <a:ext cx="10515600" cy="1325563"/>
          </a:xfrm>
        </p:spPr>
        <p:txBody>
          <a:bodyPr/>
          <a:lstStyle/>
          <a:p>
            <a:r>
              <a:rPr lang="en-US" altLang="zh-CN" dirty="0"/>
              <a:t>2-point analysis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5CE446D-5334-4A76-AFD2-9D692BEBC1AE}"/>
              </a:ext>
            </a:extLst>
          </p:cNvPr>
          <p:cNvCxnSpPr/>
          <p:nvPr/>
        </p:nvCxnSpPr>
        <p:spPr>
          <a:xfrm>
            <a:off x="696000" y="1351757"/>
            <a:ext cx="10800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364B05D9-3A16-491E-870A-DDC35422C0B4}"/>
              </a:ext>
            </a:extLst>
          </p:cNvPr>
          <p:cNvSpPr/>
          <p:nvPr/>
        </p:nvSpPr>
        <p:spPr>
          <a:xfrm>
            <a:off x="910025" y="2886486"/>
            <a:ext cx="542515" cy="5425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879874F6-36FD-4341-A3F0-67AE81AA60BD}"/>
              </a:ext>
            </a:extLst>
          </p:cNvPr>
          <p:cNvSpPr/>
          <p:nvPr/>
        </p:nvSpPr>
        <p:spPr>
          <a:xfrm>
            <a:off x="3127482" y="2886485"/>
            <a:ext cx="542515" cy="54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4B9BD65-460B-4D98-8FF4-D137A4FF4CC4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 flipV="1">
            <a:off x="1452540" y="3157743"/>
            <a:ext cx="1674942" cy="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F4586898-8419-4E03-B400-99446947C80E}"/>
              </a:ext>
            </a:extLst>
          </p:cNvPr>
          <p:cNvSpPr/>
          <p:nvPr/>
        </p:nvSpPr>
        <p:spPr>
          <a:xfrm>
            <a:off x="3127481" y="4535176"/>
            <a:ext cx="542515" cy="54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D2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AA97315-01A1-4F9B-9BBE-5538EA0582F7}"/>
              </a:ext>
            </a:extLst>
          </p:cNvPr>
          <p:cNvCxnSpPr>
            <a:cxnSpLocks/>
            <a:stCxn id="14" idx="0"/>
            <a:endCxn id="20" idx="4"/>
          </p:cNvCxnSpPr>
          <p:nvPr/>
        </p:nvCxnSpPr>
        <p:spPr>
          <a:xfrm flipV="1">
            <a:off x="3398739" y="3429000"/>
            <a:ext cx="1" cy="1106176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3DAAFBD6-982A-4F01-8773-9F77E7640625}"/>
              </a:ext>
            </a:extLst>
          </p:cNvPr>
          <p:cNvSpPr txBox="1"/>
          <p:nvPr/>
        </p:nvSpPr>
        <p:spPr>
          <a:xfrm>
            <a:off x="740172" y="5649434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error(0.005) D0 D1 D2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E06AA3-0D8E-45EF-91A8-EC5340B73C2E}"/>
              </a:ext>
            </a:extLst>
          </p:cNvPr>
          <p:cNvSpPr txBox="1"/>
          <p:nvPr/>
        </p:nvSpPr>
        <p:spPr>
          <a:xfrm>
            <a:off x="9024179" y="3099765"/>
            <a:ext cx="30592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Edge probabilities go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Probabilities of adjusted boundary edge go down</a:t>
            </a:r>
            <a:r>
              <a:rPr lang="zh-CN" altLang="en-US" dirty="0"/>
              <a:t>（</a:t>
            </a:r>
            <a:r>
              <a:rPr lang="en-US" altLang="zh-CN" dirty="0"/>
              <a:t>negative prob might appear</a:t>
            </a:r>
            <a:r>
              <a:rPr lang="zh-CN" altLang="en-US" dirty="0"/>
              <a:t>）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0BCDDDA-38A0-49CB-8457-9520491A9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077" y="2187689"/>
            <a:ext cx="4426102" cy="397262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C259ABC3-6660-4EFA-987F-A31BD78E68ED}"/>
              </a:ext>
            </a:extLst>
          </p:cNvPr>
          <p:cNvSpPr txBox="1"/>
          <p:nvPr/>
        </p:nvSpPr>
        <p:spPr>
          <a:xfrm>
            <a:off x="4439478" y="1579430"/>
            <a:ext cx="4474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Repetition Code</a:t>
            </a:r>
          </a:p>
          <a:p>
            <a:pPr algn="ctr"/>
            <a:r>
              <a:rPr lang="en-US" altLang="zh-CN" dirty="0"/>
              <a:t>Experimental Correlation Error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693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JetBrainsMono NF ExtraBold"/>
        <a:ea typeface="微软雅黑"/>
        <a:cs typeface=""/>
      </a:majorFont>
      <a:minorFont>
        <a:latin typeface="JetBrainsMono NF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2116</TotalTime>
  <Words>453</Words>
  <Application>Microsoft Office PowerPoint</Application>
  <PresentationFormat>宽屏</PresentationFormat>
  <Paragraphs>102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Arial</vt:lpstr>
      <vt:lpstr>Cambria Math</vt:lpstr>
      <vt:lpstr>JetBrainsMono NF</vt:lpstr>
      <vt:lpstr>JetBrainsMono NF ExtraBold</vt:lpstr>
      <vt:lpstr>Office 主题​​</vt:lpstr>
      <vt:lpstr>PowerPoint 演示文稿</vt:lpstr>
      <vt:lpstr>Background</vt:lpstr>
      <vt:lpstr>Background</vt:lpstr>
      <vt:lpstr>Background</vt:lpstr>
      <vt:lpstr>Correlation Analysis</vt:lpstr>
      <vt:lpstr>2-point analysis</vt:lpstr>
      <vt:lpstr>2-point analysis</vt:lpstr>
      <vt:lpstr>2-point analysis</vt:lpstr>
      <vt:lpstr>2-point analysis</vt:lpstr>
      <vt:lpstr>High order correlation</vt:lpstr>
      <vt:lpstr>High order correlation</vt:lpstr>
      <vt:lpstr>High order correlation</vt:lpstr>
      <vt:lpstr>Limitation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可拓展的镜像线路RB</dc:title>
  <dc:creator>He Tan</dc:creator>
  <cp:lastModifiedBy>一鸣 张</cp:lastModifiedBy>
  <cp:revision>149</cp:revision>
  <dcterms:created xsi:type="dcterms:W3CDTF">2022-10-19T06:05:03Z</dcterms:created>
  <dcterms:modified xsi:type="dcterms:W3CDTF">2024-04-16T12:09:06Z</dcterms:modified>
</cp:coreProperties>
</file>