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84bd17cf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84bd17cf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4bd17c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84bd17c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4bd17c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4bd17c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84bd17c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84bd17c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84bd17cf5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84bd17cf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4bd17c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4bd17c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4bd17cf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4bd17cf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4bd17cf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4bd17cf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4bd17cf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84bd17cf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84bd17cf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84bd17cf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4bd17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4bd17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4bd17cf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4bd17cf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4bd17cf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4bd17cf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4bd17cf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4bd17cf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4bd17cf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84bd17cf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4bd17c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4bd17c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84bd17cf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84bd17cf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4bd17cf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4bd17cf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84bd17c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84bd17c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4bd17c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4bd17c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84bd17cf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84bd17cf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4bd17cf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4bd17cf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84bd17cf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84bd17cf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84bd17cf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84bd17cf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84bd17cf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84bd17cf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84bd17cf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84bd17cf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84bd17c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84bd17c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84bd17cf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84bd17cf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84bd17cf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84bd17cf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4bd17cf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84bd17cf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84bd17c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84bd17c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4bd17c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4bd17c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4bd17cf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4bd17cf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a71662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a71662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a716626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a716626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a716626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a716626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a716626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a716626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a716626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a716626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a716626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a716626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a716626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a716626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4bd17cf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4bd17cf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4bd17cf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4bd17cf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84bd17cf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84bd17cf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a7166262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a7166262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7166262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7166262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Архитектуры CNN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Инна Тужикова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Классификатор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4875"/>
            <a:ext cx="8839200" cy="227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Победители ILSVRC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800" y="1062624"/>
            <a:ext cx="9144003" cy="391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LeNet,</a:t>
            </a:r>
            <a:r>
              <a:rPr lang="ru"/>
              <a:t>Yann LeCunn, 1998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528250" y="4064100"/>
            <a:ext cx="8304000" cy="9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[CONV-POOL-CONV-POOL-FC-FC], 5x5, stride 1, 60k parameters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/>
              <a:t>Hand-written numbers on checks digitized in 32x32 pixel images</a:t>
            </a:r>
            <a:endParaRPr sz="1400"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3196"/>
            <a:ext cx="9144000" cy="278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520050" y="4070275"/>
            <a:ext cx="81402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CONV1</a:t>
            </a:r>
            <a:r>
              <a:rPr lang="ru"/>
              <a:t> </a:t>
            </a:r>
            <a:r>
              <a:rPr lang="ru">
                <a:solidFill>
                  <a:srgbClr val="0000FF"/>
                </a:solidFill>
              </a:rPr>
              <a:t>MAX POOL1</a:t>
            </a:r>
            <a:r>
              <a:rPr lang="ru"/>
              <a:t> </a:t>
            </a:r>
            <a:r>
              <a:rPr lang="ru">
                <a:solidFill>
                  <a:srgbClr val="6AA84F"/>
                </a:solidFill>
              </a:rPr>
              <a:t>NORM1</a:t>
            </a:r>
            <a:r>
              <a:rPr lang="ru"/>
              <a:t> </a:t>
            </a:r>
            <a:r>
              <a:rPr lang="ru">
                <a:solidFill>
                  <a:srgbClr val="FF0000"/>
                </a:solidFill>
              </a:rPr>
              <a:t>CONV2</a:t>
            </a:r>
            <a:r>
              <a:rPr lang="ru"/>
              <a:t> </a:t>
            </a:r>
            <a:r>
              <a:rPr lang="ru">
                <a:solidFill>
                  <a:srgbClr val="0000FF"/>
                </a:solidFill>
              </a:rPr>
              <a:t>MAX POOL2 </a:t>
            </a:r>
            <a:r>
              <a:rPr lang="ru">
                <a:solidFill>
                  <a:srgbClr val="6AA84F"/>
                </a:solidFill>
              </a:rPr>
              <a:t>NORM2</a:t>
            </a:r>
            <a:r>
              <a:rPr lang="ru"/>
              <a:t>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CONV3 CONV4 CONV5</a:t>
            </a:r>
            <a:r>
              <a:rPr lang="ru"/>
              <a:t> </a:t>
            </a:r>
            <a:r>
              <a:rPr lang="ru">
                <a:solidFill>
                  <a:srgbClr val="0000FF"/>
                </a:solidFill>
              </a:rPr>
              <a:t>Max POOL3</a:t>
            </a:r>
            <a:r>
              <a:rPr lang="ru"/>
              <a:t> </a:t>
            </a:r>
            <a:r>
              <a:rPr lang="ru">
                <a:solidFill>
                  <a:schemeClr val="accent1"/>
                </a:solidFill>
              </a:rPr>
              <a:t>FC6 FC7 FC8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44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520050" y="4146475"/>
            <a:ext cx="81402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Input: 227x227x3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CONV1: 96 11x11 filters, stride 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Output feature map: 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06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520050" y="4146475"/>
            <a:ext cx="81402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Input: 227x227x3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CONV1: 96 11x11 filters, stride 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Output feature map: (227-11)/4+1 = 55. 55x55x96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06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520050" y="3994075"/>
            <a:ext cx="81402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Input: 227x227x3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CONV1: 96 11x11 filters, stride 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Output feature map: (227-11)/4+1 = 55. 55x55x96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Parameters: 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2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520050" y="3994075"/>
            <a:ext cx="81402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Input: 227x227x3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CONV1: 96 11x11 filters, stride 4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Output feature map: (227-11)/4+1 = 55. 55x55x96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Parameters: 11x11x3x96 ~ 35k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2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520050" y="4146475"/>
            <a:ext cx="81402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CONV1 -&gt; </a:t>
            </a:r>
            <a:r>
              <a:rPr lang="ru" sz="1400">
                <a:solidFill>
                  <a:schemeClr val="dk1"/>
                </a:solidFill>
              </a:rPr>
              <a:t>55x55x96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POOL1: 3x3 filters, stride 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Output feature map: 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2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520050" y="4146475"/>
            <a:ext cx="81402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CONV1 -&gt; 55x55x96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POOL1: 3x3 filters, stride 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Output feature map: (55 - 3)/2 + 1 = 27. 27x27x96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2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CONV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375" y="1488075"/>
            <a:ext cx="4909325" cy="29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520050" y="4146475"/>
            <a:ext cx="81402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CONV1 -&gt; 55x55x96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POOL1: 3x3 filters, stride 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Output feature map: (55 - 3)/2 + 1 = 27. 27x27x96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Parameters: 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2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520050" y="4146475"/>
            <a:ext cx="81402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CONV1 -&gt; 55x55x96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POOL1: 3x3 filters, stride 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Output feature map: (55 - 3)/2 + 1 = 27. 27x27x96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Parameters: 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82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520050" y="4146475"/>
            <a:ext cx="81402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62M parameters. Trained on GTX 580 GPU with only 3 GB of memory.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Network spread across 2 GPUs, half the neurons (feature maps) on each GPU.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0610"/>
            <a:ext cx="9144000" cy="31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Alexnet (Krizhevsky et al.), 2012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155475" y="1266450"/>
            <a:ext cx="40929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[227x227x3] INPUT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0000"/>
                </a:solidFill>
              </a:rPr>
              <a:t>[55x55x96] CONV1: 96 11x11 filters at stride 4, pad 0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</a:rPr>
              <a:t>[27x27x96] MAX POOL1: 3x3 filters at stride 2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8761D"/>
                </a:solidFill>
              </a:rPr>
              <a:t>[27x27x96] NORM1: Normalization layer </a:t>
            </a:r>
            <a:endParaRPr sz="12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0000"/>
                </a:solidFill>
              </a:rPr>
              <a:t>[27x27x256] CONV2: 256 5x5 filters at stride 1, pad 2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</a:rPr>
              <a:t>[13x13x256] MAX POOL2: 3x3 filters at stride 2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A84F"/>
                </a:solidFill>
              </a:rPr>
              <a:t>[13x13x256] NORM2: Normalization layer </a:t>
            </a:r>
            <a:endParaRPr sz="12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0000"/>
                </a:solidFill>
              </a:rPr>
              <a:t>[13x13x384] CONV3: 384 3x3 filters at stride 1, pad 1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0000"/>
                </a:solidFill>
              </a:rPr>
              <a:t>[13x13x384] CONV4: 384 3x3 filters at stride 1, pad 1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0000"/>
                </a:solidFill>
              </a:rPr>
              <a:t>[13x13x256] CONV5: 256 3x3 filters at stride 1, pad 1 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FF"/>
                </a:solidFill>
              </a:rPr>
              <a:t>[6x6x256] MAX POOL3: 3x3 filters at stride 2 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1"/>
                </a:solidFill>
              </a:rPr>
              <a:t>[4096] FC6: 4096 neurons 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1"/>
                </a:solidFill>
              </a:rPr>
              <a:t>[4096] FC7: 4096 neurons 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accent1"/>
                </a:solidFill>
              </a:rPr>
              <a:t>[1000] FC8: 1000 neurons (class scores)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750" y="994404"/>
            <a:ext cx="5193249" cy="17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4368175" y="2955550"/>
            <a:ext cx="4358400" cy="17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00"/>
                </a:solidFill>
              </a:rPr>
              <a:t>- first use of ReLU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00"/>
                </a:solidFill>
              </a:rPr>
              <a:t>- heavy data augmentation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00"/>
                </a:solidFill>
              </a:rPr>
              <a:t>- dropout 0.5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00"/>
                </a:solidFill>
              </a:rPr>
              <a:t>- batch size 128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00"/>
                </a:solidFill>
              </a:rPr>
              <a:t>- SGD Momentum 0.9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000000"/>
                </a:solidFill>
              </a:rPr>
              <a:t>- Learning rate 1e-2, x 1e-1 on val acc plateau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</a:rPr>
              <a:t>- 7 CNN ensemble: 18.2% -&gt; 15.4%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" y="681624"/>
            <a:ext cx="9144003" cy="391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ZFNet (Zeiler &amp; Fergus), 2013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291450"/>
            <a:ext cx="57240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CONV1:  (11x11 stride 4) -&gt; (7x7 stride 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CONV3,4,5: 384, 384, 256 filters -&gt; 512, 1024, 512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ImageNet top 5 error: 16.4% -&gt; 11.7%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0" y="2993350"/>
            <a:ext cx="6259567" cy="18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" y="681624"/>
            <a:ext cx="9144003" cy="391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VGG (Simonyan and Zisserman), 2014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 5 error: </a:t>
            </a:r>
            <a:r>
              <a:rPr lang="ru"/>
              <a:t>11.7% </a:t>
            </a:r>
            <a:r>
              <a:rPr lang="ru"/>
              <a:t>(ZFNet) -&gt; 7.3%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3x3 CONV stride 1, pad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VGG16 - 138M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VGG19 - 144M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148" y="1152475"/>
            <a:ext cx="3246125" cy="371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Smaller filters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Same receptive field: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(3x3) - &gt; (3x3) and (5x5)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 * 3*3 * C*C vs 5*5 * C*C params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(3x3) - &gt; (3x3) - &gt; (3x3) and (7x7)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 * 3*3 * C*C vs 7*7 * C*C params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 = input_channels = output_channels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863" y="1171575"/>
            <a:ext cx="32670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" y="681624"/>
            <a:ext cx="9144003" cy="391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CONV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170125"/>
            <a:ext cx="65502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GoogLeNet / Inception v-1, (Szegedy et al.), 2014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Deeper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4M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No FC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Top 5 error: </a:t>
            </a:r>
            <a:r>
              <a:rPr lang="ru"/>
              <a:t>6.7%</a:t>
            </a:r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451" y="1017725"/>
            <a:ext cx="1527856" cy="399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200" y="1747983"/>
            <a:ext cx="3774824" cy="22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Inception module</a:t>
            </a: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550" y="1673275"/>
            <a:ext cx="4564261" cy="24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Inception module</a:t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75" y="1373825"/>
            <a:ext cx="4880824" cy="28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609675"/>
            <a:ext cx="51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Conv Ops: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[1x1 conv, 128] 28x28x128x1x1x256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[3x3 conv, 192] 28x28x192x3x3x256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[5x5 conv, 96] 28x28x96x5x5x256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Total: 854M ops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Conv 1x1</a:t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1389486"/>
            <a:ext cx="6107601" cy="29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Inception module</a:t>
            </a:r>
            <a:endParaRPr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1" y="1571396"/>
            <a:ext cx="5214675" cy="30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Inception module</a:t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700" y="1132525"/>
            <a:ext cx="4737826" cy="35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311700" y="1457275"/>
            <a:ext cx="51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Conv Ops: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[1x1 conv, 64] 28x28x64x1x1x256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[1x1 conv, 64] 28x28x64x1x1x256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[1x1 conv, 128] 28x28x128x1x1x256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[3x3 conv, 192] 28x28x192x3x3x64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[5x5 conv, 96] 28x28x96x5x5x64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[1x1 conv, 64] 28x28x64x1x1x256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/>
              <a:t>Total: 358M ops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0" y="1012125"/>
            <a:ext cx="8908176" cy="28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Auxiliary classification outputs</a:t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2064300" y="1152475"/>
            <a:ext cx="420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Avg pool </a:t>
            </a:r>
            <a:r>
              <a:rPr lang="ru"/>
              <a:t>5x5, stride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Conv 1 × 1, 128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FC 1024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FC 1000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Softmax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Train: 0.3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Inference: no</a:t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 rotWithShape="1">
          <a:blip r:embed="rId3">
            <a:alphaModFix/>
          </a:blip>
          <a:srcRect b="0" l="0" r="0" t="7493"/>
          <a:stretch/>
        </p:blipFill>
        <p:spPr>
          <a:xfrm rot="-5400000">
            <a:off x="5056350" y="2253363"/>
            <a:ext cx="3667125" cy="11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Plain CNN + stacking layers, (He et al., 2015)</a:t>
            </a:r>
            <a:endParaRPr/>
          </a:p>
        </p:txBody>
      </p:sp>
      <p:pic>
        <p:nvPicPr>
          <p:cNvPr id="298" name="Google Shape;2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702000"/>
            <a:ext cx="733425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399375" y="1102788"/>
            <a:ext cx="16674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Not overfitting</a:t>
            </a:r>
            <a:endParaRPr/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74" y="1610975"/>
            <a:ext cx="1525700" cy="25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ResNet, Microsoft, (He et al.), 2015</a:t>
            </a:r>
            <a:endParaRPr/>
          </a:p>
        </p:txBody>
      </p:sp>
      <p:pic>
        <p:nvPicPr>
          <p:cNvPr id="306" name="Google Shape;306;p51"/>
          <p:cNvPicPr preferRelativeResize="0"/>
          <p:nvPr/>
        </p:nvPicPr>
        <p:blipFill rotWithShape="1">
          <a:blip r:embed="rId3">
            <a:alphaModFix/>
          </a:blip>
          <a:srcRect b="0" l="0" r="0" t="3372"/>
          <a:stretch/>
        </p:blipFill>
        <p:spPr>
          <a:xfrm>
            <a:off x="1286350" y="1502925"/>
            <a:ext cx="6321674" cy="28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Stride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15131"/>
          <a:stretch/>
        </p:blipFill>
        <p:spPr>
          <a:xfrm>
            <a:off x="1524450" y="1651725"/>
            <a:ext cx="5657850" cy="19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ResNet</a:t>
            </a:r>
            <a:endParaRPr/>
          </a:p>
        </p:txBody>
      </p:sp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Top-5 error: 6.7% -&gt; 3.57%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</a:t>
            </a:r>
            <a:r>
              <a:rPr lang="ru"/>
              <a:t>tack residual blocks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2 3x3 conv layers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double # of filters, downsample,  stride 2 (/2)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conv layer at the beginning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no FC at the end (only FC 1000)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34, 50, 101, or 152 layers (ImageNet)</a:t>
            </a:r>
            <a:endParaRPr/>
          </a:p>
        </p:txBody>
      </p:sp>
      <p:pic>
        <p:nvPicPr>
          <p:cNvPr id="313" name="Google Shape;313;p52"/>
          <p:cNvPicPr preferRelativeResize="0"/>
          <p:nvPr/>
        </p:nvPicPr>
        <p:blipFill rotWithShape="1">
          <a:blip r:embed="rId3">
            <a:alphaModFix/>
          </a:blip>
          <a:srcRect b="0" l="5114" r="0" t="0"/>
          <a:stretch/>
        </p:blipFill>
        <p:spPr>
          <a:xfrm>
            <a:off x="6828950" y="383000"/>
            <a:ext cx="1278600" cy="42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ResNet-50+</a:t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311700" y="2091900"/>
            <a:ext cx="54048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</a:t>
            </a:r>
            <a:r>
              <a:rPr lang="ru"/>
              <a:t>ottleneck layer to improve efficiency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(similar to GoogLeNet)</a:t>
            </a:r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650" y="1305700"/>
            <a:ext cx="20574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ResNet train</a:t>
            </a:r>
            <a:endParaRPr/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Batch Normalization after every CONV 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Xavier/2 initialization from He et 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SGD + Momentum (0.9)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lr=1e-1, x1e-1 on val error plateau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batch size 256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no dropout used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Wide Residual Networks (Zagoruyko et al.), 2016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311700" y="1329450"/>
            <a:ext cx="41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</a:t>
            </a:r>
            <a:r>
              <a:rPr lang="ru"/>
              <a:t>ider residual blocks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 x k filters instead of F filters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50-layer wide ResNet outperforms 152-layer original ResNet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Increasing width instead of depth more computationally efficient (parallelizable)</a:t>
            </a:r>
            <a:endParaRPr/>
          </a:p>
        </p:txBody>
      </p:sp>
      <p:pic>
        <p:nvPicPr>
          <p:cNvPr id="333" name="Google Shape;3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025" y="1465250"/>
            <a:ext cx="4471975" cy="27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ResNeXt (Xie et al.), 2016</a:t>
            </a:r>
            <a:endParaRPr/>
          </a:p>
        </p:txBody>
      </p:sp>
      <p:pic>
        <p:nvPicPr>
          <p:cNvPr id="339" name="Google Shape;339;p56"/>
          <p:cNvPicPr preferRelativeResize="0"/>
          <p:nvPr/>
        </p:nvPicPr>
        <p:blipFill rotWithShape="1">
          <a:blip r:embed="rId3">
            <a:alphaModFix/>
          </a:blip>
          <a:srcRect b="0" l="606" r="0" t="3400"/>
          <a:stretch/>
        </p:blipFill>
        <p:spPr>
          <a:xfrm>
            <a:off x="1157600" y="1299200"/>
            <a:ext cx="6494801" cy="336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Densely Connected CNN, (Huang et al.), 2017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311700" y="1369575"/>
            <a:ext cx="34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</a:t>
            </a:r>
            <a:r>
              <a:rPr lang="ru"/>
              <a:t>ach layer is connected to every other layer in feedforward fashion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Alleviates vanishing gradient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Encourages feature reuse</a:t>
            </a:r>
            <a:endParaRPr/>
          </a:p>
        </p:txBody>
      </p:sp>
      <p:pic>
        <p:nvPicPr>
          <p:cNvPr id="346" name="Google Shape;3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74" y="1084388"/>
            <a:ext cx="3266276" cy="3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700" y="1084400"/>
            <a:ext cx="124715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ResNet + stochastic depth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Inception v4 (+ residual blocks)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SENet (Squeeze-and-Excitation, 2017 winner)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FractalNet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NiN (Network in Network)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MobileNet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Padding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4360125"/>
            <a:ext cx="85206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Image (</a:t>
            </a:r>
            <a:r>
              <a:rPr lang="ru"/>
              <a:t>13x13), kernel (6x6), stride </a:t>
            </a:r>
            <a:r>
              <a:rPr lang="ru"/>
              <a:t>(5x5)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88175"/>
            <a:ext cx="9144001" cy="31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400">
                <a:solidFill>
                  <a:schemeClr val="dk1"/>
                </a:solidFill>
              </a:rPr>
              <a:t>n_conv = (n + 2p - k) / s + 1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n_conv, n - image size (w, 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 - padding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k - kernel size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1"/>
                </a:solidFill>
              </a:rPr>
              <a:t>s - stride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D-dilated convolution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1125"/>
            <a:ext cx="8839201" cy="277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Pooling</a:t>
            </a:r>
            <a:r>
              <a:rPr lang="ru"/>
              <a:t> (субдискретизация)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300" y="1790573"/>
            <a:ext cx="6911574" cy="25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Global pooling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49731" r="0" t="14273"/>
          <a:stretch/>
        </p:blipFill>
        <p:spPr>
          <a:xfrm>
            <a:off x="2838925" y="1736775"/>
            <a:ext cx="3610226" cy="24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