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5b8045206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b8045206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5b80452065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b80452065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5b80452065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b80452065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5b8045206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b8045206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5b8045206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b8045206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5b80452065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b80452065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5b80452065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b8045206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5b80452065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b80452065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5b8045206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b8045206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5b80452065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b80452065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5b804520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b804520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5b8045206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b8045206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5b81e46cd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b81e46cd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5b81e46cd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b81e46cd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5b81e46cd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b81e46cd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5b81e46cd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b81e46cd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5b81e46cd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b81e46cd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5b81e46cd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b81e46cd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5b8045206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b8045206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5b81e46cd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b81e46cd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5b8045206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b8045206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5b8045206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b8045206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5b8045206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b8045206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5b8045206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b8045206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5b8045206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b8045206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5b8045206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b8045206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5b8045206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b8045206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5b8045206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b8045206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keras.io/layers/normalizat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keras.io/layers/normalizati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arxiv.org/pdf/1502.03167.pdf"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arxiv.org/pdf/1805.11604.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arxiv.org/pdf/1805.11604.pdf"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www.cs.toronto.edu/~rsalakhu/papers/srivastava14a.pdf"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amzn.to/2NJW3gE" TargetMode="External"/><Relationship Id="rId4" Type="http://schemas.openxmlformats.org/officeDocument/2006/relationships/hyperlink" Target="https://arxiv.org/pdf/1502.03167.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ru" sz="3600"/>
              <a:t>Batch Normalization</a:t>
            </a:r>
            <a:endParaRPr sz="3600"/>
          </a:p>
          <a:p>
            <a:pPr indent="0" lvl="0" marL="0" rtl="0" algn="ctr">
              <a:spcBef>
                <a:spcPts val="0"/>
              </a:spcBef>
              <a:spcAft>
                <a:spcPts val="0"/>
              </a:spcAft>
              <a:buNone/>
            </a:pPr>
            <a:r>
              <a:rPr lang="ru" sz="3600"/>
              <a:t>Dropout</a:t>
            </a:r>
            <a:endParaRPr sz="3600"/>
          </a:p>
        </p:txBody>
      </p:sp>
      <p:sp>
        <p:nvSpPr>
          <p:cNvPr id="55" name="Google Shape;55;p13"/>
          <p:cNvSpPr txBox="1"/>
          <p:nvPr>
            <p:ph idx="1" type="subTitle"/>
          </p:nvPr>
        </p:nvSpPr>
        <p:spPr>
          <a:xfrm>
            <a:off x="311700" y="41295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sz="1800"/>
              <a:t>Инна Тужикова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Batch Normalization on inference</a:t>
            </a:r>
            <a:endParaRPr/>
          </a:p>
        </p:txBody>
      </p:sp>
      <p:pic>
        <p:nvPicPr>
          <p:cNvPr id="113" name="Google Shape;113;p22"/>
          <p:cNvPicPr preferRelativeResize="0"/>
          <p:nvPr/>
        </p:nvPicPr>
        <p:blipFill>
          <a:blip r:embed="rId3">
            <a:alphaModFix/>
          </a:blip>
          <a:stretch>
            <a:fillRect/>
          </a:stretch>
        </p:blipFill>
        <p:spPr>
          <a:xfrm>
            <a:off x="2362200" y="1561450"/>
            <a:ext cx="4419600" cy="1229082"/>
          </a:xfrm>
          <a:prstGeom prst="rect">
            <a:avLst/>
          </a:prstGeom>
          <a:noFill/>
          <a:ln>
            <a:noFill/>
          </a:ln>
        </p:spPr>
      </p:pic>
      <p:pic>
        <p:nvPicPr>
          <p:cNvPr id="114" name="Google Shape;114;p22"/>
          <p:cNvPicPr preferRelativeResize="0"/>
          <p:nvPr/>
        </p:nvPicPr>
        <p:blipFill rotWithShape="1">
          <a:blip r:embed="rId4">
            <a:alphaModFix/>
          </a:blip>
          <a:srcRect b="0" l="0" r="0" t="6182"/>
          <a:stretch/>
        </p:blipFill>
        <p:spPr>
          <a:xfrm>
            <a:off x="1600200" y="3221600"/>
            <a:ext cx="6057900" cy="759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Batch Normalization: backprop</a:t>
            </a:r>
            <a:endParaRPr/>
          </a:p>
        </p:txBody>
      </p:sp>
      <p:pic>
        <p:nvPicPr>
          <p:cNvPr id="120" name="Google Shape;120;p23"/>
          <p:cNvPicPr preferRelativeResize="0"/>
          <p:nvPr/>
        </p:nvPicPr>
        <p:blipFill>
          <a:blip r:embed="rId3">
            <a:alphaModFix/>
          </a:blip>
          <a:stretch>
            <a:fillRect/>
          </a:stretch>
        </p:blipFill>
        <p:spPr>
          <a:xfrm>
            <a:off x="152400" y="1170125"/>
            <a:ext cx="8839199" cy="320130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t>Before or after activation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Keras: BN</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400">
                <a:solidFill>
                  <a:schemeClr val="dk1"/>
                </a:solidFill>
                <a:highlight>
                  <a:srgbClr val="FFFFFF"/>
                </a:highlight>
                <a:latin typeface="Consolas"/>
                <a:ea typeface="Consolas"/>
                <a:cs typeface="Consolas"/>
                <a:sym typeface="Consolas"/>
              </a:rPr>
              <a:t>keras.layers.BatchNormalization(axis=</a:t>
            </a:r>
            <a:r>
              <a:rPr lang="ru" sz="1400">
                <a:solidFill>
                  <a:srgbClr val="008080"/>
                </a:solidFill>
                <a:highlight>
                  <a:srgbClr val="FFFFFF"/>
                </a:highlight>
                <a:latin typeface="Consolas"/>
                <a:ea typeface="Consolas"/>
                <a:cs typeface="Consolas"/>
                <a:sym typeface="Consolas"/>
              </a:rPr>
              <a:t>-1</a:t>
            </a:r>
            <a:r>
              <a:rPr lang="ru" sz="1400">
                <a:solidFill>
                  <a:schemeClr val="dk1"/>
                </a:solidFill>
                <a:highlight>
                  <a:srgbClr val="FFFFFF"/>
                </a:highlight>
                <a:latin typeface="Consolas"/>
                <a:ea typeface="Consolas"/>
                <a:cs typeface="Consolas"/>
                <a:sym typeface="Consolas"/>
              </a:rPr>
              <a:t>, momentum=</a:t>
            </a:r>
            <a:r>
              <a:rPr lang="ru" sz="1400">
                <a:solidFill>
                  <a:srgbClr val="008080"/>
                </a:solidFill>
                <a:highlight>
                  <a:srgbClr val="FFFFFF"/>
                </a:highlight>
                <a:latin typeface="Consolas"/>
                <a:ea typeface="Consolas"/>
                <a:cs typeface="Consolas"/>
                <a:sym typeface="Consolas"/>
              </a:rPr>
              <a:t>0.99</a:t>
            </a:r>
            <a:r>
              <a:rPr lang="ru" sz="1400">
                <a:solidFill>
                  <a:schemeClr val="dk1"/>
                </a:solidFill>
                <a:highlight>
                  <a:srgbClr val="FFFFFF"/>
                </a:highlight>
                <a:latin typeface="Consolas"/>
                <a:ea typeface="Consolas"/>
                <a:cs typeface="Consolas"/>
                <a:sym typeface="Consolas"/>
              </a:rPr>
              <a:t>, epsilon=</a:t>
            </a:r>
            <a:r>
              <a:rPr lang="ru" sz="1400">
                <a:solidFill>
                  <a:srgbClr val="008080"/>
                </a:solidFill>
                <a:highlight>
                  <a:srgbClr val="FFFFFF"/>
                </a:highlight>
                <a:latin typeface="Consolas"/>
                <a:ea typeface="Consolas"/>
                <a:cs typeface="Consolas"/>
                <a:sym typeface="Consolas"/>
              </a:rPr>
              <a:t>0.001</a:t>
            </a:r>
            <a:r>
              <a:rPr lang="ru" sz="1400">
                <a:solidFill>
                  <a:schemeClr val="dk1"/>
                </a:solidFill>
                <a:highlight>
                  <a:srgbClr val="FFFFFF"/>
                </a:highlight>
                <a:latin typeface="Consolas"/>
                <a:ea typeface="Consolas"/>
                <a:cs typeface="Consolas"/>
                <a:sym typeface="Consolas"/>
              </a:rPr>
              <a:t>, center=</a:t>
            </a:r>
            <a:r>
              <a:rPr b="1" lang="ru" sz="1400">
                <a:solidFill>
                  <a:srgbClr val="333333"/>
                </a:solidFill>
                <a:highlight>
                  <a:srgbClr val="FFFFFF"/>
                </a:highlight>
                <a:latin typeface="Consolas"/>
                <a:ea typeface="Consolas"/>
                <a:cs typeface="Consolas"/>
                <a:sym typeface="Consolas"/>
              </a:rPr>
              <a:t>True</a:t>
            </a:r>
            <a:r>
              <a:rPr lang="ru" sz="1400">
                <a:solidFill>
                  <a:schemeClr val="dk1"/>
                </a:solidFill>
                <a:highlight>
                  <a:srgbClr val="FFFFFF"/>
                </a:highlight>
                <a:latin typeface="Consolas"/>
                <a:ea typeface="Consolas"/>
                <a:cs typeface="Consolas"/>
                <a:sym typeface="Consolas"/>
              </a:rPr>
              <a:t>,               scale=</a:t>
            </a:r>
            <a:r>
              <a:rPr b="1" lang="ru" sz="1400">
                <a:solidFill>
                  <a:srgbClr val="333333"/>
                </a:solidFill>
                <a:highlight>
                  <a:srgbClr val="FFFFFF"/>
                </a:highlight>
                <a:latin typeface="Consolas"/>
                <a:ea typeface="Consolas"/>
                <a:cs typeface="Consolas"/>
                <a:sym typeface="Consolas"/>
              </a:rPr>
              <a:t>True</a:t>
            </a:r>
            <a:r>
              <a:rPr lang="ru" sz="1400">
                <a:solidFill>
                  <a:schemeClr val="dk1"/>
                </a:solidFill>
                <a:highlight>
                  <a:srgbClr val="FFFFFF"/>
                </a:highlight>
                <a:latin typeface="Consolas"/>
                <a:ea typeface="Consolas"/>
                <a:cs typeface="Consolas"/>
                <a:sym typeface="Consolas"/>
              </a:rPr>
              <a:t>, beta_initializer=</a:t>
            </a:r>
            <a:r>
              <a:rPr lang="ru" sz="1400">
                <a:solidFill>
                  <a:srgbClr val="DD1144"/>
                </a:solidFill>
                <a:highlight>
                  <a:srgbClr val="FFFFFF"/>
                </a:highlight>
                <a:latin typeface="Consolas"/>
                <a:ea typeface="Consolas"/>
                <a:cs typeface="Consolas"/>
                <a:sym typeface="Consolas"/>
              </a:rPr>
              <a:t>'zeros'</a:t>
            </a:r>
            <a:r>
              <a:rPr lang="ru" sz="1400">
                <a:solidFill>
                  <a:schemeClr val="dk1"/>
                </a:solidFill>
                <a:highlight>
                  <a:srgbClr val="FFFFFF"/>
                </a:highlight>
                <a:latin typeface="Consolas"/>
                <a:ea typeface="Consolas"/>
                <a:cs typeface="Consolas"/>
                <a:sym typeface="Consolas"/>
              </a:rPr>
              <a:t>, gamma_initializer=</a:t>
            </a:r>
            <a:r>
              <a:rPr lang="ru" sz="1400">
                <a:solidFill>
                  <a:srgbClr val="DD1144"/>
                </a:solidFill>
                <a:highlight>
                  <a:srgbClr val="FFFFFF"/>
                </a:highlight>
                <a:latin typeface="Consolas"/>
                <a:ea typeface="Consolas"/>
                <a:cs typeface="Consolas"/>
                <a:sym typeface="Consolas"/>
              </a:rPr>
              <a:t>'ones'</a:t>
            </a:r>
            <a:r>
              <a:rPr lang="ru" sz="1400">
                <a:solidFill>
                  <a:schemeClr val="dk1"/>
                </a:solidFill>
                <a:highlight>
                  <a:srgbClr val="FFFFFF"/>
                </a:highlight>
                <a:latin typeface="Consolas"/>
                <a:ea typeface="Consolas"/>
                <a:cs typeface="Consolas"/>
                <a:sym typeface="Consolas"/>
              </a:rPr>
              <a:t>, moving_mean_initializer=</a:t>
            </a:r>
            <a:r>
              <a:rPr lang="ru" sz="1400">
                <a:solidFill>
                  <a:srgbClr val="DD1144"/>
                </a:solidFill>
                <a:highlight>
                  <a:srgbClr val="FFFFFF"/>
                </a:highlight>
                <a:latin typeface="Consolas"/>
                <a:ea typeface="Consolas"/>
                <a:cs typeface="Consolas"/>
                <a:sym typeface="Consolas"/>
              </a:rPr>
              <a:t>'zeros'</a:t>
            </a:r>
            <a:r>
              <a:rPr lang="ru" sz="1400">
                <a:solidFill>
                  <a:schemeClr val="dk1"/>
                </a:solidFill>
                <a:highlight>
                  <a:srgbClr val="FFFFFF"/>
                </a:highlight>
                <a:latin typeface="Consolas"/>
                <a:ea typeface="Consolas"/>
                <a:cs typeface="Consolas"/>
                <a:sym typeface="Consolas"/>
              </a:rPr>
              <a:t>, moving_variance_initializer=</a:t>
            </a:r>
            <a:r>
              <a:rPr lang="ru" sz="1400">
                <a:solidFill>
                  <a:srgbClr val="DD1144"/>
                </a:solidFill>
                <a:highlight>
                  <a:srgbClr val="FFFFFF"/>
                </a:highlight>
                <a:latin typeface="Consolas"/>
                <a:ea typeface="Consolas"/>
                <a:cs typeface="Consolas"/>
                <a:sym typeface="Consolas"/>
              </a:rPr>
              <a:t>'ones'</a:t>
            </a:r>
            <a:r>
              <a:rPr lang="ru" sz="1400">
                <a:solidFill>
                  <a:schemeClr val="dk1"/>
                </a:solidFill>
                <a:highlight>
                  <a:srgbClr val="FFFFFF"/>
                </a:highlight>
                <a:latin typeface="Consolas"/>
                <a:ea typeface="Consolas"/>
                <a:cs typeface="Consolas"/>
                <a:sym typeface="Consolas"/>
              </a:rPr>
              <a:t>, beta_regularizer=</a:t>
            </a:r>
            <a:r>
              <a:rPr b="1" lang="ru" sz="1400">
                <a:solidFill>
                  <a:srgbClr val="333333"/>
                </a:solidFill>
                <a:highlight>
                  <a:srgbClr val="FFFFFF"/>
                </a:highlight>
                <a:latin typeface="Consolas"/>
                <a:ea typeface="Consolas"/>
                <a:cs typeface="Consolas"/>
                <a:sym typeface="Consolas"/>
              </a:rPr>
              <a:t>None</a:t>
            </a:r>
            <a:r>
              <a:rPr lang="ru" sz="1400">
                <a:solidFill>
                  <a:schemeClr val="dk1"/>
                </a:solidFill>
                <a:highlight>
                  <a:srgbClr val="FFFFFF"/>
                </a:highlight>
                <a:latin typeface="Consolas"/>
                <a:ea typeface="Consolas"/>
                <a:cs typeface="Consolas"/>
                <a:sym typeface="Consolas"/>
              </a:rPr>
              <a:t>, gamma_regularizer=</a:t>
            </a:r>
            <a:r>
              <a:rPr b="1" lang="ru" sz="1400">
                <a:solidFill>
                  <a:srgbClr val="333333"/>
                </a:solidFill>
                <a:highlight>
                  <a:srgbClr val="FFFFFF"/>
                </a:highlight>
                <a:latin typeface="Consolas"/>
                <a:ea typeface="Consolas"/>
                <a:cs typeface="Consolas"/>
                <a:sym typeface="Consolas"/>
              </a:rPr>
              <a:t>None</a:t>
            </a:r>
            <a:r>
              <a:rPr lang="ru" sz="1400">
                <a:solidFill>
                  <a:schemeClr val="dk1"/>
                </a:solidFill>
                <a:highlight>
                  <a:srgbClr val="FFFFFF"/>
                </a:highlight>
                <a:latin typeface="Consolas"/>
                <a:ea typeface="Consolas"/>
                <a:cs typeface="Consolas"/>
                <a:sym typeface="Consolas"/>
              </a:rPr>
              <a:t>, beta_constraint=</a:t>
            </a:r>
            <a:r>
              <a:rPr b="1" lang="ru" sz="1400">
                <a:solidFill>
                  <a:srgbClr val="333333"/>
                </a:solidFill>
                <a:highlight>
                  <a:srgbClr val="FFFFFF"/>
                </a:highlight>
                <a:latin typeface="Consolas"/>
                <a:ea typeface="Consolas"/>
                <a:cs typeface="Consolas"/>
                <a:sym typeface="Consolas"/>
              </a:rPr>
              <a:t>None</a:t>
            </a:r>
            <a:r>
              <a:rPr lang="ru" sz="1400">
                <a:solidFill>
                  <a:schemeClr val="dk1"/>
                </a:solidFill>
                <a:highlight>
                  <a:srgbClr val="FFFFFF"/>
                </a:highlight>
                <a:latin typeface="Consolas"/>
                <a:ea typeface="Consolas"/>
                <a:cs typeface="Consolas"/>
                <a:sym typeface="Consolas"/>
              </a:rPr>
              <a:t>, gamma_constraint=</a:t>
            </a:r>
            <a:r>
              <a:rPr b="1" lang="ru" sz="1400">
                <a:solidFill>
                  <a:srgbClr val="333333"/>
                </a:solidFill>
                <a:highlight>
                  <a:srgbClr val="FFFFFF"/>
                </a:highlight>
                <a:latin typeface="Consolas"/>
                <a:ea typeface="Consolas"/>
                <a:cs typeface="Consolas"/>
                <a:sym typeface="Consolas"/>
              </a:rPr>
              <a:t>None</a:t>
            </a:r>
            <a:r>
              <a:rPr lang="ru" sz="1400">
                <a:solidFill>
                  <a:schemeClr val="dk1"/>
                </a:solidFill>
                <a:highlight>
                  <a:srgbClr val="FFFFFF"/>
                </a:highlight>
                <a:latin typeface="Consolas"/>
                <a:ea typeface="Consolas"/>
                <a:cs typeface="Consolas"/>
                <a:sym typeface="Consolas"/>
              </a:rPr>
              <a:t>)</a:t>
            </a:r>
            <a:endParaRPr sz="1400">
              <a:solidFill>
                <a:schemeClr val="dk1"/>
              </a:solidFill>
              <a:highlight>
                <a:srgbClr val="FFFFFF"/>
              </a:highlight>
              <a:latin typeface="Consolas"/>
              <a:ea typeface="Consolas"/>
              <a:cs typeface="Consolas"/>
              <a:sym typeface="Consolas"/>
            </a:endParaRPr>
          </a:p>
          <a:p>
            <a:pPr indent="0" lvl="0" marL="114300" marR="114300" rtl="0" algn="l">
              <a:spcBef>
                <a:spcPts val="1600"/>
              </a:spcBef>
              <a:spcAft>
                <a:spcPts val="0"/>
              </a:spcAft>
              <a:buClr>
                <a:schemeClr val="dk1"/>
              </a:buClr>
              <a:buSzPts val="1100"/>
              <a:buFont typeface="Arial"/>
              <a:buNone/>
            </a:pPr>
            <a:r>
              <a:t/>
            </a:r>
            <a:endParaRPr sz="1400">
              <a:solidFill>
                <a:schemeClr val="dk1"/>
              </a:solidFill>
              <a:highlight>
                <a:srgbClr val="FFFFFF"/>
              </a:highlight>
              <a:latin typeface="Consolas"/>
              <a:ea typeface="Consolas"/>
              <a:cs typeface="Consolas"/>
              <a:sym typeface="Consolas"/>
            </a:endParaRPr>
          </a:p>
          <a:p>
            <a:pPr indent="0" lvl="0" marL="0" rtl="0" algn="r">
              <a:spcBef>
                <a:spcPts val="0"/>
              </a:spcBef>
              <a:spcAft>
                <a:spcPts val="0"/>
              </a:spcAft>
              <a:buClr>
                <a:schemeClr val="dk1"/>
              </a:buClr>
              <a:buSzPts val="1100"/>
              <a:buFont typeface="Arial"/>
              <a:buNone/>
            </a:pPr>
            <a:r>
              <a:rPr lang="ru" sz="1400" u="sng">
                <a:solidFill>
                  <a:schemeClr val="hlink"/>
                </a:solidFill>
                <a:highlight>
                  <a:srgbClr val="FCFCFC"/>
                </a:highlight>
                <a:hlinkClick r:id="rId3"/>
              </a:rPr>
              <a:t>keras.io, Normalization Layers</a:t>
            </a:r>
            <a:endParaRPr sz="1400">
              <a:solidFill>
                <a:srgbClr val="404040"/>
              </a:solidFill>
              <a:highlight>
                <a:srgbClr val="FCFCFC"/>
              </a:highlight>
            </a:endParaRPr>
          </a:p>
          <a:p>
            <a:pPr indent="0" lvl="0" marL="0" rtl="0" algn="l">
              <a:spcBef>
                <a:spcPts val="0"/>
              </a:spcBef>
              <a:spcAft>
                <a:spcPts val="1600"/>
              </a:spcAft>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Keras: </a:t>
            </a:r>
            <a:r>
              <a:rPr lang="ru"/>
              <a:t>Batch Normalization</a:t>
            </a:r>
            <a:endParaRPr/>
          </a:p>
        </p:txBody>
      </p:sp>
      <p:pic>
        <p:nvPicPr>
          <p:cNvPr id="137" name="Google Shape;137;p26"/>
          <p:cNvPicPr preferRelativeResize="0"/>
          <p:nvPr/>
        </p:nvPicPr>
        <p:blipFill rotWithShape="1">
          <a:blip r:embed="rId3">
            <a:alphaModFix/>
          </a:blip>
          <a:srcRect b="0" l="14610" r="0" t="18573"/>
          <a:stretch/>
        </p:blipFill>
        <p:spPr>
          <a:xfrm>
            <a:off x="2150225" y="1352325"/>
            <a:ext cx="4627775" cy="3110350"/>
          </a:xfrm>
          <a:prstGeom prst="rect">
            <a:avLst/>
          </a:prstGeom>
          <a:noFill/>
          <a:ln>
            <a:noFill/>
          </a:ln>
        </p:spPr>
      </p:pic>
      <p:sp>
        <p:nvSpPr>
          <p:cNvPr id="138" name="Google Shape;138;p26"/>
          <p:cNvSpPr txBox="1"/>
          <p:nvPr/>
        </p:nvSpPr>
        <p:spPr>
          <a:xfrm>
            <a:off x="5773600" y="3329375"/>
            <a:ext cx="736500" cy="7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700">
                <a:solidFill>
                  <a:srgbClr val="333333"/>
                </a:solidFill>
                <a:highlight>
                  <a:srgbClr val="FFFFFF"/>
                </a:highlight>
              </a:rPr>
              <a:t>🙈 </a:t>
            </a:r>
            <a:endParaRPr/>
          </a:p>
        </p:txBody>
      </p:sp>
      <p:sp>
        <p:nvSpPr>
          <p:cNvPr id="139" name="Google Shape;139;p26"/>
          <p:cNvSpPr txBox="1"/>
          <p:nvPr/>
        </p:nvSpPr>
        <p:spPr>
          <a:xfrm>
            <a:off x="3208525" y="3699575"/>
            <a:ext cx="816600" cy="7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700">
                <a:solidFill>
                  <a:srgbClr val="333333"/>
                </a:solidFill>
                <a:highlight>
                  <a:srgbClr val="FFFFFF"/>
                </a:highlight>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Keras: Batch Normalization</a:t>
            </a:r>
            <a:endParaRPr/>
          </a:p>
        </p:txBody>
      </p:sp>
      <p:pic>
        <p:nvPicPr>
          <p:cNvPr id="145" name="Google Shape;145;p27"/>
          <p:cNvPicPr preferRelativeResize="0"/>
          <p:nvPr/>
        </p:nvPicPr>
        <p:blipFill rotWithShape="1">
          <a:blip r:embed="rId3">
            <a:alphaModFix/>
          </a:blip>
          <a:srcRect b="0" l="14610" r="0" t="18573"/>
          <a:stretch/>
        </p:blipFill>
        <p:spPr>
          <a:xfrm>
            <a:off x="2150225" y="1352325"/>
            <a:ext cx="4627775" cy="3110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Batch Normalization: CNN</a:t>
            </a:r>
            <a:endParaRPr/>
          </a:p>
        </p:txBody>
      </p:sp>
      <p:sp>
        <p:nvSpPr>
          <p:cNvPr id="151" name="Google Shape;151;p28"/>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200">
                <a:solidFill>
                  <a:srgbClr val="404040"/>
                </a:solidFill>
              </a:rPr>
              <a:t>Convolutional property – </a:t>
            </a:r>
            <a:r>
              <a:rPr b="1" lang="ru" sz="1200">
                <a:solidFill>
                  <a:srgbClr val="404040"/>
                </a:solidFill>
              </a:rPr>
              <a:t>different elements of the same feature map, at different locations, are normalized in the same way</a:t>
            </a:r>
            <a:r>
              <a:rPr lang="ru" sz="1200">
                <a:solidFill>
                  <a:srgbClr val="404040"/>
                </a:solidFill>
              </a:rPr>
              <a:t>. </a:t>
            </a:r>
            <a:endParaRPr sz="1200">
              <a:solidFill>
                <a:srgbClr val="404040"/>
              </a:solidFill>
            </a:endParaRPr>
          </a:p>
          <a:p>
            <a:pPr indent="0" lvl="0" marL="0" rtl="0" algn="l">
              <a:spcBef>
                <a:spcPts val="1600"/>
              </a:spcBef>
              <a:spcAft>
                <a:spcPts val="1600"/>
              </a:spcAft>
              <a:buNone/>
            </a:pPr>
            <a:r>
              <a:rPr lang="ru" sz="1200">
                <a:solidFill>
                  <a:srgbClr val="404040"/>
                </a:solidFill>
              </a:rPr>
              <a:t>Jointly normalize all the activations in a minibatch, over all locations. For a mini-batch of size m and feature maps of size p × q, mini-batch size m′ = |B| = m · p q. We learn a pair of parameters γ and β per feature map, rather than per activation. </a:t>
            </a:r>
            <a:endParaRPr sz="1200"/>
          </a:p>
        </p:txBody>
      </p:sp>
      <p:pic>
        <p:nvPicPr>
          <p:cNvPr id="152" name="Google Shape;152;p28"/>
          <p:cNvPicPr preferRelativeResize="0"/>
          <p:nvPr/>
        </p:nvPicPr>
        <p:blipFill>
          <a:blip r:embed="rId3">
            <a:alphaModFix/>
          </a:blip>
          <a:stretch>
            <a:fillRect/>
          </a:stretch>
        </p:blipFill>
        <p:spPr>
          <a:xfrm>
            <a:off x="566725" y="2319188"/>
            <a:ext cx="7858125" cy="2733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Batch Normalization: CNN, Keras</a:t>
            </a:r>
            <a:endParaRPr/>
          </a:p>
        </p:txBody>
      </p:sp>
      <p:sp>
        <p:nvSpPr>
          <p:cNvPr id="158" name="Google Shape;15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63636"/>
              </a:lnSpc>
              <a:spcBef>
                <a:spcPts val="0"/>
              </a:spcBef>
              <a:spcAft>
                <a:spcPts val="0"/>
              </a:spcAft>
              <a:buNone/>
            </a:pPr>
            <a:r>
              <a:t/>
            </a:r>
            <a:endParaRPr b="1" sz="1400">
              <a:solidFill>
                <a:srgbClr val="404040"/>
              </a:solidFill>
            </a:endParaRPr>
          </a:p>
          <a:p>
            <a:pPr indent="0" lvl="0" marL="0" rtl="0" algn="l">
              <a:lnSpc>
                <a:spcPct val="163636"/>
              </a:lnSpc>
              <a:spcBef>
                <a:spcPts val="0"/>
              </a:spcBef>
              <a:spcAft>
                <a:spcPts val="0"/>
              </a:spcAft>
              <a:buNone/>
            </a:pPr>
            <a:r>
              <a:t/>
            </a:r>
            <a:endParaRPr b="1" sz="1400">
              <a:solidFill>
                <a:srgbClr val="404040"/>
              </a:solidFill>
            </a:endParaRPr>
          </a:p>
          <a:p>
            <a:pPr indent="0" lvl="0" marL="0" rtl="0" algn="l">
              <a:lnSpc>
                <a:spcPct val="163636"/>
              </a:lnSpc>
              <a:spcBef>
                <a:spcPts val="0"/>
              </a:spcBef>
              <a:spcAft>
                <a:spcPts val="0"/>
              </a:spcAft>
              <a:buNone/>
            </a:pPr>
            <a:r>
              <a:t/>
            </a:r>
            <a:endParaRPr b="1" sz="1400">
              <a:solidFill>
                <a:srgbClr val="404040"/>
              </a:solidFill>
            </a:endParaRPr>
          </a:p>
          <a:p>
            <a:pPr indent="0" lvl="0" marL="0" rtl="0" algn="l">
              <a:lnSpc>
                <a:spcPct val="163636"/>
              </a:lnSpc>
              <a:spcBef>
                <a:spcPts val="0"/>
              </a:spcBef>
              <a:spcAft>
                <a:spcPts val="0"/>
              </a:spcAft>
              <a:buNone/>
            </a:pPr>
            <a:r>
              <a:rPr b="1" lang="ru" sz="1400">
                <a:solidFill>
                  <a:srgbClr val="404040"/>
                </a:solidFill>
              </a:rPr>
              <a:t>axis</a:t>
            </a:r>
            <a:r>
              <a:rPr lang="ru" sz="1400">
                <a:solidFill>
                  <a:srgbClr val="404040"/>
                </a:solidFill>
              </a:rPr>
              <a:t>: Integer, the axis that should be normalized (typically the features axis). For instance, after a </a:t>
            </a:r>
            <a:r>
              <a:rPr lang="ru" sz="1400">
                <a:solidFill>
                  <a:schemeClr val="dk1"/>
                </a:solidFill>
                <a:highlight>
                  <a:srgbClr val="FFFFFF"/>
                </a:highlight>
                <a:latin typeface="Consolas"/>
                <a:ea typeface="Consolas"/>
                <a:cs typeface="Consolas"/>
                <a:sym typeface="Consolas"/>
              </a:rPr>
              <a:t>Conv2D</a:t>
            </a:r>
            <a:r>
              <a:rPr lang="ru" sz="1400">
                <a:solidFill>
                  <a:srgbClr val="404040"/>
                </a:solidFill>
              </a:rPr>
              <a:t> layer with </a:t>
            </a:r>
            <a:r>
              <a:rPr lang="ru" sz="1400">
                <a:solidFill>
                  <a:schemeClr val="dk1"/>
                </a:solidFill>
                <a:highlight>
                  <a:srgbClr val="FFFFFF"/>
                </a:highlight>
                <a:latin typeface="Consolas"/>
                <a:ea typeface="Consolas"/>
                <a:cs typeface="Consolas"/>
                <a:sym typeface="Consolas"/>
              </a:rPr>
              <a:t>data_format="channels_first"</a:t>
            </a:r>
            <a:r>
              <a:rPr lang="ru" sz="1400">
                <a:solidFill>
                  <a:srgbClr val="404040"/>
                </a:solidFill>
              </a:rPr>
              <a:t>, set </a:t>
            </a:r>
            <a:r>
              <a:rPr lang="ru" sz="1400">
                <a:solidFill>
                  <a:schemeClr val="dk1"/>
                </a:solidFill>
                <a:highlight>
                  <a:srgbClr val="FFFFFF"/>
                </a:highlight>
                <a:latin typeface="Consolas"/>
                <a:ea typeface="Consolas"/>
                <a:cs typeface="Consolas"/>
                <a:sym typeface="Consolas"/>
              </a:rPr>
              <a:t>axis=1</a:t>
            </a:r>
            <a:r>
              <a:rPr lang="ru" sz="1400">
                <a:solidFill>
                  <a:srgbClr val="404040"/>
                </a:solidFill>
              </a:rPr>
              <a:t> in </a:t>
            </a:r>
            <a:r>
              <a:rPr lang="ru" sz="1400">
                <a:solidFill>
                  <a:schemeClr val="dk1"/>
                </a:solidFill>
                <a:highlight>
                  <a:srgbClr val="FFFFFF"/>
                </a:highlight>
                <a:latin typeface="Consolas"/>
                <a:ea typeface="Consolas"/>
                <a:cs typeface="Consolas"/>
                <a:sym typeface="Consolas"/>
              </a:rPr>
              <a:t>BatchNormalization</a:t>
            </a:r>
            <a:r>
              <a:rPr lang="ru" sz="1400">
                <a:solidFill>
                  <a:srgbClr val="404040"/>
                </a:solidFill>
              </a:rPr>
              <a:t>.</a:t>
            </a:r>
            <a:endParaRPr sz="1400">
              <a:solidFill>
                <a:srgbClr val="404040"/>
              </a:solidFill>
            </a:endParaRPr>
          </a:p>
          <a:p>
            <a:pPr indent="0" lvl="0" marL="0" rtl="0" algn="r">
              <a:lnSpc>
                <a:spcPct val="163636"/>
              </a:lnSpc>
              <a:spcBef>
                <a:spcPts val="0"/>
              </a:spcBef>
              <a:spcAft>
                <a:spcPts val="0"/>
              </a:spcAft>
              <a:buNone/>
            </a:pPr>
            <a:r>
              <a:rPr lang="ru" sz="1400" u="sng">
                <a:solidFill>
                  <a:schemeClr val="accent5"/>
                </a:solidFill>
                <a:highlight>
                  <a:srgbClr val="FCFCFC"/>
                </a:highlight>
                <a:hlinkClick r:id="rId3">
                  <a:extLst>
                    <a:ext uri="{A12FA001-AC4F-418D-AE19-62706E023703}">
                      <ahyp:hlinkClr val="tx"/>
                    </a:ext>
                  </a:extLst>
                </a:hlinkClick>
              </a:rPr>
              <a:t>keras.io, Normalization Layers</a:t>
            </a:r>
            <a:endParaRPr sz="1400">
              <a:solidFill>
                <a:srgbClr val="404040"/>
              </a:solidFill>
            </a:endParaRPr>
          </a:p>
          <a:p>
            <a:pPr indent="0" lvl="0" marL="0" rtl="0" algn="l">
              <a:spcBef>
                <a:spcPts val="3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Keras: BN CNN</a:t>
            </a:r>
            <a:endParaRPr/>
          </a:p>
        </p:txBody>
      </p:sp>
      <p:pic>
        <p:nvPicPr>
          <p:cNvPr id="164" name="Google Shape;164;p30"/>
          <p:cNvPicPr preferRelativeResize="0"/>
          <p:nvPr/>
        </p:nvPicPr>
        <p:blipFill>
          <a:blip r:embed="rId3">
            <a:alphaModFix/>
          </a:blip>
          <a:stretch>
            <a:fillRect/>
          </a:stretch>
        </p:blipFill>
        <p:spPr>
          <a:xfrm>
            <a:off x="1611900" y="1401525"/>
            <a:ext cx="5180876" cy="3038925"/>
          </a:xfrm>
          <a:prstGeom prst="rect">
            <a:avLst/>
          </a:prstGeom>
          <a:noFill/>
          <a:ln>
            <a:noFill/>
          </a:ln>
        </p:spPr>
      </p:pic>
      <p:sp>
        <p:nvSpPr>
          <p:cNvPr id="165" name="Google Shape;165;p30"/>
          <p:cNvSpPr txBox="1"/>
          <p:nvPr/>
        </p:nvSpPr>
        <p:spPr>
          <a:xfrm>
            <a:off x="5087800" y="3405575"/>
            <a:ext cx="736500" cy="7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700">
                <a:solidFill>
                  <a:srgbClr val="333333"/>
                </a:solidFill>
                <a:highlight>
                  <a:srgbClr val="FFFFFF"/>
                </a:highlight>
              </a:rPr>
              <a:t>🙈 </a:t>
            </a:r>
            <a:endParaRPr/>
          </a:p>
        </p:txBody>
      </p:sp>
      <p:sp>
        <p:nvSpPr>
          <p:cNvPr id="166" name="Google Shape;166;p30"/>
          <p:cNvSpPr txBox="1"/>
          <p:nvPr/>
        </p:nvSpPr>
        <p:spPr>
          <a:xfrm>
            <a:off x="2435000" y="3657450"/>
            <a:ext cx="1302600" cy="9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700">
                <a:solidFill>
                  <a:srgbClr val="333333"/>
                </a:solidFill>
                <a:highlight>
                  <a:srgbClr val="FFFFFF"/>
                </a:highlight>
              </a:rPr>
              <a:t>🤔</a:t>
            </a:r>
            <a:endParaRPr/>
          </a:p>
        </p:txBody>
      </p:sp>
      <p:sp>
        <p:nvSpPr>
          <p:cNvPr id="167" name="Google Shape;167;p30"/>
          <p:cNvSpPr txBox="1"/>
          <p:nvPr/>
        </p:nvSpPr>
        <p:spPr>
          <a:xfrm>
            <a:off x="3015075" y="3861450"/>
            <a:ext cx="736500" cy="6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700">
                <a:solidFill>
                  <a:srgbClr val="333333"/>
                </a:solidFill>
                <a:highlight>
                  <a:srgbClr val="FFFFFF"/>
                </a:highlight>
              </a:rPr>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Keras: BN CNN</a:t>
            </a:r>
            <a:endParaRPr/>
          </a:p>
        </p:txBody>
      </p:sp>
      <p:pic>
        <p:nvPicPr>
          <p:cNvPr id="173" name="Google Shape;173;p31"/>
          <p:cNvPicPr preferRelativeResize="0"/>
          <p:nvPr/>
        </p:nvPicPr>
        <p:blipFill>
          <a:blip r:embed="rId3">
            <a:alphaModFix/>
          </a:blip>
          <a:stretch>
            <a:fillRect/>
          </a:stretch>
        </p:blipFill>
        <p:spPr>
          <a:xfrm>
            <a:off x="1611900" y="1401525"/>
            <a:ext cx="5180876" cy="3038925"/>
          </a:xfrm>
          <a:prstGeom prst="rect">
            <a:avLst/>
          </a:prstGeom>
          <a:noFill/>
          <a:ln>
            <a:noFill/>
          </a:ln>
        </p:spPr>
      </p:pic>
      <p:sp>
        <p:nvSpPr>
          <p:cNvPr id="174" name="Google Shape;174;p31"/>
          <p:cNvSpPr txBox="1"/>
          <p:nvPr/>
        </p:nvSpPr>
        <p:spPr>
          <a:xfrm>
            <a:off x="2435000" y="3657450"/>
            <a:ext cx="1302600" cy="9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Batch Normalization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190500" rtl="0" algn="l">
              <a:lnSpc>
                <a:spcPct val="120000"/>
              </a:lnSpc>
              <a:spcBef>
                <a:spcPts val="1200"/>
              </a:spcBef>
              <a:spcAft>
                <a:spcPts val="0"/>
              </a:spcAft>
              <a:buNone/>
            </a:pPr>
            <a:r>
              <a:rPr b="1" lang="ru">
                <a:solidFill>
                  <a:schemeClr val="dk1"/>
                </a:solidFill>
              </a:rPr>
              <a:t>Batch Normalization: Accelerating Deep Network Training by Reducing Internal Covariate Shift.</a:t>
            </a:r>
            <a:endParaRPr b="1">
              <a:solidFill>
                <a:schemeClr val="dk1"/>
              </a:solidFill>
            </a:endParaRPr>
          </a:p>
          <a:p>
            <a:pPr indent="0" lvl="0" marL="190500" rtl="0" algn="l">
              <a:lnSpc>
                <a:spcPct val="120000"/>
              </a:lnSpc>
              <a:spcBef>
                <a:spcPts val="1200"/>
              </a:spcBef>
              <a:spcAft>
                <a:spcPts val="0"/>
              </a:spcAft>
              <a:buNone/>
            </a:pPr>
            <a:r>
              <a:rPr lang="ru">
                <a:solidFill>
                  <a:schemeClr val="dk1"/>
                </a:solidFill>
              </a:rPr>
              <a:t>Sergey Ioffe, Christian Szegedy, 2015</a:t>
            </a:r>
            <a:endParaRPr>
              <a:solidFill>
                <a:schemeClr val="dk1"/>
              </a:solidFill>
            </a:endParaRPr>
          </a:p>
          <a:p>
            <a:pPr indent="0" lvl="0" marL="190500" rtl="0" algn="l">
              <a:lnSpc>
                <a:spcPct val="120000"/>
              </a:lnSpc>
              <a:spcBef>
                <a:spcPts val="1200"/>
              </a:spcBef>
              <a:spcAft>
                <a:spcPts val="0"/>
              </a:spcAft>
              <a:buClr>
                <a:schemeClr val="dk1"/>
              </a:buClr>
              <a:buSzPts val="1100"/>
              <a:buFont typeface="Arial"/>
              <a:buNone/>
            </a:pPr>
            <a:r>
              <a:rPr b="1" lang="ru" u="sng">
                <a:solidFill>
                  <a:schemeClr val="hlink"/>
                </a:solidFill>
                <a:hlinkClick r:id="rId3"/>
              </a:rPr>
              <a:t>https://arxiv.org/pdf/1502.03167.pdf</a:t>
            </a:r>
            <a:endParaRPr b="1">
              <a:solidFill>
                <a:schemeClr val="dk1"/>
              </a:solidFill>
            </a:endParaRPr>
          </a:p>
          <a:p>
            <a:pPr indent="0" lvl="0" marL="0" rtl="0" algn="l">
              <a:spcBef>
                <a:spcPts val="12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BN: Applications, Inception</a:t>
            </a:r>
            <a:endParaRPr/>
          </a:p>
        </p:txBody>
      </p:sp>
      <p:sp>
        <p:nvSpPr>
          <p:cNvPr id="180" name="Google Shape;180;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5x5 -&gt; 3x3 + 3x3 128</a:t>
            </a:r>
            <a:endParaRPr/>
          </a:p>
          <a:p>
            <a:pPr indent="0" lvl="0" marL="0" rtl="0" algn="l">
              <a:spcBef>
                <a:spcPts val="0"/>
              </a:spcBef>
              <a:spcAft>
                <a:spcPts val="0"/>
              </a:spcAft>
              <a:buNone/>
            </a:pPr>
            <a:r>
              <a:rPr lang="ru"/>
              <a:t>ReLu as nonlinearity: Conv -&gt; BN -&gt; ReLu</a:t>
            </a:r>
            <a:endParaRPr/>
          </a:p>
          <a:p>
            <a:pPr indent="0" lvl="0" marL="0" rtl="0" algn="l">
              <a:spcBef>
                <a:spcPts val="0"/>
              </a:spcBef>
              <a:spcAft>
                <a:spcPts val="0"/>
              </a:spcAft>
              <a:buNone/>
            </a:pPr>
            <a:r>
              <a:rPr lang="ru"/>
              <a:t>Increase learning rate</a:t>
            </a:r>
            <a:endParaRPr/>
          </a:p>
          <a:p>
            <a:pPr indent="0" lvl="0" marL="0" rtl="0" algn="l">
              <a:spcBef>
                <a:spcPts val="0"/>
              </a:spcBef>
              <a:spcAft>
                <a:spcPts val="0"/>
              </a:spcAft>
              <a:buNone/>
            </a:pPr>
            <a:r>
              <a:rPr lang="ru"/>
              <a:t>Remove Dropout</a:t>
            </a:r>
            <a:endParaRPr/>
          </a:p>
          <a:p>
            <a:pPr indent="0" lvl="0" marL="0" rtl="0" algn="l">
              <a:spcBef>
                <a:spcPts val="0"/>
              </a:spcBef>
              <a:spcAft>
                <a:spcPts val="0"/>
              </a:spcAft>
              <a:buNone/>
            </a:pPr>
            <a:r>
              <a:rPr lang="ru"/>
              <a:t>Reduce the L2 weight regularization (x0.2)</a:t>
            </a:r>
            <a:endParaRPr/>
          </a:p>
          <a:p>
            <a:pPr indent="0" lvl="0" marL="0" rtl="0" algn="l">
              <a:spcBef>
                <a:spcPts val="0"/>
              </a:spcBef>
              <a:spcAft>
                <a:spcPts val="0"/>
              </a:spcAft>
              <a:buNone/>
            </a:pPr>
            <a:r>
              <a:rPr lang="ru"/>
              <a:t>Accelerate the learning rate decay (x6 faster)</a:t>
            </a:r>
            <a:endParaRPr/>
          </a:p>
          <a:p>
            <a:pPr indent="0" lvl="0" marL="0" rtl="0" algn="l">
              <a:spcBef>
                <a:spcPts val="0"/>
              </a:spcBef>
              <a:spcAft>
                <a:spcPts val="0"/>
              </a:spcAft>
              <a:buNone/>
            </a:pPr>
            <a:r>
              <a:rPr lang="ru"/>
              <a:t>Shuffle training examples more thoroughly</a:t>
            </a:r>
            <a:endParaRPr/>
          </a:p>
          <a:p>
            <a:pPr indent="0" lvl="0" marL="0" rtl="0" algn="l">
              <a:spcBef>
                <a:spcPts val="0"/>
              </a:spcBef>
              <a:spcAft>
                <a:spcPts val="0"/>
              </a:spcAft>
              <a:buNone/>
            </a:pPr>
            <a:r>
              <a:rPr lang="ru"/>
              <a:t>Reduce the photometric distortions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BN: Applications, Inception</a:t>
            </a:r>
            <a:endParaRPr/>
          </a:p>
        </p:txBody>
      </p:sp>
      <p:pic>
        <p:nvPicPr>
          <p:cNvPr id="186" name="Google Shape;186;p33"/>
          <p:cNvPicPr preferRelativeResize="0"/>
          <p:nvPr/>
        </p:nvPicPr>
        <p:blipFill>
          <a:blip r:embed="rId3">
            <a:alphaModFix/>
          </a:blip>
          <a:stretch>
            <a:fillRect/>
          </a:stretch>
        </p:blipFill>
        <p:spPr>
          <a:xfrm>
            <a:off x="1418300" y="1246300"/>
            <a:ext cx="5886450" cy="3390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BN: Applications, Inception</a:t>
            </a:r>
            <a:endParaRPr/>
          </a:p>
        </p:txBody>
      </p:sp>
      <p:pic>
        <p:nvPicPr>
          <p:cNvPr id="192" name="Google Shape;192;p34"/>
          <p:cNvPicPr preferRelativeResize="0"/>
          <p:nvPr/>
        </p:nvPicPr>
        <p:blipFill>
          <a:blip r:embed="rId3">
            <a:alphaModFix/>
          </a:blip>
          <a:stretch>
            <a:fillRect/>
          </a:stretch>
        </p:blipFill>
        <p:spPr>
          <a:xfrm>
            <a:off x="1768925" y="2052525"/>
            <a:ext cx="5314950" cy="1981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20000"/>
              </a:lnSpc>
              <a:spcBef>
                <a:spcPts val="1200"/>
              </a:spcBef>
              <a:spcAft>
                <a:spcPts val="1200"/>
              </a:spcAft>
              <a:buClr>
                <a:schemeClr val="dk1"/>
              </a:buClr>
              <a:buSzPts val="1100"/>
              <a:buFont typeface="Arial"/>
              <a:buNone/>
            </a:pPr>
            <a:r>
              <a:rPr lang="ru"/>
              <a:t>Regularization</a:t>
            </a:r>
            <a:endParaRPr/>
          </a:p>
        </p:txBody>
      </p:sp>
      <p:sp>
        <p:nvSpPr>
          <p:cNvPr id="198" name="Google Shape;198;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ru"/>
              <a:t>Adds some noise to the values within current mini-batch.</a:t>
            </a:r>
            <a:endParaRPr/>
          </a:p>
          <a:p>
            <a:pPr indent="0" lvl="0" marL="0" rtl="0" algn="l">
              <a:spcBef>
                <a:spcPts val="1600"/>
              </a:spcBef>
              <a:spcAft>
                <a:spcPts val="1600"/>
              </a:spcAft>
              <a:buNone/>
            </a:pPr>
            <a:r>
              <a:rPr lang="ru"/>
              <a:t>Slight regularization effect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20000"/>
              </a:lnSpc>
              <a:spcBef>
                <a:spcPts val="1200"/>
              </a:spcBef>
              <a:spcAft>
                <a:spcPts val="1200"/>
              </a:spcAft>
              <a:buClr>
                <a:schemeClr val="dk1"/>
              </a:buClr>
              <a:buSzPts val="1100"/>
              <a:buFont typeface="Arial"/>
              <a:buNone/>
            </a:pPr>
            <a:r>
              <a:rPr lang="ru"/>
              <a:t>Всё не так</a:t>
            </a:r>
            <a:endParaRPr/>
          </a:p>
        </p:txBody>
      </p:sp>
      <p:sp>
        <p:nvSpPr>
          <p:cNvPr id="204" name="Google Shape;204;p36"/>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ru" sz="1400"/>
              <a:t>The popular belief is that this effectiveness stems from controlling the change of the layers’ input distributions during training to reduce the so-called “internal covariate shift”. In this work, we demonstrate that such distributional stability of layer inputs </a:t>
            </a:r>
            <a:r>
              <a:rPr b="1" i="1" lang="ru" sz="1400"/>
              <a:t>has little to do with the success of BatchNorm</a:t>
            </a:r>
            <a:r>
              <a:rPr i="1" lang="ru" sz="1400"/>
              <a:t>.</a:t>
            </a:r>
            <a:endParaRPr i="1" sz="1400"/>
          </a:p>
          <a:p>
            <a:pPr indent="0" lvl="0" marL="0" rtl="0" algn="l">
              <a:spcBef>
                <a:spcPts val="1600"/>
              </a:spcBef>
              <a:spcAft>
                <a:spcPts val="0"/>
              </a:spcAft>
              <a:buNone/>
            </a:pPr>
            <a:r>
              <a:rPr i="1" lang="ru" sz="1400"/>
              <a:t>BatchNorm might not even be reducing internal covariate shift</a:t>
            </a:r>
            <a:endParaRPr i="1" sz="1400"/>
          </a:p>
          <a:p>
            <a:pPr indent="0" lvl="0" marL="0" rtl="0" algn="l">
              <a:spcBef>
                <a:spcPts val="1600"/>
              </a:spcBef>
              <a:spcAft>
                <a:spcPts val="0"/>
              </a:spcAft>
              <a:buNone/>
            </a:pPr>
            <a:r>
              <a:rPr i="1" lang="ru" sz="1400"/>
              <a:t>BatchNorm impacts network training in a fundamental way: it makes the</a:t>
            </a:r>
            <a:r>
              <a:rPr b="1" i="1" lang="ru" sz="1400"/>
              <a:t> landscape of the corresponding optimization problem significantly more smooth</a:t>
            </a:r>
            <a:r>
              <a:rPr i="1" lang="ru" sz="1400"/>
              <a:t>. This ensures, in particular, that the gradients are more predictive and thus allows for use of larger range of learning rates and faster network convergence</a:t>
            </a:r>
            <a:endParaRPr i="1" sz="1400"/>
          </a:p>
          <a:p>
            <a:pPr indent="0" lvl="0" marL="0" rtl="0" algn="r">
              <a:spcBef>
                <a:spcPts val="1600"/>
              </a:spcBef>
              <a:spcAft>
                <a:spcPts val="1600"/>
              </a:spcAft>
              <a:buNone/>
            </a:pPr>
            <a:r>
              <a:rPr lang="ru" sz="1400" u="sng">
                <a:solidFill>
                  <a:schemeClr val="hlink"/>
                </a:solidFill>
                <a:hlinkClick r:id="rId3"/>
              </a:rPr>
              <a:t>How Does Batch Normalization Help Optimization?</a:t>
            </a:r>
            <a:r>
              <a:rPr lang="ru" sz="1400"/>
              <a:t>, 2018</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20000"/>
              </a:lnSpc>
              <a:spcBef>
                <a:spcPts val="1200"/>
              </a:spcBef>
              <a:spcAft>
                <a:spcPts val="1200"/>
              </a:spcAft>
              <a:buClr>
                <a:schemeClr val="dk1"/>
              </a:buClr>
              <a:buSzPts val="1100"/>
              <a:buFont typeface="Arial"/>
              <a:buNone/>
            </a:pPr>
            <a:r>
              <a:rPr lang="ru"/>
              <a:t>Всё не так</a:t>
            </a:r>
            <a:endParaRPr/>
          </a:p>
        </p:txBody>
      </p:sp>
      <p:pic>
        <p:nvPicPr>
          <p:cNvPr id="210" name="Google Shape;210;p37"/>
          <p:cNvPicPr preferRelativeResize="0"/>
          <p:nvPr/>
        </p:nvPicPr>
        <p:blipFill>
          <a:blip r:embed="rId3">
            <a:alphaModFix/>
          </a:blip>
          <a:stretch>
            <a:fillRect/>
          </a:stretch>
        </p:blipFill>
        <p:spPr>
          <a:xfrm>
            <a:off x="1517700" y="1131125"/>
            <a:ext cx="6399825" cy="3529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20000"/>
              </a:lnSpc>
              <a:spcBef>
                <a:spcPts val="1200"/>
              </a:spcBef>
              <a:spcAft>
                <a:spcPts val="1200"/>
              </a:spcAft>
              <a:buClr>
                <a:schemeClr val="dk1"/>
              </a:buClr>
              <a:buSzPts val="1100"/>
              <a:buFont typeface="Arial"/>
              <a:buNone/>
            </a:pPr>
            <a:r>
              <a:rPr lang="ru"/>
              <a:t>Всё не так</a:t>
            </a:r>
            <a:endParaRPr/>
          </a:p>
        </p:txBody>
      </p:sp>
      <p:sp>
        <p:nvSpPr>
          <p:cNvPr id="216" name="Google Shape;216;p38"/>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ru" sz="1400"/>
              <a:t>BN </a:t>
            </a:r>
            <a:r>
              <a:rPr i="1" lang="ru" sz="1400"/>
              <a:t>makes the gradients more reliable and predictive. It </a:t>
            </a:r>
            <a:r>
              <a:rPr i="1" lang="ru" sz="1400"/>
              <a:t>gives us confidence that when we take a larger step in a direction of a computed gradient, this gradient direction remains a fairly accurate estimate of the actual gradient direction after taking that step. It thus enables any (gradient–based) training algorithm to take larger steps without the danger of running into a sudden change of the loss landscape such as flat region (corresponding to vanishing gradient) or sharp local minimum (causing exploding gradients). </a:t>
            </a:r>
            <a:endParaRPr i="1" sz="1400"/>
          </a:p>
          <a:p>
            <a:pPr indent="0" lvl="0" marL="0" rtl="0" algn="r">
              <a:spcBef>
                <a:spcPts val="1600"/>
              </a:spcBef>
              <a:spcAft>
                <a:spcPts val="1600"/>
              </a:spcAft>
              <a:buNone/>
            </a:pPr>
            <a:r>
              <a:rPr lang="ru" sz="1400" u="sng">
                <a:solidFill>
                  <a:schemeClr val="hlink"/>
                </a:solidFill>
                <a:hlinkClick r:id="rId3"/>
              </a:rPr>
              <a:t>How Does Batch Normalization Help Optimization?</a:t>
            </a:r>
            <a:r>
              <a:rPr lang="ru" sz="1400"/>
              <a:t>, 2018</a:t>
            </a:r>
            <a:endParaRPr sz="1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Dropout</a:t>
            </a:r>
            <a:endParaRPr/>
          </a:p>
        </p:txBody>
      </p:sp>
      <p:sp>
        <p:nvSpPr>
          <p:cNvPr id="222" name="Google Shape;222;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ru" u="sng">
                <a:solidFill>
                  <a:schemeClr val="hlink"/>
                </a:solidFill>
                <a:hlinkClick r:id="rId3"/>
              </a:rPr>
              <a:t>Dropout: A Simple Way to Prevent Neural Networks from Overfitting</a:t>
            </a:r>
            <a:r>
              <a:rPr lang="ru"/>
              <a:t>, 2014</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Dropout</a:t>
            </a:r>
            <a:endParaRPr/>
          </a:p>
        </p:txBody>
      </p:sp>
      <p:pic>
        <p:nvPicPr>
          <p:cNvPr id="228" name="Google Shape;228;p40"/>
          <p:cNvPicPr preferRelativeResize="0"/>
          <p:nvPr/>
        </p:nvPicPr>
        <p:blipFill>
          <a:blip r:embed="rId3">
            <a:alphaModFix/>
          </a:blip>
          <a:stretch>
            <a:fillRect/>
          </a:stretch>
        </p:blipFill>
        <p:spPr>
          <a:xfrm>
            <a:off x="1142525" y="1301150"/>
            <a:ext cx="6010275" cy="3162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Dropout inference</a:t>
            </a:r>
            <a:endParaRPr/>
          </a:p>
        </p:txBody>
      </p:sp>
      <p:pic>
        <p:nvPicPr>
          <p:cNvPr id="234" name="Google Shape;234;p41"/>
          <p:cNvPicPr preferRelativeResize="0"/>
          <p:nvPr/>
        </p:nvPicPr>
        <p:blipFill>
          <a:blip r:embed="rId3">
            <a:alphaModFix/>
          </a:blip>
          <a:stretch>
            <a:fillRect/>
          </a:stretch>
        </p:blipFill>
        <p:spPr>
          <a:xfrm>
            <a:off x="743913" y="2029200"/>
            <a:ext cx="7248525" cy="2209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Problem of Training Deep Networks</a:t>
            </a:r>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304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ru" sz="1400">
                <a:solidFill>
                  <a:srgbClr val="555555"/>
                </a:solidFill>
                <a:highlight>
                  <a:srgbClr val="FFFFFF"/>
                </a:highlight>
              </a:rPr>
              <a:t>Very deep models involve the composition of several functions or layers. The gradient tells how to update each parameter, under the assumption that the other layers do not change. In practice, we update all of the layers simultaneously.</a:t>
            </a:r>
            <a:endParaRPr i="1" sz="1400">
              <a:solidFill>
                <a:srgbClr val="555555"/>
              </a:solidFill>
              <a:highlight>
                <a:srgbClr val="FFFFFF"/>
              </a:highlight>
            </a:endParaRPr>
          </a:p>
          <a:p>
            <a:pPr indent="0" lvl="0" marL="0" rtl="0" algn="r">
              <a:spcBef>
                <a:spcPts val="1600"/>
              </a:spcBef>
              <a:spcAft>
                <a:spcPts val="0"/>
              </a:spcAft>
              <a:buNone/>
            </a:pPr>
            <a:r>
              <a:rPr lang="ru" sz="1400" u="sng">
                <a:solidFill>
                  <a:srgbClr val="428BCA"/>
                </a:solidFill>
                <a:highlight>
                  <a:srgbClr val="FFFFFF"/>
                </a:highlight>
                <a:hlinkClick r:id="rId3">
                  <a:extLst>
                    <a:ext uri="{A12FA001-AC4F-418D-AE19-62706E023703}">
                      <ahyp:hlinkClr val="tx"/>
                    </a:ext>
                  </a:extLst>
                </a:hlinkClick>
              </a:rPr>
              <a:t>Deep Learning</a:t>
            </a:r>
            <a:r>
              <a:rPr lang="ru" sz="1400">
                <a:solidFill>
                  <a:srgbClr val="555555"/>
                </a:solidFill>
                <a:highlight>
                  <a:srgbClr val="FFFFFF"/>
                </a:highlight>
              </a:rPr>
              <a:t>, 2016</a:t>
            </a:r>
            <a:endParaRPr sz="1400">
              <a:solidFill>
                <a:srgbClr val="555555"/>
              </a:solidFill>
              <a:highlight>
                <a:srgbClr val="FFFFFF"/>
              </a:highlight>
            </a:endParaRPr>
          </a:p>
          <a:p>
            <a:pPr indent="0" lvl="0" marL="0" rtl="0" algn="l">
              <a:spcBef>
                <a:spcPts val="1600"/>
              </a:spcBef>
              <a:spcAft>
                <a:spcPts val="0"/>
              </a:spcAft>
              <a:buNone/>
            </a:pPr>
            <a:r>
              <a:rPr i="1" lang="ru" sz="1400">
                <a:solidFill>
                  <a:srgbClr val="555555"/>
                </a:solidFill>
                <a:highlight>
                  <a:srgbClr val="FFFFFF"/>
                </a:highlight>
              </a:rPr>
              <a:t>Training Deep Neural Networks is complicated by the fact that the distribution of each layer’s inputs changes during training, as the parameters of the previous layers change. This slows down the training by requiring lower learning rates and careful parameter initialization, and makes it notoriously hard to train models with saturating nonlinearities.</a:t>
            </a:r>
            <a:endParaRPr i="1" sz="1400">
              <a:solidFill>
                <a:srgbClr val="555555"/>
              </a:solidFill>
              <a:highlight>
                <a:srgbClr val="FFFFFF"/>
              </a:highlight>
            </a:endParaRPr>
          </a:p>
          <a:p>
            <a:pPr indent="0" lvl="0" marL="190500" rtl="0" algn="r">
              <a:lnSpc>
                <a:spcPct val="120000"/>
              </a:lnSpc>
              <a:spcBef>
                <a:spcPts val="1600"/>
              </a:spcBef>
              <a:spcAft>
                <a:spcPts val="1200"/>
              </a:spcAft>
              <a:buNone/>
            </a:pPr>
            <a:r>
              <a:rPr lang="ru" sz="1400" u="sng">
                <a:solidFill>
                  <a:srgbClr val="428BCA"/>
                </a:solidFill>
                <a:hlinkClick r:id="rId4">
                  <a:extLst>
                    <a:ext uri="{A12FA001-AC4F-418D-AE19-62706E023703}">
                      <ahyp:hlinkClr val="tx"/>
                    </a:ext>
                  </a:extLst>
                </a:hlinkClick>
              </a:rPr>
              <a:t>Ioffe, Szegedy</a:t>
            </a:r>
            <a:r>
              <a:rPr i="1" lang="ru" sz="1400">
                <a:solidFill>
                  <a:srgbClr val="555555"/>
                </a:solidFill>
                <a:highlight>
                  <a:srgbClr val="FFFFFF"/>
                </a:highlight>
              </a:rPr>
              <a:t>, </a:t>
            </a:r>
            <a:r>
              <a:rPr lang="ru" sz="1400">
                <a:solidFill>
                  <a:srgbClr val="555555"/>
                </a:solidFill>
                <a:highlight>
                  <a:srgbClr val="FFFFFF"/>
                </a:highlight>
              </a:rPr>
              <a:t>2015</a:t>
            </a:r>
            <a:endParaRPr sz="1400">
              <a:solidFill>
                <a:srgbClr val="555555"/>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20000"/>
              </a:lnSpc>
              <a:spcBef>
                <a:spcPts val="1200"/>
              </a:spcBef>
              <a:spcAft>
                <a:spcPts val="1200"/>
              </a:spcAft>
              <a:buClr>
                <a:schemeClr val="dk1"/>
              </a:buClr>
              <a:buSzPts val="1100"/>
              <a:buFont typeface="Arial"/>
              <a:buNone/>
            </a:pPr>
            <a:r>
              <a:rPr lang="ru"/>
              <a:t>Internal Covariate Shift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u"/>
              <a:t>ICS</a:t>
            </a:r>
            <a:r>
              <a:rPr lang="ru"/>
              <a:t>: C</a:t>
            </a:r>
            <a:r>
              <a:rPr lang="ru"/>
              <a:t>hange in the distributions of internal nodes of a deep network, in the course of training</a:t>
            </a:r>
            <a:endParaRPr/>
          </a:p>
          <a:p>
            <a:pPr indent="0" lvl="0" marL="0" rtl="0" algn="l">
              <a:spcBef>
                <a:spcPts val="1600"/>
              </a:spcBef>
              <a:spcAft>
                <a:spcPts val="0"/>
              </a:spcAft>
              <a:buNone/>
            </a:pPr>
            <a:r>
              <a:rPr b="1" lang="ru"/>
              <a:t>Solution</a:t>
            </a:r>
            <a:r>
              <a:rPr lang="ru"/>
              <a:t>: reducing internal covariate shift via a normalization step that fixes the means and variances of layer inputs</a:t>
            </a:r>
            <a:endParaRPr/>
          </a:p>
          <a:p>
            <a:pPr indent="0" lvl="0" marL="0" rtl="0" algn="l">
              <a:spcBef>
                <a:spcPts val="1600"/>
              </a:spcBef>
              <a:spcAft>
                <a:spcPts val="1600"/>
              </a:spcAft>
              <a:buNone/>
            </a:pPr>
            <a:r>
              <a:rPr b="1" lang="ru"/>
              <a:t>Benefits</a:t>
            </a:r>
            <a:r>
              <a:rPr lang="ru"/>
              <a:t>: accelerates training (train faster, higher lr, less sensitive to the weights initialisation, makes more activation functions viable, some regularization)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Learning on shifting input distribution</a:t>
            </a:r>
            <a:endParaRPr/>
          </a:p>
        </p:txBody>
      </p:sp>
      <p:pic>
        <p:nvPicPr>
          <p:cNvPr id="79" name="Google Shape;79;p17"/>
          <p:cNvPicPr preferRelativeResize="0"/>
          <p:nvPr/>
        </p:nvPicPr>
        <p:blipFill rotWithShape="1">
          <a:blip r:embed="rId3">
            <a:alphaModFix/>
          </a:blip>
          <a:srcRect b="0" l="5986" r="14408" t="30814"/>
          <a:stretch/>
        </p:blipFill>
        <p:spPr>
          <a:xfrm>
            <a:off x="1110612" y="1450850"/>
            <a:ext cx="6458098" cy="3156951"/>
          </a:xfrm>
          <a:prstGeom prst="rect">
            <a:avLst/>
          </a:prstGeom>
          <a:noFill/>
          <a:ln>
            <a:noFill/>
          </a:ln>
        </p:spPr>
      </p:pic>
      <p:pic>
        <p:nvPicPr>
          <p:cNvPr id="80" name="Google Shape;80;p17"/>
          <p:cNvPicPr preferRelativeResize="0"/>
          <p:nvPr/>
        </p:nvPicPr>
        <p:blipFill>
          <a:blip r:embed="rId4">
            <a:alphaModFix/>
          </a:blip>
          <a:stretch>
            <a:fillRect/>
          </a:stretch>
        </p:blipFill>
        <p:spPr>
          <a:xfrm>
            <a:off x="3720100" y="2534900"/>
            <a:ext cx="1344475" cy="765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Batch Normalization</a:t>
            </a:r>
            <a:endParaRPr/>
          </a:p>
        </p:txBody>
      </p:sp>
      <p:sp>
        <p:nvSpPr>
          <p:cNvPr id="86" name="Google Shape;86;p18"/>
          <p:cNvSpPr txBox="1"/>
          <p:nvPr>
            <p:ph idx="1" type="body"/>
          </p:nvPr>
        </p:nvSpPr>
        <p:spPr>
          <a:xfrm>
            <a:off x="311700" y="2708350"/>
            <a:ext cx="8520600" cy="220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400"/>
              <a:t>For a layer with d-dimensional input x = (x (1) . . . x(d) ), we will normalize each dimension:</a:t>
            </a:r>
            <a:endParaRPr sz="14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0"/>
              </a:spcBef>
              <a:spcAft>
                <a:spcPts val="1600"/>
              </a:spcAft>
              <a:buNone/>
            </a:pPr>
            <a:r>
              <a:rPr lang="ru" sz="1400"/>
              <a:t>Each mini-batch produces estimates of the mean and variance of each activation</a:t>
            </a:r>
            <a:endParaRPr sz="1400"/>
          </a:p>
        </p:txBody>
      </p:sp>
      <p:pic>
        <p:nvPicPr>
          <p:cNvPr id="87" name="Google Shape;87;p18"/>
          <p:cNvPicPr preferRelativeResize="0"/>
          <p:nvPr/>
        </p:nvPicPr>
        <p:blipFill>
          <a:blip r:embed="rId3">
            <a:alphaModFix/>
          </a:blip>
          <a:stretch>
            <a:fillRect/>
          </a:stretch>
        </p:blipFill>
        <p:spPr>
          <a:xfrm>
            <a:off x="1844575" y="1038975"/>
            <a:ext cx="4937974" cy="1564975"/>
          </a:xfrm>
          <a:prstGeom prst="rect">
            <a:avLst/>
          </a:prstGeom>
          <a:noFill/>
          <a:ln>
            <a:noFill/>
          </a:ln>
        </p:spPr>
      </p:pic>
      <p:pic>
        <p:nvPicPr>
          <p:cNvPr id="88" name="Google Shape;88;p18"/>
          <p:cNvPicPr preferRelativeResize="0"/>
          <p:nvPr/>
        </p:nvPicPr>
        <p:blipFill>
          <a:blip r:embed="rId4">
            <a:alphaModFix/>
          </a:blip>
          <a:stretch>
            <a:fillRect/>
          </a:stretch>
        </p:blipFill>
        <p:spPr>
          <a:xfrm>
            <a:off x="2882751" y="3052475"/>
            <a:ext cx="2596375" cy="966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Batch Normalization</a:t>
            </a:r>
            <a:endParaRPr/>
          </a:p>
        </p:txBody>
      </p:sp>
      <p:pic>
        <p:nvPicPr>
          <p:cNvPr id="94" name="Google Shape;94;p19"/>
          <p:cNvPicPr preferRelativeResize="0"/>
          <p:nvPr/>
        </p:nvPicPr>
        <p:blipFill>
          <a:blip r:embed="rId3">
            <a:alphaModFix/>
          </a:blip>
          <a:stretch>
            <a:fillRect/>
          </a:stretch>
        </p:blipFill>
        <p:spPr>
          <a:xfrm>
            <a:off x="1941625" y="1932197"/>
            <a:ext cx="5610175" cy="2447950"/>
          </a:xfrm>
          <a:prstGeom prst="rect">
            <a:avLst/>
          </a:prstGeom>
          <a:noFill/>
          <a:ln>
            <a:noFill/>
          </a:ln>
        </p:spPr>
      </p:pic>
      <p:pic>
        <p:nvPicPr>
          <p:cNvPr id="95" name="Google Shape;95;p19"/>
          <p:cNvPicPr preferRelativeResize="0"/>
          <p:nvPr/>
        </p:nvPicPr>
        <p:blipFill>
          <a:blip r:embed="rId4">
            <a:alphaModFix/>
          </a:blip>
          <a:stretch>
            <a:fillRect/>
          </a:stretch>
        </p:blipFill>
        <p:spPr>
          <a:xfrm>
            <a:off x="2243075" y="1271525"/>
            <a:ext cx="4482850" cy="335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Sigmoid activation</a:t>
            </a:r>
            <a:endParaRPr/>
          </a:p>
        </p:txBody>
      </p:sp>
      <p:pic>
        <p:nvPicPr>
          <p:cNvPr id="101" name="Google Shape;101;p20"/>
          <p:cNvPicPr preferRelativeResize="0"/>
          <p:nvPr/>
        </p:nvPicPr>
        <p:blipFill>
          <a:blip r:embed="rId3">
            <a:alphaModFix/>
          </a:blip>
          <a:stretch>
            <a:fillRect/>
          </a:stretch>
        </p:blipFill>
        <p:spPr>
          <a:xfrm>
            <a:off x="1080625" y="1332600"/>
            <a:ext cx="6982750" cy="32120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Batch Normalization</a:t>
            </a:r>
            <a:endParaRPr/>
          </a:p>
        </p:txBody>
      </p:sp>
      <p:pic>
        <p:nvPicPr>
          <p:cNvPr id="107" name="Google Shape;107;p21"/>
          <p:cNvPicPr preferRelativeResize="0"/>
          <p:nvPr/>
        </p:nvPicPr>
        <p:blipFill>
          <a:blip r:embed="rId3">
            <a:alphaModFix/>
          </a:blip>
          <a:stretch>
            <a:fillRect/>
          </a:stretch>
        </p:blipFill>
        <p:spPr>
          <a:xfrm>
            <a:off x="1450775" y="1244200"/>
            <a:ext cx="6242451" cy="3232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