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embeddedFontLst>
    <p:embeddedFont>
      <p:font typeface="Corsi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6" roundtripDataSignature="AMtx7mhNzjVlmZl0dCtRdkisMv6PaKCS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orsiva-regular.fntdata"/><Relationship Id="rId21" Type="http://schemas.openxmlformats.org/officeDocument/2006/relationships/slide" Target="slides/slide16.xml"/><Relationship Id="rId24" Type="http://schemas.openxmlformats.org/officeDocument/2006/relationships/font" Target="fonts/Corsiva-italic.fntdata"/><Relationship Id="rId23" Type="http://schemas.openxmlformats.org/officeDocument/2006/relationships/font" Target="fonts/Corsi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Corsi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-U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>
  <p:cSld name="Титульный слайд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 txBox="1"/>
          <p:nvPr>
            <p:ph type="title"/>
          </p:nvPr>
        </p:nvSpPr>
        <p:spPr>
          <a:xfrm>
            <a:off x="719052" y="42556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" type="body"/>
          </p:nvPr>
        </p:nvSpPr>
        <p:spPr>
          <a:xfrm>
            <a:off x="722313" y="17002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Clr>
                <a:srgbClr val="4D5040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4D5040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4D5040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4D5040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4D5040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4D504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4D504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4D504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4D504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4D504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" type="objOnly">
  <p:cSld name="OBJECT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/>
          <p:nvPr>
            <p:ph idx="1" type="body"/>
          </p:nvPr>
        </p:nvSpPr>
        <p:spPr>
          <a:xfrm>
            <a:off x="457200" y="274638"/>
            <a:ext cx="8229600" cy="585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4D504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4D504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4D504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4D504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4D504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title"/>
          </p:nvPr>
        </p:nvSpPr>
        <p:spPr>
          <a:xfrm>
            <a:off x="457200" y="274638"/>
            <a:ext cx="6477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4D504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4D504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4D504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4D504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4D504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/>
          <p:nvPr>
            <p:ph type="title"/>
          </p:nvPr>
        </p:nvSpPr>
        <p:spPr>
          <a:xfrm>
            <a:off x="457200" y="274638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4D5040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4D5040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4D5040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4D5040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4D5040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1" name="Google Shape;21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4D5040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4D5040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4D5040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4D5040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4D5040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 txBox="1"/>
          <p:nvPr>
            <p:ph type="title"/>
          </p:nvPr>
        </p:nvSpPr>
        <p:spPr>
          <a:xfrm>
            <a:off x="457200" y="274638"/>
            <a:ext cx="6629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" type="body"/>
          </p:nvPr>
        </p:nvSpPr>
        <p:spPr>
          <a:xfrm>
            <a:off x="457200" y="1733550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4D5040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4D504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4D504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4D504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4D5040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5" name="Google Shape;25;p21"/>
          <p:cNvSpPr txBox="1"/>
          <p:nvPr>
            <p:ph idx="2" type="body"/>
          </p:nvPr>
        </p:nvSpPr>
        <p:spPr>
          <a:xfrm>
            <a:off x="457200" y="2373312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4D5040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4D5040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4D5040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4D5040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4D5040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26" name="Google Shape;26;p21"/>
          <p:cNvSpPr txBox="1"/>
          <p:nvPr>
            <p:ph idx="3" type="body"/>
          </p:nvPr>
        </p:nvSpPr>
        <p:spPr>
          <a:xfrm>
            <a:off x="4645025" y="1733550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4D5040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4D504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4D504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4D504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4D5040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7" name="Google Shape;27;p21"/>
          <p:cNvSpPr txBox="1"/>
          <p:nvPr>
            <p:ph idx="4" type="body"/>
          </p:nvPr>
        </p:nvSpPr>
        <p:spPr>
          <a:xfrm>
            <a:off x="4645025" y="2373312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4D5040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4D5040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4D5040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4D5040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4D5040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/>
          <p:nvPr>
            <p:ph type="title"/>
          </p:nvPr>
        </p:nvSpPr>
        <p:spPr>
          <a:xfrm>
            <a:off x="457200" y="274638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4D5040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4D5040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4D5040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4D5040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4D5040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34" name="Google Shape;34;p2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4D5040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4D5040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4D5040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4D5040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4D5040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4D504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4D5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4D504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4D5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4D504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4D5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4D504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4D5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4D504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4D5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2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4D5040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4D5040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4D5040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4D5040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4D5040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4D504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4D504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4D504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4D504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4D504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457200" y="274638"/>
            <a:ext cx="6477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4D5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4D5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4D5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4D5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4D5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4D504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4D5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4D5040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4D5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4D50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4D5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4D504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4D5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4D504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4D5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idx="4294967295" type="ctrTitle"/>
          </p:nvPr>
        </p:nvSpPr>
        <p:spPr>
          <a:xfrm>
            <a:off x="684213" y="40481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4800" u="none" cap="none" strike="noStrike">
                <a:solidFill>
                  <a:srgbClr val="7A4C4C"/>
                </a:solidFill>
                <a:latin typeface="Corsiva"/>
                <a:ea typeface="Corsiva"/>
                <a:cs typeface="Corsiva"/>
                <a:sym typeface="Corsiva"/>
              </a:rPr>
              <a:t>Глобальні проблеми людства</a:t>
            </a:r>
            <a:endParaRPr b="1" i="0" sz="4800" u="none" cap="none" strike="noStrike">
              <a:solidFill>
                <a:srgbClr val="7A4C4C"/>
              </a:solidFill>
              <a:latin typeface="Corsiva"/>
              <a:ea typeface="Corsiva"/>
              <a:cs typeface="Corsiva"/>
              <a:sym typeface="Corsiva"/>
            </a:endParaRPr>
          </a:p>
        </p:txBody>
      </p:sp>
      <p:sp>
        <p:nvSpPr>
          <p:cNvPr id="52" name="Google Shape;52;p1"/>
          <p:cNvSpPr txBox="1"/>
          <p:nvPr>
            <p:ph idx="4294967295" type="subTitle"/>
          </p:nvPr>
        </p:nvSpPr>
        <p:spPr>
          <a:xfrm>
            <a:off x="2743200" y="1916113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4C4C"/>
              </a:buClr>
              <a:buSzPts val="4000"/>
              <a:buFont typeface="Corsiva"/>
              <a:buNone/>
            </a:pPr>
            <a:r>
              <a:rPr b="1" i="0" lang="uk-UA" sz="4000" u="none" cap="none" strike="noStrike">
                <a:solidFill>
                  <a:srgbClr val="7A4C4C"/>
                </a:solidFill>
                <a:latin typeface="Corsiva"/>
                <a:ea typeface="Corsiva"/>
                <a:cs typeface="Corsiva"/>
                <a:sym typeface="Corsiva"/>
              </a:rPr>
              <a:t>Екологічна та Демографічна</a:t>
            </a:r>
            <a:endParaRPr b="1" i="0" sz="4000" u="none" cap="none" strike="noStrike">
              <a:solidFill>
                <a:srgbClr val="7A4C4C"/>
              </a:solidFill>
              <a:latin typeface="Corsiva"/>
              <a:ea typeface="Corsiva"/>
              <a:cs typeface="Corsiva"/>
              <a:sym typeface="Corsiva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/>
          <p:nvPr>
            <p:ph type="title"/>
          </p:nvPr>
        </p:nvSpPr>
        <p:spPr>
          <a:xfrm>
            <a:off x="457200" y="274638"/>
            <a:ext cx="6477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-UA">
                <a:latin typeface="Corsiva"/>
                <a:ea typeface="Corsiva"/>
                <a:cs typeface="Corsiva"/>
                <a:sym typeface="Corsiva"/>
              </a:rPr>
              <a:t>Заходи щодо поліпшення довкілля</a:t>
            </a:r>
            <a:endParaRPr>
              <a:latin typeface="Corsiva"/>
              <a:ea typeface="Corsiva"/>
              <a:cs typeface="Corsiva"/>
              <a:sym typeface="Corsiva"/>
            </a:endParaRPr>
          </a:p>
        </p:txBody>
      </p:sp>
      <p:sp>
        <p:nvSpPr>
          <p:cNvPr id="191" name="Google Shape;191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D02300"/>
              </a:buClr>
              <a:buSzPts val="2800"/>
              <a:buFont typeface="Arial"/>
              <a:buNone/>
            </a:pPr>
            <a:r>
              <a:rPr lang="uk-UA" sz="2800">
                <a:solidFill>
                  <a:srgbClr val="D02300"/>
                </a:solidFill>
              </a:rPr>
              <a:t>Т</a:t>
            </a:r>
            <a:r>
              <a:rPr lang="uk-UA" sz="2800">
                <a:solidFill>
                  <a:srgbClr val="D02300"/>
                </a:solidFill>
              </a:rPr>
              <a:t>ехнологічні — розробка і впровадження нових технологій, очисних споруд, видів палива;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4D5040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D02300"/>
              </a:solidFill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D02300"/>
              </a:buClr>
              <a:buSzPts val="2800"/>
              <a:buFont typeface="Arial"/>
              <a:buNone/>
            </a:pPr>
            <a:r>
              <a:rPr lang="uk-UA" sz="2800">
                <a:solidFill>
                  <a:srgbClr val="D02300"/>
                </a:solidFill>
              </a:rPr>
              <a:t>Економічні - вкладання коштів у розвиток нових, ресурсозберігаючих технологій;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4D5040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D02300"/>
              </a:solidFill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D02300"/>
              </a:buClr>
              <a:buSzPts val="2800"/>
              <a:buFont typeface="Arial"/>
              <a:buNone/>
            </a:pPr>
            <a:r>
              <a:rPr lang="uk-UA" sz="2800">
                <a:solidFill>
                  <a:srgbClr val="D02300"/>
                </a:solidFill>
              </a:rPr>
              <a:t>Освітянсько-виховні - формування екологічної культури, насамперед у молоді</a:t>
            </a:r>
            <a:r>
              <a:rPr lang="uk-UA" sz="2400">
                <a:solidFill>
                  <a:srgbClr val="D02300"/>
                </a:solidFill>
              </a:rPr>
              <a:t>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4D5040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D023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"/>
          <p:cNvSpPr txBox="1"/>
          <p:nvPr>
            <p:ph type="title"/>
          </p:nvPr>
        </p:nvSpPr>
        <p:spPr>
          <a:xfrm>
            <a:off x="179388" y="0"/>
            <a:ext cx="6477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5400">
                <a:solidFill>
                  <a:srgbClr val="D02300"/>
                </a:solidFill>
                <a:latin typeface="Corsiva"/>
                <a:ea typeface="Corsiva"/>
                <a:cs typeface="Corsiva"/>
                <a:sym typeface="Corsiva"/>
              </a:rPr>
              <a:t>Демографічна проблема</a:t>
            </a:r>
            <a:endParaRPr b="1" sz="5400">
              <a:solidFill>
                <a:srgbClr val="D02300"/>
              </a:solidFill>
              <a:latin typeface="Corsiva"/>
              <a:ea typeface="Corsiva"/>
              <a:cs typeface="Corsiva"/>
              <a:sym typeface="Corsiva"/>
            </a:endParaRPr>
          </a:p>
        </p:txBody>
      </p:sp>
      <p:sp>
        <p:nvSpPr>
          <p:cNvPr id="197" name="Google Shape;197;p11"/>
          <p:cNvSpPr txBox="1"/>
          <p:nvPr>
            <p:ph idx="1" type="body"/>
          </p:nvPr>
        </p:nvSpPr>
        <p:spPr>
          <a:xfrm>
            <a:off x="0" y="4221163"/>
            <a:ext cx="6624638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uk-UA">
                <a:solidFill>
                  <a:schemeClr val="dk1"/>
                </a:solidFill>
              </a:rPr>
              <a:t>Це сукупність соціально-демографічних проблем сучасності, що зачіпають  інтереси всього людства.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4D5040"/>
              </a:buClr>
              <a:buSzPts val="32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4370d87b757c06" id="198" name="Google Shape;19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9624" y="1256674"/>
            <a:ext cx="4617400" cy="30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"/>
          <p:cNvSpPr txBox="1"/>
          <p:nvPr>
            <p:ph idx="1" type="body"/>
          </p:nvPr>
        </p:nvSpPr>
        <p:spPr>
          <a:xfrm>
            <a:off x="395288" y="4221163"/>
            <a:ext cx="8229600" cy="2405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uk-UA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</a:t>
            </a:r>
            <a:r>
              <a:rPr b="1" lang="uk-UA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роблема демографічної кризи розвинутих країн, яка привела до швидкого старіння та зменшення кількості населення (процес депопуляції);</a:t>
            </a:r>
            <a:endParaRPr/>
          </a:p>
        </p:txBody>
      </p:sp>
      <p:pic>
        <p:nvPicPr>
          <p:cNvPr descr="yak-viznachiti-ekonomichno-aktivne-naselennya" id="204" name="Google Shape;20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413" y="404813"/>
            <a:ext cx="5122862" cy="3268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 txBox="1"/>
          <p:nvPr>
            <p:ph idx="1" type="body"/>
          </p:nvPr>
        </p:nvSpPr>
        <p:spPr>
          <a:xfrm>
            <a:off x="468313" y="188913"/>
            <a:ext cx="8229600" cy="1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uk-UA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</a:t>
            </a:r>
            <a:r>
              <a:rPr b="1" lang="uk-UA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роблема швидкого росту чисельності населення в країнах, що розвиваються.</a:t>
            </a:r>
            <a:endParaRPr/>
          </a:p>
        </p:txBody>
      </p:sp>
      <p:pic>
        <p:nvPicPr>
          <p:cNvPr descr="geo_zahideweo3_teor.jpg" id="210" name="Google Shape;21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3" y="2205038"/>
            <a:ext cx="6408737" cy="37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/>
          <p:nvPr>
            <p:ph type="title"/>
          </p:nvPr>
        </p:nvSpPr>
        <p:spPr>
          <a:xfrm>
            <a:off x="457200" y="274638"/>
            <a:ext cx="6477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5400">
                <a:solidFill>
                  <a:srgbClr val="D02300"/>
                </a:solidFill>
                <a:latin typeface="Corsiva"/>
                <a:ea typeface="Corsiva"/>
                <a:cs typeface="Corsiva"/>
                <a:sym typeface="Corsiva"/>
              </a:rPr>
              <a:t>Шляхи вирішення</a:t>
            </a:r>
            <a:endParaRPr b="1" sz="5400">
              <a:solidFill>
                <a:srgbClr val="D02300"/>
              </a:solidFill>
              <a:latin typeface="Corsiva"/>
              <a:ea typeface="Corsiva"/>
              <a:cs typeface="Corsiva"/>
              <a:sym typeface="Corsiva"/>
            </a:endParaRPr>
          </a:p>
        </p:txBody>
      </p:sp>
      <p:sp>
        <p:nvSpPr>
          <p:cNvPr id="216" name="Google Shape;216;p14"/>
          <p:cNvSpPr txBox="1"/>
          <p:nvPr>
            <p:ph idx="1" type="body"/>
          </p:nvPr>
        </p:nvSpPr>
        <p:spPr>
          <a:xfrm>
            <a:off x="179388" y="1844675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uk-UA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Країни світу зрозуміли необхідність регулювання чисельності населення.</a:t>
            </a:r>
            <a:endParaRPr/>
          </a:p>
          <a:p>
            <a:pPr indent="-342900" lvl="0" marL="342900" rtl="0" algn="l">
              <a:spcBef>
                <a:spcPts val="240"/>
              </a:spcBef>
              <a:spcAft>
                <a:spcPts val="0"/>
              </a:spcAft>
              <a:buClr>
                <a:srgbClr val="4D5040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uk-UA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Країни, що розвиваються  намагаються його зменшити з допомогою  певних заборон. Так, уряд самої багатолюдної країни  - КНР поставив за мету обмежити народжуваність, заборонивши сім’ям мати більше однієї дитини.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4D5040"/>
              </a:buClr>
              <a:buSzPts val="32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/>
          <p:nvPr>
            <p:ph idx="1" type="body"/>
          </p:nvPr>
        </p:nvSpPr>
        <p:spPr>
          <a:xfrm>
            <a:off x="468313" y="2924175"/>
            <a:ext cx="8229600" cy="2836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uk-UA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Розвинуті країни створюють умови для збільшення його чисельності за рахунок  покращення репродуктивного здоров’я, пропагування здорового способу життя, морального заохочення відповідального батьківства , зниження материнської смертності,  забезпечення адресної  підтримки малозабезпечених сімей з дітьми та окремих категорій населення.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4D504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descr="718_big.jpg" id="222" name="Google Shape;22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713" y="260350"/>
            <a:ext cx="4221162" cy="2506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 txBox="1"/>
          <p:nvPr>
            <p:ph type="title"/>
          </p:nvPr>
        </p:nvSpPr>
        <p:spPr>
          <a:xfrm>
            <a:off x="468313" y="3284538"/>
            <a:ext cx="6477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4800">
                <a:solidFill>
                  <a:srgbClr val="D02300"/>
                </a:solidFill>
                <a:latin typeface="Corsiva"/>
                <a:ea typeface="Corsiva"/>
                <a:cs typeface="Corsiva"/>
                <a:sym typeface="Corsiva"/>
              </a:rPr>
              <a:t>Дякую за увагу!</a:t>
            </a:r>
            <a:endParaRPr b="1" sz="4800">
              <a:solidFill>
                <a:srgbClr val="D02300"/>
              </a:solidFill>
              <a:latin typeface="Corsiva"/>
              <a:ea typeface="Corsiva"/>
              <a:cs typeface="Corsiva"/>
              <a:sym typeface="Corsiva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>
            <p:ph idx="1" type="body"/>
          </p:nvPr>
        </p:nvSpPr>
        <p:spPr>
          <a:xfrm>
            <a:off x="468313" y="2781300"/>
            <a:ext cx="8229600" cy="208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D02300"/>
              </a:buClr>
              <a:buSzPts val="3600"/>
              <a:buFont typeface="Corsiva"/>
              <a:buNone/>
            </a:pPr>
            <a:r>
              <a:rPr b="1" lang="uk-UA" sz="3600">
                <a:solidFill>
                  <a:srgbClr val="D02300"/>
                </a:solidFill>
                <a:latin typeface="Corsiva"/>
                <a:ea typeface="Corsiva"/>
                <a:cs typeface="Corsiva"/>
                <a:sym typeface="Corsiva"/>
              </a:rPr>
              <a:t>Глобальні проблеми</a:t>
            </a:r>
            <a:r>
              <a:rPr b="1" lang="uk-UA" sz="2800">
                <a:latin typeface="Corsiva"/>
                <a:ea typeface="Corsiva"/>
                <a:cs typeface="Corsiva"/>
                <a:sym typeface="Corsiva"/>
              </a:rPr>
              <a:t> - </a:t>
            </a:r>
            <a:r>
              <a:rPr b="1" lang="uk-UA" sz="2800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це найбільш суттєві проблеми які, торкаються всього людства і для свого розв’язання вимагають колективних зусиль світового співтовариства.</a:t>
            </a:r>
            <a:endParaRPr b="1" sz="2800">
              <a:solidFill>
                <a:schemeClr val="dk1"/>
              </a:solidFill>
              <a:latin typeface="Corsiva"/>
              <a:ea typeface="Corsiva"/>
              <a:cs typeface="Corsiva"/>
              <a:sym typeface="Corsiva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/>
          <p:nvPr>
            <p:ph idx="1" type="body"/>
          </p:nvPr>
        </p:nvSpPr>
        <p:spPr>
          <a:xfrm>
            <a:off x="-180975" y="3573463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lang="uk-UA">
                <a:solidFill>
                  <a:srgbClr val="990000"/>
                </a:solidFill>
              </a:rPr>
              <a:t>Так як глобальні проблеми стосуються всього світу, то для їх подолання необхідна співпраця в загальнопланетарному масштабі. Потрібно, щоб кожна людина була зацікавлена у вирішенні цих проблем.</a:t>
            </a:r>
            <a:endParaRPr>
              <a:solidFill>
                <a:srgbClr val="990000"/>
              </a:solidFill>
            </a:endParaRPr>
          </a:p>
        </p:txBody>
      </p:sp>
      <p:pic>
        <p:nvPicPr>
          <p:cNvPr descr="г6" id="63" name="Google Shape;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9912" y="31631"/>
            <a:ext cx="5184775" cy="3455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27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>
            <p:ph idx="1" type="body"/>
          </p:nvPr>
        </p:nvSpPr>
        <p:spPr>
          <a:xfrm>
            <a:off x="468313" y="2492375"/>
            <a:ext cx="8229600" cy="2736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3200"/>
              <a:buFont typeface="Arial"/>
              <a:buNone/>
            </a:pPr>
            <a:r>
              <a:rPr lang="uk-UA">
                <a:solidFill>
                  <a:srgbClr val="00CCFF"/>
                </a:solidFill>
              </a:rPr>
              <a:t>Найактуальнішими проблемами сьогодення є: проблема війни і миру, екологічна, сировинна, енергетична, демографічна, продовольча…</a:t>
            </a:r>
            <a:endParaRPr>
              <a:solidFill>
                <a:srgbClr val="00CCFF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/>
          <p:nvPr>
            <p:ph type="title"/>
          </p:nvPr>
        </p:nvSpPr>
        <p:spPr>
          <a:xfrm>
            <a:off x="457200" y="274638"/>
            <a:ext cx="6477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5400">
                <a:solidFill>
                  <a:srgbClr val="D02300"/>
                </a:solidFill>
                <a:latin typeface="Corsiva"/>
                <a:ea typeface="Corsiva"/>
                <a:cs typeface="Corsiva"/>
                <a:sym typeface="Corsiva"/>
              </a:rPr>
              <a:t>Екологічна проблема</a:t>
            </a:r>
            <a:endParaRPr b="1" sz="5400">
              <a:solidFill>
                <a:srgbClr val="D02300"/>
              </a:solidFill>
              <a:latin typeface="Corsiva"/>
              <a:ea typeface="Corsiva"/>
              <a:cs typeface="Corsiva"/>
              <a:sym typeface="Corsiva"/>
            </a:endParaRPr>
          </a:p>
        </p:txBody>
      </p:sp>
      <p:grpSp>
        <p:nvGrpSpPr>
          <p:cNvPr id="74" name="Google Shape;74;p5"/>
          <p:cNvGrpSpPr/>
          <p:nvPr/>
        </p:nvGrpSpPr>
        <p:grpSpPr>
          <a:xfrm>
            <a:off x="1042988" y="1628775"/>
            <a:ext cx="7632700" cy="4464050"/>
            <a:chOff x="657" y="1071"/>
            <a:chExt cx="4518" cy="2767"/>
          </a:xfrm>
        </p:grpSpPr>
        <p:grpSp>
          <p:nvGrpSpPr>
            <p:cNvPr id="75" name="Google Shape;75;p5"/>
            <p:cNvGrpSpPr/>
            <p:nvPr/>
          </p:nvGrpSpPr>
          <p:grpSpPr>
            <a:xfrm>
              <a:off x="657" y="1071"/>
              <a:ext cx="4400" cy="518"/>
              <a:chOff x="657" y="1071"/>
              <a:chExt cx="4400" cy="518"/>
            </a:xfrm>
          </p:grpSpPr>
          <p:grpSp>
            <p:nvGrpSpPr>
              <p:cNvPr id="76" name="Google Shape;76;p5"/>
              <p:cNvGrpSpPr/>
              <p:nvPr/>
            </p:nvGrpSpPr>
            <p:grpSpPr>
              <a:xfrm>
                <a:off x="657" y="1071"/>
                <a:ext cx="4400" cy="518"/>
                <a:chOff x="891" y="1175"/>
                <a:chExt cx="3156" cy="320"/>
              </a:xfrm>
            </p:grpSpPr>
            <p:grpSp>
              <p:nvGrpSpPr>
                <p:cNvPr id="77" name="Google Shape;77;p5"/>
                <p:cNvGrpSpPr/>
                <p:nvPr/>
              </p:nvGrpSpPr>
              <p:grpSpPr>
                <a:xfrm>
                  <a:off x="891" y="1175"/>
                  <a:ext cx="3156" cy="320"/>
                  <a:chOff x="1258" y="1081"/>
                  <a:chExt cx="3156" cy="320"/>
                </a:xfrm>
              </p:grpSpPr>
              <p:sp>
                <p:nvSpPr>
                  <p:cNvPr id="78" name="Google Shape;78;p5"/>
                  <p:cNvSpPr/>
                  <p:nvPr/>
                </p:nvSpPr>
                <p:spPr>
                  <a:xfrm>
                    <a:off x="1258" y="1091"/>
                    <a:ext cx="304" cy="303"/>
                  </a:xfrm>
                  <a:prstGeom prst="ellipse">
                    <a:avLst/>
                  </a:prstGeom>
                  <a:gradFill>
                    <a:gsLst>
                      <a:gs pos="0">
                        <a:srgbClr val="5E6D5E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3200" u="none" cap="none" strike="noStrike">
                      <a:solidFill>
                        <a:schemeClr val="dk1"/>
                      </a:solidFill>
                      <a:latin typeface="Verdana"/>
                      <a:ea typeface="Verdana"/>
                      <a:cs typeface="Verdana"/>
                      <a:sym typeface="Verdana"/>
                    </a:endParaRPr>
                  </a:p>
                </p:txBody>
              </p:sp>
              <p:sp>
                <p:nvSpPr>
                  <p:cNvPr id="79" name="Google Shape;79;p5"/>
                  <p:cNvSpPr/>
                  <p:nvPr/>
                </p:nvSpPr>
                <p:spPr>
                  <a:xfrm>
                    <a:off x="1491" y="1081"/>
                    <a:ext cx="2923" cy="320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chemeClr val="accent2"/>
                      </a:gs>
                      <a:gs pos="100000">
                        <a:srgbClr val="FFFF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3200" u="none" cap="none" strike="noStrike">
                      <a:solidFill>
                        <a:schemeClr val="dk1"/>
                      </a:solidFill>
                      <a:latin typeface="Verdana"/>
                      <a:ea typeface="Verdana"/>
                      <a:cs typeface="Verdana"/>
                      <a:sym typeface="Verdana"/>
                    </a:endParaRPr>
                  </a:p>
                </p:txBody>
              </p:sp>
            </p:grpSp>
            <p:sp>
              <p:nvSpPr>
                <p:cNvPr id="80" name="Google Shape;80;p5"/>
                <p:cNvSpPr/>
                <p:nvPr/>
              </p:nvSpPr>
              <p:spPr>
                <a:xfrm>
                  <a:off x="941" y="1225"/>
                  <a:ext cx="211" cy="211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6E2A2A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rotWithShape="0" algn="ctr" dir="2700000" dist="35921">
                    <a:schemeClr val="dk2">
                      <a:alpha val="49803"/>
                    </a:scheme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3200" u="none" cap="none" strike="noStrik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81" name="Google Shape;81;p5"/>
                <p:cNvSpPr/>
                <p:nvPr/>
              </p:nvSpPr>
              <p:spPr>
                <a:xfrm>
                  <a:off x="945" y="1217"/>
                  <a:ext cx="152" cy="153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E9940B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2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  <p:sp>
            <p:nvSpPr>
              <p:cNvPr id="82" name="Google Shape;82;p5"/>
              <p:cNvSpPr txBox="1"/>
              <p:nvPr/>
            </p:nvSpPr>
            <p:spPr>
              <a:xfrm>
                <a:off x="1202" y="1162"/>
                <a:ext cx="2767" cy="3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uk-UA" sz="3200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Забруднення атмосфери</a:t>
                </a:r>
                <a:endParaRPr b="1" sz="3200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endParaRPr>
              </a:p>
            </p:txBody>
          </p:sp>
        </p:grpSp>
        <p:grpSp>
          <p:nvGrpSpPr>
            <p:cNvPr id="83" name="Google Shape;83;p5"/>
            <p:cNvGrpSpPr/>
            <p:nvPr/>
          </p:nvGrpSpPr>
          <p:grpSpPr>
            <a:xfrm>
              <a:off x="1156" y="1752"/>
              <a:ext cx="3292" cy="499"/>
              <a:chOff x="1156" y="1752"/>
              <a:chExt cx="3292" cy="499"/>
            </a:xfrm>
          </p:grpSpPr>
          <p:grpSp>
            <p:nvGrpSpPr>
              <p:cNvPr id="84" name="Google Shape;84;p5"/>
              <p:cNvGrpSpPr/>
              <p:nvPr/>
            </p:nvGrpSpPr>
            <p:grpSpPr>
              <a:xfrm>
                <a:off x="1156" y="1752"/>
                <a:ext cx="3292" cy="499"/>
                <a:chOff x="1258" y="1081"/>
                <a:chExt cx="3156" cy="320"/>
              </a:xfrm>
            </p:grpSpPr>
            <p:sp>
              <p:nvSpPr>
                <p:cNvPr id="85" name="Google Shape;85;p5"/>
                <p:cNvSpPr/>
                <p:nvPr/>
              </p:nvSpPr>
              <p:spPr>
                <a:xfrm>
                  <a:off x="1258" y="1091"/>
                  <a:ext cx="304" cy="303"/>
                </a:xfrm>
                <a:prstGeom prst="ellipse">
                  <a:avLst/>
                </a:prstGeom>
                <a:gradFill>
                  <a:gsLst>
                    <a:gs pos="0">
                      <a:srgbClr val="507253"/>
                    </a:gs>
                    <a:gs pos="100000">
                      <a:schemeClr val="accen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2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86" name="Google Shape;86;p5"/>
                <p:cNvSpPr/>
                <p:nvPr/>
              </p:nvSpPr>
              <p:spPr>
                <a:xfrm>
                  <a:off x="1491" y="1081"/>
                  <a:ext cx="2923" cy="32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90C4E8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2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  <p:sp>
            <p:nvSpPr>
              <p:cNvPr id="87" name="Google Shape;87;p5"/>
              <p:cNvSpPr txBox="1"/>
              <p:nvPr/>
            </p:nvSpPr>
            <p:spPr>
              <a:xfrm>
                <a:off x="1519" y="1797"/>
                <a:ext cx="2903" cy="3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240"/>
                  <a:buFont typeface="Noto Sans Symbols"/>
                  <a:buNone/>
                </a:pPr>
                <a:r>
                  <a:rPr b="1" lang="uk-UA" sz="3200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Забруднення гідросфери</a:t>
                </a:r>
                <a:endParaRPr b="1" sz="3200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endParaRPr>
              </a:p>
            </p:txBody>
          </p:sp>
        </p:grpSp>
        <p:grpSp>
          <p:nvGrpSpPr>
            <p:cNvPr id="88" name="Google Shape;88;p5"/>
            <p:cNvGrpSpPr/>
            <p:nvPr/>
          </p:nvGrpSpPr>
          <p:grpSpPr>
            <a:xfrm>
              <a:off x="1655" y="2478"/>
              <a:ext cx="3520" cy="544"/>
              <a:chOff x="1655" y="2478"/>
              <a:chExt cx="3520" cy="544"/>
            </a:xfrm>
          </p:grpSpPr>
          <p:grpSp>
            <p:nvGrpSpPr>
              <p:cNvPr id="89" name="Google Shape;89;p5"/>
              <p:cNvGrpSpPr/>
              <p:nvPr/>
            </p:nvGrpSpPr>
            <p:grpSpPr>
              <a:xfrm>
                <a:off x="1655" y="2478"/>
                <a:ext cx="3520" cy="544"/>
                <a:chOff x="891" y="1175"/>
                <a:chExt cx="3156" cy="320"/>
              </a:xfrm>
            </p:grpSpPr>
            <p:grpSp>
              <p:nvGrpSpPr>
                <p:cNvPr id="90" name="Google Shape;90;p5"/>
                <p:cNvGrpSpPr/>
                <p:nvPr/>
              </p:nvGrpSpPr>
              <p:grpSpPr>
                <a:xfrm>
                  <a:off x="891" y="1175"/>
                  <a:ext cx="3156" cy="320"/>
                  <a:chOff x="1258" y="1081"/>
                  <a:chExt cx="3156" cy="320"/>
                </a:xfrm>
              </p:grpSpPr>
              <p:sp>
                <p:nvSpPr>
                  <p:cNvPr id="91" name="Google Shape;91;p5"/>
                  <p:cNvSpPr/>
                  <p:nvPr/>
                </p:nvSpPr>
                <p:spPr>
                  <a:xfrm>
                    <a:off x="1258" y="1091"/>
                    <a:ext cx="304" cy="303"/>
                  </a:xfrm>
                  <a:prstGeom prst="ellipse">
                    <a:avLst/>
                  </a:prstGeom>
                  <a:gradFill>
                    <a:gsLst>
                      <a:gs pos="0">
                        <a:srgbClr val="5E6D5E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200">
                      <a:solidFill>
                        <a:schemeClr val="dk1"/>
                      </a:solidFill>
                      <a:latin typeface="Verdana"/>
                      <a:ea typeface="Verdana"/>
                      <a:cs typeface="Verdana"/>
                      <a:sym typeface="Verdana"/>
                    </a:endParaRPr>
                  </a:p>
                </p:txBody>
              </p:sp>
              <p:sp>
                <p:nvSpPr>
                  <p:cNvPr id="92" name="Google Shape;92;p5"/>
                  <p:cNvSpPr/>
                  <p:nvPr/>
                </p:nvSpPr>
                <p:spPr>
                  <a:xfrm>
                    <a:off x="1491" y="1081"/>
                    <a:ext cx="2923" cy="320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chemeClr val="accent2"/>
                      </a:gs>
                      <a:gs pos="100000">
                        <a:srgbClr val="FFFF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200">
                      <a:solidFill>
                        <a:schemeClr val="dk1"/>
                      </a:solidFill>
                      <a:latin typeface="Verdana"/>
                      <a:ea typeface="Verdana"/>
                      <a:cs typeface="Verdana"/>
                      <a:sym typeface="Verdana"/>
                    </a:endParaRPr>
                  </a:p>
                </p:txBody>
              </p:sp>
            </p:grpSp>
            <p:sp>
              <p:nvSpPr>
                <p:cNvPr id="93" name="Google Shape;93;p5"/>
                <p:cNvSpPr/>
                <p:nvPr/>
              </p:nvSpPr>
              <p:spPr>
                <a:xfrm>
                  <a:off x="941" y="1225"/>
                  <a:ext cx="211" cy="211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6E2A2A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rotWithShape="0" algn="ctr" dir="2700000" dist="35921">
                    <a:schemeClr val="dk2">
                      <a:alpha val="49803"/>
                    </a:scheme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2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94" name="Google Shape;94;p5"/>
                <p:cNvSpPr/>
                <p:nvPr/>
              </p:nvSpPr>
              <p:spPr>
                <a:xfrm>
                  <a:off x="945" y="1217"/>
                  <a:ext cx="152" cy="153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E9940B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2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  <p:sp>
            <p:nvSpPr>
              <p:cNvPr id="95" name="Google Shape;95;p5"/>
              <p:cNvSpPr txBox="1"/>
              <p:nvPr/>
            </p:nvSpPr>
            <p:spPr>
              <a:xfrm>
                <a:off x="2018" y="2523"/>
                <a:ext cx="2767" cy="3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uk-UA" sz="3200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Забруднення довкілля</a:t>
                </a:r>
                <a:endParaRPr b="1" sz="3200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endParaRPr>
              </a:p>
            </p:txBody>
          </p:sp>
        </p:grpSp>
        <p:grpSp>
          <p:nvGrpSpPr>
            <p:cNvPr id="96" name="Google Shape;96;p5"/>
            <p:cNvGrpSpPr/>
            <p:nvPr/>
          </p:nvGrpSpPr>
          <p:grpSpPr>
            <a:xfrm>
              <a:off x="1111" y="3339"/>
              <a:ext cx="3719" cy="499"/>
              <a:chOff x="1111" y="3339"/>
              <a:chExt cx="3719" cy="499"/>
            </a:xfrm>
          </p:grpSpPr>
          <p:grpSp>
            <p:nvGrpSpPr>
              <p:cNvPr id="97" name="Google Shape;97;p5"/>
              <p:cNvGrpSpPr/>
              <p:nvPr/>
            </p:nvGrpSpPr>
            <p:grpSpPr>
              <a:xfrm>
                <a:off x="1111" y="3339"/>
                <a:ext cx="3383" cy="499"/>
                <a:chOff x="891" y="1175"/>
                <a:chExt cx="3156" cy="320"/>
              </a:xfrm>
            </p:grpSpPr>
            <p:grpSp>
              <p:nvGrpSpPr>
                <p:cNvPr id="98" name="Google Shape;98;p5"/>
                <p:cNvGrpSpPr/>
                <p:nvPr/>
              </p:nvGrpSpPr>
              <p:grpSpPr>
                <a:xfrm>
                  <a:off x="891" y="1175"/>
                  <a:ext cx="3156" cy="320"/>
                  <a:chOff x="1258" y="1081"/>
                  <a:chExt cx="3156" cy="320"/>
                </a:xfrm>
              </p:grpSpPr>
              <p:sp>
                <p:nvSpPr>
                  <p:cNvPr id="99" name="Google Shape;99;p5"/>
                  <p:cNvSpPr/>
                  <p:nvPr/>
                </p:nvSpPr>
                <p:spPr>
                  <a:xfrm>
                    <a:off x="1258" y="1091"/>
                    <a:ext cx="304" cy="303"/>
                  </a:xfrm>
                  <a:prstGeom prst="ellipse">
                    <a:avLst/>
                  </a:prstGeom>
                  <a:gradFill>
                    <a:gsLst>
                      <a:gs pos="0">
                        <a:srgbClr val="5E6D5E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200">
                      <a:solidFill>
                        <a:schemeClr val="dk1"/>
                      </a:solidFill>
                      <a:latin typeface="Verdana"/>
                      <a:ea typeface="Verdana"/>
                      <a:cs typeface="Verdana"/>
                      <a:sym typeface="Verdana"/>
                    </a:endParaRPr>
                  </a:p>
                </p:txBody>
              </p:sp>
              <p:sp>
                <p:nvSpPr>
                  <p:cNvPr id="100" name="Google Shape;100;p5"/>
                  <p:cNvSpPr/>
                  <p:nvPr/>
                </p:nvSpPr>
                <p:spPr>
                  <a:xfrm>
                    <a:off x="1491" y="1081"/>
                    <a:ext cx="2923" cy="320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chemeClr val="accent2"/>
                      </a:gs>
                      <a:gs pos="100000">
                        <a:srgbClr val="FFFF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200">
                      <a:solidFill>
                        <a:schemeClr val="dk1"/>
                      </a:solidFill>
                      <a:latin typeface="Verdana"/>
                      <a:ea typeface="Verdana"/>
                      <a:cs typeface="Verdana"/>
                      <a:sym typeface="Verdana"/>
                    </a:endParaRPr>
                  </a:p>
                </p:txBody>
              </p:sp>
            </p:grpSp>
            <p:sp>
              <p:nvSpPr>
                <p:cNvPr id="101" name="Google Shape;101;p5"/>
                <p:cNvSpPr/>
                <p:nvPr/>
              </p:nvSpPr>
              <p:spPr>
                <a:xfrm>
                  <a:off x="941" y="1225"/>
                  <a:ext cx="211" cy="211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6E2A2A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rotWithShape="0" algn="ctr" dir="2700000" dist="35921">
                    <a:schemeClr val="dk2">
                      <a:alpha val="49803"/>
                    </a:scheme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2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102" name="Google Shape;102;p5"/>
                <p:cNvSpPr/>
                <p:nvPr/>
              </p:nvSpPr>
              <p:spPr>
                <a:xfrm>
                  <a:off x="945" y="1217"/>
                  <a:ext cx="152" cy="153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E9940B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2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  <p:sp>
            <p:nvSpPr>
              <p:cNvPr id="103" name="Google Shape;103;p5"/>
              <p:cNvSpPr txBox="1"/>
              <p:nvPr/>
            </p:nvSpPr>
            <p:spPr>
              <a:xfrm>
                <a:off x="1519" y="3385"/>
                <a:ext cx="3311" cy="3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uk-UA" sz="3200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Скорочення флори та фауни</a:t>
                </a:r>
                <a:endParaRPr b="1" sz="3200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endParaRPr>
              </a:p>
            </p:txBody>
          </p:sp>
        </p:grpSp>
      </p:grp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/>
          <p:nvPr>
            <p:ph type="title"/>
          </p:nvPr>
        </p:nvSpPr>
        <p:spPr>
          <a:xfrm>
            <a:off x="457200" y="274638"/>
            <a:ext cx="6477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5400">
                <a:solidFill>
                  <a:srgbClr val="D02300"/>
                </a:solidFill>
                <a:latin typeface="Corsiva"/>
                <a:ea typeface="Corsiva"/>
                <a:cs typeface="Corsiva"/>
                <a:sym typeface="Corsiva"/>
              </a:rPr>
              <a:t>Причини екологічних проблем:</a:t>
            </a:r>
            <a:endParaRPr b="1" sz="5400">
              <a:solidFill>
                <a:srgbClr val="D02300"/>
              </a:solidFill>
              <a:latin typeface="Corsiva"/>
              <a:ea typeface="Corsiva"/>
              <a:cs typeface="Corsiva"/>
              <a:sym typeface="Corsiva"/>
            </a:endParaRPr>
          </a:p>
        </p:txBody>
      </p:sp>
      <p:grpSp>
        <p:nvGrpSpPr>
          <p:cNvPr id="109" name="Google Shape;109;p6"/>
          <p:cNvGrpSpPr/>
          <p:nvPr/>
        </p:nvGrpSpPr>
        <p:grpSpPr>
          <a:xfrm>
            <a:off x="611188" y="1844675"/>
            <a:ext cx="7993062" cy="4179888"/>
            <a:chOff x="385" y="935"/>
            <a:chExt cx="5035" cy="2633"/>
          </a:xfrm>
        </p:grpSpPr>
        <p:grpSp>
          <p:nvGrpSpPr>
            <p:cNvPr id="110" name="Google Shape;110;p6"/>
            <p:cNvGrpSpPr/>
            <p:nvPr/>
          </p:nvGrpSpPr>
          <p:grpSpPr>
            <a:xfrm>
              <a:off x="385" y="982"/>
              <a:ext cx="1367" cy="2586"/>
              <a:chOff x="3692" y="1252"/>
              <a:chExt cx="1367" cy="2586"/>
            </a:xfrm>
          </p:grpSpPr>
          <p:sp>
            <p:nvSpPr>
              <p:cNvPr id="111" name="Google Shape;111;p6"/>
              <p:cNvSpPr/>
              <p:nvPr/>
            </p:nvSpPr>
            <p:spPr>
              <a:xfrm>
                <a:off x="3696" y="1490"/>
                <a:ext cx="1363" cy="1800"/>
              </a:xfrm>
              <a:prstGeom prst="roundRect">
                <a:avLst>
                  <a:gd fmla="val 17509" name="adj"/>
                </a:avLst>
              </a:prstGeom>
              <a:gradFill>
                <a:gsLst>
                  <a:gs pos="0">
                    <a:srgbClr val="B59F43"/>
                  </a:gs>
                  <a:gs pos="100000">
                    <a:srgbClr val="8F8849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12" name="Google Shape;112;p6"/>
              <p:cNvSpPr/>
              <p:nvPr/>
            </p:nvSpPr>
            <p:spPr>
              <a:xfrm>
                <a:off x="3717" y="1495"/>
                <a:ext cx="1322" cy="1766"/>
              </a:xfrm>
              <a:prstGeom prst="roundRect">
                <a:avLst>
                  <a:gd fmla="val 16667" name="adj"/>
                </a:avLst>
              </a:prstGeom>
              <a:solidFill>
                <a:srgbClr val="E9E06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3728" y="2795"/>
                <a:ext cx="1304" cy="44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E9E065"/>
                  </a:gs>
                  <a:gs pos="100000">
                    <a:srgbClr val="F2EDA6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3728" y="1509"/>
                <a:ext cx="1304" cy="44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8F5CC"/>
                  </a:gs>
                  <a:gs pos="100000">
                    <a:srgbClr val="E9E06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115" name="Google Shape;115;p6"/>
              <p:cNvGrpSpPr/>
              <p:nvPr/>
            </p:nvGrpSpPr>
            <p:grpSpPr>
              <a:xfrm>
                <a:off x="4166" y="1252"/>
                <a:ext cx="404" cy="492"/>
                <a:chOff x="1291" y="509"/>
                <a:chExt cx="666" cy="812"/>
              </a:xfrm>
            </p:grpSpPr>
            <p:sp>
              <p:nvSpPr>
                <p:cNvPr id="116" name="Google Shape;116;p6"/>
                <p:cNvSpPr/>
                <p:nvPr/>
              </p:nvSpPr>
              <p:spPr>
                <a:xfrm>
                  <a:off x="1291" y="509"/>
                  <a:ext cx="666" cy="812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2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117" name="Google Shape;117;p6"/>
                <p:cNvSpPr/>
                <p:nvPr/>
              </p:nvSpPr>
              <p:spPr>
                <a:xfrm>
                  <a:off x="1296" y="587"/>
                  <a:ext cx="646" cy="647"/>
                </a:xfrm>
                <a:prstGeom prst="ellipse">
                  <a:avLst/>
                </a:prstGeom>
                <a:gradFill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" name="Google Shape;118;p6"/>
                <p:cNvSpPr txBox="1"/>
                <p:nvPr/>
              </p:nvSpPr>
              <p:spPr>
                <a:xfrm rot="5400000">
                  <a:off x="1369" y="670"/>
                  <a:ext cx="457" cy="4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2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119" name="Google Shape;119;p6"/>
                <p:cNvSpPr/>
                <p:nvPr/>
              </p:nvSpPr>
              <p:spPr>
                <a:xfrm>
                  <a:off x="1304" y="591"/>
                  <a:ext cx="631" cy="631"/>
                </a:xfrm>
                <a:prstGeom prst="ellipse">
                  <a:avLst/>
                </a:prstGeom>
                <a:gradFill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" name="Google Shape;120;p6"/>
                <p:cNvSpPr txBox="1"/>
                <p:nvPr/>
              </p:nvSpPr>
              <p:spPr>
                <a:xfrm rot="5400000">
                  <a:off x="1392" y="667"/>
                  <a:ext cx="446" cy="4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2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121" name="Google Shape;121;p6"/>
                <p:cNvSpPr/>
                <p:nvPr/>
              </p:nvSpPr>
              <p:spPr>
                <a:xfrm>
                  <a:off x="1311" y="597"/>
                  <a:ext cx="600" cy="589"/>
                </a:xfrm>
                <a:prstGeom prst="ellipse">
                  <a:avLst/>
                </a:prstGeom>
                <a:gradFill>
                  <a:gsLst>
                    <a:gs pos="0">
                      <a:srgbClr val="AAB2B3"/>
                    </a:gs>
                    <a:gs pos="100000">
                      <a:srgbClr val="D6E1E2">
                        <a:alpha val="47843"/>
                      </a:srgb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" name="Google Shape;122;p6"/>
                <p:cNvSpPr txBox="1"/>
                <p:nvPr/>
              </p:nvSpPr>
              <p:spPr>
                <a:xfrm rot="5400000">
                  <a:off x="1392" y="657"/>
                  <a:ext cx="416" cy="4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2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123" name="Google Shape;123;p6"/>
                <p:cNvSpPr/>
                <p:nvPr/>
              </p:nvSpPr>
              <p:spPr>
                <a:xfrm>
                  <a:off x="1346" y="613"/>
                  <a:ext cx="533" cy="479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D6E1E2">
                        <a:alpha val="37647"/>
                      </a:srgb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" name="Google Shape;124;p6"/>
                <p:cNvSpPr txBox="1"/>
                <p:nvPr/>
              </p:nvSpPr>
              <p:spPr>
                <a:xfrm rot="5400000">
                  <a:off x="1422" y="651"/>
                  <a:ext cx="339" cy="3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2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  <p:sp>
            <p:nvSpPr>
              <p:cNvPr id="125" name="Google Shape;125;p6"/>
              <p:cNvSpPr txBox="1"/>
              <p:nvPr/>
            </p:nvSpPr>
            <p:spPr>
              <a:xfrm>
                <a:off x="4261" y="1384"/>
                <a:ext cx="205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uk-UA" sz="2000">
                    <a:solidFill>
                      <a:srgbClr val="003399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1" sz="2000">
                  <a:solidFill>
                    <a:srgbClr val="00339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6"/>
              <p:cNvSpPr txBox="1"/>
              <p:nvPr/>
            </p:nvSpPr>
            <p:spPr>
              <a:xfrm>
                <a:off x="3744" y="1776"/>
                <a:ext cx="1296" cy="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960"/>
                  <a:buFont typeface="Noto Sans Symbols"/>
                  <a:buNone/>
                </a:pPr>
                <a:r>
                  <a:rPr lang="uk-UA" sz="2800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Бурхливі темпи зростання виробництва</a:t>
                </a:r>
                <a:endParaRPr/>
              </a:p>
            </p:txBody>
          </p:sp>
          <p:sp>
            <p:nvSpPr>
              <p:cNvPr id="127" name="Google Shape;127;p6"/>
              <p:cNvSpPr/>
              <p:nvPr/>
            </p:nvSpPr>
            <p:spPr>
              <a:xfrm>
                <a:off x="3692" y="3290"/>
                <a:ext cx="1363" cy="548"/>
              </a:xfrm>
              <a:prstGeom prst="roundRect">
                <a:avLst>
                  <a:gd fmla="val 40389" name="adj"/>
                </a:avLst>
              </a:prstGeom>
              <a:gradFill>
                <a:gsLst>
                  <a:gs pos="0">
                    <a:srgbClr val="99BACC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>
                <a:off x="3720" y="3305"/>
                <a:ext cx="1304" cy="48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C8DAD4"/>
                  </a:gs>
                  <a:gs pos="100000">
                    <a:srgbClr val="FF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29" name="Google Shape;129;p6"/>
            <p:cNvGrpSpPr/>
            <p:nvPr/>
          </p:nvGrpSpPr>
          <p:grpSpPr>
            <a:xfrm>
              <a:off x="2018" y="935"/>
              <a:ext cx="1542" cy="2586"/>
              <a:chOff x="720" y="1252"/>
              <a:chExt cx="1367" cy="2586"/>
            </a:xfrm>
          </p:grpSpPr>
          <p:sp>
            <p:nvSpPr>
              <p:cNvPr id="130" name="Google Shape;130;p6"/>
              <p:cNvSpPr/>
              <p:nvPr/>
            </p:nvSpPr>
            <p:spPr>
              <a:xfrm>
                <a:off x="720" y="1490"/>
                <a:ext cx="1363" cy="1800"/>
              </a:xfrm>
              <a:prstGeom prst="roundRect">
                <a:avLst>
                  <a:gd fmla="val 17509" name="adj"/>
                </a:avLst>
              </a:prstGeom>
              <a:gradFill>
                <a:gsLst>
                  <a:gs pos="0">
                    <a:srgbClr val="4E91D4"/>
                  </a:gs>
                  <a:gs pos="100000">
                    <a:srgbClr val="3477A4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>
                <a:off x="741" y="1495"/>
                <a:ext cx="1322" cy="1766"/>
              </a:xfrm>
              <a:prstGeom prst="roundRect">
                <a:avLst>
                  <a:gd fmla="val 16667" name="adj"/>
                </a:avLst>
              </a:prstGeom>
              <a:solidFill>
                <a:srgbClr val="3CA1E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752" y="2795"/>
                <a:ext cx="1304" cy="44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3CA1E6">
                      <a:alpha val="0"/>
                    </a:srgbClr>
                  </a:gs>
                  <a:gs pos="100000">
                    <a:srgbClr val="9BCFF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752" y="1509"/>
                <a:ext cx="1304" cy="44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BEE0F7"/>
                  </a:gs>
                  <a:gs pos="100000">
                    <a:srgbClr val="3CA1E6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34" name="Google Shape;134;p6"/>
              <p:cNvSpPr/>
              <p:nvPr/>
            </p:nvSpPr>
            <p:spPr>
              <a:xfrm>
                <a:off x="724" y="3290"/>
                <a:ext cx="1363" cy="548"/>
              </a:xfrm>
              <a:prstGeom prst="roundRect">
                <a:avLst>
                  <a:gd fmla="val 40389" name="adj"/>
                </a:avLst>
              </a:prstGeom>
              <a:gradFill>
                <a:gsLst>
                  <a:gs pos="0">
                    <a:srgbClr val="729EB4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>
                <a:off x="752" y="3305"/>
                <a:ext cx="1304" cy="48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7DAFD4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136" name="Google Shape;136;p6"/>
              <p:cNvGrpSpPr/>
              <p:nvPr/>
            </p:nvGrpSpPr>
            <p:grpSpPr>
              <a:xfrm>
                <a:off x="1189" y="1252"/>
                <a:ext cx="405" cy="492"/>
                <a:chOff x="1289" y="509"/>
                <a:chExt cx="668" cy="812"/>
              </a:xfrm>
            </p:grpSpPr>
            <p:sp>
              <p:nvSpPr>
                <p:cNvPr id="137" name="Google Shape;137;p6"/>
                <p:cNvSpPr/>
                <p:nvPr/>
              </p:nvSpPr>
              <p:spPr>
                <a:xfrm>
                  <a:off x="1289" y="509"/>
                  <a:ext cx="668" cy="812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2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138" name="Google Shape;138;p6"/>
                <p:cNvSpPr/>
                <p:nvPr/>
              </p:nvSpPr>
              <p:spPr>
                <a:xfrm>
                  <a:off x="1296" y="587"/>
                  <a:ext cx="646" cy="647"/>
                </a:xfrm>
                <a:prstGeom prst="ellipse">
                  <a:avLst/>
                </a:prstGeom>
                <a:gradFill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6"/>
                <p:cNvSpPr txBox="1"/>
                <p:nvPr/>
              </p:nvSpPr>
              <p:spPr>
                <a:xfrm rot="5400000">
                  <a:off x="1369" y="670"/>
                  <a:ext cx="457" cy="4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2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140" name="Google Shape;140;p6"/>
                <p:cNvSpPr/>
                <p:nvPr/>
              </p:nvSpPr>
              <p:spPr>
                <a:xfrm>
                  <a:off x="1304" y="591"/>
                  <a:ext cx="631" cy="631"/>
                </a:xfrm>
                <a:prstGeom prst="ellipse">
                  <a:avLst/>
                </a:prstGeom>
                <a:gradFill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6"/>
                <p:cNvSpPr txBox="1"/>
                <p:nvPr/>
              </p:nvSpPr>
              <p:spPr>
                <a:xfrm rot="5400000">
                  <a:off x="1392" y="667"/>
                  <a:ext cx="446" cy="4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2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142" name="Google Shape;142;p6"/>
                <p:cNvSpPr/>
                <p:nvPr/>
              </p:nvSpPr>
              <p:spPr>
                <a:xfrm>
                  <a:off x="1311" y="597"/>
                  <a:ext cx="600" cy="589"/>
                </a:xfrm>
                <a:prstGeom prst="ellipse">
                  <a:avLst/>
                </a:prstGeom>
                <a:gradFill>
                  <a:gsLst>
                    <a:gs pos="0">
                      <a:srgbClr val="AAB2B3"/>
                    </a:gs>
                    <a:gs pos="100000">
                      <a:srgbClr val="D6E1E2">
                        <a:alpha val="47843"/>
                      </a:srgb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6"/>
                <p:cNvSpPr txBox="1"/>
                <p:nvPr/>
              </p:nvSpPr>
              <p:spPr>
                <a:xfrm rot="5400000">
                  <a:off x="1392" y="657"/>
                  <a:ext cx="416" cy="4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2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144" name="Google Shape;144;p6"/>
                <p:cNvSpPr/>
                <p:nvPr/>
              </p:nvSpPr>
              <p:spPr>
                <a:xfrm>
                  <a:off x="1346" y="613"/>
                  <a:ext cx="533" cy="479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D6E1E2">
                        <a:alpha val="37647"/>
                      </a:srgb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6"/>
                <p:cNvSpPr txBox="1"/>
                <p:nvPr/>
              </p:nvSpPr>
              <p:spPr>
                <a:xfrm rot="5400000">
                  <a:off x="1422" y="651"/>
                  <a:ext cx="339" cy="3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2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  <p:sp>
            <p:nvSpPr>
              <p:cNvPr id="146" name="Google Shape;146;p6"/>
              <p:cNvSpPr txBox="1"/>
              <p:nvPr/>
            </p:nvSpPr>
            <p:spPr>
              <a:xfrm>
                <a:off x="1288" y="1354"/>
                <a:ext cx="19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uk-UA" sz="2400">
                    <a:solidFill>
                      <a:srgbClr val="003399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b="1" sz="3200">
                  <a:solidFill>
                    <a:srgbClr val="00339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6"/>
              <p:cNvSpPr txBox="1"/>
              <p:nvPr/>
            </p:nvSpPr>
            <p:spPr>
              <a:xfrm>
                <a:off x="768" y="1776"/>
                <a:ext cx="1296" cy="9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960"/>
                  <a:buFont typeface="Noto Sans Symbols"/>
                  <a:buNone/>
                </a:pPr>
                <a:r>
                  <a:rPr lang="uk-UA" sz="2800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Нераціональне природокористування</a:t>
                </a:r>
                <a:endParaRPr/>
              </a:p>
              <a:p>
                <a:pPr indent="0" lvl="0" marL="0" marR="0" rtl="0" algn="l">
                  <a:lnSpc>
                    <a:spcPct val="80000"/>
                  </a:lnSpc>
                  <a:spcBef>
                    <a:spcPts val="560"/>
                  </a:spcBef>
                  <a:spcAft>
                    <a:spcPts val="0"/>
                  </a:spcAft>
                  <a:buClr>
                    <a:schemeClr val="dk2"/>
                  </a:buClr>
                  <a:buSzPts val="1960"/>
                  <a:buFont typeface="Noto Sans Symbols"/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endParaRPr>
              </a:p>
            </p:txBody>
          </p:sp>
        </p:grpSp>
        <p:grpSp>
          <p:nvGrpSpPr>
            <p:cNvPr id="148" name="Google Shape;148;p6"/>
            <p:cNvGrpSpPr/>
            <p:nvPr/>
          </p:nvGrpSpPr>
          <p:grpSpPr>
            <a:xfrm>
              <a:off x="3833" y="982"/>
              <a:ext cx="1587" cy="2584"/>
              <a:chOff x="2208" y="1252"/>
              <a:chExt cx="1365" cy="2586"/>
            </a:xfrm>
          </p:grpSpPr>
          <p:sp>
            <p:nvSpPr>
              <p:cNvPr id="149" name="Google Shape;149;p6"/>
              <p:cNvSpPr/>
              <p:nvPr/>
            </p:nvSpPr>
            <p:spPr>
              <a:xfrm>
                <a:off x="2208" y="1490"/>
                <a:ext cx="1363" cy="1800"/>
              </a:xfrm>
              <a:prstGeom prst="roundRect">
                <a:avLst>
                  <a:gd fmla="val 17509" name="adj"/>
                </a:avLst>
              </a:prstGeom>
              <a:gradFill>
                <a:gsLst>
                  <a:gs pos="0">
                    <a:srgbClr val="34B034"/>
                  </a:gs>
                  <a:gs pos="100000">
                    <a:srgbClr val="3F8B4A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50" name="Google Shape;150;p6"/>
              <p:cNvSpPr/>
              <p:nvPr/>
            </p:nvSpPr>
            <p:spPr>
              <a:xfrm>
                <a:off x="2229" y="1495"/>
                <a:ext cx="1322" cy="1766"/>
              </a:xfrm>
              <a:prstGeom prst="roundRect">
                <a:avLst>
                  <a:gd fmla="val 16667" name="adj"/>
                </a:avLst>
              </a:prstGeom>
              <a:solidFill>
                <a:srgbClr val="73E77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2240" y="2795"/>
                <a:ext cx="1304" cy="44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73E77E"/>
                  </a:gs>
                  <a:gs pos="100000">
                    <a:srgbClr val="B3F2B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52" name="Google Shape;152;p6"/>
              <p:cNvSpPr/>
              <p:nvPr/>
            </p:nvSpPr>
            <p:spPr>
              <a:xfrm>
                <a:off x="2240" y="1509"/>
                <a:ext cx="1304" cy="44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D0F7D4"/>
                  </a:gs>
                  <a:gs pos="100000">
                    <a:srgbClr val="73E77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53" name="Google Shape;153;p6"/>
              <p:cNvSpPr/>
              <p:nvPr/>
            </p:nvSpPr>
            <p:spPr>
              <a:xfrm>
                <a:off x="2677" y="1252"/>
                <a:ext cx="405" cy="4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54" name="Google Shape;154;p6"/>
              <p:cNvSpPr/>
              <p:nvPr/>
            </p:nvSpPr>
            <p:spPr>
              <a:xfrm>
                <a:off x="2681" y="1299"/>
                <a:ext cx="392" cy="392"/>
              </a:xfrm>
              <a:prstGeom prst="ellipse">
                <a:avLst/>
              </a:prstGeom>
              <a:gradFill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6"/>
              <p:cNvSpPr txBox="1"/>
              <p:nvPr/>
            </p:nvSpPr>
            <p:spPr>
              <a:xfrm rot="5400000">
                <a:off x="2732" y="1332"/>
                <a:ext cx="277" cy="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>
                <a:off x="2686" y="1301"/>
                <a:ext cx="383" cy="383"/>
              </a:xfrm>
              <a:prstGeom prst="ellipse">
                <a:avLst/>
              </a:prstGeom>
              <a:gradFill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6"/>
              <p:cNvSpPr txBox="1"/>
              <p:nvPr/>
            </p:nvSpPr>
            <p:spPr>
              <a:xfrm rot="5400000">
                <a:off x="2731" y="1356"/>
                <a:ext cx="271" cy="2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58" name="Google Shape;158;p6"/>
              <p:cNvSpPr/>
              <p:nvPr/>
            </p:nvSpPr>
            <p:spPr>
              <a:xfrm>
                <a:off x="2690" y="1305"/>
                <a:ext cx="364" cy="357"/>
              </a:xfrm>
              <a:prstGeom prst="ellipse">
                <a:avLst/>
              </a:prstGeom>
              <a:gradFill>
                <a:gsLst>
                  <a:gs pos="0">
                    <a:srgbClr val="AAB2B3"/>
                  </a:gs>
                  <a:gs pos="100000">
                    <a:srgbClr val="D6E1E2">
                      <a:alpha val="47843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6"/>
              <p:cNvSpPr txBox="1"/>
              <p:nvPr/>
            </p:nvSpPr>
            <p:spPr>
              <a:xfrm rot="5400000">
                <a:off x="2731" y="1350"/>
                <a:ext cx="252" cy="2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712" y="1315"/>
                <a:ext cx="323" cy="290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D6E1E2">
                      <a:alpha val="37647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6"/>
              <p:cNvSpPr txBox="1"/>
              <p:nvPr/>
            </p:nvSpPr>
            <p:spPr>
              <a:xfrm rot="5400000">
                <a:off x="2759" y="1331"/>
                <a:ext cx="205" cy="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62" name="Google Shape;162;p6"/>
              <p:cNvSpPr txBox="1"/>
              <p:nvPr/>
            </p:nvSpPr>
            <p:spPr>
              <a:xfrm>
                <a:off x="2779" y="1354"/>
                <a:ext cx="19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uk-UA" sz="2400">
                    <a:solidFill>
                      <a:srgbClr val="003399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1" sz="3200">
                  <a:solidFill>
                    <a:srgbClr val="00339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6"/>
              <p:cNvSpPr txBox="1"/>
              <p:nvPr/>
            </p:nvSpPr>
            <p:spPr>
              <a:xfrm>
                <a:off x="2256" y="1776"/>
                <a:ext cx="1296" cy="16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960"/>
                  <a:buFont typeface="Noto Sans Symbols"/>
                  <a:buNone/>
                </a:pPr>
                <a:r>
                  <a:rPr lang="uk-UA" sz="2800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Забруднення навколишнього середовища відходами виробництва та суспільства</a:t>
                </a:r>
                <a:endParaRPr sz="2800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endParaRPr>
              </a:p>
              <a:p>
                <a:pPr indent="0" lvl="0" marL="0" marR="0" rtl="0" algn="l">
                  <a:lnSpc>
                    <a:spcPct val="80000"/>
                  </a:lnSpc>
                  <a:spcBef>
                    <a:spcPts val="560"/>
                  </a:spcBef>
                  <a:spcAft>
                    <a:spcPts val="0"/>
                  </a:spcAft>
                  <a:buClr>
                    <a:schemeClr val="dk2"/>
                  </a:buClr>
                  <a:buSzPts val="1960"/>
                  <a:buFont typeface="Noto Sans Symbols"/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endParaRPr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2210" y="3290"/>
                <a:ext cx="1363" cy="548"/>
              </a:xfrm>
              <a:prstGeom prst="roundRect">
                <a:avLst>
                  <a:gd fmla="val 40389" name="adj"/>
                </a:avLst>
              </a:prstGeom>
              <a:gradFill>
                <a:gsLst>
                  <a:gs pos="0">
                    <a:srgbClr val="58A4AE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>
                <a:off x="2238" y="3305"/>
                <a:ext cx="1304" cy="48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72B2BB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</p:grp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/>
          <p:nvPr>
            <p:ph type="title"/>
          </p:nvPr>
        </p:nvSpPr>
        <p:spPr>
          <a:xfrm>
            <a:off x="457200" y="274638"/>
            <a:ext cx="6477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6000">
                <a:latin typeface="Corsiva"/>
                <a:ea typeface="Corsiva"/>
                <a:cs typeface="Corsiva"/>
                <a:sym typeface="Corsiva"/>
              </a:rPr>
              <a:t>Штучна радіація</a:t>
            </a:r>
            <a:endParaRPr b="1" sz="6000">
              <a:latin typeface="Corsiva"/>
              <a:ea typeface="Corsiva"/>
              <a:cs typeface="Corsiva"/>
              <a:sym typeface="Corsiva"/>
            </a:endParaRPr>
          </a:p>
        </p:txBody>
      </p:sp>
      <p:pic>
        <p:nvPicPr>
          <p:cNvPr descr="image123992380129" id="171" name="Google Shape;171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1557338"/>
            <a:ext cx="4103688" cy="4219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1482" id="172" name="Google Shape;17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3438" y="1557338"/>
            <a:ext cx="4103687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 txBox="1"/>
          <p:nvPr>
            <p:ph type="title"/>
          </p:nvPr>
        </p:nvSpPr>
        <p:spPr>
          <a:xfrm>
            <a:off x="457200" y="274638"/>
            <a:ext cx="6477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800">
                <a:latin typeface="Corsiva"/>
                <a:ea typeface="Corsiva"/>
                <a:cs typeface="Corsiva"/>
                <a:sym typeface="Corsiva"/>
              </a:rPr>
              <a:t>Парниковий ефект»</a:t>
            </a:r>
            <a:br>
              <a:rPr b="1" lang="uk-UA" sz="2800">
                <a:latin typeface="Corsiva"/>
                <a:ea typeface="Corsiva"/>
                <a:cs typeface="Corsiva"/>
                <a:sym typeface="Corsiva"/>
              </a:rPr>
            </a:br>
            <a:r>
              <a:rPr b="1" lang="uk-UA" sz="2800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до 2030 очікується підвищення температури на 2-4 С</a:t>
            </a:r>
            <a:endParaRPr/>
          </a:p>
        </p:txBody>
      </p:sp>
      <p:pic>
        <p:nvPicPr>
          <p:cNvPr descr="29" id="178" name="Google Shape;178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8" y="1773238"/>
            <a:ext cx="3816350" cy="2879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233080795_43" id="179" name="Google Shape;17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3438" y="3644900"/>
            <a:ext cx="4067175" cy="2884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/>
          <p:nvPr>
            <p:ph type="title"/>
          </p:nvPr>
        </p:nvSpPr>
        <p:spPr>
          <a:xfrm>
            <a:off x="0" y="260350"/>
            <a:ext cx="6477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5400">
                <a:solidFill>
                  <a:srgbClr val="D02300"/>
                </a:solidFill>
                <a:latin typeface="Corsiva"/>
                <a:ea typeface="Corsiva"/>
                <a:cs typeface="Corsiva"/>
                <a:sym typeface="Corsiva"/>
              </a:rPr>
              <a:t>Шляхи вирішення</a:t>
            </a:r>
            <a:endParaRPr sz="5400">
              <a:solidFill>
                <a:srgbClr val="D02300"/>
              </a:solidFill>
              <a:latin typeface="Corsiva"/>
              <a:ea typeface="Corsiva"/>
              <a:cs typeface="Corsiva"/>
              <a:sym typeface="Corsiva"/>
            </a:endParaRPr>
          </a:p>
        </p:txBody>
      </p:sp>
      <p:sp>
        <p:nvSpPr>
          <p:cNvPr id="185" name="Google Shape;185;p9"/>
          <p:cNvSpPr txBox="1"/>
          <p:nvPr>
            <p:ph idx="1" type="body"/>
          </p:nvPr>
        </p:nvSpPr>
        <p:spPr>
          <a:xfrm>
            <a:off x="0" y="206057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uk-UA">
                <a:solidFill>
                  <a:schemeClr val="dk1"/>
                </a:solidFill>
              </a:rPr>
              <a:t>Світова спільнота виходить з того, що головний шлях вирішення екологічної проблеми – така організація виробничої та невиробничої  діяльності людей, яка забезпечить  нормальний «экорозвиток» – перетворення навколишнього середовища в інтересах всього людства і кожної людини. </a:t>
            </a:r>
            <a:endParaRPr/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rgbClr val="4D5040"/>
              </a:buClr>
              <a:buSzPts val="32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проблеми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2013-11-20T15:24:56Z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TC103367939990</vt:lpwstr>
  </property>
</Properties>
</file>