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0" r:id="rId5"/>
    <p:sldId id="262" r:id="rId6"/>
    <p:sldId id="259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600"/>
    <a:srgbClr val="0000FF"/>
    <a:srgbClr val="FF1DCA"/>
    <a:srgbClr val="FF9900"/>
    <a:srgbClr val="FCD44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E7D4-CE88-4A0C-A6D6-211A5C6BF03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5333-9FBA-4090-BEE5-25EC4AE08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4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E7D4-CE88-4A0C-A6D6-211A5C6BF03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5333-9FBA-4090-BEE5-25EC4AE08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3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E7D4-CE88-4A0C-A6D6-211A5C6BF03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5333-9FBA-4090-BEE5-25EC4AE08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E7D4-CE88-4A0C-A6D6-211A5C6BF03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5333-9FBA-4090-BEE5-25EC4AE08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7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E7D4-CE88-4A0C-A6D6-211A5C6BF03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5333-9FBA-4090-BEE5-25EC4AE08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2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E7D4-CE88-4A0C-A6D6-211A5C6BF03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5333-9FBA-4090-BEE5-25EC4AE08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3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E7D4-CE88-4A0C-A6D6-211A5C6BF03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5333-9FBA-4090-BEE5-25EC4AE08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8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E7D4-CE88-4A0C-A6D6-211A5C6BF03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5333-9FBA-4090-BEE5-25EC4AE08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9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E7D4-CE88-4A0C-A6D6-211A5C6BF03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5333-9FBA-4090-BEE5-25EC4AE08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6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E7D4-CE88-4A0C-A6D6-211A5C6BF03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5333-9FBA-4090-BEE5-25EC4AE08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5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E7D4-CE88-4A0C-A6D6-211A5C6BF03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5333-9FBA-4090-BEE5-25EC4AE08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3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2E7D4-CE88-4A0C-A6D6-211A5C6BF03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A5333-9FBA-4090-BEE5-25EC4AE08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0466" y="2534738"/>
            <a:ext cx="2666114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Ubuntu Mono" panose="020B0509030602030204" pitchFamily="49" charset="0"/>
              </a:rPr>
              <a:t>Legend </a:t>
            </a:r>
            <a:r>
              <a:rPr lang="en-US" sz="2400" b="1" dirty="0" smtClean="0">
                <a:latin typeface="Ubuntu Mono" panose="020B0509030602030204" pitchFamily="49" charset="0"/>
              </a:rPr>
              <a:t>{</a:t>
            </a:r>
            <a:endParaRPr lang="en-US" b="1" dirty="0" smtClean="0">
              <a:solidFill>
                <a:srgbClr val="FF1DCA"/>
              </a:solidFill>
              <a:latin typeface="Ubuntu Mono" panose="020B0509030602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rgbClr val="FF1DCA"/>
                </a:solidFill>
                <a:latin typeface="Ubuntu Mono" panose="020B0509030602030204" pitchFamily="49" charset="0"/>
              </a:rPr>
              <a:t>JavaScript Key Word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rgbClr val="0000FF"/>
                </a:solidFill>
                <a:latin typeface="Ubuntu Mono" panose="020B0509030602030204" pitchFamily="49" charset="0"/>
              </a:rPr>
              <a:t>function</a:t>
            </a:r>
            <a:endParaRPr lang="en-US" b="1" dirty="0" smtClean="0">
              <a:solidFill>
                <a:srgbClr val="FF9900"/>
              </a:solidFill>
              <a:latin typeface="Ubuntu Mono" panose="020B0509030602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EE7600"/>
                </a:solidFill>
                <a:latin typeface="Ubuntu Mono" panose="020B0509030602030204" pitchFamily="49" charset="0"/>
              </a:rPr>
              <a:t>v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ariable name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rgbClr val="00B050"/>
                </a:solidFill>
                <a:latin typeface="Ubuntu Mono" panose="020B0509030602030204" pitchFamily="49" charset="0"/>
              </a:rPr>
              <a:t>string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rgbClr val="FF9900"/>
                </a:solidFill>
                <a:latin typeface="Ubuntu Mono" panose="020B0509030602030204" pitchFamily="49" charset="0"/>
              </a:rPr>
              <a:t>number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rgbClr val="00B0F0"/>
                </a:solidFill>
                <a:latin typeface="Ubuntu Mono" panose="020B0509030602030204" pitchFamily="49" charset="0"/>
              </a:rPr>
              <a:t>operator</a:t>
            </a:r>
          </a:p>
          <a:p>
            <a:r>
              <a:rPr lang="en-US" sz="2400" b="1" dirty="0" smtClean="0">
                <a:latin typeface="Ubuntu Mono" panose="020B0509030602030204" pitchFamily="49" charset="0"/>
              </a:rPr>
              <a:t>}</a:t>
            </a:r>
            <a:endParaRPr lang="en-US" b="1" dirty="0" smtClean="0">
              <a:latin typeface="Ubuntu Mono" panose="020B0509030602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7093" y="2682261"/>
            <a:ext cx="4916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1DCA"/>
                </a:solidFill>
                <a:latin typeface="Ubuntu Mono" panose="020B0509030602030204" pitchFamily="49" charset="0"/>
              </a:rPr>
              <a:t>f</a:t>
            </a:r>
            <a:r>
              <a:rPr lang="en-US" b="1" dirty="0" smtClean="0">
                <a:solidFill>
                  <a:srgbClr val="FF1DCA"/>
                </a:solidFill>
                <a:latin typeface="Ubuntu Mono" panose="020B0509030602030204" pitchFamily="49" charset="0"/>
              </a:rPr>
              <a:t>unction</a:t>
            </a:r>
            <a:r>
              <a:rPr lang="en-US" b="1" dirty="0" smtClean="0"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Ubuntu Mono" panose="020B0509030602030204" pitchFamily="49" charset="0"/>
              </a:rPr>
              <a:t>functionName</a:t>
            </a:r>
            <a:r>
              <a:rPr lang="en-US" b="1" dirty="0" smtClean="0">
                <a:latin typeface="Ubuntu Mono" panose="020B0509030602030204" pitchFamily="49" charset="0"/>
              </a:rPr>
              <a:t>(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num1</a:t>
            </a:r>
            <a:r>
              <a:rPr lang="en-US" b="1" dirty="0" smtClean="0">
                <a:latin typeface="Ubuntu Mono" panose="020B0509030602030204" pitchFamily="49" charset="0"/>
              </a:rPr>
              <a:t>,</a:t>
            </a:r>
            <a:r>
              <a:rPr lang="en-US" b="1" dirty="0" smtClean="0">
                <a:solidFill>
                  <a:srgbClr val="FF9900"/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num2</a:t>
            </a:r>
            <a:r>
              <a:rPr lang="en-US" b="1" dirty="0" smtClean="0">
                <a:latin typeface="Ubuntu Mono" panose="020B0509030602030204" pitchFamily="49" charset="0"/>
              </a:rPr>
              <a:t>,</a:t>
            </a:r>
            <a:r>
              <a:rPr lang="en-US" b="1" dirty="0" smtClean="0">
                <a:solidFill>
                  <a:srgbClr val="FF9900"/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num3</a:t>
            </a:r>
            <a:r>
              <a:rPr lang="en-US" b="1" dirty="0" smtClean="0">
                <a:latin typeface="Ubuntu Mono" panose="020B0509030602030204" pitchFamily="49" charset="0"/>
              </a:rPr>
              <a:t>) {</a:t>
            </a:r>
          </a:p>
          <a:p>
            <a:r>
              <a:rPr lang="en-US" b="1" dirty="0" smtClean="0">
                <a:latin typeface="Ubuntu Mono" panose="020B0509030602030204" pitchFamily="49" charset="0"/>
              </a:rPr>
              <a:t>  </a:t>
            </a:r>
            <a:r>
              <a:rPr lang="en-US" b="1" dirty="0" smtClean="0">
                <a:solidFill>
                  <a:srgbClr val="FF1DCA"/>
                </a:solidFill>
                <a:latin typeface="Ubuntu Mono" panose="020B0509030602030204" pitchFamily="49" charset="0"/>
              </a:rPr>
              <a:t>let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x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Ubuntu Mono" panose="020B0509030602030204" pitchFamily="49" charset="0"/>
              </a:rPr>
              <a:t>=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num1 </a:t>
            </a:r>
            <a:r>
              <a:rPr lang="en-US" b="1" dirty="0" smtClean="0">
                <a:solidFill>
                  <a:srgbClr val="00B0F0"/>
                </a:solidFill>
                <a:latin typeface="Ubuntu Mono" panose="020B0509030602030204" pitchFamily="49" charset="0"/>
              </a:rPr>
              <a:t>*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 num2 </a:t>
            </a:r>
            <a:r>
              <a:rPr lang="en-US" b="1" dirty="0" smtClean="0">
                <a:solidFill>
                  <a:srgbClr val="00B0F0"/>
                </a:solidFill>
                <a:latin typeface="Ubuntu Mono" panose="020B0509030602030204" pitchFamily="49" charset="0"/>
              </a:rPr>
              <a:t>*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 num3</a:t>
            </a:r>
          </a:p>
          <a:p>
            <a:r>
              <a:rPr lang="en-US" b="1" dirty="0" smtClean="0">
                <a:solidFill>
                  <a:srgbClr val="FF1DCA"/>
                </a:solidFill>
                <a:latin typeface="Ubuntu Mono" panose="020B0509030602030204" pitchFamily="49" charset="0"/>
              </a:rPr>
              <a:t>  return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Ubuntu Mono" panose="020B0509030602030204" pitchFamily="49" charset="0"/>
              </a:rPr>
              <a:t>‘the product is’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Ubuntu Mono" panose="020B0509030602030204" pitchFamily="49" charset="0"/>
              </a:rPr>
              <a:t>+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FF9900"/>
                </a:solidFill>
                <a:latin typeface="Ubuntu Mono" panose="020B0509030602030204" pitchFamily="49" charset="0"/>
              </a:rPr>
              <a:t>10</a:t>
            </a:r>
          </a:p>
          <a:p>
            <a:r>
              <a:rPr lang="en-US" b="1" dirty="0" smtClean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0466" y="335901"/>
            <a:ext cx="93190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is usually color coded. In the below example JavaScript key worlds are pink. Being pink doesn’t make it a key word, it is pink because it is a key word.</a:t>
            </a:r>
          </a:p>
          <a:p>
            <a:endParaRPr lang="en-US" dirty="0" smtClean="0"/>
          </a:p>
          <a:p>
            <a:r>
              <a:rPr lang="en-US" dirty="0" smtClean="0"/>
              <a:t>Think of it like taxi cabs in New York which are yellow. They are not taxi cabs because they are yellow. They are yellow because they are taxi cabs.</a:t>
            </a:r>
          </a:p>
          <a:p>
            <a:endParaRPr lang="en-US" dirty="0"/>
          </a:p>
          <a:p>
            <a:r>
              <a:rPr lang="en-US" dirty="0" smtClean="0"/>
              <a:t>Here are the colors for this 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9062" y="272715"/>
            <a:ext cx="3143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Function Syntax</a:t>
            </a:r>
            <a:endParaRPr lang="en-US" sz="36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89404" y="2614460"/>
            <a:ext cx="5551888" cy="2378565"/>
            <a:chOff x="4768276" y="1192373"/>
            <a:chExt cx="5551888" cy="2378565"/>
          </a:xfrm>
        </p:grpSpPr>
        <p:sp>
          <p:nvSpPr>
            <p:cNvPr id="4" name="TextBox 3"/>
            <p:cNvSpPr txBox="1"/>
            <p:nvPr/>
          </p:nvSpPr>
          <p:spPr>
            <a:xfrm>
              <a:off x="7107822" y="1887860"/>
              <a:ext cx="29546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1DCA"/>
                  </a:solidFill>
                  <a:latin typeface="Ubuntu Mono" panose="020B0509030602030204" pitchFamily="49" charset="0"/>
                </a:rPr>
                <a:t>f</a:t>
              </a:r>
              <a:r>
                <a:rPr lang="en-US" b="1" dirty="0" smtClean="0">
                  <a:solidFill>
                    <a:srgbClr val="FF1DCA"/>
                  </a:solidFill>
                  <a:latin typeface="Ubuntu Mono" panose="020B0509030602030204" pitchFamily="49" charset="0"/>
                </a:rPr>
                <a:t>unction</a:t>
              </a:r>
              <a:r>
                <a:rPr lang="en-US" b="1" dirty="0" smtClean="0">
                  <a:latin typeface="Ubuntu Mono" panose="020B0509030602030204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Ubuntu Mono" panose="020B0509030602030204" pitchFamily="49" charset="0"/>
                </a:rPr>
                <a:t>colorMyName</a:t>
              </a:r>
              <a:r>
                <a:rPr lang="en-US" b="1" dirty="0" smtClean="0">
                  <a:latin typeface="Ubuntu Mono" panose="020B0509030602030204" pitchFamily="49" charset="0"/>
                </a:rPr>
                <a:t>() {</a:t>
              </a:r>
            </a:p>
            <a:p>
              <a:r>
                <a:rPr lang="en-US" b="1" dirty="0">
                  <a:latin typeface="Ubuntu Mono" panose="020B0509030602030204" pitchFamily="49" charset="0"/>
                </a:rPr>
                <a:t> </a:t>
              </a:r>
              <a:r>
                <a:rPr lang="en-US" b="1" dirty="0" smtClean="0">
                  <a:latin typeface="Ubuntu Mono" panose="020B0509030602030204" pitchFamily="49" charset="0"/>
                </a:rPr>
                <a:t> </a:t>
              </a:r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Ubuntu Mono" panose="020B0509030602030204" pitchFamily="49" charset="0"/>
                </a:rPr>
                <a:t>// function body</a:t>
              </a:r>
            </a:p>
            <a:p>
              <a:r>
                <a:rPr lang="en-US" b="1" dirty="0" smtClean="0">
                  <a:latin typeface="Ubuntu Mono" panose="020B0509030602030204" pitchFamily="49" charset="0"/>
                </a:rPr>
                <a:t>}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8276" y="1901697"/>
              <a:ext cx="1787862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‘function’ key word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30205" y="1301456"/>
              <a:ext cx="1398140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function name</a:t>
              </a:r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52015" y="1192373"/>
              <a:ext cx="1668149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set of parenthesis</a:t>
              </a:r>
              <a:endParaRPr lang="en-US" sz="1600" dirty="0"/>
            </a:p>
          </p:txBody>
        </p:sp>
        <p:cxnSp>
          <p:nvCxnSpPr>
            <p:cNvPr id="15" name="Straight Arrow Connector 14"/>
            <p:cNvCxnSpPr>
              <a:stCxn id="10" idx="3"/>
            </p:cNvCxnSpPr>
            <p:nvPr/>
          </p:nvCxnSpPr>
          <p:spPr>
            <a:xfrm>
              <a:off x="6556138" y="2070974"/>
              <a:ext cx="619019" cy="1538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397032" y="1638390"/>
              <a:ext cx="908199" cy="311706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2"/>
            </p:cNvCxnSpPr>
            <p:nvPr/>
          </p:nvCxnSpPr>
          <p:spPr>
            <a:xfrm>
              <a:off x="9486090" y="1530927"/>
              <a:ext cx="93456" cy="41916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3" idx="0"/>
            </p:cNvCxnSpPr>
            <p:nvPr/>
          </p:nvCxnSpPr>
          <p:spPr>
            <a:xfrm flipV="1">
              <a:off x="8897266" y="2183941"/>
              <a:ext cx="983852" cy="80222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305871" y="2701965"/>
              <a:ext cx="1591395" cy="28419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670520" y="2986163"/>
              <a:ext cx="2453492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curly braces mark the start </a:t>
              </a:r>
            </a:p>
            <a:p>
              <a:r>
                <a:rPr lang="en-US" sz="1600" dirty="0" smtClean="0"/>
                <a:t>&amp; end of the function body</a:t>
              </a:r>
              <a:endParaRPr lang="en-US" sz="16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153641" y="1814926"/>
            <a:ext cx="3792513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unction with </a:t>
            </a:r>
            <a:r>
              <a:rPr lang="en-US" sz="2400" b="1" dirty="0" smtClean="0"/>
              <a:t>no</a:t>
            </a:r>
            <a:r>
              <a:rPr lang="en-US" sz="2400" dirty="0" smtClean="0"/>
              <a:t> parameters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8064576" y="3278154"/>
            <a:ext cx="3762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1DCA"/>
                </a:solidFill>
                <a:latin typeface="Ubuntu Mono" panose="020B0509030602030204" pitchFamily="49" charset="0"/>
              </a:rPr>
              <a:t>f</a:t>
            </a:r>
            <a:r>
              <a:rPr lang="en-US" b="1" dirty="0" smtClean="0">
                <a:solidFill>
                  <a:srgbClr val="FF1DCA"/>
                </a:solidFill>
                <a:latin typeface="Ubuntu Mono" panose="020B0509030602030204" pitchFamily="49" charset="0"/>
              </a:rPr>
              <a:t>unction</a:t>
            </a:r>
            <a:r>
              <a:rPr lang="en-US" b="1" dirty="0" smtClean="0"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Ubuntu Mono" panose="020B0509030602030204" pitchFamily="49" charset="0"/>
              </a:rPr>
              <a:t>colorIt</a:t>
            </a:r>
            <a:r>
              <a:rPr lang="en-US" b="1" dirty="0" smtClean="0">
                <a:latin typeface="Ubuntu Mono" panose="020B0509030602030204" pitchFamily="49" charset="0"/>
              </a:rPr>
              <a:t>(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name</a:t>
            </a:r>
            <a:r>
              <a:rPr lang="en-US" b="1" dirty="0" smtClean="0">
                <a:latin typeface="Ubuntu Mono" panose="020B0509030602030204" pitchFamily="49" charset="0"/>
              </a:rPr>
              <a:t>, 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color</a:t>
            </a:r>
            <a:r>
              <a:rPr lang="en-US" b="1" dirty="0" smtClean="0">
                <a:latin typeface="Ubuntu Mono" panose="020B0509030602030204" pitchFamily="49" charset="0"/>
              </a:rPr>
              <a:t>) {</a:t>
            </a:r>
          </a:p>
          <a:p>
            <a:r>
              <a:rPr lang="en-US" b="1" dirty="0"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// function body</a:t>
            </a:r>
          </a:p>
          <a:p>
            <a:r>
              <a:rPr lang="en-US" b="1" dirty="0" smtClean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54002" y="2614460"/>
            <a:ext cx="128932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2 parameters</a:t>
            </a:r>
            <a:endParaRPr lang="en-US" sz="1600" dirty="0"/>
          </a:p>
        </p:txBody>
      </p:sp>
      <p:cxnSp>
        <p:nvCxnSpPr>
          <p:cNvPr id="40" name="Straight Arrow Connector 39"/>
          <p:cNvCxnSpPr>
            <a:stCxn id="37" idx="2"/>
          </p:cNvCxnSpPr>
          <p:nvPr/>
        </p:nvCxnSpPr>
        <p:spPr>
          <a:xfrm>
            <a:off x="10598666" y="2953014"/>
            <a:ext cx="282867" cy="41916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37137" y="1783133"/>
            <a:ext cx="342221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unction with parameters</a:t>
            </a:r>
            <a:endParaRPr lang="en-US" sz="24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5980921" y="1334278"/>
            <a:ext cx="0" cy="5094514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0356980" y="2948495"/>
            <a:ext cx="241685" cy="42368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3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9062" y="272715"/>
            <a:ext cx="3496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Calling a Function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486201" y="1752314"/>
            <a:ext cx="3300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1DCA"/>
                </a:solidFill>
                <a:latin typeface="Ubuntu Mono" panose="020B0509030602030204" pitchFamily="49" charset="0"/>
              </a:rPr>
              <a:t>f</a:t>
            </a:r>
            <a:r>
              <a:rPr lang="en-US" b="1" dirty="0" smtClean="0">
                <a:solidFill>
                  <a:srgbClr val="FF1DCA"/>
                </a:solidFill>
                <a:latin typeface="Ubuntu Mono" panose="020B0509030602030204" pitchFamily="49" charset="0"/>
              </a:rPr>
              <a:t>unction</a:t>
            </a:r>
            <a:r>
              <a:rPr lang="en-US" b="1" dirty="0" smtClean="0"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Ubuntu Mono" panose="020B0509030602030204" pitchFamily="49" charset="0"/>
              </a:rPr>
              <a:t>nameOfFunction</a:t>
            </a:r>
            <a:r>
              <a:rPr lang="en-US" b="1" dirty="0" smtClean="0">
                <a:latin typeface="Ubuntu Mono" panose="020B0509030602030204" pitchFamily="49" charset="0"/>
              </a:rPr>
              <a:t>() {</a:t>
            </a:r>
          </a:p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  // function body</a:t>
            </a:r>
            <a:endParaRPr lang="en-US" b="1" dirty="0" smtClean="0">
              <a:latin typeface="Ubuntu Mono" panose="020B0509030602030204" pitchFamily="49" charset="0"/>
            </a:endParaRPr>
          </a:p>
          <a:p>
            <a:r>
              <a:rPr lang="en-US" b="1" dirty="0" smtClean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201" y="270607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Ubuntu Mono" panose="020B0509030602030204" pitchFamily="49" charset="0"/>
              </a:rPr>
              <a:t>nameOfFunction</a:t>
            </a:r>
            <a:r>
              <a:rPr lang="en-US" b="1" dirty="0" smtClean="0">
                <a:latin typeface="Ubuntu Mono" panose="020B0509030602030204" pitchFamily="49" charset="0"/>
              </a:rPr>
              <a:t>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3259" y="1217766"/>
            <a:ext cx="32548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Call function with no parameters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8810" y="3908925"/>
            <a:ext cx="30423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Call function with 1 parameter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67352" y="1158668"/>
            <a:ext cx="30423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Call function with 3 parameter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9309" y="4442643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1DCA"/>
                </a:solidFill>
                <a:latin typeface="Ubuntu Mono" panose="020B0509030602030204" pitchFamily="49" charset="0"/>
              </a:rPr>
              <a:t>f</a:t>
            </a:r>
            <a:r>
              <a:rPr lang="en-US" b="1" dirty="0" smtClean="0">
                <a:solidFill>
                  <a:srgbClr val="FF1DCA"/>
                </a:solidFill>
                <a:latin typeface="Ubuntu Mono" panose="020B0509030602030204" pitchFamily="49" charset="0"/>
              </a:rPr>
              <a:t>unction</a:t>
            </a:r>
            <a:r>
              <a:rPr lang="en-US" b="1" dirty="0" smtClean="0"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Ubuntu Mono" panose="020B0509030602030204" pitchFamily="49" charset="0"/>
              </a:rPr>
              <a:t>anotherFunction</a:t>
            </a:r>
            <a:r>
              <a:rPr lang="en-US" b="1" dirty="0" smtClean="0">
                <a:latin typeface="Ubuntu Mono" panose="020B0509030602030204" pitchFamily="49" charset="0"/>
              </a:rPr>
              <a:t>(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name</a:t>
            </a:r>
            <a:r>
              <a:rPr lang="en-US" b="1" dirty="0" smtClean="0">
                <a:latin typeface="Ubuntu Mono" panose="020B0509030602030204" pitchFamily="49" charset="0"/>
              </a:rPr>
              <a:t>) {</a:t>
            </a:r>
          </a:p>
          <a:p>
            <a:r>
              <a:rPr lang="en-US" b="1" dirty="0" smtClean="0">
                <a:latin typeface="Ubuntu Mono" panose="020B0509030602030204" pitchFamily="49" charset="0"/>
              </a:rPr>
              <a:t>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// function body</a:t>
            </a:r>
            <a:endParaRPr lang="en-US" b="1" dirty="0" smtClean="0">
              <a:latin typeface="Ubuntu Mono" panose="020B0509030602030204" pitchFamily="49" charset="0"/>
            </a:endParaRPr>
          </a:p>
          <a:p>
            <a:r>
              <a:rPr lang="en-US" b="1" dirty="0" smtClean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9309" y="539640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Ubuntu Mono" panose="020B0509030602030204" pitchFamily="49" charset="0"/>
              </a:rPr>
              <a:t>anotherFunction</a:t>
            </a:r>
            <a:r>
              <a:rPr lang="en-US" b="1" dirty="0" smtClean="0">
                <a:latin typeface="Ubuntu Mono" panose="020B0509030602030204" pitchFamily="49" charset="0"/>
              </a:rPr>
              <a:t>(</a:t>
            </a:r>
            <a:r>
              <a:rPr lang="en-US" b="1" dirty="0" smtClean="0">
                <a:solidFill>
                  <a:srgbClr val="00B050"/>
                </a:solidFill>
                <a:latin typeface="Ubuntu Mono" panose="020B0509030602030204" pitchFamily="49" charset="0"/>
              </a:rPr>
              <a:t>‘joe’</a:t>
            </a:r>
            <a:r>
              <a:rPr lang="en-US" b="1" dirty="0" smtClean="0">
                <a:latin typeface="Ubuntu Mono" panose="020B0509030602030204" pitchFamily="49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06759" y="2726432"/>
            <a:ext cx="23850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Function name followed by </a:t>
            </a:r>
            <a:r>
              <a:rPr lang="en-US" sz="1400" dirty="0" smtClean="0">
                <a:latin typeface="Ubuntu Mono" panose="020B0509030602030204" pitchFamily="49" charset="0"/>
              </a:rPr>
              <a:t>()</a:t>
            </a:r>
            <a:endParaRPr lang="en-US" sz="1400" dirty="0">
              <a:latin typeface="Ubuntu Mono" panose="020B0509030602030204" pitchFamily="49" charset="0"/>
            </a:endParaRPr>
          </a:p>
        </p:txBody>
      </p:sp>
      <p:cxnSp>
        <p:nvCxnSpPr>
          <p:cNvPr id="18" name="Straight Arrow Connector 17"/>
          <p:cNvCxnSpPr>
            <a:endCxn id="10" idx="3"/>
          </p:cNvCxnSpPr>
          <p:nvPr/>
        </p:nvCxnSpPr>
        <p:spPr>
          <a:xfrm flipH="1">
            <a:off x="2517526" y="2874325"/>
            <a:ext cx="289234" cy="1641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969482" y="1581248"/>
            <a:ext cx="5493812" cy="1323090"/>
            <a:chOff x="5969482" y="1581248"/>
            <a:chExt cx="5493812" cy="1323090"/>
          </a:xfrm>
        </p:grpSpPr>
        <p:sp>
          <p:nvSpPr>
            <p:cNvPr id="19" name="TextBox 18"/>
            <p:cNvSpPr txBox="1"/>
            <p:nvPr/>
          </p:nvSpPr>
          <p:spPr>
            <a:xfrm>
              <a:off x="5969482" y="1581248"/>
              <a:ext cx="54938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1DCA"/>
                  </a:solidFill>
                  <a:latin typeface="Ubuntu Mono" panose="020B0509030602030204" pitchFamily="49" charset="0"/>
                </a:rPr>
                <a:t>f</a:t>
              </a:r>
              <a:r>
                <a:rPr lang="en-US" b="1" dirty="0" smtClean="0">
                  <a:solidFill>
                    <a:srgbClr val="FF1DCA"/>
                  </a:solidFill>
                  <a:latin typeface="Ubuntu Mono" panose="020B0509030602030204" pitchFamily="49" charset="0"/>
                </a:rPr>
                <a:t>unction</a:t>
              </a:r>
              <a:r>
                <a:rPr lang="en-US" b="1" dirty="0" smtClean="0">
                  <a:latin typeface="Ubuntu Mono" panose="020B0509030602030204" pitchFamily="49" charset="0"/>
                </a:rPr>
                <a:t> </a:t>
              </a:r>
              <a:r>
                <a:rPr lang="en-US" b="1" dirty="0" err="1" smtClean="0">
                  <a:solidFill>
                    <a:srgbClr val="0000FF"/>
                  </a:solidFill>
                  <a:latin typeface="Ubuntu Mono" panose="020B0509030602030204" pitchFamily="49" charset="0"/>
                </a:rPr>
                <a:t>oneMoreFunction</a:t>
              </a:r>
              <a:r>
                <a:rPr lang="en-US" b="1" dirty="0" smtClean="0">
                  <a:latin typeface="Ubuntu Mono" panose="020B0509030602030204" pitchFamily="49" charset="0"/>
                </a:rPr>
                <a:t>(</a:t>
              </a:r>
              <a:r>
                <a:rPr lang="en-US" b="1" dirty="0" smtClean="0">
                  <a:solidFill>
                    <a:srgbClr val="EE7600"/>
                  </a:solidFill>
                  <a:latin typeface="Ubuntu Mono" panose="020B0509030602030204" pitchFamily="49" charset="0"/>
                </a:rPr>
                <a:t>first</a:t>
              </a:r>
              <a:r>
                <a:rPr lang="en-US" b="1" dirty="0" smtClean="0">
                  <a:latin typeface="Ubuntu Mono" panose="020B0509030602030204" pitchFamily="49" charset="0"/>
                </a:rPr>
                <a:t>,</a:t>
              </a:r>
              <a:r>
                <a:rPr lang="en-US" b="1" dirty="0" smtClean="0">
                  <a:solidFill>
                    <a:srgbClr val="FF9900"/>
                  </a:solidFill>
                  <a:latin typeface="Ubuntu Mono" panose="020B0509030602030204" pitchFamily="49" charset="0"/>
                </a:rPr>
                <a:t> </a:t>
              </a:r>
              <a:r>
                <a:rPr lang="en-US" b="1" dirty="0" smtClean="0">
                  <a:solidFill>
                    <a:srgbClr val="EE7600"/>
                  </a:solidFill>
                  <a:latin typeface="Ubuntu Mono" panose="020B0509030602030204" pitchFamily="49" charset="0"/>
                </a:rPr>
                <a:t>last</a:t>
              </a:r>
              <a:r>
                <a:rPr lang="en-US" b="1" dirty="0" smtClean="0">
                  <a:latin typeface="Ubuntu Mono" panose="020B0509030602030204" pitchFamily="49" charset="0"/>
                </a:rPr>
                <a:t>,</a:t>
              </a:r>
              <a:r>
                <a:rPr lang="en-US" b="1" dirty="0" smtClean="0">
                  <a:solidFill>
                    <a:srgbClr val="FF9900"/>
                  </a:solidFill>
                  <a:latin typeface="Ubuntu Mono" panose="020B0509030602030204" pitchFamily="49" charset="0"/>
                </a:rPr>
                <a:t> </a:t>
              </a:r>
              <a:r>
                <a:rPr lang="en-US" b="1" dirty="0" smtClean="0">
                  <a:solidFill>
                    <a:srgbClr val="EE7600"/>
                  </a:solidFill>
                  <a:latin typeface="Ubuntu Mono" panose="020B0509030602030204" pitchFamily="49" charset="0"/>
                </a:rPr>
                <a:t>grade</a:t>
              </a:r>
              <a:r>
                <a:rPr lang="en-US" b="1" dirty="0" smtClean="0">
                  <a:latin typeface="Ubuntu Mono" panose="020B0509030602030204" pitchFamily="49" charset="0"/>
                </a:rPr>
                <a:t>) {</a:t>
              </a:r>
            </a:p>
            <a:p>
              <a:r>
                <a:rPr lang="en-US" b="1" dirty="0" smtClean="0">
                  <a:latin typeface="Ubuntu Mono" panose="020B0509030602030204" pitchFamily="49" charset="0"/>
                </a:rPr>
                <a:t>  </a:t>
              </a:r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Ubuntu Mono" panose="020B0509030602030204" pitchFamily="49" charset="0"/>
                </a:rPr>
                <a:t>// function body</a:t>
              </a:r>
              <a:endParaRPr lang="en-US" b="1" dirty="0" smtClean="0">
                <a:latin typeface="Ubuntu Mono" panose="020B0509030602030204" pitchFamily="49" charset="0"/>
              </a:endParaRPr>
            </a:p>
            <a:p>
              <a:r>
                <a:rPr lang="en-US" b="1" dirty="0" smtClean="0">
                  <a:latin typeface="Ubuntu Mono" panose="020B0509030602030204" pitchFamily="49" charset="0"/>
                </a:rPr>
                <a:t>}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88140" y="2535006"/>
              <a:ext cx="4108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00FF"/>
                  </a:solidFill>
                  <a:latin typeface="Ubuntu Mono" panose="020B0509030602030204" pitchFamily="49" charset="0"/>
                </a:rPr>
                <a:t>oneMoreFunction</a:t>
              </a:r>
              <a:r>
                <a:rPr lang="en-US" b="1" dirty="0" smtClean="0">
                  <a:latin typeface="Ubuntu Mono" panose="020B0509030602030204" pitchFamily="49" charset="0"/>
                </a:rPr>
                <a:t>(</a:t>
              </a:r>
              <a:r>
                <a:rPr lang="en-US" b="1" dirty="0" smtClean="0">
                  <a:solidFill>
                    <a:srgbClr val="00B050"/>
                  </a:solidFill>
                  <a:latin typeface="Ubuntu Mono" panose="020B0509030602030204" pitchFamily="49" charset="0"/>
                </a:rPr>
                <a:t>‘joe’</a:t>
              </a:r>
              <a:r>
                <a:rPr lang="en-US" b="1" dirty="0" smtClean="0">
                  <a:latin typeface="Ubuntu Mono" panose="020B0509030602030204" pitchFamily="49" charset="0"/>
                </a:rPr>
                <a:t>,</a:t>
              </a:r>
              <a:r>
                <a:rPr lang="en-US" b="1" dirty="0" smtClean="0">
                  <a:solidFill>
                    <a:srgbClr val="00B050"/>
                  </a:solidFill>
                  <a:latin typeface="Ubuntu Mono" panose="020B0509030602030204" pitchFamily="49" charset="0"/>
                </a:rPr>
                <a:t> ‘smith’</a:t>
              </a:r>
              <a:r>
                <a:rPr lang="en-US" b="1" dirty="0" smtClean="0">
                  <a:latin typeface="Ubuntu Mono" panose="020B0509030602030204" pitchFamily="49" charset="0"/>
                </a:rPr>
                <a:t>,</a:t>
              </a:r>
              <a:r>
                <a:rPr lang="en-US" b="1" dirty="0" smtClean="0">
                  <a:solidFill>
                    <a:srgbClr val="00B050"/>
                  </a:solidFill>
                  <a:latin typeface="Ubuntu Mono" panose="020B0509030602030204" pitchFamily="49" charset="0"/>
                </a:rPr>
                <a:t> </a:t>
              </a:r>
              <a:r>
                <a:rPr lang="en-US" b="1" dirty="0" smtClean="0">
                  <a:solidFill>
                    <a:srgbClr val="FF9900"/>
                  </a:solidFill>
                  <a:latin typeface="Ubuntu Mono" panose="020B0509030602030204" pitchFamily="49" charset="0"/>
                </a:rPr>
                <a:t>7</a:t>
              </a:r>
              <a:r>
                <a:rPr lang="en-US" b="1" dirty="0" smtClean="0">
                  <a:latin typeface="Ubuntu Mono" panose="020B05090306020302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01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9062" y="216731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Function Body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753670" y="2075771"/>
            <a:ext cx="52629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1DCA"/>
                </a:solidFill>
                <a:latin typeface="Ubuntu Mono" panose="020B0509030602030204" pitchFamily="49" charset="0"/>
              </a:rPr>
              <a:t>f</a:t>
            </a:r>
            <a:r>
              <a:rPr lang="en-US" b="1" dirty="0" smtClean="0">
                <a:solidFill>
                  <a:srgbClr val="FF1DCA"/>
                </a:solidFill>
                <a:latin typeface="Ubuntu Mono" panose="020B0509030602030204" pitchFamily="49" charset="0"/>
              </a:rPr>
              <a:t>unction</a:t>
            </a:r>
            <a:r>
              <a:rPr lang="en-US" b="1" dirty="0" smtClean="0"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Ubuntu Mono" panose="020B0509030602030204" pitchFamily="49" charset="0"/>
              </a:rPr>
              <a:t>anotherFunction</a:t>
            </a:r>
            <a:r>
              <a:rPr lang="en-US" b="1" dirty="0" smtClean="0">
                <a:latin typeface="Ubuntu Mono" panose="020B0509030602030204" pitchFamily="49" charset="0"/>
              </a:rPr>
              <a:t>(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num1</a:t>
            </a:r>
            <a:r>
              <a:rPr lang="en-US" b="1" dirty="0" smtClean="0">
                <a:latin typeface="Ubuntu Mono" panose="020B0509030602030204" pitchFamily="49" charset="0"/>
              </a:rPr>
              <a:t>,</a:t>
            </a:r>
            <a:r>
              <a:rPr lang="en-US" b="1" dirty="0" smtClean="0">
                <a:solidFill>
                  <a:srgbClr val="FF9900"/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num2</a:t>
            </a:r>
            <a:r>
              <a:rPr lang="en-US" b="1" dirty="0" smtClean="0">
                <a:latin typeface="Ubuntu Mono" panose="020B0509030602030204" pitchFamily="49" charset="0"/>
              </a:rPr>
              <a:t>,</a:t>
            </a:r>
            <a:r>
              <a:rPr lang="en-US" b="1" dirty="0" smtClean="0">
                <a:solidFill>
                  <a:srgbClr val="FF9900"/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num3</a:t>
            </a:r>
            <a:r>
              <a:rPr lang="en-US" b="1" dirty="0" smtClean="0">
                <a:latin typeface="Ubuntu Mono" panose="020B0509030602030204" pitchFamily="49" charset="0"/>
              </a:rPr>
              <a:t>) {</a:t>
            </a:r>
          </a:p>
          <a:p>
            <a:r>
              <a:rPr lang="en-US" b="1" dirty="0" smtClean="0">
                <a:latin typeface="Ubuntu Mono" panose="020B0509030602030204" pitchFamily="49" charset="0"/>
              </a:rPr>
              <a:t>  </a:t>
            </a:r>
            <a:r>
              <a:rPr lang="en-US" b="1" dirty="0" smtClean="0">
                <a:solidFill>
                  <a:srgbClr val="FF1DCA"/>
                </a:solidFill>
                <a:latin typeface="Ubuntu Mono" panose="020B0509030602030204" pitchFamily="49" charset="0"/>
              </a:rPr>
              <a:t>let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x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Ubuntu Mono" panose="020B0509030602030204" pitchFamily="49" charset="0"/>
              </a:rPr>
              <a:t>=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num1 </a:t>
            </a:r>
            <a:r>
              <a:rPr lang="en-US" b="1" dirty="0" smtClean="0">
                <a:solidFill>
                  <a:srgbClr val="00B0F0"/>
                </a:solidFill>
                <a:latin typeface="Ubuntu Mono" panose="020B0509030602030204" pitchFamily="49" charset="0"/>
              </a:rPr>
              <a:t>*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 num2 </a:t>
            </a:r>
            <a:r>
              <a:rPr lang="en-US" b="1" dirty="0" smtClean="0">
                <a:solidFill>
                  <a:srgbClr val="00B0F0"/>
                </a:solidFill>
                <a:latin typeface="Ubuntu Mono" panose="020B0509030602030204" pitchFamily="49" charset="0"/>
              </a:rPr>
              <a:t>*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 num3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FF1DCA"/>
                </a:solidFill>
                <a:latin typeface="Ubuntu Mono" panose="020B0509030602030204" pitchFamily="49" charset="0"/>
              </a:rPr>
              <a:t>let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y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Ubuntu Mono" panose="020B0509030602030204" pitchFamily="49" charset="0"/>
              </a:rPr>
              <a:t>=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num1 </a:t>
            </a:r>
            <a:r>
              <a:rPr lang="en-US" b="1" dirty="0" smtClean="0">
                <a:solidFill>
                  <a:srgbClr val="00B0F0"/>
                </a:solidFill>
                <a:latin typeface="Ubuntu Mono" panose="020B0509030602030204" pitchFamily="49" charset="0"/>
              </a:rPr>
              <a:t>+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 num2 </a:t>
            </a:r>
            <a:r>
              <a:rPr lang="en-US" b="1" dirty="0" smtClean="0">
                <a:solidFill>
                  <a:srgbClr val="00B0F0"/>
                </a:solidFill>
                <a:latin typeface="Ubuntu Mono" panose="020B0509030602030204" pitchFamily="49" charset="0"/>
              </a:rPr>
              <a:t>+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 num3</a:t>
            </a:r>
          </a:p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  </a:t>
            </a:r>
            <a:r>
              <a:rPr lang="en-US" b="1" dirty="0" smtClean="0">
                <a:solidFill>
                  <a:srgbClr val="FF1DCA"/>
                </a:solidFill>
                <a:latin typeface="Ubuntu Mono" panose="020B0509030602030204" pitchFamily="49" charset="0"/>
              </a:rPr>
              <a:t>let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z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Ubuntu Mono" panose="020B0509030602030204" pitchFamily="49" charset="0"/>
              </a:rPr>
              <a:t>=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x </a:t>
            </a:r>
            <a:r>
              <a:rPr lang="en-US" b="1" dirty="0" smtClean="0">
                <a:solidFill>
                  <a:srgbClr val="00B0F0"/>
                </a:solidFill>
                <a:latin typeface="Ubuntu Mono" panose="020B0509030602030204" pitchFamily="49" charset="0"/>
              </a:rPr>
              <a:t>+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 y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FF1DCA"/>
                </a:solidFill>
                <a:latin typeface="Ubuntu Mono" panose="020B0509030602030204" pitchFamily="49" charset="0"/>
              </a:rPr>
              <a:t>return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z</a:t>
            </a:r>
          </a:p>
          <a:p>
            <a:r>
              <a:rPr lang="en-US" b="1" dirty="0" smtClean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2328" y="448510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1DCA"/>
                </a:solidFill>
                <a:latin typeface="Ubuntu Mono" panose="020B0509030602030204" pitchFamily="49" charset="0"/>
              </a:rPr>
              <a:t>l</a:t>
            </a:r>
            <a:r>
              <a:rPr lang="en-US" b="1" dirty="0" smtClean="0">
                <a:solidFill>
                  <a:srgbClr val="FF1DCA"/>
                </a:solidFill>
                <a:latin typeface="Ubuntu Mono" panose="020B0509030602030204" pitchFamily="49" charset="0"/>
              </a:rPr>
              <a:t>et</a:t>
            </a:r>
            <a:r>
              <a:rPr lang="en-US" b="1" dirty="0" smtClean="0">
                <a:solidFill>
                  <a:srgbClr val="0000FF"/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a</a:t>
            </a:r>
            <a:r>
              <a:rPr lang="en-US" b="1" dirty="0" smtClean="0">
                <a:solidFill>
                  <a:srgbClr val="0000FF"/>
                </a:solidFill>
                <a:latin typeface="Ubuntu Mono" panose="020B0509030602030204" pitchFamily="49" charset="0"/>
              </a:rPr>
              <a:t> = anotherFunction</a:t>
            </a:r>
            <a:r>
              <a:rPr lang="en-US" b="1" dirty="0" smtClean="0">
                <a:latin typeface="Ubuntu Mono" panose="020B0509030602030204" pitchFamily="49" charset="0"/>
              </a:rPr>
              <a:t>(</a:t>
            </a:r>
            <a:r>
              <a:rPr lang="en-US" b="1" dirty="0" smtClean="0">
                <a:solidFill>
                  <a:srgbClr val="FF9900"/>
                </a:solidFill>
                <a:latin typeface="Ubuntu Mono" panose="020B0509030602030204" pitchFamily="49" charset="0"/>
              </a:rPr>
              <a:t>2, 5, 7</a:t>
            </a:r>
            <a:r>
              <a:rPr lang="en-US" b="1" dirty="0" smtClean="0">
                <a:latin typeface="Ubuntu Mono" panose="020B0509030602030204" pitchFamily="49" charset="0"/>
              </a:rPr>
              <a:t>)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4155741" y="2463280"/>
            <a:ext cx="276300" cy="979715"/>
          </a:xfrm>
          <a:prstGeom prst="rightBrace">
            <a:avLst>
              <a:gd name="adj1" fmla="val 61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58840" y="2763533"/>
            <a:ext cx="381566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These 4 lines are in the ‘function body’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28998" y="3830097"/>
            <a:ext cx="5281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Who knows the value of ‘a’?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73081" y="4925425"/>
            <a:ext cx="220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B050"/>
                </a:solidFill>
              </a:rPr>
              <a:t>a</a:t>
            </a:r>
            <a:r>
              <a:rPr lang="en-US" sz="5400" b="1" dirty="0" smtClean="0">
                <a:solidFill>
                  <a:srgbClr val="00B050"/>
                </a:solidFill>
              </a:rPr>
              <a:t> = 84</a:t>
            </a:r>
            <a:endParaRPr lang="en-US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3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9062" y="272715"/>
            <a:ext cx="4889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Arguments &amp; Parameters</a:t>
            </a:r>
            <a:endParaRPr lang="en-US" sz="3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55048" y="2023634"/>
            <a:ext cx="5493812" cy="3196182"/>
            <a:chOff x="691155" y="1799700"/>
            <a:chExt cx="5493812" cy="3196182"/>
          </a:xfrm>
        </p:grpSpPr>
        <p:sp>
          <p:nvSpPr>
            <p:cNvPr id="46" name="TextBox 45"/>
            <p:cNvSpPr txBox="1"/>
            <p:nvPr/>
          </p:nvSpPr>
          <p:spPr>
            <a:xfrm>
              <a:off x="3856342" y="1799700"/>
              <a:ext cx="15363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‘parameters’</a:t>
              </a:r>
              <a:endParaRPr lang="en-US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91155" y="2330131"/>
              <a:ext cx="5493812" cy="2150407"/>
              <a:chOff x="753670" y="1686318"/>
              <a:chExt cx="5493812" cy="2150407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753670" y="2075771"/>
                <a:ext cx="549381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1DCA"/>
                    </a:solidFill>
                    <a:latin typeface="Ubuntu Mono" panose="020B0509030602030204" pitchFamily="49" charset="0"/>
                  </a:rPr>
                  <a:t>f</a:t>
                </a:r>
                <a:r>
                  <a:rPr lang="en-US" b="1" dirty="0" smtClean="0">
                    <a:solidFill>
                      <a:srgbClr val="FF1DCA"/>
                    </a:solidFill>
                    <a:latin typeface="Ubuntu Mono" panose="020B0509030602030204" pitchFamily="49" charset="0"/>
                  </a:rPr>
                  <a:t>unction</a:t>
                </a:r>
                <a:r>
                  <a:rPr lang="en-US" b="1" dirty="0" smtClean="0">
                    <a:latin typeface="Ubuntu Mono" panose="020B0509030602030204" pitchFamily="49" charset="0"/>
                  </a:rPr>
                  <a:t> </a:t>
                </a:r>
                <a:r>
                  <a:rPr lang="en-US" b="1" dirty="0" smtClean="0">
                    <a:solidFill>
                      <a:srgbClr val="0000FF"/>
                    </a:solidFill>
                    <a:latin typeface="Ubuntu Mono" panose="020B0509030602030204" pitchFamily="49" charset="0"/>
                  </a:rPr>
                  <a:t>anotherFunction</a:t>
                </a:r>
                <a:r>
                  <a:rPr lang="en-US" b="1" dirty="0" smtClean="0">
                    <a:latin typeface="Ubuntu Mono" panose="020B0509030602030204" pitchFamily="49" charset="0"/>
                  </a:rPr>
                  <a:t>(</a:t>
                </a:r>
                <a:r>
                  <a:rPr lang="en-US" b="1" dirty="0" smtClean="0">
                    <a:solidFill>
                      <a:srgbClr val="EE7600"/>
                    </a:solidFill>
                    <a:latin typeface="Ubuntu Mono" panose="020B0509030602030204" pitchFamily="49" charset="0"/>
                  </a:rPr>
                  <a:t>first</a:t>
                </a:r>
                <a:r>
                  <a:rPr lang="en-US" b="1" dirty="0" smtClean="0">
                    <a:latin typeface="Ubuntu Mono" panose="020B0509030602030204" pitchFamily="49" charset="0"/>
                  </a:rPr>
                  <a:t>,</a:t>
                </a:r>
                <a:r>
                  <a:rPr lang="en-US" b="1" dirty="0" smtClean="0">
                    <a:solidFill>
                      <a:srgbClr val="FF9900"/>
                    </a:solidFill>
                    <a:latin typeface="Ubuntu Mono" panose="020B0509030602030204" pitchFamily="49" charset="0"/>
                  </a:rPr>
                  <a:t> </a:t>
                </a:r>
                <a:r>
                  <a:rPr lang="en-US" b="1" dirty="0" smtClean="0">
                    <a:solidFill>
                      <a:srgbClr val="EE7600"/>
                    </a:solidFill>
                    <a:latin typeface="Ubuntu Mono" panose="020B0509030602030204" pitchFamily="49" charset="0"/>
                  </a:rPr>
                  <a:t>last</a:t>
                </a:r>
                <a:r>
                  <a:rPr lang="en-US" b="1" dirty="0" smtClean="0">
                    <a:latin typeface="Ubuntu Mono" panose="020B0509030602030204" pitchFamily="49" charset="0"/>
                  </a:rPr>
                  <a:t>,</a:t>
                </a:r>
                <a:r>
                  <a:rPr lang="en-US" b="1" dirty="0" smtClean="0">
                    <a:solidFill>
                      <a:srgbClr val="FF9900"/>
                    </a:solidFill>
                    <a:latin typeface="Ubuntu Mono" panose="020B0509030602030204" pitchFamily="49" charset="0"/>
                  </a:rPr>
                  <a:t> </a:t>
                </a:r>
                <a:r>
                  <a:rPr lang="en-US" b="1" dirty="0" smtClean="0">
                    <a:solidFill>
                      <a:srgbClr val="EE7600"/>
                    </a:solidFill>
                    <a:latin typeface="Ubuntu Mono" panose="020B0509030602030204" pitchFamily="49" charset="0"/>
                  </a:rPr>
                  <a:t>grade</a:t>
                </a:r>
                <a:r>
                  <a:rPr lang="en-US" b="1" dirty="0" smtClean="0">
                    <a:latin typeface="Ubuntu Mono" panose="020B0509030602030204" pitchFamily="49" charset="0"/>
                  </a:rPr>
                  <a:t>) {</a:t>
                </a:r>
              </a:p>
              <a:p>
                <a:r>
                  <a:rPr lang="en-US" b="1" dirty="0" smtClean="0">
                    <a:latin typeface="Ubuntu Mono" panose="020B0509030602030204" pitchFamily="49" charset="0"/>
                  </a:rPr>
                  <a:t>  </a:t>
                </a:r>
                <a:r>
                  <a:rPr lang="en-US" b="1" dirty="0" smtClean="0">
                    <a:solidFill>
                      <a:schemeClr val="bg1">
                        <a:lumMod val="65000"/>
                      </a:schemeClr>
                    </a:solidFill>
                    <a:latin typeface="Ubuntu Mono" panose="020B0509030602030204" pitchFamily="49" charset="0"/>
                  </a:rPr>
                  <a:t>// function body</a:t>
                </a:r>
                <a:endParaRPr lang="en-US" b="1" dirty="0" smtClean="0">
                  <a:latin typeface="Ubuntu Mono" panose="020B0509030602030204" pitchFamily="49" charset="0"/>
                </a:endParaRPr>
              </a:p>
              <a:p>
                <a:r>
                  <a:rPr lang="en-US" b="1" dirty="0" smtClean="0">
                    <a:latin typeface="Ubuntu Mono" panose="020B0509030602030204" pitchFamily="49" charset="0"/>
                  </a:rPr>
                  <a:t>}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72328" y="3029529"/>
                <a:ext cx="4108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  <a:latin typeface="Ubuntu Mono" panose="020B0509030602030204" pitchFamily="49" charset="0"/>
                  </a:rPr>
                  <a:t>anotherFunction</a:t>
                </a:r>
                <a:r>
                  <a:rPr lang="en-US" b="1" dirty="0" smtClean="0">
                    <a:latin typeface="Ubuntu Mono" panose="020B0509030602030204" pitchFamily="49" charset="0"/>
                  </a:rPr>
                  <a:t>(</a:t>
                </a:r>
                <a:r>
                  <a:rPr lang="en-US" b="1" dirty="0" smtClean="0">
                    <a:solidFill>
                      <a:srgbClr val="00B050"/>
                    </a:solidFill>
                    <a:latin typeface="Ubuntu Mono" panose="020B0509030602030204" pitchFamily="49" charset="0"/>
                  </a:rPr>
                  <a:t>‘joe’</a:t>
                </a:r>
                <a:r>
                  <a:rPr lang="en-US" b="1" dirty="0" smtClean="0">
                    <a:latin typeface="Ubuntu Mono" panose="020B0509030602030204" pitchFamily="49" charset="0"/>
                  </a:rPr>
                  <a:t>,</a:t>
                </a:r>
                <a:r>
                  <a:rPr lang="en-US" b="1" dirty="0" smtClean="0">
                    <a:solidFill>
                      <a:srgbClr val="00B050"/>
                    </a:solidFill>
                    <a:latin typeface="Ubuntu Mono" panose="020B0509030602030204" pitchFamily="49" charset="0"/>
                  </a:rPr>
                  <a:t> ‘smith’</a:t>
                </a:r>
                <a:r>
                  <a:rPr lang="en-US" b="1" dirty="0" smtClean="0">
                    <a:latin typeface="Ubuntu Mono" panose="020B0509030602030204" pitchFamily="49" charset="0"/>
                  </a:rPr>
                  <a:t>,</a:t>
                </a:r>
                <a:r>
                  <a:rPr lang="en-US" b="1" dirty="0" smtClean="0">
                    <a:solidFill>
                      <a:srgbClr val="00B050"/>
                    </a:solidFill>
                    <a:latin typeface="Ubuntu Mono" panose="020B0509030602030204" pitchFamily="49" charset="0"/>
                  </a:rPr>
                  <a:t> </a:t>
                </a:r>
                <a:r>
                  <a:rPr lang="en-US" b="1" dirty="0" smtClean="0">
                    <a:solidFill>
                      <a:srgbClr val="FF9900"/>
                    </a:solidFill>
                    <a:latin typeface="Ubuntu Mono" panose="020B0509030602030204" pitchFamily="49" charset="0"/>
                  </a:rPr>
                  <a:t>7</a:t>
                </a:r>
                <a:r>
                  <a:rPr lang="en-US" b="1" dirty="0" smtClean="0">
                    <a:latin typeface="Ubuntu Mono" panose="020B0509030602030204" pitchFamily="49" charset="0"/>
                  </a:rPr>
                  <a:t>)</a:t>
                </a: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2948473" y="2397967"/>
                <a:ext cx="970384" cy="70912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3698033" y="2391744"/>
                <a:ext cx="970384" cy="70912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V="1">
                <a:off x="4453816" y="2401075"/>
                <a:ext cx="970384" cy="70912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ight Brace 52"/>
              <p:cNvSpPr/>
              <p:nvPr/>
            </p:nvSpPr>
            <p:spPr>
              <a:xfrm rot="16200000">
                <a:off x="4498174" y="890921"/>
                <a:ext cx="407436" cy="1998230"/>
              </a:xfrm>
              <a:prstGeom prst="rightBrace">
                <a:avLst>
                  <a:gd name="adj1" fmla="val 61833"/>
                  <a:gd name="adj2" fmla="val 5000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ight Brace 53"/>
              <p:cNvSpPr/>
              <p:nvPr/>
            </p:nvSpPr>
            <p:spPr>
              <a:xfrm rot="5400000" flipV="1">
                <a:off x="3339625" y="2675879"/>
                <a:ext cx="407436" cy="1914256"/>
              </a:xfrm>
              <a:prstGeom prst="rightBrace">
                <a:avLst>
                  <a:gd name="adj1" fmla="val 61833"/>
                  <a:gd name="adj2" fmla="val 5000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2749538" y="4626550"/>
              <a:ext cx="146258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‘arguments’</a:t>
              </a:r>
              <a:endParaRPr 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203233" y="1922106"/>
            <a:ext cx="37322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Functions have ‘parameters’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you call a function you pass it ‘arguments’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Arguments become the value of the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E7600"/>
                </a:solidFill>
                <a:latin typeface="Ubuntu Mono" panose="020B0509030602030204" pitchFamily="49" charset="0"/>
              </a:rPr>
              <a:t>f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irst</a:t>
            </a:r>
            <a:r>
              <a:rPr lang="en-US" dirty="0" smtClean="0">
                <a:latin typeface="Ubuntu Mono" panose="020B0509030602030204" pitchFamily="49" charset="0"/>
              </a:rPr>
              <a:t> will be </a:t>
            </a:r>
            <a:r>
              <a:rPr lang="en-US" b="1" dirty="0" smtClean="0">
                <a:solidFill>
                  <a:srgbClr val="00B050"/>
                </a:solidFill>
                <a:latin typeface="Ubuntu Mono" panose="020B0509030602030204" pitchFamily="49" charset="0"/>
              </a:rPr>
              <a:t>‘joe’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E7600"/>
                </a:solidFill>
                <a:latin typeface="Ubuntu Mono" panose="020B0509030602030204" pitchFamily="49" charset="0"/>
              </a:rPr>
              <a:t>l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ast</a:t>
            </a:r>
            <a:r>
              <a:rPr lang="en-US" dirty="0" smtClean="0">
                <a:latin typeface="Ubuntu Mono" panose="020B0509030602030204" pitchFamily="49" charset="0"/>
              </a:rPr>
              <a:t> will be </a:t>
            </a:r>
            <a:r>
              <a:rPr lang="en-US" b="1" dirty="0" smtClean="0">
                <a:solidFill>
                  <a:srgbClr val="00B050"/>
                </a:solidFill>
                <a:latin typeface="Ubuntu Mono" panose="020B0509030602030204" pitchFamily="49" charset="0"/>
              </a:rPr>
              <a:t>‘smith’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grade</a:t>
            </a:r>
            <a:r>
              <a:rPr lang="en-US" dirty="0" smtClean="0">
                <a:latin typeface="Ubuntu Mono" panose="020B0509030602030204" pitchFamily="49" charset="0"/>
              </a:rPr>
              <a:t> will be </a:t>
            </a:r>
            <a:r>
              <a:rPr lang="en-US" b="1" dirty="0" smtClean="0">
                <a:solidFill>
                  <a:srgbClr val="FF9900"/>
                </a:solidFill>
                <a:latin typeface="Ubuntu Mono" panose="020B0509030602030204" pitchFamily="49" charset="0"/>
              </a:rPr>
              <a:t>7</a:t>
            </a:r>
            <a:endParaRPr lang="en-US" b="1" dirty="0">
              <a:solidFill>
                <a:srgbClr val="FF9900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06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9062" y="272715"/>
            <a:ext cx="4889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What Are</a:t>
            </a:r>
          </a:p>
          <a:p>
            <a:r>
              <a:rPr lang="en-US" sz="3600" dirty="0" smtClean="0"/>
              <a:t>Arguments &amp; Parameters</a:t>
            </a:r>
            <a:endParaRPr lang="en-US" sz="3600" dirty="0"/>
          </a:p>
        </p:txBody>
      </p:sp>
      <p:sp>
        <p:nvSpPr>
          <p:cNvPr id="59" name="TextBox 58"/>
          <p:cNvSpPr txBox="1"/>
          <p:nvPr/>
        </p:nvSpPr>
        <p:spPr>
          <a:xfrm>
            <a:off x="6055567" y="615820"/>
            <a:ext cx="49358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Arguments are values like strings and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Parameters are like variables, they are a name for a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we see </a:t>
            </a:r>
            <a:r>
              <a:rPr lang="en-US" b="1" dirty="0" smtClean="0">
                <a:solidFill>
                  <a:srgbClr val="FF1DCA"/>
                </a:solidFill>
                <a:latin typeface="Ubuntu Mono" panose="020B0509030602030204" pitchFamily="49" charset="0"/>
              </a:rPr>
              <a:t>let</a:t>
            </a:r>
            <a:r>
              <a:rPr lang="en-US" b="1" dirty="0" smtClean="0"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x</a:t>
            </a:r>
            <a:r>
              <a:rPr lang="en-US" b="1" dirty="0" smtClean="0"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Ubuntu Mono" panose="020B0509030602030204" pitchFamily="49" charset="0"/>
              </a:rPr>
              <a:t>=</a:t>
            </a:r>
            <a:r>
              <a:rPr lang="en-US" b="1" dirty="0" smtClean="0"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FF9900"/>
                </a:solidFill>
                <a:latin typeface="Ubuntu Mono" panose="020B0509030602030204" pitchFamily="49" charset="0"/>
              </a:rPr>
              <a:t>10</a:t>
            </a:r>
            <a:r>
              <a:rPr lang="en-US" dirty="0" smtClean="0"/>
              <a:t> we say, ‘let x equal 10’, or ‘x equals 10’, </a:t>
            </a:r>
            <a:r>
              <a:rPr lang="en-US" b="1" dirty="0" smtClean="0"/>
              <a:t>but it doesn’t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EE7600"/>
                </a:solidFill>
              </a:rPr>
              <a:t>x</a:t>
            </a:r>
            <a:r>
              <a:rPr lang="en-US" dirty="0" smtClean="0"/>
              <a:t> is a name for a space in the computers memory that holds the number </a:t>
            </a:r>
            <a:r>
              <a:rPr lang="en-US" b="1" dirty="0" smtClean="0">
                <a:solidFill>
                  <a:srgbClr val="FF9900"/>
                </a:solidFill>
              </a:rPr>
              <a:t>10</a:t>
            </a:r>
            <a:r>
              <a:rPr lang="en-US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the technically correct way to say it is, ‘x is the name for a space in memory that holds the value 10’.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that is too long. So we say, ‘x = 10’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think of the space in memory like a box that holds something.</a:t>
            </a:r>
          </a:p>
          <a:p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1095756" y="4715072"/>
            <a:ext cx="1992767" cy="1308620"/>
            <a:chOff x="1095756" y="4715072"/>
            <a:chExt cx="1992767" cy="1308620"/>
          </a:xfrm>
        </p:grpSpPr>
        <p:sp>
          <p:nvSpPr>
            <p:cNvPr id="62" name="TextBox 61"/>
            <p:cNvSpPr txBox="1"/>
            <p:nvPr/>
          </p:nvSpPr>
          <p:spPr>
            <a:xfrm>
              <a:off x="1095756" y="4715072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EE7600"/>
                  </a:solidFill>
                  <a:latin typeface="Ubuntu Mono" panose="020B0509030602030204" pitchFamily="49" charset="0"/>
                </a:rPr>
                <a:t>first</a:t>
              </a:r>
              <a:r>
                <a:rPr lang="en-US" b="1" dirty="0" smtClean="0">
                  <a:latin typeface="Ubuntu Mono" panose="020B0509030602030204" pitchFamily="49" charset="0"/>
                </a:rPr>
                <a:t> </a:t>
              </a:r>
              <a:r>
                <a:rPr lang="en-US" b="1" dirty="0" smtClean="0">
                  <a:solidFill>
                    <a:srgbClr val="00B0F0"/>
                  </a:solidFill>
                  <a:latin typeface="Ubuntu Mono" panose="020B0509030602030204" pitchFamily="49" charset="0"/>
                </a:rPr>
                <a:t>=</a:t>
              </a:r>
              <a:endParaRPr lang="en-US" b="1" dirty="0">
                <a:solidFill>
                  <a:srgbClr val="00B0F0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083505" y="4715072"/>
              <a:ext cx="7617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Ubuntu Mono" panose="020B0509030602030204" pitchFamily="49" charset="0"/>
                </a:rPr>
                <a:t>‘joe’</a:t>
              </a:r>
              <a:endParaRPr lang="en-US" b="1" dirty="0">
                <a:solidFill>
                  <a:srgbClr val="00B050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23610" y="5194049"/>
              <a:ext cx="877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EE7600"/>
                  </a:solidFill>
                  <a:latin typeface="Ubuntu Mono" panose="020B0509030602030204" pitchFamily="49" charset="0"/>
                </a:rPr>
                <a:t>last</a:t>
              </a:r>
              <a:r>
                <a:rPr lang="en-US" b="1" dirty="0" smtClean="0">
                  <a:latin typeface="Ubuntu Mono" panose="020B0509030602030204" pitchFamily="49" charset="0"/>
                </a:rPr>
                <a:t> </a:t>
              </a:r>
              <a:r>
                <a:rPr lang="en-US" b="1" dirty="0" smtClean="0">
                  <a:solidFill>
                    <a:srgbClr val="00B0F0"/>
                  </a:solidFill>
                  <a:latin typeface="Ubuntu Mono" panose="020B0509030602030204" pitchFamily="49" charset="0"/>
                </a:rPr>
                <a:t>=</a:t>
              </a:r>
              <a:endParaRPr lang="en-US" b="1" dirty="0">
                <a:solidFill>
                  <a:srgbClr val="00B0F0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95944" y="5194049"/>
              <a:ext cx="9925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Ubuntu Mono" panose="020B0509030602030204" pitchFamily="49" charset="0"/>
                </a:rPr>
                <a:t>‘smith’</a:t>
              </a:r>
              <a:endParaRPr lang="en-US" b="1" dirty="0">
                <a:solidFill>
                  <a:srgbClr val="00B050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11302" y="5654360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EE7600"/>
                  </a:solidFill>
                  <a:latin typeface="Ubuntu Mono" panose="020B0509030602030204" pitchFamily="49" charset="0"/>
                </a:rPr>
                <a:t>grade</a:t>
              </a:r>
              <a:r>
                <a:rPr lang="en-US" b="1" dirty="0" smtClean="0">
                  <a:latin typeface="Ubuntu Mono" panose="020B0509030602030204" pitchFamily="49" charset="0"/>
                </a:rPr>
                <a:t> </a:t>
              </a:r>
              <a:r>
                <a:rPr lang="en-US" b="1" dirty="0" smtClean="0">
                  <a:solidFill>
                    <a:srgbClr val="00B0F0"/>
                  </a:solidFill>
                  <a:latin typeface="Ubuntu Mono" panose="020B0509030602030204" pitchFamily="49" charset="0"/>
                </a:rPr>
                <a:t>=</a:t>
              </a:r>
              <a:endParaRPr lang="en-US" b="1" dirty="0">
                <a:solidFill>
                  <a:srgbClr val="00B0F0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099051" y="56543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9900"/>
                  </a:solidFill>
                  <a:latin typeface="Ubuntu Mono" panose="020B0509030602030204" pitchFamily="49" charset="0"/>
                </a:rPr>
                <a:t>7</a:t>
              </a:r>
              <a:endParaRPr lang="en-US" b="1" dirty="0">
                <a:solidFill>
                  <a:srgbClr val="FF9900"/>
                </a:solidFill>
                <a:latin typeface="Ubuntu Mono" panose="020B0509030602030204" pitchFamily="49" charset="0"/>
              </a:endParaRPr>
            </a:p>
          </p:txBody>
        </p:sp>
      </p:grp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01" y="1656939"/>
            <a:ext cx="4605892" cy="2756441"/>
          </a:xfrm>
          <a:prstGeom prst="rect">
            <a:avLst/>
          </a:prstGeom>
        </p:spPr>
      </p:pic>
      <p:grpSp>
        <p:nvGrpSpPr>
          <p:cNvPr id="74" name="Group 73"/>
          <p:cNvGrpSpPr/>
          <p:nvPr/>
        </p:nvGrpSpPr>
        <p:grpSpPr>
          <a:xfrm>
            <a:off x="6727371" y="4702629"/>
            <a:ext cx="1090180" cy="369332"/>
            <a:chOff x="6727371" y="4702629"/>
            <a:chExt cx="1090180" cy="369332"/>
          </a:xfrm>
        </p:grpSpPr>
        <p:sp>
          <p:nvSpPr>
            <p:cNvPr id="60" name="TextBox 59"/>
            <p:cNvSpPr txBox="1"/>
            <p:nvPr/>
          </p:nvSpPr>
          <p:spPr>
            <a:xfrm>
              <a:off x="6727371" y="47026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398847" y="4702629"/>
              <a:ext cx="4187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cxnSp>
          <p:nvCxnSpPr>
            <p:cNvPr id="71" name="Straight Arrow Connector 70"/>
            <p:cNvCxnSpPr>
              <a:stCxn id="60" idx="3"/>
              <a:endCxn id="61" idx="1"/>
            </p:cNvCxnSpPr>
            <p:nvPr/>
          </p:nvCxnSpPr>
          <p:spPr>
            <a:xfrm>
              <a:off x="7011423" y="4887295"/>
              <a:ext cx="387424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016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9062" y="27271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Passing Parameters to a Function (Part I)</a:t>
            </a:r>
            <a:endParaRPr 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3108089" y="3758389"/>
            <a:ext cx="5493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1DCA"/>
                </a:solidFill>
                <a:latin typeface="Ubuntu Mono" panose="020B0509030602030204" pitchFamily="49" charset="0"/>
              </a:rPr>
              <a:t>f</a:t>
            </a:r>
            <a:r>
              <a:rPr lang="en-US" b="1" dirty="0" smtClean="0">
                <a:solidFill>
                  <a:srgbClr val="FF1DCA"/>
                </a:solidFill>
                <a:latin typeface="Ubuntu Mono" panose="020B0509030602030204" pitchFamily="49" charset="0"/>
              </a:rPr>
              <a:t>unction</a:t>
            </a:r>
            <a:r>
              <a:rPr lang="en-US" b="1" dirty="0" smtClean="0"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Ubuntu Mono" panose="020B0509030602030204" pitchFamily="49" charset="0"/>
              </a:rPr>
              <a:t>anotherFunction</a:t>
            </a:r>
            <a:r>
              <a:rPr lang="en-US" b="1" dirty="0" smtClean="0">
                <a:latin typeface="Ubuntu Mono" panose="020B0509030602030204" pitchFamily="49" charset="0"/>
              </a:rPr>
              <a:t>(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first</a:t>
            </a:r>
            <a:r>
              <a:rPr lang="en-US" b="1" dirty="0" smtClean="0">
                <a:latin typeface="Ubuntu Mono" panose="020B0509030602030204" pitchFamily="49" charset="0"/>
              </a:rPr>
              <a:t>,</a:t>
            </a:r>
            <a:r>
              <a:rPr lang="en-US" b="1" dirty="0" smtClean="0">
                <a:solidFill>
                  <a:srgbClr val="FF9900"/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last</a:t>
            </a:r>
            <a:r>
              <a:rPr lang="en-US" b="1" dirty="0" smtClean="0">
                <a:latin typeface="Ubuntu Mono" panose="020B0509030602030204" pitchFamily="49" charset="0"/>
              </a:rPr>
              <a:t>,</a:t>
            </a:r>
            <a:r>
              <a:rPr lang="en-US" b="1" dirty="0" smtClean="0">
                <a:solidFill>
                  <a:srgbClr val="FF9900"/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grade</a:t>
            </a:r>
            <a:r>
              <a:rPr lang="en-US" b="1" dirty="0" smtClean="0">
                <a:latin typeface="Ubuntu Mono" panose="020B0509030602030204" pitchFamily="49" charset="0"/>
              </a:rPr>
              <a:t>) {</a:t>
            </a:r>
          </a:p>
          <a:p>
            <a:r>
              <a:rPr lang="en-US" b="1" dirty="0"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Ubuntu Mono" panose="020B0509030602030204" pitchFamily="49" charset="0"/>
              </a:rPr>
              <a:t>p</a:t>
            </a:r>
            <a:r>
              <a:rPr lang="en-US" b="1" dirty="0" smtClean="0">
                <a:latin typeface="Ubuntu Mono" panose="020B0509030602030204" pitchFamily="49" charset="0"/>
              </a:rPr>
              <a:t>(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first</a:t>
            </a:r>
            <a:r>
              <a:rPr lang="en-US" b="1" dirty="0" smtClean="0">
                <a:latin typeface="Ubuntu Mono" panose="020B05090306020302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Ubuntu Mono" panose="020B0509030602030204" pitchFamily="49" charset="0"/>
              </a:rPr>
              <a:t>  p</a:t>
            </a:r>
            <a:r>
              <a:rPr lang="en-US" b="1" dirty="0" smtClean="0">
                <a:latin typeface="Ubuntu Mono" panose="020B0509030602030204" pitchFamily="49" charset="0"/>
              </a:rPr>
              <a:t>(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last</a:t>
            </a:r>
            <a:r>
              <a:rPr lang="en-US" b="1" dirty="0" smtClean="0">
                <a:latin typeface="Ubuntu Mono" panose="020B05090306020302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Ubuntu Mono" panose="020B0509030602030204" pitchFamily="49" charset="0"/>
              </a:rPr>
              <a:t>  p</a:t>
            </a:r>
            <a:r>
              <a:rPr lang="en-US" b="1" dirty="0" smtClean="0">
                <a:latin typeface="Ubuntu Mono" panose="020B0509030602030204" pitchFamily="49" charset="0"/>
              </a:rPr>
              <a:t>(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grade</a:t>
            </a:r>
            <a:r>
              <a:rPr lang="en-US" b="1" dirty="0" smtClean="0">
                <a:latin typeface="Ubuntu Mono" panose="020B0509030602030204" pitchFamily="49" charset="0"/>
              </a:rPr>
              <a:t>)</a:t>
            </a:r>
            <a:r>
              <a:rPr lang="en-US" b="1" dirty="0" smtClean="0">
                <a:latin typeface="Ubuntu Mono" panose="020B0509030602030204" pitchFamily="49" charset="0"/>
              </a:rPr>
              <a:t> </a:t>
            </a:r>
            <a:endParaRPr lang="en-US" b="1" dirty="0">
              <a:latin typeface="Ubuntu Mono" panose="020B0509030602030204" pitchFamily="49" charset="0"/>
            </a:endParaRPr>
          </a:p>
          <a:p>
            <a:r>
              <a:rPr lang="en-US" b="1" dirty="0" smtClean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17416" y="5318641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Ubuntu Mono" panose="020B0509030602030204" pitchFamily="49" charset="0"/>
              </a:rPr>
              <a:t>nameOfFunction</a:t>
            </a:r>
            <a:r>
              <a:rPr lang="en-US" b="1" dirty="0" smtClean="0">
                <a:latin typeface="Ubuntu Mono" panose="020B0509030602030204" pitchFamily="49" charset="0"/>
              </a:rPr>
              <a:t>(</a:t>
            </a:r>
            <a:r>
              <a:rPr lang="en-US" b="1" dirty="0" smtClean="0">
                <a:solidFill>
                  <a:srgbClr val="00B050"/>
                </a:solidFill>
                <a:latin typeface="Ubuntu Mono" panose="020B0509030602030204" pitchFamily="49" charset="0"/>
              </a:rPr>
              <a:t>‘joe’</a:t>
            </a:r>
            <a:r>
              <a:rPr lang="en-US" b="1" dirty="0" smtClean="0">
                <a:latin typeface="Ubuntu Mono" panose="020B0509030602030204" pitchFamily="49" charset="0"/>
              </a:rPr>
              <a:t>,</a:t>
            </a:r>
            <a:r>
              <a:rPr lang="en-US" b="1" dirty="0" smtClean="0">
                <a:solidFill>
                  <a:srgbClr val="00B050"/>
                </a:solidFill>
                <a:latin typeface="Ubuntu Mono" panose="020B0509030602030204" pitchFamily="49" charset="0"/>
              </a:rPr>
              <a:t> ‘smith’</a:t>
            </a:r>
            <a:r>
              <a:rPr lang="en-US" b="1" dirty="0" smtClean="0">
                <a:latin typeface="Ubuntu Mono" panose="020B0509030602030204" pitchFamily="49" charset="0"/>
              </a:rPr>
              <a:t>,</a:t>
            </a:r>
            <a:r>
              <a:rPr lang="en-US" b="1" dirty="0" smtClean="0">
                <a:solidFill>
                  <a:srgbClr val="00B050"/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FF9900"/>
                </a:solidFill>
                <a:latin typeface="Ubuntu Mono" panose="020B0509030602030204" pitchFamily="49" charset="0"/>
              </a:rPr>
              <a:t>7</a:t>
            </a:r>
            <a:r>
              <a:rPr lang="en-US" b="1" dirty="0" smtClean="0">
                <a:latin typeface="Ubuntu Mono" panose="020B0509030602030204" pitchFamily="49" charset="0"/>
              </a:rPr>
              <a:t>)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385388" y="4208105"/>
            <a:ext cx="4553339" cy="2799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62" y="1565472"/>
            <a:ext cx="3031799" cy="181241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407157" y="4481804"/>
            <a:ext cx="4553339" cy="2799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419596" y="4755503"/>
            <a:ext cx="4553339" cy="2799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06678" y="3984168"/>
            <a:ext cx="112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09786" y="4276533"/>
            <a:ext cx="112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smith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03569" y="4550232"/>
            <a:ext cx="112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24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93229" y="1264019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1DCA"/>
                </a:solidFill>
                <a:latin typeface="Ubuntu Mono" panose="020B0509030602030204" pitchFamily="49" charset="0"/>
              </a:rPr>
              <a:t>f</a:t>
            </a:r>
            <a:r>
              <a:rPr lang="en-US" b="1" dirty="0" smtClean="0">
                <a:solidFill>
                  <a:srgbClr val="FF1DCA"/>
                </a:solidFill>
                <a:latin typeface="Ubuntu Mono" panose="020B0509030602030204" pitchFamily="49" charset="0"/>
              </a:rPr>
              <a:t>unction</a:t>
            </a:r>
            <a:r>
              <a:rPr lang="en-US" b="1" dirty="0" smtClean="0"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Ubuntu Mono" panose="020B0509030602030204" pitchFamily="49" charset="0"/>
              </a:rPr>
              <a:t>colorMyName</a:t>
            </a:r>
            <a:r>
              <a:rPr lang="en-US" b="1" dirty="0" smtClean="0">
                <a:latin typeface="Ubuntu Mono" panose="020B0509030602030204" pitchFamily="49" charset="0"/>
              </a:rPr>
              <a:t>(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name</a:t>
            </a:r>
            <a:r>
              <a:rPr lang="en-US" b="1" dirty="0" smtClean="0">
                <a:latin typeface="Ubuntu Mono" panose="020B0509030602030204" pitchFamily="49" charset="0"/>
              </a:rPr>
              <a:t>) {</a:t>
            </a:r>
          </a:p>
          <a:p>
            <a:r>
              <a:rPr lang="en-US" b="1" dirty="0"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Ubuntu Mono" panose="020B0509030602030204" pitchFamily="49" charset="0"/>
              </a:rPr>
              <a:t>colorIt</a:t>
            </a:r>
            <a:r>
              <a:rPr lang="en-US" b="1" dirty="0" smtClean="0">
                <a:latin typeface="Ubuntu Mono" panose="020B0509030602030204" pitchFamily="49" charset="0"/>
              </a:rPr>
              <a:t>(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name</a:t>
            </a:r>
            <a:r>
              <a:rPr lang="en-US" b="1" dirty="0" smtClean="0">
                <a:latin typeface="Ubuntu Mono" panose="020B0509030602030204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Ubuntu Mono" panose="020B0509030602030204" pitchFamily="49" charset="0"/>
              </a:rPr>
              <a:t>‘blue’</a:t>
            </a:r>
            <a:r>
              <a:rPr lang="en-US" b="1" dirty="0" smtClean="0">
                <a:latin typeface="Ubuntu Mono" panose="020B0509030602030204" pitchFamily="49" charset="0"/>
              </a:rPr>
              <a:t>)</a:t>
            </a:r>
          </a:p>
          <a:p>
            <a:r>
              <a:rPr lang="en-US" b="1" dirty="0" smtClean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605" y="2595862"/>
            <a:ext cx="45704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1DCA"/>
                </a:solidFill>
                <a:latin typeface="Ubuntu Mono" panose="020B0509030602030204" pitchFamily="49" charset="0"/>
              </a:rPr>
              <a:t>f</a:t>
            </a:r>
            <a:r>
              <a:rPr lang="en-US" b="1" dirty="0" smtClean="0">
                <a:solidFill>
                  <a:srgbClr val="FF1DCA"/>
                </a:solidFill>
                <a:latin typeface="Ubuntu Mono" panose="020B0509030602030204" pitchFamily="49" charset="0"/>
              </a:rPr>
              <a:t>unction</a:t>
            </a:r>
            <a:r>
              <a:rPr lang="en-US" b="1" dirty="0" smtClean="0"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Ubuntu Mono" panose="020B0509030602030204" pitchFamily="49" charset="0"/>
              </a:rPr>
              <a:t>colorIt </a:t>
            </a:r>
            <a:r>
              <a:rPr lang="en-US" b="1" dirty="0" smtClean="0">
                <a:latin typeface="Ubuntu Mono" panose="020B0509030602030204" pitchFamily="49" charset="0"/>
              </a:rPr>
              <a:t>(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name</a:t>
            </a:r>
            <a:r>
              <a:rPr lang="en-US" b="1" dirty="0" smtClean="0">
                <a:latin typeface="Ubuntu Mono" panose="020B0509030602030204" pitchFamily="49" charset="0"/>
              </a:rPr>
              <a:t>, 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color</a:t>
            </a:r>
            <a:r>
              <a:rPr lang="en-US" b="1" dirty="0" smtClean="0">
                <a:latin typeface="Ubuntu Mono" panose="020B0509030602030204" pitchFamily="49" charset="0"/>
              </a:rPr>
              <a:t>) {</a:t>
            </a:r>
          </a:p>
          <a:p>
            <a:endParaRPr lang="en-US" b="1" dirty="0" smtClean="0">
              <a:latin typeface="Ubuntu Mono" panose="020B0509030602030204" pitchFamily="49" charset="0"/>
            </a:endParaRPr>
          </a:p>
          <a:p>
            <a:r>
              <a:rPr lang="en-US" b="1" dirty="0"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FF1DCA"/>
                </a:solidFill>
                <a:latin typeface="Ubuntu Mono" panose="020B0509030602030204" pitchFamily="49" charset="0"/>
              </a:rPr>
              <a:t>return</a:t>
            </a:r>
            <a:r>
              <a:rPr lang="en-US" b="1" dirty="0" smtClean="0">
                <a:solidFill>
                  <a:srgbClr val="0000FF"/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Ubuntu Mono" panose="020B0509030602030204" pitchFamily="49" charset="0"/>
              </a:rPr>
              <a:t>‘color ’ </a:t>
            </a:r>
            <a:r>
              <a:rPr lang="en-US" b="1" dirty="0" smtClean="0">
                <a:solidFill>
                  <a:srgbClr val="00B0F0"/>
                </a:solidFill>
                <a:latin typeface="Ubuntu Mono" panose="020B0509030602030204" pitchFamily="49" charset="0"/>
              </a:rPr>
              <a:t>+</a:t>
            </a:r>
            <a:r>
              <a:rPr lang="en-US" b="1" dirty="0" smtClean="0">
                <a:solidFill>
                  <a:srgbClr val="00B050"/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name</a:t>
            </a:r>
            <a:r>
              <a:rPr lang="en-US" b="1" dirty="0" smtClean="0">
                <a:solidFill>
                  <a:srgbClr val="00B050"/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Ubuntu Mono" panose="020B0509030602030204" pitchFamily="49" charset="0"/>
              </a:rPr>
              <a:t>+</a:t>
            </a:r>
            <a:r>
              <a:rPr lang="en-US" b="1" dirty="0" smtClean="0">
                <a:solidFill>
                  <a:srgbClr val="00B050"/>
                </a:solidFill>
                <a:latin typeface="Ubuntu Mono" panose="020B0509030602030204" pitchFamily="49" charset="0"/>
              </a:rPr>
              <a:t> ‘ </a:t>
            </a:r>
            <a:r>
              <a:rPr lang="en-US" b="1" dirty="0" smtClean="0">
                <a:solidFill>
                  <a:srgbClr val="00B050"/>
                </a:solidFill>
                <a:latin typeface="Ubuntu Mono" panose="020B0509030602030204" pitchFamily="49" charset="0"/>
              </a:rPr>
              <a:t>’</a:t>
            </a:r>
            <a:r>
              <a:rPr lang="en-US" b="1" dirty="0" smtClean="0">
                <a:solidFill>
                  <a:srgbClr val="00B050"/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Ubuntu Mono" panose="020B0509030602030204" pitchFamily="49" charset="0"/>
              </a:rPr>
              <a:t>+</a:t>
            </a:r>
            <a:r>
              <a:rPr lang="en-US" b="1" dirty="0" smtClean="0">
                <a:solidFill>
                  <a:srgbClr val="00B050"/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color</a:t>
            </a:r>
          </a:p>
          <a:p>
            <a:endParaRPr lang="en-US" b="1" dirty="0" smtClean="0">
              <a:solidFill>
                <a:srgbClr val="EE7600"/>
              </a:solidFill>
              <a:latin typeface="Ubuntu Mono" panose="020B0509030602030204" pitchFamily="49" charset="0"/>
            </a:endParaRPr>
          </a:p>
          <a:p>
            <a:r>
              <a:rPr lang="en-US" b="1" dirty="0" smtClean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3229" y="419587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1DCA"/>
                </a:solidFill>
                <a:latin typeface="Ubuntu Mono" panose="020B0509030602030204" pitchFamily="49" charset="0"/>
              </a:rPr>
              <a:t>let</a:t>
            </a:r>
            <a:r>
              <a:rPr lang="en-US" b="1" dirty="0" smtClean="0">
                <a:solidFill>
                  <a:srgbClr val="0000FF"/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x</a:t>
            </a:r>
            <a:r>
              <a:rPr lang="en-US" b="1" dirty="0" smtClean="0">
                <a:solidFill>
                  <a:srgbClr val="0000FF"/>
                </a:solidFill>
                <a:latin typeface="Ubuntu Mono" panose="020B0509030602030204" pitchFamily="49" charset="0"/>
              </a:rPr>
              <a:t> = colorMyName</a:t>
            </a:r>
            <a:r>
              <a:rPr lang="en-US" b="1" dirty="0" smtClean="0">
                <a:latin typeface="Ubuntu Mono" panose="020B0509030602030204" pitchFamily="49" charset="0"/>
              </a:rPr>
              <a:t>(</a:t>
            </a:r>
            <a:r>
              <a:rPr lang="en-US" b="1" dirty="0" smtClean="0">
                <a:solidFill>
                  <a:srgbClr val="00B050"/>
                </a:solidFill>
                <a:latin typeface="Ubuntu Mono" panose="020B0509030602030204" pitchFamily="49" charset="0"/>
              </a:rPr>
              <a:t>‘joe’</a:t>
            </a:r>
            <a:r>
              <a:rPr lang="en-US" b="1" dirty="0" smtClean="0">
                <a:latin typeface="Ubuntu Mono" panose="020B0509030602030204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5670" y="54492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EE7600"/>
                </a:solidFill>
                <a:latin typeface="Ubuntu Mono" panose="020B0509030602030204" pitchFamily="49" charset="0"/>
              </a:rPr>
              <a:t>x</a:t>
            </a:r>
            <a:r>
              <a:rPr lang="en-US" b="1" dirty="0" smtClean="0">
                <a:solidFill>
                  <a:srgbClr val="0000FF"/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Ubuntu Mono" panose="020B0509030602030204" pitchFamily="49" charset="0"/>
              </a:rPr>
              <a:t>=</a:t>
            </a:r>
            <a:r>
              <a:rPr lang="en-US" b="1" dirty="0" smtClean="0">
                <a:solidFill>
                  <a:srgbClr val="0000FF"/>
                </a:solidFill>
                <a:latin typeface="Ubuntu Mono" panose="020B0509030602030204" pitchFamily="49" charset="0"/>
              </a:rPr>
              <a:t> </a:t>
            </a:r>
            <a:r>
              <a:rPr lang="en-US" b="1" dirty="0" smtClean="0">
                <a:latin typeface="Ubuntu Mono" panose="020B0509030602030204" pitchFamily="49" charset="0"/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28190" y="5164921"/>
            <a:ext cx="6120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B050"/>
                </a:solidFill>
              </a:rPr>
              <a:t>x = ‘color joe blue’</a:t>
            </a:r>
            <a:endParaRPr lang="en-US" sz="5400" b="1" dirty="0">
              <a:solidFill>
                <a:srgbClr val="00B05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778898" y="1838131"/>
            <a:ext cx="895739" cy="8490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93298" y="2909983"/>
            <a:ext cx="149290" cy="346401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1012757" y="517101"/>
            <a:ext cx="3980622" cy="4683980"/>
          </a:xfrm>
          <a:custGeom>
            <a:avLst/>
            <a:gdLst>
              <a:gd name="connsiteX0" fmla="*/ 3951129 w 3980622"/>
              <a:gd name="connsiteY0" fmla="*/ 4036238 h 4683980"/>
              <a:gd name="connsiteX1" fmla="*/ 2691496 w 3980622"/>
              <a:gd name="connsiteY1" fmla="*/ 4661389 h 4683980"/>
              <a:gd name="connsiteX2" fmla="*/ 330851 w 3980622"/>
              <a:gd name="connsiteY2" fmla="*/ 4120213 h 4683980"/>
              <a:gd name="connsiteX3" fmla="*/ 349512 w 3980622"/>
              <a:gd name="connsiteY3" fmla="*/ 434621 h 4683980"/>
              <a:gd name="connsiteX4" fmla="*/ 3419284 w 3980622"/>
              <a:gd name="connsiteY4" fmla="*/ 117381 h 4683980"/>
              <a:gd name="connsiteX5" fmla="*/ 3969790 w 3980622"/>
              <a:gd name="connsiteY5" fmla="*/ 845168 h 468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0622" h="4683980">
                <a:moveTo>
                  <a:pt x="3951129" y="4036238"/>
                </a:moveTo>
                <a:cubicBezTo>
                  <a:pt x="3623002" y="4341815"/>
                  <a:pt x="3294876" y="4647393"/>
                  <a:pt x="2691496" y="4661389"/>
                </a:cubicBezTo>
                <a:cubicBezTo>
                  <a:pt x="2088116" y="4675385"/>
                  <a:pt x="721182" y="4824674"/>
                  <a:pt x="330851" y="4120213"/>
                </a:cubicBezTo>
                <a:cubicBezTo>
                  <a:pt x="-59480" y="3415752"/>
                  <a:pt x="-165227" y="1101760"/>
                  <a:pt x="349512" y="434621"/>
                </a:cubicBezTo>
                <a:cubicBezTo>
                  <a:pt x="864251" y="-232518"/>
                  <a:pt x="2815904" y="48957"/>
                  <a:pt x="3419284" y="117381"/>
                </a:cubicBezTo>
                <a:cubicBezTo>
                  <a:pt x="4022664" y="185805"/>
                  <a:pt x="3996227" y="515486"/>
                  <a:pt x="3969790" y="84516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500463" y="1850571"/>
            <a:ext cx="895739" cy="849085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42858" y="2922418"/>
            <a:ext cx="687355" cy="333966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90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605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Ubuntu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Becker</dc:creator>
  <cp:lastModifiedBy>Carl Becker</cp:lastModifiedBy>
  <cp:revision>56</cp:revision>
  <dcterms:created xsi:type="dcterms:W3CDTF">2017-10-14T21:19:39Z</dcterms:created>
  <dcterms:modified xsi:type="dcterms:W3CDTF">2017-10-15T03:25:17Z</dcterms:modified>
</cp:coreProperties>
</file>