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308" r:id="rId6"/>
    <p:sldId id="296" r:id="rId7"/>
    <p:sldId id="302" r:id="rId8"/>
    <p:sldId id="307" r:id="rId9"/>
    <p:sldId id="303" r:id="rId10"/>
    <p:sldId id="297" r:id="rId11"/>
    <p:sldId id="298" r:id="rId12"/>
    <p:sldId id="299" r:id="rId13"/>
    <p:sldId id="300" r:id="rId14"/>
    <p:sldId id="304" r:id="rId15"/>
    <p:sldId id="305" r:id="rId16"/>
    <p:sldId id="306" r:id="rId17"/>
    <p:sldId id="285" r:id="rId18"/>
    <p:sldId id="293" r:id="rId19"/>
    <p:sldId id="310" r:id="rId20"/>
    <p:sldId id="286" r:id="rId21"/>
    <p:sldId id="284" r:id="rId22"/>
    <p:sldId id="287" r:id="rId23"/>
    <p:sldId id="289" r:id="rId24"/>
    <p:sldId id="309" r:id="rId25"/>
    <p:sldId id="290" r:id="rId26"/>
    <p:sldId id="276" r:id="rId27"/>
    <p:sldId id="31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06A"/>
    <a:srgbClr val="004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56" autoAdjust="0"/>
    <p:restoredTop sz="64267" autoAdjust="0"/>
  </p:normalViewPr>
  <p:slideViewPr>
    <p:cSldViewPr>
      <p:cViewPr varScale="1">
        <p:scale>
          <a:sx n="64" d="100"/>
          <a:sy n="64" d="100"/>
        </p:scale>
        <p:origin x="684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Although this is a talk about JavaScript, JavaScript isn’t much by</a:t>
            </a:r>
            <a:r>
              <a:rPr lang="en-US" baseline="0" dirty="0"/>
              <a:t> itself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I’ll be talking about JavaScript in the context of Web Development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is a talk about JavaScript and the ecosystem it lives 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That ecosystem huge and often referred to as a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9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Server room security is very tight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 a software developer I have only been in a large server room once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I hear, just in case an unauthorized person does get in, they are often patrolled by guys like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00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Building is the size of 6 football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4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3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Just a little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49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Clients</a:t>
            </a:r>
            <a:r>
              <a:rPr lang="en-US" baseline="0" dirty="0"/>
              <a:t> and servers have a conversation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client asks for a page named roblox.com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roblox.com server sends back the resources, HTML … needed to display the site and allow the user to interact with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with millions of servers all over the world, how does the client find the server?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9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43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Enter the IP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02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client’s request first finds a domain</a:t>
            </a:r>
            <a:r>
              <a:rPr lang="en-US" baseline="0" dirty="0"/>
              <a:t> name server or DNS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DNS maps URLs to IP Address, which work something like phone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23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Components are code that is writing and packaged up in a way that other people can use without having to look inside the package at the code itself.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how extensively are packages used?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74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 view of a JS project I’m working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has many ‘components’ made by other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are also called</a:t>
            </a:r>
            <a:r>
              <a:rPr lang="en-US" baseline="0" dirty="0"/>
              <a:t> libraries or packages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</a:t>
            </a:r>
            <a:r>
              <a:rPr lang="en-US" baseline="0" dirty="0"/>
              <a:t> I add a package to my project it often adds many others which are called dependencies.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project has 49 main packages, i.e., the ones I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These 49 packages brought in 865 packages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2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JavaScript doesn’t do much by itself, it needs the ecosystem it lives in to be useful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JavaScript may be a given programmers primary language, all JS programmers need to know its ecosystem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I’m going to talk about JavaScript in the context of making web applications, and give you a brief introduction to the JS ecosystem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5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give you a little perspective on</a:t>
            </a:r>
            <a:r>
              <a:rPr lang="en-US" baseline="0" dirty="0"/>
              <a:t> the extent to which software is made of reusable components, lets compare the total number of files in the project to the number of files I created for my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So a big part of the job of web developer is knowing which components to use and how to use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3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take on the same idea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my projects I get my components from the </a:t>
            </a:r>
            <a:r>
              <a:rPr lang="en-US" dirty="0" err="1"/>
              <a:t>npm</a:t>
            </a:r>
            <a:r>
              <a:rPr lang="en-US" dirty="0"/>
              <a:t>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5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9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3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a note about system diagrams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Systems are complex but effective diagrams are as simple as possible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I’ll be using simple and well focused diagrams to illustrate several key points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  <a:r>
              <a:rPr lang="en-US" baseline="0" dirty="0"/>
              <a:t> out 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2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think there are two key points in the definition.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web applications always have a client and a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second, they run in a web browser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07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is a typical client server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 have clients, which we usually think of as devices like a phone, a desktop or a laptop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servers which the clients talk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9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here again are the clients we all know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sit in front of them or hold them in our hands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However, for a web application, the device is not really the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Web applications run in a browser so the real clients are 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99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we have a simple desktop computer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could use this as a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I need to do is put the necessary server software on it, say a web server, and I could host my web site on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 a server is just a computer with the necessary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servers look like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are made to mount into a rack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43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they live in racks arranged in rows like a supermarket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They share</a:t>
            </a:r>
            <a:r>
              <a:rPr lang="en-US" baseline="0" dirty="0"/>
              <a:t> the racks with other network components like routers and switches and storage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rooms and there are server farms which can be huge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xcc6ycZ73M?list=PLzdnOPI1iJNfMRZm5DDxco3UdsFegvuB7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Development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And The JavaScript Universe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Server Room 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40" y="1905000"/>
            <a:ext cx="9033106" cy="397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3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Server Farms are Huge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44727"/>
            <a:ext cx="5486400" cy="4111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514600"/>
            <a:ext cx="5442677" cy="30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3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09600"/>
          </a:xfrm>
        </p:spPr>
        <p:txBody>
          <a:bodyPr>
            <a:normAutofit/>
          </a:bodyPr>
          <a:lstStyle/>
          <a:p>
            <a:r>
              <a:rPr lang="en-US" dirty="0"/>
              <a:t>More views of Facebook’s server farm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057401"/>
            <a:ext cx="5819775" cy="384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1"/>
            <a:ext cx="514765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3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600" dirty="0"/>
              <a:t>Just a little bit on how they work</a:t>
            </a:r>
          </a:p>
        </p:txBody>
      </p:sp>
    </p:spTree>
    <p:extLst>
      <p:ext uri="{BB962C8B-B14F-4D97-AF65-F5344CB8AC3E}">
        <p14:creationId xmlns:p14="http://schemas.microsoft.com/office/powerpoint/2010/main" val="176913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8378" y="1905000"/>
            <a:ext cx="202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roblox.com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48378" y="1981200"/>
            <a:ext cx="210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419600" y="2322979"/>
            <a:ext cx="4343400" cy="80122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asks for a page: www.roblox.com</a:t>
            </a:r>
          </a:p>
        </p:txBody>
      </p:sp>
      <p:sp>
        <p:nvSpPr>
          <p:cNvPr id="13" name="Right Arrow 12"/>
          <p:cNvSpPr/>
          <p:nvPr/>
        </p:nvSpPr>
        <p:spPr>
          <a:xfrm flipH="1">
            <a:off x="4427288" y="3770779"/>
            <a:ext cx="4259512" cy="80122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HTML, CSS &amp; JavaScript, images, etc.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28600" y="2246840"/>
            <a:ext cx="3581400" cy="3087160"/>
            <a:chOff x="8736458" y="152399"/>
            <a:chExt cx="2769742" cy="2387512"/>
          </a:xfrm>
        </p:grpSpPr>
        <p:sp>
          <p:nvSpPr>
            <p:cNvPr id="24" name="TextBox 23"/>
            <p:cNvSpPr txBox="1"/>
            <p:nvPr/>
          </p:nvSpPr>
          <p:spPr>
            <a:xfrm>
              <a:off x="8736458" y="2170579"/>
              <a:ext cx="2104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Server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839200" y="152399"/>
              <a:ext cx="2667000" cy="2362201"/>
              <a:chOff x="8839200" y="152399"/>
              <a:chExt cx="2667000" cy="2362201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11" t="12351" r="11111" b="10149"/>
              <a:stretch/>
            </p:blipFill>
            <p:spPr>
              <a:xfrm>
                <a:off x="8839200" y="152399"/>
                <a:ext cx="2667000" cy="2362201"/>
              </a:xfrm>
              <a:prstGeom prst="rect">
                <a:avLst/>
              </a:prstGeom>
            </p:spPr>
          </p:pic>
          <p:sp>
            <p:nvSpPr>
              <p:cNvPr id="5" name="Rounded Rectangle 4"/>
              <p:cNvSpPr/>
              <p:nvPr/>
            </p:nvSpPr>
            <p:spPr>
              <a:xfrm>
                <a:off x="9067800" y="381000"/>
                <a:ext cx="2133600" cy="1371600"/>
              </a:xfrm>
              <a:prstGeom prst="roundRect">
                <a:avLst/>
              </a:prstGeom>
              <a:solidFill>
                <a:srgbClr val="4650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458" y="454026"/>
              <a:ext cx="2264683" cy="1273882"/>
            </a:xfrm>
            <a:prstGeom prst="rect">
              <a:avLst/>
            </a:prstGeom>
          </p:spPr>
        </p:pic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9220200" y="2476701"/>
            <a:ext cx="1905000" cy="1905000"/>
            <a:chOff x="9525000" y="2667000"/>
            <a:chExt cx="1524000" cy="1524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0" y="2667000"/>
              <a:ext cx="1219200" cy="12192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7400" y="2819400"/>
              <a:ext cx="1219200" cy="12192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9800" y="2971800"/>
              <a:ext cx="1219200" cy="1219200"/>
            </a:xfrm>
            <a:prstGeom prst="rect">
              <a:avLst/>
            </a:prstGeom>
          </p:spPr>
        </p:pic>
      </p:grpSp>
      <p:sp>
        <p:nvSpPr>
          <p:cNvPr id="21" name="Title 1"/>
          <p:cNvSpPr txBox="1">
            <a:spLocks/>
          </p:cNvSpPr>
          <p:nvPr/>
        </p:nvSpPr>
        <p:spPr>
          <a:xfrm>
            <a:off x="1524000" y="457200"/>
            <a:ext cx="9144000" cy="685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Simple View?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44E0B0-07C7-4563-9185-89BD34F31AA2}"/>
              </a:ext>
            </a:extLst>
          </p:cNvPr>
          <p:cNvSpPr txBox="1"/>
          <p:nvPr/>
        </p:nvSpPr>
        <p:spPr>
          <a:xfrm>
            <a:off x="1524000" y="1143000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Request /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63E90AC-5954-48AF-89C7-20BEBE7B370F}"/>
              </a:ext>
            </a:extLst>
          </p:cNvPr>
          <p:cNvSpPr txBox="1"/>
          <p:nvPr/>
        </p:nvSpPr>
        <p:spPr>
          <a:xfrm>
            <a:off x="5518313" y="198120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EC0DFC7-806E-4EBD-8359-801F37B273EC}"/>
              </a:ext>
            </a:extLst>
          </p:cNvPr>
          <p:cNvSpPr txBox="1"/>
          <p:nvPr/>
        </p:nvSpPr>
        <p:spPr>
          <a:xfrm>
            <a:off x="5512526" y="3500735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16771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Layers of a Web Application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73" y="2937830"/>
            <a:ext cx="1077279" cy="10147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70" y="4282418"/>
            <a:ext cx="1077279" cy="101478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43000" y="1390426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Presentation Tier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1600" y="1408093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Business Logic </a:t>
            </a:r>
          </a:p>
          <a:p>
            <a:pPr algn="ctr"/>
            <a:r>
              <a:rPr lang="en-US" sz="2800" dirty="0"/>
              <a:t>(API)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15400" y="1414538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Tier</a:t>
            </a: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8382000" y="3069005"/>
            <a:ext cx="4668592" cy="2036395"/>
            <a:chOff x="8455917" y="2808613"/>
            <a:chExt cx="3888483" cy="1696119"/>
          </a:xfrm>
        </p:grpSpPr>
        <p:grpSp>
          <p:nvGrpSpPr>
            <p:cNvPr id="28" name="Group 27"/>
            <p:cNvGrpSpPr/>
            <p:nvPr/>
          </p:nvGrpSpPr>
          <p:grpSpPr>
            <a:xfrm>
              <a:off x="9139433" y="2808613"/>
              <a:ext cx="2314922" cy="1177971"/>
              <a:chOff x="9139433" y="2808613"/>
              <a:chExt cx="2314922" cy="1177971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9433" y="2808613"/>
                <a:ext cx="1071368" cy="117797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8000" y="3096914"/>
                <a:ext cx="786355" cy="700143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10163174" y="3399503"/>
                <a:ext cx="548639" cy="91440"/>
                <a:chOff x="10950214" y="2911347"/>
                <a:chExt cx="548639" cy="91440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10995934" y="2957067"/>
                  <a:ext cx="457199" cy="1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headEnd type="oval" w="lg" len="lg"/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8"/>
                <p:cNvSpPr/>
                <p:nvPr/>
              </p:nvSpPr>
              <p:spPr>
                <a:xfrm>
                  <a:off x="10950214" y="291134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1407413" y="2911347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2" name="TextBox 31"/>
            <p:cNvSpPr txBox="1"/>
            <p:nvPr/>
          </p:nvSpPr>
          <p:spPr>
            <a:xfrm>
              <a:off x="8455917" y="4104622"/>
              <a:ext cx="243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Database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06000" y="3962400"/>
              <a:ext cx="2438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Storage</a:t>
              </a:r>
            </a:p>
          </p:txBody>
        </p:sp>
      </p:grpSp>
      <p:sp>
        <p:nvSpPr>
          <p:cNvPr id="36" name="Right Arrow 35"/>
          <p:cNvSpPr/>
          <p:nvPr/>
        </p:nvSpPr>
        <p:spPr>
          <a:xfrm>
            <a:off x="3769056" y="2987343"/>
            <a:ext cx="2076473" cy="553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Get customer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7004975" y="2971800"/>
            <a:ext cx="2076473" cy="553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 * from …</a:t>
            </a:r>
          </a:p>
        </p:txBody>
      </p:sp>
      <p:sp>
        <p:nvSpPr>
          <p:cNvPr id="38" name="Right Arrow 37"/>
          <p:cNvSpPr/>
          <p:nvPr/>
        </p:nvSpPr>
        <p:spPr>
          <a:xfrm flipH="1">
            <a:off x="3733800" y="4095087"/>
            <a:ext cx="2076473" cy="553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Customer data</a:t>
            </a:r>
          </a:p>
        </p:txBody>
      </p:sp>
      <p:sp>
        <p:nvSpPr>
          <p:cNvPr id="40" name="Right Arrow 39"/>
          <p:cNvSpPr/>
          <p:nvPr/>
        </p:nvSpPr>
        <p:spPr>
          <a:xfrm flipH="1">
            <a:off x="6991327" y="4106840"/>
            <a:ext cx="2076473" cy="553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{id: 1, address: …}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43000" y="5486400"/>
            <a:ext cx="243840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4274"/>
                </a:solidFill>
              </a:rPr>
              <a:t>Front-end</a:t>
            </a:r>
          </a:p>
          <a:p>
            <a:pPr algn="ctr"/>
            <a:r>
              <a:rPr lang="en-US" sz="2800" dirty="0">
                <a:solidFill>
                  <a:srgbClr val="004274"/>
                </a:solidFill>
              </a:rPr>
              <a:t>(client)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3600" y="5486400"/>
            <a:ext cx="579120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4274"/>
                </a:solidFill>
              </a:rPr>
              <a:t>Back-end</a:t>
            </a:r>
          </a:p>
          <a:p>
            <a:pPr algn="ctr"/>
            <a:r>
              <a:rPr lang="en-US" sz="2800" dirty="0">
                <a:solidFill>
                  <a:srgbClr val="004274"/>
                </a:solidFill>
              </a:rPr>
              <a:t>(server)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A2BF811-2D07-45E9-94C2-A526C34B5D1B}"/>
              </a:ext>
            </a:extLst>
          </p:cNvPr>
          <p:cNvGrpSpPr/>
          <p:nvPr/>
        </p:nvGrpSpPr>
        <p:grpSpPr>
          <a:xfrm>
            <a:off x="609600" y="2438400"/>
            <a:ext cx="3429000" cy="3048000"/>
            <a:chOff x="609600" y="2438400"/>
            <a:chExt cx="3429000" cy="304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2438400"/>
              <a:ext cx="3429000" cy="3048000"/>
            </a:xfrm>
            <a:prstGeom prst="rect">
              <a:avLst/>
            </a:prstGeom>
          </p:spPr>
        </p:pic>
        <p:sp>
          <p:nvSpPr>
            <p:cNvPr id="45" name="Rounded Rectangle 4">
              <a:extLst>
                <a:ext uri="{FF2B5EF4-FFF2-40B4-BE49-F238E27FC236}">
                  <a16:creationId xmlns:a16="http://schemas.microsoft.com/office/drawing/2014/main" xmlns="" id="{98807318-DD0B-4D0F-94E4-F0576DB60A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5384" y="3071261"/>
              <a:ext cx="2097416" cy="1348339"/>
            </a:xfrm>
            <a:prstGeom prst="roundRect">
              <a:avLst/>
            </a:prstGeom>
            <a:solidFill>
              <a:srgbClr val="465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FFDD736-C331-429B-99D9-ADF03E0165BB}"/>
              </a:ext>
            </a:extLst>
          </p:cNvPr>
          <p:cNvSpPr txBox="1"/>
          <p:nvPr/>
        </p:nvSpPr>
        <p:spPr>
          <a:xfrm>
            <a:off x="1459962" y="319147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Joe Eng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B798A51-1202-421B-8721-44875B8378CB}"/>
              </a:ext>
            </a:extLst>
          </p:cNvPr>
          <p:cNvSpPr txBox="1"/>
          <p:nvPr/>
        </p:nvSpPr>
        <p:spPr>
          <a:xfrm>
            <a:off x="1447800" y="3593068"/>
            <a:ext cx="166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 Elm St</a:t>
            </a:r>
          </a:p>
          <a:p>
            <a:r>
              <a:rPr lang="en-US" dirty="0"/>
              <a:t>San Ramon, CA</a:t>
            </a:r>
          </a:p>
        </p:txBody>
      </p:sp>
    </p:spTree>
    <p:extLst>
      <p:ext uri="{BB962C8B-B14F-4D97-AF65-F5344CB8AC3E}">
        <p14:creationId xmlns:p14="http://schemas.microsoft.com/office/powerpoint/2010/main" val="199100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09EBB-E578-4D47-A3F4-9CC5810D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client find the server?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741B9F1-7A81-4B12-A727-8EEF2C951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IP Addresses</a:t>
            </a:r>
          </a:p>
        </p:txBody>
      </p:sp>
    </p:spTree>
    <p:extLst>
      <p:ext uri="{BB962C8B-B14F-4D97-AF65-F5344CB8AC3E}">
        <p14:creationId xmlns:p14="http://schemas.microsoft.com/office/powerpoint/2010/main" val="2801214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DD4A76E-1961-42A5-ACAE-7DE5A92EE3CC}"/>
              </a:ext>
            </a:extLst>
          </p:cNvPr>
          <p:cNvGrpSpPr/>
          <p:nvPr/>
        </p:nvGrpSpPr>
        <p:grpSpPr>
          <a:xfrm>
            <a:off x="2590800" y="1242247"/>
            <a:ext cx="6413945" cy="5154359"/>
            <a:chOff x="2590800" y="1242247"/>
            <a:chExt cx="6413945" cy="515435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0800" y="1242247"/>
              <a:ext cx="6413945" cy="5154359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6235337" y="4140926"/>
              <a:ext cx="1524000" cy="0"/>
            </a:xfrm>
            <a:prstGeom prst="straightConnector1">
              <a:avLst/>
            </a:prstGeom>
            <a:ln w="7302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E1412CFB-0B85-437C-80E1-6687AB97EA8E}"/>
              </a:ext>
            </a:extLst>
          </p:cNvPr>
          <p:cNvSpPr txBox="1">
            <a:spLocks/>
          </p:cNvSpPr>
          <p:nvPr/>
        </p:nvSpPr>
        <p:spPr>
          <a:xfrm>
            <a:off x="1524000" y="457200"/>
            <a:ext cx="9144000" cy="5334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https://www.ultratools.com/tools/ipWhoisLookup</a:t>
            </a:r>
          </a:p>
        </p:txBody>
      </p:sp>
    </p:spTree>
    <p:extLst>
      <p:ext uri="{BB962C8B-B14F-4D97-AF65-F5344CB8AC3E}">
        <p14:creationId xmlns:p14="http://schemas.microsoft.com/office/powerpoint/2010/main" val="307579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6978" y="2514600"/>
            <a:ext cx="210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roblox.com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48378" y="1524000"/>
            <a:ext cx="210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70.168.374.22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28873"/>
              </p:ext>
            </p:extLst>
          </p:nvPr>
        </p:nvGraphicFramePr>
        <p:xfrm>
          <a:off x="7467600" y="1092926"/>
          <a:ext cx="4343400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ucida Console" panose="020B0609040504020204" pitchFamily="49" charset="0"/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ucida Console" panose="020B0609040504020204" pitchFamily="49" charset="0"/>
                        </a:rPr>
                        <a:t>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ucida Console" panose="020B0609040504020204" pitchFamily="49" charset="0"/>
                        </a:rPr>
                        <a:t>roblox.com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ucida Console" panose="020B0609040504020204" pitchFamily="49" charset="0"/>
                        </a:rPr>
                        <a:t>69.172.201.47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google.com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172.217.10.110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schooloop.com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184.168.221.9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>
            <a:cxnSpLocks/>
            <a:stCxn id="6" idx="1"/>
          </p:cNvCxnSpPr>
          <p:nvPr/>
        </p:nvCxnSpPr>
        <p:spPr>
          <a:xfrm flipH="1">
            <a:off x="6324600" y="1834606"/>
            <a:ext cx="1143000" cy="0"/>
          </a:xfrm>
          <a:prstGeom prst="line">
            <a:avLst/>
          </a:prstGeom>
          <a:ln w="952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82178" y="381000"/>
            <a:ext cx="210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Name Server (DNS)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A494E39-85A8-4D6D-B4EC-492A5AE03F00}"/>
              </a:ext>
            </a:extLst>
          </p:cNvPr>
          <p:cNvGrpSpPr/>
          <p:nvPr/>
        </p:nvGrpSpPr>
        <p:grpSpPr>
          <a:xfrm>
            <a:off x="5410200" y="3581400"/>
            <a:ext cx="2104422" cy="2057400"/>
            <a:chOff x="8736458" y="1524000"/>
            <a:chExt cx="2104422" cy="20574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200" y="2362200"/>
              <a:ext cx="1219200" cy="12192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8736458" y="1524000"/>
              <a:ext cx="2104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  <a:p>
              <a:pPr algn="ctr"/>
              <a:r>
                <a:rPr lang="en-US" dirty="0"/>
                <a:t>69.172.201.47</a:t>
              </a:r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258882" y="2336533"/>
            <a:ext cx="3270773" cy="2819400"/>
            <a:chOff x="8736458" y="152399"/>
            <a:chExt cx="2769742" cy="2387512"/>
          </a:xfrm>
        </p:grpSpPr>
        <p:sp>
          <p:nvSpPr>
            <p:cNvPr id="13" name="TextBox 12"/>
            <p:cNvSpPr txBox="1"/>
            <p:nvPr/>
          </p:nvSpPr>
          <p:spPr>
            <a:xfrm>
              <a:off x="8736458" y="2170579"/>
              <a:ext cx="2104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Server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839200" y="152399"/>
              <a:ext cx="2667000" cy="2362201"/>
              <a:chOff x="8839200" y="152399"/>
              <a:chExt cx="2667000" cy="236220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111" t="12351" r="11111" b="10149"/>
              <a:stretch/>
            </p:blipFill>
            <p:spPr>
              <a:xfrm>
                <a:off x="8839200" y="152399"/>
                <a:ext cx="2667000" cy="2362201"/>
              </a:xfrm>
              <a:prstGeom prst="rect">
                <a:avLst/>
              </a:prstGeom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067800" y="381000"/>
                <a:ext cx="2133600" cy="1371600"/>
              </a:xfrm>
              <a:prstGeom prst="roundRect">
                <a:avLst/>
              </a:prstGeom>
              <a:solidFill>
                <a:srgbClr val="4650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458" y="454026"/>
              <a:ext cx="2264683" cy="1273882"/>
            </a:xfrm>
            <a:prstGeom prst="rect">
              <a:avLst/>
            </a:prstGeom>
          </p:spPr>
        </p:pic>
      </p:grpSp>
      <p:sp>
        <p:nvSpPr>
          <p:cNvPr id="5" name="Right Arrow 4"/>
          <p:cNvSpPr/>
          <p:nvPr/>
        </p:nvSpPr>
        <p:spPr>
          <a:xfrm rot="20179015">
            <a:off x="3580540" y="2117682"/>
            <a:ext cx="1828800" cy="178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526599">
            <a:off x="3474173" y="4084112"/>
            <a:ext cx="2725228" cy="133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9983971" flipH="1">
            <a:off x="3614676" y="2662472"/>
            <a:ext cx="1828800" cy="178123"/>
          </a:xfrm>
          <a:prstGeom prst="rightArrow">
            <a:avLst/>
          </a:prstGeom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19200"/>
            <a:ext cx="1219200" cy="1219200"/>
          </a:xfrm>
          <a:prstGeom prst="rect">
            <a:avLst/>
          </a:prstGeom>
        </p:spPr>
      </p:pic>
      <p:sp>
        <p:nvSpPr>
          <p:cNvPr id="26" name="Right Arrow 21">
            <a:extLst>
              <a:ext uri="{FF2B5EF4-FFF2-40B4-BE49-F238E27FC236}">
                <a16:creationId xmlns:a16="http://schemas.microsoft.com/office/drawing/2014/main" xmlns="" id="{70ED9F54-17D0-4F26-9367-170699A46C64}"/>
              </a:ext>
            </a:extLst>
          </p:cNvPr>
          <p:cNvSpPr/>
          <p:nvPr/>
        </p:nvSpPr>
        <p:spPr>
          <a:xfrm rot="1393626" flipH="1">
            <a:off x="3401800" y="4468811"/>
            <a:ext cx="2725228" cy="133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200" dirty="0"/>
              <a:t>Software is made of components</a:t>
            </a:r>
          </a:p>
        </p:txBody>
      </p:sp>
    </p:spTree>
    <p:extLst>
      <p:ext uri="{BB962C8B-B14F-4D97-AF65-F5344CB8AC3E}">
        <p14:creationId xmlns:p14="http://schemas.microsoft.com/office/powerpoint/2010/main" val="306322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JavaScript?</a:t>
            </a:r>
          </a:p>
        </p:txBody>
      </p:sp>
    </p:spTree>
    <p:extLst>
      <p:ext uri="{BB962C8B-B14F-4D97-AF65-F5344CB8AC3E}">
        <p14:creationId xmlns:p14="http://schemas.microsoft.com/office/powerpoint/2010/main" val="366753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95250"/>
            <a:ext cx="12207240" cy="66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95250"/>
            <a:ext cx="12207240" cy="668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340" t="3181" r="3131" b="4572"/>
          <a:stretch/>
        </p:blipFill>
        <p:spPr>
          <a:xfrm>
            <a:off x="3276600" y="1371602"/>
            <a:ext cx="3797841" cy="393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3340" t="3181" r="3131" b="2982"/>
          <a:stretch/>
        </p:blipFill>
        <p:spPr>
          <a:xfrm>
            <a:off x="7543803" y="1371602"/>
            <a:ext cx="3797841" cy="40012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5641201"/>
            <a:ext cx="472440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394 / 29,228 = 0.0134  (1.3%)</a:t>
            </a:r>
          </a:p>
        </p:txBody>
      </p:sp>
    </p:spTree>
    <p:extLst>
      <p:ext uri="{BB962C8B-B14F-4D97-AF65-F5344CB8AC3E}">
        <p14:creationId xmlns:p14="http://schemas.microsoft.com/office/powerpoint/2010/main" val="35505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- &gt; 350,000 packages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8523"/>
          <a:stretch/>
        </p:blipFill>
        <p:spPr>
          <a:xfrm>
            <a:off x="1828800" y="1828800"/>
            <a:ext cx="768096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04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Internet? </a:t>
            </a:r>
            <a:r>
              <a:rPr lang="en-US" dirty="0">
                <a:hlinkClick r:id="rId3"/>
              </a:rPr>
              <a:t>https://youtu.be/Dxcc6ycZ73M?list=PLzdnOPI1iJNfMRZm5DDxco3UdsFegvuB7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748790" y="2819400"/>
            <a:ext cx="783361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5181600" y="4498606"/>
            <a:ext cx="900660" cy="0"/>
          </a:xfrm>
          <a:prstGeom prst="line">
            <a:avLst/>
          </a:prstGeom>
          <a:ln w="438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err="1" smtClean="0"/>
              <a:t>Database</a:t>
            </a:r>
            <a:r>
              <a:rPr lang="en-US" dirty="0" smtClean="0"/>
              <a:t> Management System (DBMS)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057400"/>
            <a:ext cx="2895600" cy="41148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117605"/>
            <a:ext cx="1237840" cy="10611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43600" y="3974068"/>
            <a:ext cx="111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25000" r="3750" b="25000"/>
          <a:stretch/>
        </p:blipFill>
        <p:spPr>
          <a:xfrm>
            <a:off x="6082259" y="3654089"/>
            <a:ext cx="5271541" cy="2137111"/>
          </a:xfrm>
          <a:prstGeom prst="rect">
            <a:avLst/>
          </a:prstGeom>
        </p:spPr>
      </p:pic>
      <p:sp>
        <p:nvSpPr>
          <p:cNvPr id="23" name="Cloud 22"/>
          <p:cNvSpPr/>
          <p:nvPr/>
        </p:nvSpPr>
        <p:spPr>
          <a:xfrm>
            <a:off x="2214841" y="4038600"/>
            <a:ext cx="1061759" cy="9519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 flipH="1">
            <a:off x="1828800" y="4498606"/>
            <a:ext cx="2133600" cy="0"/>
          </a:xfrm>
          <a:prstGeom prst="line">
            <a:avLst/>
          </a:prstGeom>
          <a:ln w="952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" y="32398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</a:t>
            </a:r>
            <a:br>
              <a:rPr lang="en-US" dirty="0" smtClean="0"/>
            </a:br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48590" y="31636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33800" y="3135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Servers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67599" y="3124200"/>
            <a:ext cx="272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Hard Drive Array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657600" y="3733800"/>
            <a:ext cx="1828800" cy="1828800"/>
            <a:chOff x="3514520" y="2590799"/>
            <a:chExt cx="1828800" cy="18288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520" y="2590799"/>
              <a:ext cx="1219200" cy="12192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920" y="2743199"/>
              <a:ext cx="1219200" cy="12192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320" y="2895599"/>
              <a:ext cx="1219200" cy="12192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720" y="3047999"/>
              <a:ext cx="1219200" cy="12192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4120" y="3200399"/>
              <a:ext cx="1219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44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Systems are Complex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05000"/>
            <a:ext cx="5373827" cy="4324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685" y="2057400"/>
            <a:ext cx="5389915" cy="40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9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1295400" y="3048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 Application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6800" y="2514600"/>
            <a:ext cx="9982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computing, a web application or web app is a </a:t>
            </a:r>
            <a:r>
              <a:rPr lang="en-US" sz="3200" b="1" dirty="0">
                <a:solidFill>
                  <a:srgbClr val="00B0F0"/>
                </a:solidFill>
              </a:rPr>
              <a:t>client–server</a:t>
            </a:r>
            <a:r>
              <a:rPr lang="en-US" sz="3200" dirty="0"/>
              <a:t> computer program in which the client </a:t>
            </a:r>
            <a:r>
              <a:rPr lang="en-US" sz="3200" b="1" dirty="0">
                <a:solidFill>
                  <a:srgbClr val="00B0F0"/>
                </a:solidFill>
              </a:rPr>
              <a:t>runs in a web browser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-- Wikipedia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3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1295400" y="3048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 Application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6800" y="2057400"/>
            <a:ext cx="998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In computing, a web application or web app is a </a:t>
            </a:r>
            <a:r>
              <a:rPr lang="en-US" sz="3600" b="1" dirty="0">
                <a:solidFill>
                  <a:srgbClr val="00B0F0"/>
                </a:solidFill>
              </a:rPr>
              <a:t>client–server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computer program in which the client </a:t>
            </a:r>
            <a:r>
              <a:rPr lang="en-US" sz="3600" b="1" dirty="0">
                <a:solidFill>
                  <a:srgbClr val="00B0F0"/>
                </a:solidFill>
              </a:rPr>
              <a:t>runs in a web browser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-- Wikipedia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6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Web Apps: Clients &amp; Servers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447800" y="1676400"/>
            <a:ext cx="9220200" cy="4302760"/>
            <a:chOff x="533400" y="304800"/>
            <a:chExt cx="11201400" cy="5257800"/>
          </a:xfrm>
        </p:grpSpPr>
        <p:sp>
          <p:nvSpPr>
            <p:cNvPr id="5" name="Rectangle 4"/>
            <p:cNvSpPr/>
            <p:nvPr/>
          </p:nvSpPr>
          <p:spPr>
            <a:xfrm>
              <a:off x="533400" y="304800"/>
              <a:ext cx="11201400" cy="5257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191001" y="914400"/>
              <a:ext cx="5257800" cy="1537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190" y="1140549"/>
              <a:ext cx="1103610" cy="106925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2287" y="3875487"/>
              <a:ext cx="2292349" cy="137203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0945" y="3913321"/>
              <a:ext cx="1563252" cy="134797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3951710"/>
              <a:ext cx="762546" cy="122903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143000"/>
              <a:ext cx="1103610" cy="106925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4390" y="1143000"/>
              <a:ext cx="1103610" cy="1069251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/>
          </p:nvCxnSpPr>
          <p:spPr>
            <a:xfrm flipV="1">
              <a:off x="4723431" y="2451448"/>
              <a:ext cx="1551952" cy="1500262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6" idx="2"/>
            </p:cNvCxnSpPr>
            <p:nvPr/>
          </p:nvCxnSpPr>
          <p:spPr>
            <a:xfrm flipV="1">
              <a:off x="6720495" y="2451448"/>
              <a:ext cx="99406" cy="1500264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7409455" y="2446750"/>
              <a:ext cx="2303116" cy="1504962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Arrow 15"/>
            <p:cNvSpPr/>
            <p:nvPr/>
          </p:nvSpPr>
          <p:spPr>
            <a:xfrm>
              <a:off x="1143000" y="4191000"/>
              <a:ext cx="2743200" cy="685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Clients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143000" y="1371600"/>
              <a:ext cx="2743200" cy="685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Servers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4190" y="1143000"/>
              <a:ext cx="1103610" cy="1069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890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09600"/>
          </a:xfrm>
        </p:spPr>
        <p:txBody>
          <a:bodyPr/>
          <a:lstStyle/>
          <a:p>
            <a:r>
              <a:rPr lang="en-US" dirty="0"/>
              <a:t>Clients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143000" y="1524000"/>
            <a:ext cx="8869680" cy="1828800"/>
            <a:chOff x="1143000" y="1676400"/>
            <a:chExt cx="8869680" cy="1828800"/>
          </a:xfrm>
        </p:grpSpPr>
        <p:sp>
          <p:nvSpPr>
            <p:cNvPr id="4" name="Rectangle 3"/>
            <p:cNvSpPr/>
            <p:nvPr/>
          </p:nvSpPr>
          <p:spPr>
            <a:xfrm>
              <a:off x="1143000" y="1676400"/>
              <a:ext cx="8869680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3148" y="2133600"/>
              <a:ext cx="1815166" cy="108012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2163385"/>
              <a:ext cx="1237840" cy="106119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8537" y="2193607"/>
              <a:ext cx="603812" cy="96755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09600" y="3925816"/>
            <a:ext cx="10972800" cy="1865384"/>
            <a:chOff x="609600" y="3925816"/>
            <a:chExt cx="10972800" cy="186538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3970651"/>
              <a:ext cx="1768806" cy="177571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005" y="3946468"/>
              <a:ext cx="1768806" cy="1824081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158" y="3991379"/>
              <a:ext cx="1768806" cy="173425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64" t="22482" r="23306" b="23087"/>
            <a:stretch/>
          </p:blipFill>
          <p:spPr>
            <a:xfrm>
              <a:off x="9717050" y="3925816"/>
              <a:ext cx="1865350" cy="1865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43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Servers – this could be a server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3467100" cy="37995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676400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0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But servers are more like this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71600"/>
            <a:ext cx="9337072" cy="52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007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1378</TotalTime>
  <Words>960</Words>
  <Application>Microsoft Office PowerPoint</Application>
  <PresentationFormat>Widescreen</PresentationFormat>
  <Paragraphs>173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Candara</vt:lpstr>
      <vt:lpstr>Consolas</vt:lpstr>
      <vt:lpstr>Lucida Console</vt:lpstr>
      <vt:lpstr>Tech Computer 16x9</vt:lpstr>
      <vt:lpstr>Web Development</vt:lpstr>
      <vt:lpstr>JavaScript?</vt:lpstr>
      <vt:lpstr>Systems are Complex</vt:lpstr>
      <vt:lpstr>PowerPoint Presentation</vt:lpstr>
      <vt:lpstr>PowerPoint Presentation</vt:lpstr>
      <vt:lpstr>Web Apps: Clients &amp; Servers</vt:lpstr>
      <vt:lpstr>Clients</vt:lpstr>
      <vt:lpstr>Servers – this could be a server</vt:lpstr>
      <vt:lpstr>But servers are more like this</vt:lpstr>
      <vt:lpstr>Server Room Security</vt:lpstr>
      <vt:lpstr>Server Farms are Huge</vt:lpstr>
      <vt:lpstr>More views of Facebook’s server farm</vt:lpstr>
      <vt:lpstr>Web Apps</vt:lpstr>
      <vt:lpstr>PowerPoint Presentation</vt:lpstr>
      <vt:lpstr>Layers of a Web Application</vt:lpstr>
      <vt:lpstr>How does the client find the server?</vt:lpstr>
      <vt:lpstr>PowerPoint Presentation</vt:lpstr>
      <vt:lpstr>PowerPoint Presentation</vt:lpstr>
      <vt:lpstr>A JavaScript Project</vt:lpstr>
      <vt:lpstr>PowerPoint Presentation</vt:lpstr>
      <vt:lpstr>PowerPoint Presentation</vt:lpstr>
      <vt:lpstr>NPM - &gt; 350,000 packages</vt:lpstr>
      <vt:lpstr>Resources</vt:lpstr>
      <vt:lpstr>Database Database Management System (DBMS)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klequis</dc:creator>
  <cp:lastModifiedBy>klequis</cp:lastModifiedBy>
  <cp:revision>124</cp:revision>
  <dcterms:created xsi:type="dcterms:W3CDTF">2018-01-22T20:02:07Z</dcterms:created>
  <dcterms:modified xsi:type="dcterms:W3CDTF">2018-02-03T21:41:15Z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