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71" r:id="rId4"/>
    <p:sldId id="261" r:id="rId5"/>
    <p:sldId id="257" r:id="rId6"/>
    <p:sldId id="260" r:id="rId7"/>
    <p:sldId id="264" r:id="rId8"/>
    <p:sldId id="265" r:id="rId9"/>
    <p:sldId id="273" r:id="rId10"/>
    <p:sldId id="274" r:id="rId11"/>
    <p:sldId id="276" r:id="rId12"/>
    <p:sldId id="275" r:id="rId13"/>
    <p:sldId id="277" r:id="rId14"/>
    <p:sldId id="279" r:id="rId15"/>
    <p:sldId id="278" r:id="rId16"/>
    <p:sldId id="280" r:id="rId17"/>
    <p:sldId id="281" r:id="rId18"/>
    <p:sldId id="282" r:id="rId19"/>
    <p:sldId id="292" r:id="rId20"/>
    <p:sldId id="293" r:id="rId21"/>
    <p:sldId id="294" r:id="rId22"/>
    <p:sldId id="295" r:id="rId23"/>
    <p:sldId id="296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222"/>
    <a:srgbClr val="FFCC99"/>
    <a:srgbClr val="FBE2BD"/>
    <a:srgbClr val="F7C171"/>
    <a:srgbClr val="DD870C"/>
    <a:srgbClr val="CC780D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DCA2A-1BFE-4698-870F-232407B40A8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829A58F7-D5D3-49A1-974D-78F819921BCF}">
      <dgm:prSet phldrT="[Текст]"/>
      <dgm:spPr/>
      <dgm:t>
        <a:bodyPr/>
        <a:lstStyle/>
        <a:p>
          <a:r>
            <a:rPr lang="ru-RU" dirty="0"/>
            <a:t>Классификация</a:t>
          </a:r>
        </a:p>
      </dgm:t>
    </dgm:pt>
    <dgm:pt modelId="{0AD1AC8F-F657-4AF1-9B47-66B951462DB2}" type="parTrans" cxnId="{55BE854F-5B9F-4C1B-ABA9-067D0C18C00D}">
      <dgm:prSet/>
      <dgm:spPr/>
      <dgm:t>
        <a:bodyPr/>
        <a:lstStyle/>
        <a:p>
          <a:endParaRPr lang="ru-RU"/>
        </a:p>
      </dgm:t>
    </dgm:pt>
    <dgm:pt modelId="{196BAA58-0321-40B6-A651-D5711B2F859D}" type="sibTrans" cxnId="{55BE854F-5B9F-4C1B-ABA9-067D0C18C00D}">
      <dgm:prSet/>
      <dgm:spPr/>
      <dgm:t>
        <a:bodyPr/>
        <a:lstStyle/>
        <a:p>
          <a:endParaRPr lang="ru-RU"/>
        </a:p>
      </dgm:t>
    </dgm:pt>
    <dgm:pt modelId="{C2752ACC-AB40-4378-B468-FAD18C995C75}">
      <dgm:prSet phldrT="[Текст]"/>
      <dgm:spPr/>
      <dgm:t>
        <a:bodyPr/>
        <a:lstStyle/>
        <a:p>
          <a:r>
            <a:rPr lang="ru-RU" dirty="0"/>
            <a:t>Регрессия</a:t>
          </a:r>
        </a:p>
      </dgm:t>
    </dgm:pt>
    <dgm:pt modelId="{D268F329-415A-4C25-AEBC-6678CC5407BE}" type="parTrans" cxnId="{B908F7E4-466A-48A7-A10B-59ACA670D9E0}">
      <dgm:prSet/>
      <dgm:spPr/>
      <dgm:t>
        <a:bodyPr/>
        <a:lstStyle/>
        <a:p>
          <a:endParaRPr lang="ru-RU"/>
        </a:p>
      </dgm:t>
    </dgm:pt>
    <dgm:pt modelId="{22DF63FC-F8DC-4260-900D-0394ED61C160}" type="sibTrans" cxnId="{B908F7E4-466A-48A7-A10B-59ACA670D9E0}">
      <dgm:prSet/>
      <dgm:spPr/>
      <dgm:t>
        <a:bodyPr/>
        <a:lstStyle/>
        <a:p>
          <a:endParaRPr lang="ru-RU"/>
        </a:p>
      </dgm:t>
    </dgm:pt>
    <dgm:pt modelId="{A8B8C211-FCB7-40EB-B35D-65EE07021557}">
      <dgm:prSet phldrT="[Текст]"/>
      <dgm:spPr/>
      <dgm:t>
        <a:bodyPr/>
        <a:lstStyle/>
        <a:p>
          <a:r>
            <a:rPr lang="ru-RU" dirty="0"/>
            <a:t>Кластеризация</a:t>
          </a:r>
        </a:p>
      </dgm:t>
    </dgm:pt>
    <dgm:pt modelId="{D10CAFA4-AC9B-483E-8043-E89793152860}" type="parTrans" cxnId="{BA328554-E85A-4A97-A553-7563AD617697}">
      <dgm:prSet/>
      <dgm:spPr/>
      <dgm:t>
        <a:bodyPr/>
        <a:lstStyle/>
        <a:p>
          <a:endParaRPr lang="ru-RU"/>
        </a:p>
      </dgm:t>
    </dgm:pt>
    <dgm:pt modelId="{3D8E68C6-B568-4B54-8027-D802DD1BCDD4}" type="sibTrans" cxnId="{BA328554-E85A-4A97-A553-7563AD617697}">
      <dgm:prSet/>
      <dgm:spPr/>
      <dgm:t>
        <a:bodyPr/>
        <a:lstStyle/>
        <a:p>
          <a:endParaRPr lang="ru-RU"/>
        </a:p>
      </dgm:t>
    </dgm:pt>
    <dgm:pt modelId="{6CD8CADE-9E05-4194-9C8C-F7AEC9F1B77E}">
      <dgm:prSet phldrT="[Текст]"/>
      <dgm:spPr/>
      <dgm:t>
        <a:bodyPr/>
        <a:lstStyle/>
        <a:p>
          <a:r>
            <a:rPr lang="ru-RU" dirty="0" err="1"/>
            <a:t>Детекция</a:t>
          </a:r>
          <a:r>
            <a:rPr lang="ru-RU" dirty="0"/>
            <a:t> аномалий</a:t>
          </a:r>
        </a:p>
      </dgm:t>
    </dgm:pt>
    <dgm:pt modelId="{CD2B7F02-CED3-4631-B3C1-568BD79092D5}" type="parTrans" cxnId="{77A4D6F7-1203-4250-80CA-E4B40D754598}">
      <dgm:prSet/>
      <dgm:spPr/>
      <dgm:t>
        <a:bodyPr/>
        <a:lstStyle/>
        <a:p>
          <a:endParaRPr lang="ru-RU"/>
        </a:p>
      </dgm:t>
    </dgm:pt>
    <dgm:pt modelId="{93278AC1-0A42-4855-B4A4-BC845834E042}" type="sibTrans" cxnId="{77A4D6F7-1203-4250-80CA-E4B40D754598}">
      <dgm:prSet/>
      <dgm:spPr/>
      <dgm:t>
        <a:bodyPr/>
        <a:lstStyle/>
        <a:p>
          <a:endParaRPr lang="ru-RU"/>
        </a:p>
      </dgm:t>
    </dgm:pt>
    <dgm:pt modelId="{AEB60596-B1B0-4E29-BE51-1F7F690F4167}">
      <dgm:prSet phldrT="[Текст]"/>
      <dgm:spPr/>
      <dgm:t>
        <a:bodyPr/>
        <a:lstStyle/>
        <a:p>
          <a:r>
            <a:rPr lang="ru-RU" dirty="0"/>
            <a:t>Другие специфичные задачи</a:t>
          </a:r>
        </a:p>
      </dgm:t>
    </dgm:pt>
    <dgm:pt modelId="{C276CE6D-6F80-460A-A344-5D3DEB072312}" type="parTrans" cxnId="{A1ECB4DC-B082-4892-9A66-0927488090D2}">
      <dgm:prSet/>
      <dgm:spPr/>
      <dgm:t>
        <a:bodyPr/>
        <a:lstStyle/>
        <a:p>
          <a:endParaRPr lang="ru-RU"/>
        </a:p>
      </dgm:t>
    </dgm:pt>
    <dgm:pt modelId="{38BEC835-6003-489C-9FED-A9A569565882}" type="sibTrans" cxnId="{A1ECB4DC-B082-4892-9A66-0927488090D2}">
      <dgm:prSet/>
      <dgm:spPr/>
      <dgm:t>
        <a:bodyPr/>
        <a:lstStyle/>
        <a:p>
          <a:endParaRPr lang="ru-RU"/>
        </a:p>
      </dgm:t>
    </dgm:pt>
    <dgm:pt modelId="{03157C0F-269F-4FB6-8C40-258B19065893}" type="pres">
      <dgm:prSet presAssocID="{116DCA2A-1BFE-4698-870F-232407B40A83}" presName="Name0" presStyleCnt="0">
        <dgm:presLayoutVars>
          <dgm:chMax val="7"/>
          <dgm:chPref val="7"/>
          <dgm:dir/>
        </dgm:presLayoutVars>
      </dgm:prSet>
      <dgm:spPr/>
    </dgm:pt>
    <dgm:pt modelId="{C9C60862-F59C-44B8-A190-D840C63908DA}" type="pres">
      <dgm:prSet presAssocID="{116DCA2A-1BFE-4698-870F-232407B40A83}" presName="Name1" presStyleCnt="0"/>
      <dgm:spPr/>
    </dgm:pt>
    <dgm:pt modelId="{BD094CDC-82E2-44FE-83D0-C4DB6758C215}" type="pres">
      <dgm:prSet presAssocID="{116DCA2A-1BFE-4698-870F-232407B40A83}" presName="cycle" presStyleCnt="0"/>
      <dgm:spPr/>
    </dgm:pt>
    <dgm:pt modelId="{F252089E-0E93-49D7-ABD4-670A1546D6F5}" type="pres">
      <dgm:prSet presAssocID="{116DCA2A-1BFE-4698-870F-232407B40A83}" presName="srcNode" presStyleLbl="node1" presStyleIdx="0" presStyleCnt="5"/>
      <dgm:spPr/>
    </dgm:pt>
    <dgm:pt modelId="{4418DB60-8996-4F89-9CB2-DC0FA0AE5A31}" type="pres">
      <dgm:prSet presAssocID="{116DCA2A-1BFE-4698-870F-232407B40A83}" presName="conn" presStyleLbl="parChTrans1D2" presStyleIdx="0" presStyleCnt="1"/>
      <dgm:spPr/>
    </dgm:pt>
    <dgm:pt modelId="{6A72897E-27A5-4596-A38F-DCB87AB91B2A}" type="pres">
      <dgm:prSet presAssocID="{116DCA2A-1BFE-4698-870F-232407B40A83}" presName="extraNode" presStyleLbl="node1" presStyleIdx="0" presStyleCnt="5"/>
      <dgm:spPr/>
    </dgm:pt>
    <dgm:pt modelId="{0F5127FB-4FDC-435D-B542-9652835D42CD}" type="pres">
      <dgm:prSet presAssocID="{116DCA2A-1BFE-4698-870F-232407B40A83}" presName="dstNode" presStyleLbl="node1" presStyleIdx="0" presStyleCnt="5"/>
      <dgm:spPr/>
    </dgm:pt>
    <dgm:pt modelId="{C6FA2633-7097-4DAD-A12F-C6F0376E74FB}" type="pres">
      <dgm:prSet presAssocID="{829A58F7-D5D3-49A1-974D-78F819921BCF}" presName="text_1" presStyleLbl="node1" presStyleIdx="0" presStyleCnt="5">
        <dgm:presLayoutVars>
          <dgm:bulletEnabled val="1"/>
        </dgm:presLayoutVars>
      </dgm:prSet>
      <dgm:spPr/>
    </dgm:pt>
    <dgm:pt modelId="{5275137E-8C6C-4BE3-A634-97A4E7238542}" type="pres">
      <dgm:prSet presAssocID="{829A58F7-D5D3-49A1-974D-78F819921BCF}" presName="accent_1" presStyleCnt="0"/>
      <dgm:spPr/>
    </dgm:pt>
    <dgm:pt modelId="{47246052-BD14-40B6-B47B-9AF48F6FC1EE}" type="pres">
      <dgm:prSet presAssocID="{829A58F7-D5D3-49A1-974D-78F819921BCF}" presName="accentRepeatNode" presStyleLbl="solidFgAcc1" presStyleIdx="0" presStyleCnt="5"/>
      <dgm:spPr/>
    </dgm:pt>
    <dgm:pt modelId="{1BB75200-C6B9-4AFC-9C97-628D540D1658}" type="pres">
      <dgm:prSet presAssocID="{C2752ACC-AB40-4378-B468-FAD18C995C75}" presName="text_2" presStyleLbl="node1" presStyleIdx="1" presStyleCnt="5">
        <dgm:presLayoutVars>
          <dgm:bulletEnabled val="1"/>
        </dgm:presLayoutVars>
      </dgm:prSet>
      <dgm:spPr/>
    </dgm:pt>
    <dgm:pt modelId="{A868D6B2-531D-4BF8-9F1A-89F016C30482}" type="pres">
      <dgm:prSet presAssocID="{C2752ACC-AB40-4378-B468-FAD18C995C75}" presName="accent_2" presStyleCnt="0"/>
      <dgm:spPr/>
    </dgm:pt>
    <dgm:pt modelId="{FDBE380C-C685-4869-909A-F997EF4897C2}" type="pres">
      <dgm:prSet presAssocID="{C2752ACC-AB40-4378-B468-FAD18C995C75}" presName="accentRepeatNode" presStyleLbl="solidFgAcc1" presStyleIdx="1" presStyleCnt="5"/>
      <dgm:spPr/>
    </dgm:pt>
    <dgm:pt modelId="{C400BE8C-825D-497A-8ACC-388075C3243B}" type="pres">
      <dgm:prSet presAssocID="{A8B8C211-FCB7-40EB-B35D-65EE07021557}" presName="text_3" presStyleLbl="node1" presStyleIdx="2" presStyleCnt="5">
        <dgm:presLayoutVars>
          <dgm:bulletEnabled val="1"/>
        </dgm:presLayoutVars>
      </dgm:prSet>
      <dgm:spPr/>
    </dgm:pt>
    <dgm:pt modelId="{D167F736-20D6-49B1-BFF1-635E70FB21E4}" type="pres">
      <dgm:prSet presAssocID="{A8B8C211-FCB7-40EB-B35D-65EE07021557}" presName="accent_3" presStyleCnt="0"/>
      <dgm:spPr/>
    </dgm:pt>
    <dgm:pt modelId="{A683E36B-E704-49A0-9426-8459AE8B34C7}" type="pres">
      <dgm:prSet presAssocID="{A8B8C211-FCB7-40EB-B35D-65EE07021557}" presName="accentRepeatNode" presStyleLbl="solidFgAcc1" presStyleIdx="2" presStyleCnt="5"/>
      <dgm:spPr/>
    </dgm:pt>
    <dgm:pt modelId="{9C70C6FB-DE2A-4DDF-AB10-24CAE92002FF}" type="pres">
      <dgm:prSet presAssocID="{6CD8CADE-9E05-4194-9C8C-F7AEC9F1B77E}" presName="text_4" presStyleLbl="node1" presStyleIdx="3" presStyleCnt="5">
        <dgm:presLayoutVars>
          <dgm:bulletEnabled val="1"/>
        </dgm:presLayoutVars>
      </dgm:prSet>
      <dgm:spPr/>
    </dgm:pt>
    <dgm:pt modelId="{F9881559-76B5-43E8-8339-E05E6F3F6C4E}" type="pres">
      <dgm:prSet presAssocID="{6CD8CADE-9E05-4194-9C8C-F7AEC9F1B77E}" presName="accent_4" presStyleCnt="0"/>
      <dgm:spPr/>
    </dgm:pt>
    <dgm:pt modelId="{0E610B43-A793-4070-88D7-787A5A472062}" type="pres">
      <dgm:prSet presAssocID="{6CD8CADE-9E05-4194-9C8C-F7AEC9F1B77E}" presName="accentRepeatNode" presStyleLbl="solidFgAcc1" presStyleIdx="3" presStyleCnt="5"/>
      <dgm:spPr/>
    </dgm:pt>
    <dgm:pt modelId="{E98FCC83-3398-4031-BAB1-BCA26C301117}" type="pres">
      <dgm:prSet presAssocID="{AEB60596-B1B0-4E29-BE51-1F7F690F4167}" presName="text_5" presStyleLbl="node1" presStyleIdx="4" presStyleCnt="5">
        <dgm:presLayoutVars>
          <dgm:bulletEnabled val="1"/>
        </dgm:presLayoutVars>
      </dgm:prSet>
      <dgm:spPr/>
    </dgm:pt>
    <dgm:pt modelId="{3AAB4F55-353F-4A11-B58C-3867C8E9E952}" type="pres">
      <dgm:prSet presAssocID="{AEB60596-B1B0-4E29-BE51-1F7F690F4167}" presName="accent_5" presStyleCnt="0"/>
      <dgm:spPr/>
    </dgm:pt>
    <dgm:pt modelId="{ECC758B8-0ECC-4DC1-9845-0AABBF75DFAF}" type="pres">
      <dgm:prSet presAssocID="{AEB60596-B1B0-4E29-BE51-1F7F690F4167}" presName="accentRepeatNode" presStyleLbl="solidFgAcc1" presStyleIdx="4" presStyleCnt="5"/>
      <dgm:spPr/>
    </dgm:pt>
  </dgm:ptLst>
  <dgm:cxnLst>
    <dgm:cxn modelId="{44AC0E24-D280-4812-A219-A1AC88476469}" type="presOf" srcId="{196BAA58-0321-40B6-A651-D5711B2F859D}" destId="{4418DB60-8996-4F89-9CB2-DC0FA0AE5A31}" srcOrd="0" destOrd="0" presId="urn:microsoft.com/office/officeart/2008/layout/VerticalCurvedList"/>
    <dgm:cxn modelId="{8DEBCC36-6698-4BCD-9B94-6BC7CE535950}" type="presOf" srcId="{116DCA2A-1BFE-4698-870F-232407B40A83}" destId="{03157C0F-269F-4FB6-8C40-258B19065893}" srcOrd="0" destOrd="0" presId="urn:microsoft.com/office/officeart/2008/layout/VerticalCurvedList"/>
    <dgm:cxn modelId="{55BE854F-5B9F-4C1B-ABA9-067D0C18C00D}" srcId="{116DCA2A-1BFE-4698-870F-232407B40A83}" destId="{829A58F7-D5D3-49A1-974D-78F819921BCF}" srcOrd="0" destOrd="0" parTransId="{0AD1AC8F-F657-4AF1-9B47-66B951462DB2}" sibTransId="{196BAA58-0321-40B6-A651-D5711B2F859D}"/>
    <dgm:cxn modelId="{BA328554-E85A-4A97-A553-7563AD617697}" srcId="{116DCA2A-1BFE-4698-870F-232407B40A83}" destId="{A8B8C211-FCB7-40EB-B35D-65EE07021557}" srcOrd="2" destOrd="0" parTransId="{D10CAFA4-AC9B-483E-8043-E89793152860}" sibTransId="{3D8E68C6-B568-4B54-8027-D802DD1BCDD4}"/>
    <dgm:cxn modelId="{E9E18056-01CF-46A0-A268-07DA56FBEF03}" type="presOf" srcId="{A8B8C211-FCB7-40EB-B35D-65EE07021557}" destId="{C400BE8C-825D-497A-8ACC-388075C3243B}" srcOrd="0" destOrd="0" presId="urn:microsoft.com/office/officeart/2008/layout/VerticalCurvedList"/>
    <dgm:cxn modelId="{28CBCE8F-33EC-490C-BD80-E55A1547714F}" type="presOf" srcId="{6CD8CADE-9E05-4194-9C8C-F7AEC9F1B77E}" destId="{9C70C6FB-DE2A-4DDF-AB10-24CAE92002FF}" srcOrd="0" destOrd="0" presId="urn:microsoft.com/office/officeart/2008/layout/VerticalCurvedList"/>
    <dgm:cxn modelId="{897802A7-E2AB-4183-A3CD-8A059B68CCBB}" type="presOf" srcId="{829A58F7-D5D3-49A1-974D-78F819921BCF}" destId="{C6FA2633-7097-4DAD-A12F-C6F0376E74FB}" srcOrd="0" destOrd="0" presId="urn:microsoft.com/office/officeart/2008/layout/VerticalCurvedList"/>
    <dgm:cxn modelId="{A1ECB4DC-B082-4892-9A66-0927488090D2}" srcId="{116DCA2A-1BFE-4698-870F-232407B40A83}" destId="{AEB60596-B1B0-4E29-BE51-1F7F690F4167}" srcOrd="4" destOrd="0" parTransId="{C276CE6D-6F80-460A-A344-5D3DEB072312}" sibTransId="{38BEC835-6003-489C-9FED-A9A569565882}"/>
    <dgm:cxn modelId="{B908F7E4-466A-48A7-A10B-59ACA670D9E0}" srcId="{116DCA2A-1BFE-4698-870F-232407B40A83}" destId="{C2752ACC-AB40-4378-B468-FAD18C995C75}" srcOrd="1" destOrd="0" parTransId="{D268F329-415A-4C25-AEBC-6678CC5407BE}" sibTransId="{22DF63FC-F8DC-4260-900D-0394ED61C160}"/>
    <dgm:cxn modelId="{0CE041EF-36C2-4C4B-91B8-FCE0353D9DC9}" type="presOf" srcId="{AEB60596-B1B0-4E29-BE51-1F7F690F4167}" destId="{E98FCC83-3398-4031-BAB1-BCA26C301117}" srcOrd="0" destOrd="0" presId="urn:microsoft.com/office/officeart/2008/layout/VerticalCurvedList"/>
    <dgm:cxn modelId="{E0EFFAF4-B0A8-490F-BB94-8E05155C3F0A}" type="presOf" srcId="{C2752ACC-AB40-4378-B468-FAD18C995C75}" destId="{1BB75200-C6B9-4AFC-9C97-628D540D1658}" srcOrd="0" destOrd="0" presId="urn:microsoft.com/office/officeart/2008/layout/VerticalCurvedList"/>
    <dgm:cxn modelId="{77A4D6F7-1203-4250-80CA-E4B40D754598}" srcId="{116DCA2A-1BFE-4698-870F-232407B40A83}" destId="{6CD8CADE-9E05-4194-9C8C-F7AEC9F1B77E}" srcOrd="3" destOrd="0" parTransId="{CD2B7F02-CED3-4631-B3C1-568BD79092D5}" sibTransId="{93278AC1-0A42-4855-B4A4-BC845834E042}"/>
    <dgm:cxn modelId="{E0860C0A-ABFB-4A12-A92F-7B016B09820A}" type="presParOf" srcId="{03157C0F-269F-4FB6-8C40-258B19065893}" destId="{C9C60862-F59C-44B8-A190-D840C63908DA}" srcOrd="0" destOrd="0" presId="urn:microsoft.com/office/officeart/2008/layout/VerticalCurvedList"/>
    <dgm:cxn modelId="{AA3396BD-1A42-48BB-A257-B31F22902927}" type="presParOf" srcId="{C9C60862-F59C-44B8-A190-D840C63908DA}" destId="{BD094CDC-82E2-44FE-83D0-C4DB6758C215}" srcOrd="0" destOrd="0" presId="urn:microsoft.com/office/officeart/2008/layout/VerticalCurvedList"/>
    <dgm:cxn modelId="{71C5288C-48DC-45B1-A65D-B8D67F505DBF}" type="presParOf" srcId="{BD094CDC-82E2-44FE-83D0-C4DB6758C215}" destId="{F252089E-0E93-49D7-ABD4-670A1546D6F5}" srcOrd="0" destOrd="0" presId="urn:microsoft.com/office/officeart/2008/layout/VerticalCurvedList"/>
    <dgm:cxn modelId="{3DA5D742-558B-41FC-BCBA-83A21AC81E1E}" type="presParOf" srcId="{BD094CDC-82E2-44FE-83D0-C4DB6758C215}" destId="{4418DB60-8996-4F89-9CB2-DC0FA0AE5A31}" srcOrd="1" destOrd="0" presId="urn:microsoft.com/office/officeart/2008/layout/VerticalCurvedList"/>
    <dgm:cxn modelId="{44A3A030-2EE2-4E0F-A479-CA368240A25C}" type="presParOf" srcId="{BD094CDC-82E2-44FE-83D0-C4DB6758C215}" destId="{6A72897E-27A5-4596-A38F-DCB87AB91B2A}" srcOrd="2" destOrd="0" presId="urn:microsoft.com/office/officeart/2008/layout/VerticalCurvedList"/>
    <dgm:cxn modelId="{AFEC1FAC-9E44-4C21-9FD0-CF2BDC3B5AEA}" type="presParOf" srcId="{BD094CDC-82E2-44FE-83D0-C4DB6758C215}" destId="{0F5127FB-4FDC-435D-B542-9652835D42CD}" srcOrd="3" destOrd="0" presId="urn:microsoft.com/office/officeart/2008/layout/VerticalCurvedList"/>
    <dgm:cxn modelId="{A952998D-3D40-4C92-888A-B5B255D959A5}" type="presParOf" srcId="{C9C60862-F59C-44B8-A190-D840C63908DA}" destId="{C6FA2633-7097-4DAD-A12F-C6F0376E74FB}" srcOrd="1" destOrd="0" presId="urn:microsoft.com/office/officeart/2008/layout/VerticalCurvedList"/>
    <dgm:cxn modelId="{2B957F76-230D-4916-9E32-E8E841CA4A5F}" type="presParOf" srcId="{C9C60862-F59C-44B8-A190-D840C63908DA}" destId="{5275137E-8C6C-4BE3-A634-97A4E7238542}" srcOrd="2" destOrd="0" presId="urn:microsoft.com/office/officeart/2008/layout/VerticalCurvedList"/>
    <dgm:cxn modelId="{FADA5399-C8A5-46CE-81B1-D079D09673FA}" type="presParOf" srcId="{5275137E-8C6C-4BE3-A634-97A4E7238542}" destId="{47246052-BD14-40B6-B47B-9AF48F6FC1EE}" srcOrd="0" destOrd="0" presId="urn:microsoft.com/office/officeart/2008/layout/VerticalCurvedList"/>
    <dgm:cxn modelId="{6439513D-F02A-4B39-88AF-520473BA5752}" type="presParOf" srcId="{C9C60862-F59C-44B8-A190-D840C63908DA}" destId="{1BB75200-C6B9-4AFC-9C97-628D540D1658}" srcOrd="3" destOrd="0" presId="urn:microsoft.com/office/officeart/2008/layout/VerticalCurvedList"/>
    <dgm:cxn modelId="{1E3B9AE9-5252-4AEA-9CDC-E588FAB45F10}" type="presParOf" srcId="{C9C60862-F59C-44B8-A190-D840C63908DA}" destId="{A868D6B2-531D-4BF8-9F1A-89F016C30482}" srcOrd="4" destOrd="0" presId="urn:microsoft.com/office/officeart/2008/layout/VerticalCurvedList"/>
    <dgm:cxn modelId="{B1FB23D7-EC09-4DF2-AD8D-9F10E40EFA2F}" type="presParOf" srcId="{A868D6B2-531D-4BF8-9F1A-89F016C30482}" destId="{FDBE380C-C685-4869-909A-F997EF4897C2}" srcOrd="0" destOrd="0" presId="urn:microsoft.com/office/officeart/2008/layout/VerticalCurvedList"/>
    <dgm:cxn modelId="{3E0BCEE5-79F4-4819-AEB2-CAFD3E0C427E}" type="presParOf" srcId="{C9C60862-F59C-44B8-A190-D840C63908DA}" destId="{C400BE8C-825D-497A-8ACC-388075C3243B}" srcOrd="5" destOrd="0" presId="urn:microsoft.com/office/officeart/2008/layout/VerticalCurvedList"/>
    <dgm:cxn modelId="{CFEDE3F2-719F-48A7-9D7B-5FB1E26276E3}" type="presParOf" srcId="{C9C60862-F59C-44B8-A190-D840C63908DA}" destId="{D167F736-20D6-49B1-BFF1-635E70FB21E4}" srcOrd="6" destOrd="0" presId="urn:microsoft.com/office/officeart/2008/layout/VerticalCurvedList"/>
    <dgm:cxn modelId="{E687DC78-7FE1-4811-81B5-FDE7FB714B0D}" type="presParOf" srcId="{D167F736-20D6-49B1-BFF1-635E70FB21E4}" destId="{A683E36B-E704-49A0-9426-8459AE8B34C7}" srcOrd="0" destOrd="0" presId="urn:microsoft.com/office/officeart/2008/layout/VerticalCurvedList"/>
    <dgm:cxn modelId="{FCD1AD2B-3C61-4568-A696-C3DD9A188AEE}" type="presParOf" srcId="{C9C60862-F59C-44B8-A190-D840C63908DA}" destId="{9C70C6FB-DE2A-4DDF-AB10-24CAE92002FF}" srcOrd="7" destOrd="0" presId="urn:microsoft.com/office/officeart/2008/layout/VerticalCurvedList"/>
    <dgm:cxn modelId="{84A8B3AA-A38E-4A05-B3F7-ED4724DF5D0D}" type="presParOf" srcId="{C9C60862-F59C-44B8-A190-D840C63908DA}" destId="{F9881559-76B5-43E8-8339-E05E6F3F6C4E}" srcOrd="8" destOrd="0" presId="urn:microsoft.com/office/officeart/2008/layout/VerticalCurvedList"/>
    <dgm:cxn modelId="{E71B2C1B-ACB7-47B7-8DED-2BBE22E9A6C6}" type="presParOf" srcId="{F9881559-76B5-43E8-8339-E05E6F3F6C4E}" destId="{0E610B43-A793-4070-88D7-787A5A472062}" srcOrd="0" destOrd="0" presId="urn:microsoft.com/office/officeart/2008/layout/VerticalCurvedList"/>
    <dgm:cxn modelId="{9C63EC65-430E-433A-89C0-0302AA1A4AB2}" type="presParOf" srcId="{C9C60862-F59C-44B8-A190-D840C63908DA}" destId="{E98FCC83-3398-4031-BAB1-BCA26C301117}" srcOrd="9" destOrd="0" presId="urn:microsoft.com/office/officeart/2008/layout/VerticalCurvedList"/>
    <dgm:cxn modelId="{8D03437E-6023-4B69-85D5-3D50B7405DB8}" type="presParOf" srcId="{C9C60862-F59C-44B8-A190-D840C63908DA}" destId="{3AAB4F55-353F-4A11-B58C-3867C8E9E952}" srcOrd="10" destOrd="0" presId="urn:microsoft.com/office/officeart/2008/layout/VerticalCurvedList"/>
    <dgm:cxn modelId="{2F9FA65A-F422-492A-9E76-E928D630F397}" type="presParOf" srcId="{3AAB4F55-353F-4A11-B58C-3867C8E9E952}" destId="{ECC758B8-0ECC-4DC1-9845-0AABBF75DF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8DB60-8996-4F89-9CB2-DC0FA0AE5A31}">
      <dsp:nvSpPr>
        <dsp:cNvPr id="0" name=""/>
        <dsp:cNvSpPr/>
      </dsp:nvSpPr>
      <dsp:spPr>
        <a:xfrm>
          <a:off x="-5529741" y="-846614"/>
          <a:ext cx="6584011" cy="6584011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A2633-7097-4DAD-A12F-C6F0376E74FB}">
      <dsp:nvSpPr>
        <dsp:cNvPr id="0" name=""/>
        <dsp:cNvSpPr/>
      </dsp:nvSpPr>
      <dsp:spPr>
        <a:xfrm>
          <a:off x="460937" y="305576"/>
          <a:ext cx="8364079" cy="6115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Классификация</a:t>
          </a:r>
        </a:p>
      </dsp:txBody>
      <dsp:txXfrm>
        <a:off x="460937" y="305576"/>
        <a:ext cx="8364079" cy="611543"/>
      </dsp:txXfrm>
    </dsp:sp>
    <dsp:sp modelId="{47246052-BD14-40B6-B47B-9AF48F6FC1EE}">
      <dsp:nvSpPr>
        <dsp:cNvPr id="0" name=""/>
        <dsp:cNvSpPr/>
      </dsp:nvSpPr>
      <dsp:spPr>
        <a:xfrm>
          <a:off x="78723" y="229133"/>
          <a:ext cx="764429" cy="764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75200-C6B9-4AFC-9C97-628D540D1658}">
      <dsp:nvSpPr>
        <dsp:cNvPr id="0" name=""/>
        <dsp:cNvSpPr/>
      </dsp:nvSpPr>
      <dsp:spPr>
        <a:xfrm>
          <a:off x="899151" y="1222597"/>
          <a:ext cx="7925865" cy="611543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Регрессия</a:t>
          </a:r>
        </a:p>
      </dsp:txBody>
      <dsp:txXfrm>
        <a:off x="899151" y="1222597"/>
        <a:ext cx="7925865" cy="611543"/>
      </dsp:txXfrm>
    </dsp:sp>
    <dsp:sp modelId="{FDBE380C-C685-4869-909A-F997EF4897C2}">
      <dsp:nvSpPr>
        <dsp:cNvPr id="0" name=""/>
        <dsp:cNvSpPr/>
      </dsp:nvSpPr>
      <dsp:spPr>
        <a:xfrm>
          <a:off x="516937" y="1146154"/>
          <a:ext cx="764429" cy="764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0BE8C-825D-497A-8ACC-388075C3243B}">
      <dsp:nvSpPr>
        <dsp:cNvPr id="0" name=""/>
        <dsp:cNvSpPr/>
      </dsp:nvSpPr>
      <dsp:spPr>
        <a:xfrm>
          <a:off x="1033648" y="2139619"/>
          <a:ext cx="7791368" cy="61154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Кластеризация</a:t>
          </a:r>
        </a:p>
      </dsp:txBody>
      <dsp:txXfrm>
        <a:off x="1033648" y="2139619"/>
        <a:ext cx="7791368" cy="611543"/>
      </dsp:txXfrm>
    </dsp:sp>
    <dsp:sp modelId="{A683E36B-E704-49A0-9426-8459AE8B34C7}">
      <dsp:nvSpPr>
        <dsp:cNvPr id="0" name=""/>
        <dsp:cNvSpPr/>
      </dsp:nvSpPr>
      <dsp:spPr>
        <a:xfrm>
          <a:off x="651433" y="2063176"/>
          <a:ext cx="764429" cy="764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0C6FB-DE2A-4DDF-AB10-24CAE92002FF}">
      <dsp:nvSpPr>
        <dsp:cNvPr id="0" name=""/>
        <dsp:cNvSpPr/>
      </dsp:nvSpPr>
      <dsp:spPr>
        <a:xfrm>
          <a:off x="899151" y="3056640"/>
          <a:ext cx="7925865" cy="611543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 err="1"/>
            <a:t>Детекция</a:t>
          </a:r>
          <a:r>
            <a:rPr lang="ru-RU" sz="3000" kern="1200" dirty="0"/>
            <a:t> аномалий</a:t>
          </a:r>
        </a:p>
      </dsp:txBody>
      <dsp:txXfrm>
        <a:off x="899151" y="3056640"/>
        <a:ext cx="7925865" cy="611543"/>
      </dsp:txXfrm>
    </dsp:sp>
    <dsp:sp modelId="{0E610B43-A793-4070-88D7-787A5A472062}">
      <dsp:nvSpPr>
        <dsp:cNvPr id="0" name=""/>
        <dsp:cNvSpPr/>
      </dsp:nvSpPr>
      <dsp:spPr>
        <a:xfrm>
          <a:off x="516937" y="2980198"/>
          <a:ext cx="764429" cy="764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FCC83-3398-4031-BAB1-BCA26C301117}">
      <dsp:nvSpPr>
        <dsp:cNvPr id="0" name=""/>
        <dsp:cNvSpPr/>
      </dsp:nvSpPr>
      <dsp:spPr>
        <a:xfrm>
          <a:off x="460937" y="3973662"/>
          <a:ext cx="8364079" cy="61154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Другие специфичные задачи</a:t>
          </a:r>
        </a:p>
      </dsp:txBody>
      <dsp:txXfrm>
        <a:off x="460937" y="3973662"/>
        <a:ext cx="8364079" cy="611543"/>
      </dsp:txXfrm>
    </dsp:sp>
    <dsp:sp modelId="{ECC758B8-0ECC-4DC1-9845-0AABBF75DFAF}">
      <dsp:nvSpPr>
        <dsp:cNvPr id="0" name=""/>
        <dsp:cNvSpPr/>
      </dsp:nvSpPr>
      <dsp:spPr>
        <a:xfrm>
          <a:off x="78723" y="3897219"/>
          <a:ext cx="764429" cy="764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19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9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2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7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7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20B4-E1B0-43D9-92A0-4DB2BAA8D1AE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F764-0A0B-48E1-AA02-80B5F4869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0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ahabr.ru/post/171759/" TargetMode="External"/><Relationship Id="rId3" Type="http://schemas.openxmlformats.org/officeDocument/2006/relationships/hyperlink" Target="https://www.youtube.com/watch?v=p9Hny3Cs6rk" TargetMode="External"/><Relationship Id="rId7" Type="http://schemas.openxmlformats.org/officeDocument/2006/relationships/hyperlink" Target="https://github.com/diefimov" TargetMode="External"/><Relationship Id="rId2" Type="http://schemas.openxmlformats.org/officeDocument/2006/relationships/hyperlink" Target="https://medium.com/open-machine-learning-course/open-machine-learning-course-topic-3-classification-decision-trees-and-k-nearest-neighbors-8613c6b6d2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okolov/ml-course-hse" TargetMode="External"/><Relationship Id="rId5" Type="http://schemas.openxmlformats.org/officeDocument/2006/relationships/hyperlink" Target="https://habrahabr.ru/users/rushter/" TargetMode="External"/><Relationship Id="rId4" Type="http://schemas.openxmlformats.org/officeDocument/2006/relationships/hyperlink" Target="https://github.com/rushter/MLAlgorithms" TargetMode="External"/><Relationship Id="rId9" Type="http://schemas.openxmlformats.org/officeDocument/2006/relationships/hyperlink" Target="https://habrahabr.ru/company/yandex/blog/20605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071425B-A35B-4DA7-9748-09E20330D7F7}"/>
              </a:ext>
            </a:extLst>
          </p:cNvPr>
          <p:cNvGrpSpPr/>
          <p:nvPr/>
        </p:nvGrpSpPr>
        <p:grpSpPr>
          <a:xfrm>
            <a:off x="3389318" y="2611824"/>
            <a:ext cx="5581145" cy="1164569"/>
            <a:chOff x="6761527" y="5061527"/>
            <a:chExt cx="5581145" cy="1164569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23EAD2F0-6284-441F-BA4C-48B8855C106E}"/>
                </a:ext>
              </a:extLst>
            </p:cNvPr>
            <p:cNvSpPr/>
            <p:nvPr/>
          </p:nvSpPr>
          <p:spPr>
            <a:xfrm>
              <a:off x="6761527" y="5061527"/>
              <a:ext cx="5133898" cy="895928"/>
            </a:xfrm>
            <a:prstGeom prst="roundRect">
              <a:avLst/>
            </a:prstGeom>
            <a:solidFill>
              <a:srgbClr val="355222">
                <a:alpha val="61961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Заголовок 1">
              <a:extLst>
                <a:ext uri="{FF2B5EF4-FFF2-40B4-BE49-F238E27FC236}">
                  <a16:creationId xmlns:a16="http://schemas.microsoft.com/office/drawing/2014/main" id="{6D4D64AD-DBD6-4FDC-A1FF-B983DF6276D3}"/>
                </a:ext>
              </a:extLst>
            </p:cNvPr>
            <p:cNvSpPr txBox="1">
              <a:spLocks/>
            </p:cNvSpPr>
            <p:nvPr/>
          </p:nvSpPr>
          <p:spPr>
            <a:xfrm>
              <a:off x="7023353" y="5156704"/>
              <a:ext cx="5319319" cy="106939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b="1" dirty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Деревья решений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1E06B-2525-460C-A5E6-635C2E6E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Прирост информации (</a:t>
            </a:r>
            <a:r>
              <a:rPr lang="en-US" dirty="0"/>
              <a:t>information gain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7B57D2-1920-49AB-A9D3-7ECAB35E1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Прирост информации при разбиении выборки по признаку Q определяется как: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 – число групп после разбиения,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число элементов выборки, у которых признак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 имеет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</a:t>
                </a:r>
                <a:r>
                  <a:rPr lang="ru-RU" dirty="0" err="1"/>
                  <a:t>ое</a:t>
                </a:r>
                <a:r>
                  <a:rPr lang="ru-RU" dirty="0"/>
                  <a:t> значение. 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7B57D2-1920-49AB-A9D3-7ECAB35E1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93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files/dae/a88/2b0/daea882b0a8e4ef4b23325c88f0353a1.png">
            <a:extLst>
              <a:ext uri="{FF2B5EF4-FFF2-40B4-BE49-F238E27FC236}">
                <a16:creationId xmlns:a16="http://schemas.microsoft.com/office/drawing/2014/main" id="{36E20A1E-3253-4C14-A741-C21E6B4E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42" y="67290"/>
            <a:ext cx="6960636" cy="669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6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0A506-6ADB-4CD9-A337-2F82A99E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построения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9956E-8FB4-4CDF-A734-069A8A13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latin typeface="Consolas" panose="020B0609020204030204" pitchFamily="49" charset="0"/>
              </a:rPr>
              <a:t>(L): 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create node t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the stopping criterion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is True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assign a predictive model to t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Find the best binary split L = </a:t>
            </a:r>
            <a:r>
              <a:rPr lang="en-US" dirty="0" err="1">
                <a:latin typeface="Consolas" panose="020B0609020204030204" pitchFamily="49" charset="0"/>
              </a:rPr>
              <a:t>L_left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L_right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t.left</a:t>
            </a:r>
            <a:r>
              <a:rPr lang="en-US" dirty="0">
                <a:latin typeface="Consolas" panose="020B0609020204030204" pitchFamily="49" charset="0"/>
              </a:rPr>
              <a:t> = build(</a:t>
            </a:r>
            <a:r>
              <a:rPr lang="en-US" dirty="0" err="1">
                <a:latin typeface="Consolas" panose="020B0609020204030204" pitchFamily="49" charset="0"/>
              </a:rPr>
              <a:t>L_left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t.right</a:t>
            </a:r>
            <a:r>
              <a:rPr lang="en-US" dirty="0">
                <a:latin typeface="Consolas" panose="020B0609020204030204" pitchFamily="49" charset="0"/>
              </a:rPr>
              <a:t> = build(</a:t>
            </a:r>
            <a:r>
              <a:rPr lang="en-US" dirty="0" err="1">
                <a:latin typeface="Consolas" panose="020B0609020204030204" pitchFamily="49" charset="0"/>
              </a:rPr>
              <a:t>L_right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4C25B-9E2F-42D7-A098-BFED7663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эвристики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CC02D6-07BB-4D6B-AF5F-FB79F55E2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/>
                  <a:t>Неопределенность Джини </a:t>
                </a:r>
                <a:r>
                  <a:rPr lang="ru-RU" dirty="0"/>
                  <a:t>(</a:t>
                </a:r>
                <a:r>
                  <a:rPr lang="ru-RU" dirty="0" err="1"/>
                  <a:t>Gini</a:t>
                </a:r>
                <a:r>
                  <a:rPr lang="ru-RU" dirty="0"/>
                  <a:t> </a:t>
                </a:r>
                <a:r>
                  <a:rPr lang="ru-RU" dirty="0" err="1"/>
                  <a:t>impurity</a:t>
                </a:r>
                <a:r>
                  <a:rPr lang="ru-RU" dirty="0"/>
                  <a:t>): 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Максимизацию этого критерия можно интерпретировать как максимизацию числа пар объектов одного класса, оказавшихся в одном поддереве. Не путать с индексом Джини! </a:t>
                </a:r>
              </a:p>
              <a:p>
                <a:r>
                  <a:rPr lang="ru-RU" b="1" dirty="0"/>
                  <a:t>Ошибка классификации </a:t>
                </a:r>
                <a:r>
                  <a:rPr lang="ru-RU" dirty="0"/>
                  <a:t>(</a:t>
                </a:r>
                <a:r>
                  <a:rPr lang="en-US" dirty="0"/>
                  <a:t>misclassification error):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CC02D6-07BB-4D6B-AF5F-FB79F55E2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5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abrastorage.org/files/a88/bc3/e18/a88bc3e185b246e088a4382e212e4473.png">
            <a:extLst>
              <a:ext uri="{FF2B5EF4-FFF2-40B4-BE49-F238E27FC236}">
                <a16:creationId xmlns:a16="http://schemas.microsoft.com/office/drawing/2014/main" id="{A491A1F4-BBB5-4F1F-B485-2FEEE02053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14" y="997332"/>
            <a:ext cx="7038573" cy="486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4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1EC59-829B-477B-8213-E4F65A5B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дерева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5320E-B904-402B-B51C-0A574F9B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097"/>
            <a:ext cx="5441302" cy="4226865"/>
          </a:xfrm>
        </p:spPr>
        <p:txBody>
          <a:bodyPr/>
          <a:lstStyle/>
          <a:p>
            <a:r>
              <a:rPr lang="ru-RU" dirty="0"/>
              <a:t>Данные сгенерированы из двух нормальных распределений с разными средними</a:t>
            </a:r>
          </a:p>
          <a:p>
            <a:r>
              <a:rPr lang="ru-RU" dirty="0"/>
              <a:t>Неформально, задача классификации в этом случае – построить границу, разделяющую 2 класса</a:t>
            </a:r>
          </a:p>
        </p:txBody>
      </p:sp>
      <p:pic>
        <p:nvPicPr>
          <p:cNvPr id="4" name="Рисунок 3" descr="https://habrastorage.org/files/987/707/6e8/9877076e87ac410b8e40eedc77a17a99.png">
            <a:extLst>
              <a:ext uri="{FF2B5EF4-FFF2-40B4-BE49-F238E27FC236}">
                <a16:creationId xmlns:a16="http://schemas.microsoft.com/office/drawing/2014/main" id="{53277142-AB1D-4646-8049-1C3E0BEF6F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4623"/>
            <a:ext cx="5940425" cy="4752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59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habrastorage.org/files/560/d97/0ca/560d970caaf749fda34bd8417160ed7e.png">
            <a:extLst>
              <a:ext uri="{FF2B5EF4-FFF2-40B4-BE49-F238E27FC236}">
                <a16:creationId xmlns:a16="http://schemas.microsoft.com/office/drawing/2014/main" id="{7EAF1188-8502-4184-8FC8-4881157F1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0" b="-2"/>
          <a:stretch/>
        </p:blipFill>
        <p:spPr bwMode="auto">
          <a:xfrm>
            <a:off x="2956813" y="1607123"/>
            <a:ext cx="6278374" cy="50633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3F8CFDE-0DE7-43FD-A99A-779A058F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00" y="341746"/>
            <a:ext cx="11025835" cy="175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Дерево глубины 3 разделяет данные на подмножества </a:t>
            </a:r>
            <a:br>
              <a:rPr lang="ru-RU" dirty="0"/>
            </a:br>
            <a:r>
              <a:rPr lang="ru-RU" dirty="0"/>
              <a:t>следующим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395091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24EB1-4535-44CF-819F-9581CF6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дерева</a:t>
            </a:r>
          </a:p>
        </p:txBody>
      </p:sp>
      <p:pic>
        <p:nvPicPr>
          <p:cNvPr id="1026" name="Picture 2" descr="https://habrastorage.org/files/bf1/1fe/490/bf11fe49088f428996a27b0d2d2a6592.png">
            <a:extLst>
              <a:ext uri="{FF2B5EF4-FFF2-40B4-BE49-F238E27FC236}">
                <a16:creationId xmlns:a16="http://schemas.microsoft.com/office/drawing/2014/main" id="{86A34028-2BF7-4A57-BB57-F345916CE9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81" y="1779443"/>
            <a:ext cx="87391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6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52A51-A3DC-4D51-84D0-5392100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количественными признаками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F01E38-8771-4BE1-9AEC-82737B4EF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1814043"/>
            <a:ext cx="3193245" cy="43534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C6AC0C-CF51-4DEA-9A57-956CA55C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831" y="1782734"/>
            <a:ext cx="3124005" cy="44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2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files/1dc/56d/fce/1dc56dfcee144e0db7043f6752d40360.png">
            <a:extLst>
              <a:ext uri="{FF2B5EF4-FFF2-40B4-BE49-F238E27FC236}">
                <a16:creationId xmlns:a16="http://schemas.microsoft.com/office/drawing/2014/main" id="{1D721FF5-0ADA-4AB1-ACDC-81DAD25873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2" y="74911"/>
            <a:ext cx="4702629" cy="66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043088-4EB4-4378-9A43-E755930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76" y="994390"/>
            <a:ext cx="2800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5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F66D9-AAAB-4DC3-B424-AFF9738B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машинное обучение?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9962A-980C-4333-BEFF-E1E8085B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говорят, что компьютерная программа </a:t>
            </a:r>
            <a:r>
              <a:rPr lang="ru-RU" i="1" dirty="0"/>
              <a:t>обучается</a:t>
            </a:r>
            <a:r>
              <a:rPr lang="ru-RU" dirty="0"/>
              <a:t> при решении какой-то задачи из класса </a:t>
            </a:r>
            <a:r>
              <a:rPr lang="ru-RU" i="1" dirty="0"/>
              <a:t>T</a:t>
            </a:r>
            <a:r>
              <a:rPr lang="ru-RU" dirty="0"/>
              <a:t>, если ее производительность, согласно метрике </a:t>
            </a:r>
            <a:r>
              <a:rPr lang="ru-RU" i="1" dirty="0"/>
              <a:t>P</a:t>
            </a:r>
            <a:r>
              <a:rPr lang="ru-RU" dirty="0"/>
              <a:t>, улучшается при накоплении опыта </a:t>
            </a:r>
            <a:r>
              <a:rPr lang="ru-RU" i="1" dirty="0"/>
              <a:t>E</a:t>
            </a:r>
            <a:r>
              <a:rPr lang="ru-RU" dirty="0"/>
              <a:t>.</a:t>
            </a:r>
          </a:p>
          <a:p>
            <a:pPr marL="0" indent="0" algn="r">
              <a:buNone/>
            </a:pPr>
            <a:r>
              <a:rPr lang="ru-RU" dirty="0"/>
              <a:t>T. </a:t>
            </a:r>
            <a:r>
              <a:rPr lang="ru-RU" dirty="0" err="1"/>
              <a:t>Mitchell</a:t>
            </a:r>
            <a:r>
              <a:rPr lang="ru-RU" dirty="0"/>
              <a:t> "</a:t>
            </a:r>
            <a:r>
              <a:rPr lang="ru-RU" dirty="0" err="1"/>
              <a:t>Machine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", 1997</a:t>
            </a:r>
          </a:p>
        </p:txBody>
      </p:sp>
    </p:spTree>
    <p:extLst>
      <p:ext uri="{BB962C8B-B14F-4D97-AF65-F5344CB8AC3E}">
        <p14:creationId xmlns:p14="http://schemas.microsoft.com/office/powerpoint/2010/main" val="2358294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B21324-EECE-4073-8DA2-508CB6FA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50" y="1219531"/>
            <a:ext cx="3638550" cy="3971925"/>
          </a:xfrm>
          <a:prstGeom prst="rect">
            <a:avLst/>
          </a:prstGeom>
        </p:spPr>
      </p:pic>
      <p:pic>
        <p:nvPicPr>
          <p:cNvPr id="2052" name="Picture 4" descr="https://habrastorage.org/files/4a6/c17/1e0/4a6c171e06324bb2afee3c76eb6bb226.png">
            <a:extLst>
              <a:ext uri="{FF2B5EF4-FFF2-40B4-BE49-F238E27FC236}">
                <a16:creationId xmlns:a16="http://schemas.microsoft.com/office/drawing/2014/main" id="{ECB60E4F-DD92-4796-A9E2-59682619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70" y="476568"/>
            <a:ext cx="504825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4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08AD3-798D-4706-8F64-2E58C81D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A0834-D0F6-4AC1-9003-A65DB4EE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Самая простая эвристика для обработки количественных признаков в дереве решений: количественный признак сортируется по возрастанию, и в дереве проверяются только те пороги, при которых целевой признак меняет значение. </a:t>
            </a:r>
          </a:p>
          <a:p>
            <a:r>
              <a:rPr lang="ru-RU" dirty="0"/>
              <a:t>Дополнительно, когда в данных много количественных признаков, и у каждого много уникальных значений, могут отбираться не все пороги, описанные выше, а только топ-N, дающих максимальный прирост все того же критерия. То есть, для каждого порога строится дерево глубины 1, считается насколько снизилась энтропия (или неопределенность Джини) и выбираются только лучшие пороги, с которыми стоит сравнивать количественный признак.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8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1E47D-A31D-4A66-9C5F-8709A272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Переобучение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456CE-7AE0-4654-8C8F-896E2B4D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возникает, когда дерево строится до такой глубины, что в каждом листе находится ровно один объект.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Основные способы борьбы с переобучением в случае деревьев решений:</a:t>
            </a:r>
          </a:p>
          <a:p>
            <a:pPr lvl="0"/>
            <a:r>
              <a:rPr lang="ru-RU" dirty="0"/>
              <a:t>искусственное ограничение глубины или минимального числа объектов в листе: построение дерева просто в какой-то момент прекращается;</a:t>
            </a:r>
          </a:p>
          <a:p>
            <a:pPr lvl="0"/>
            <a:r>
              <a:rPr lang="ru-RU" dirty="0"/>
              <a:t>стрижка дерева.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56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E6DB-72B4-43AB-8774-1F581865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параметры класса </a:t>
            </a:r>
            <a:r>
              <a:rPr lang="ru-RU" dirty="0" err="1"/>
              <a:t>DecisionTreeClassifier</a:t>
            </a:r>
            <a:r>
              <a:rPr lang="ru-RU" dirty="0"/>
              <a:t> в </a:t>
            </a:r>
            <a:r>
              <a:rPr lang="ru-RU" dirty="0" err="1"/>
              <a:t>Scikit-learn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2F2C8-73E1-4CF4-9CA9-3EFF60AA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ru-RU" dirty="0" err="1"/>
              <a:t>max_depth</a:t>
            </a:r>
            <a:r>
              <a:rPr lang="ru-RU" dirty="0"/>
              <a:t> – максимальная глубина дерева</a:t>
            </a:r>
          </a:p>
          <a:p>
            <a:pPr lvl="0">
              <a:lnSpc>
                <a:spcPct val="150000"/>
              </a:lnSpc>
            </a:pPr>
            <a:r>
              <a:rPr lang="ru-RU" dirty="0" err="1"/>
              <a:t>max_features</a:t>
            </a:r>
            <a:r>
              <a:rPr lang="ru-RU" dirty="0"/>
              <a:t> — максимальное число признаков, по которым ищется лучшее разбиение в дереве </a:t>
            </a:r>
          </a:p>
          <a:p>
            <a:pPr lvl="0">
              <a:lnSpc>
                <a:spcPct val="150000"/>
              </a:lnSpc>
            </a:pPr>
            <a:r>
              <a:rPr lang="ru-RU" dirty="0" err="1"/>
              <a:t>min_samples_leaf</a:t>
            </a:r>
            <a:r>
              <a:rPr lang="ru-RU" dirty="0"/>
              <a:t> – минимальное число объектов в листе.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87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B6B1A-B34B-493F-BB30-73004AD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 в задаче регрессии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CC83F1-E392-4F5F-BB9F-4AB9B33AE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При прогнозировании количественного признака идея построения дерева остается та же, но меняется критерий качества:</a:t>
                </a:r>
              </a:p>
              <a:p>
                <a:r>
                  <a:rPr lang="ru-RU" dirty="0"/>
                  <a:t>Дисперсия вокруг среднего: 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ru-RU" dirty="0"/>
                </a:br>
                <a:r>
                  <a:rPr lang="ru-RU" dirty="0"/>
                  <a:t>где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 – число объектов в листе,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 – значения целевого признака.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CC83F1-E392-4F5F-BB9F-4AB9B33AE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97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822D0-302D-46C2-A2C6-98091F81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260C7-DB26-43B8-95E4-3C2E681B7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15404" cy="4351338"/>
              </a:xfrm>
            </p:spPr>
            <p:txBody>
              <a:bodyPr/>
              <a:lstStyle/>
              <a:p>
                <a:r>
                  <a:rPr lang="ru-RU" dirty="0"/>
                  <a:t>Данные распределены вокруг функции (с шумом) 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+1.5∗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 них обучено дерево решений</a:t>
                </a:r>
                <a:endParaRPr lang="en-US" dirty="0"/>
              </a:p>
              <a:p>
                <a:r>
                  <a:rPr lang="ru-RU" dirty="0"/>
                  <a:t>Результаты представлены на графике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260C7-DB26-43B8-95E4-3C2E681B7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15404" cy="4351338"/>
              </a:xfrm>
              <a:blipFill>
                <a:blip r:embed="rId2"/>
                <a:stretch>
                  <a:fillRect l="-2190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habrastorage.org/files/856/c8b/9ad/856c8b9ad9094250a9d23e91e6f74e97.png">
            <a:extLst>
              <a:ext uri="{FF2B5EF4-FFF2-40B4-BE49-F238E27FC236}">
                <a16:creationId xmlns:a16="http://schemas.microsoft.com/office/drawing/2014/main" id="{6CDB2C93-0370-438E-87B1-8A6EA5F4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58" y="1690688"/>
            <a:ext cx="6558110" cy="401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4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54A1E-CF1B-4F2E-B9F5-B3958C09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параметров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177AB-3774-4302-8A95-084C79A7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Способы проверки качества модели (способности модели к обобщению):</a:t>
            </a:r>
          </a:p>
          <a:p>
            <a:r>
              <a:rPr lang="ru-RU" dirty="0"/>
              <a:t>отложенная выборка (</a:t>
            </a:r>
            <a:r>
              <a:rPr lang="ru-RU" i="1" dirty="0" err="1"/>
              <a:t>held-out</a:t>
            </a:r>
            <a:r>
              <a:rPr lang="ru-RU" i="1" dirty="0"/>
              <a:t>/</a:t>
            </a:r>
            <a:r>
              <a:rPr lang="ru-RU" i="1" dirty="0" err="1"/>
              <a:t>hold-out</a:t>
            </a:r>
            <a:r>
              <a:rPr lang="ru-RU" i="1" dirty="0"/>
              <a:t> </a:t>
            </a:r>
            <a:r>
              <a:rPr lang="ru-RU" i="1" dirty="0" err="1"/>
              <a:t>set</a:t>
            </a:r>
            <a:r>
              <a:rPr lang="ru-RU" dirty="0"/>
              <a:t>). При таком подходе мы оставляем от 20% до 40% обучающей выборки, обучаем модель на остальных данных (60-80% исходной выборки) и считаем некоторую метрику качества модели (например, долю правильных ответов в задаче классификации) на отложенной выборке.</a:t>
            </a:r>
          </a:p>
          <a:p>
            <a:r>
              <a:rPr lang="ru-RU" dirty="0"/>
              <a:t>кросс-валидация (</a:t>
            </a:r>
            <a:r>
              <a:rPr lang="ru-RU" i="1" dirty="0" err="1"/>
              <a:t>cross-validation</a:t>
            </a:r>
            <a:r>
              <a:rPr lang="ru-RU" dirty="0"/>
              <a:t>, скользящий или перекрестный контроль) - K-</a:t>
            </a:r>
            <a:r>
              <a:rPr lang="ru-RU" dirty="0" err="1"/>
              <a:t>fold</a:t>
            </a:r>
            <a:r>
              <a:rPr lang="ru-RU" dirty="0"/>
              <a:t> кросс-валидация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413734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DD6938-7E28-405F-9F6D-35DBA04E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1765"/>
            <a:ext cx="10515600" cy="2645197"/>
          </a:xfrm>
        </p:spPr>
        <p:txBody>
          <a:bodyPr>
            <a:normAutofit/>
          </a:bodyPr>
          <a:lstStyle/>
          <a:p>
            <a:r>
              <a:rPr lang="ru-RU" dirty="0"/>
              <a:t>Модель обучается K раз на разных (K−1) </a:t>
            </a:r>
            <a:r>
              <a:rPr lang="ru-RU" dirty="0" err="1"/>
              <a:t>подвыборках</a:t>
            </a:r>
            <a:r>
              <a:rPr lang="ru-RU" dirty="0"/>
              <a:t> исходной выборки (белый цвет), а проверяется на одной </a:t>
            </a:r>
            <a:r>
              <a:rPr lang="ru-RU" dirty="0" err="1"/>
              <a:t>подвыборке</a:t>
            </a:r>
            <a:r>
              <a:rPr lang="ru-RU" dirty="0"/>
              <a:t> (каждый раз на разной, оранжевый цвет).</a:t>
            </a:r>
          </a:p>
          <a:p>
            <a:r>
              <a:rPr lang="ru-RU" dirty="0"/>
              <a:t>Получаются K оценок качества модели, которые обычно усредняются, выдавая среднюю оценку качества классификации/регрессии на кросс-валидации.</a:t>
            </a:r>
          </a:p>
        </p:txBody>
      </p:sp>
      <p:pic>
        <p:nvPicPr>
          <p:cNvPr id="2050" name="Picture 2" descr="https://habrastorage.org/files/b1d/706/e6c/b1d706e6c9df49c297b6152878a2d03f.png">
            <a:extLst>
              <a:ext uri="{FF2B5EF4-FFF2-40B4-BE49-F238E27FC236}">
                <a16:creationId xmlns:a16="http://schemas.microsoft.com/office/drawing/2014/main" id="{11A000F7-EB1A-421A-AB4B-831FA85E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56590"/>
            <a:ext cx="9525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514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6FC5E-4521-4A83-8D6E-2CE6770F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деревьев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F4DAC-E7EE-421D-ACD2-C1A72DE7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Порождение четких правил классификации, понятных человеку, например, "если возраст &lt; 25 и интерес к мотоциклам, то отказать в кредите". Это свойство называют интерпретируемостью модели;</a:t>
            </a:r>
          </a:p>
          <a:p>
            <a:r>
              <a:rPr lang="ru-RU" dirty="0"/>
              <a:t>Деревья решений могут легко визуализироваться, то есть может "интерпретироваться" как сама модель (дерево), так и прогноз для отдельного взятого тестового объекта (путь в дереве);</a:t>
            </a:r>
          </a:p>
          <a:p>
            <a:r>
              <a:rPr lang="ru-RU" dirty="0"/>
              <a:t>Быстрые процессы обучения и прогнозирования;</a:t>
            </a:r>
          </a:p>
          <a:p>
            <a:r>
              <a:rPr lang="ru-RU" dirty="0"/>
              <a:t>Малое число параметров модели;</a:t>
            </a:r>
          </a:p>
          <a:p>
            <a:r>
              <a:rPr lang="ru-RU" dirty="0"/>
              <a:t>Поддержка и числовых, и категориальных признаков.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329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9E5B-6E52-4454-ACCD-D50D77E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деревьев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08291-C437-470D-B47E-8F8CF6ED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Деревья очень чувствительны к шумам во входных данных, вся модель может кардинально измениться, если немного изменится обучающая выборка (например, если убрать один из признаков или добавить несколько объектов), поэтому и правила классификации могут сильно изменяться, что ухудшает интерпретируемость модели;</a:t>
            </a:r>
          </a:p>
          <a:p>
            <a:r>
              <a:rPr lang="ru-RU" dirty="0"/>
              <a:t>Разделяющая граница, построенная деревом решений, имеет свои ограничения (состоит из гиперплоскостей, перпендикулярных какой-то из координатной оси), и на практике дерево решений по качеству классификации уступает некоторым другим методам;</a:t>
            </a:r>
          </a:p>
          <a:p>
            <a:r>
              <a:rPr lang="ru-RU" dirty="0"/>
              <a:t>Необходимость отсекать ветви дерева (</a:t>
            </a:r>
            <a:r>
              <a:rPr lang="ru-RU" dirty="0" err="1"/>
              <a:t>pruning</a:t>
            </a:r>
            <a:r>
              <a:rPr lang="ru-RU" dirty="0"/>
              <a:t>) или устанавливать минимальное число элементов в листьях дерева или максимальную глубину дерева для борьбы с переобучением;</a:t>
            </a:r>
          </a:p>
        </p:txBody>
      </p:sp>
    </p:spTree>
    <p:extLst>
      <p:ext uri="{BB962C8B-B14F-4D97-AF65-F5344CB8AC3E}">
        <p14:creationId xmlns:p14="http://schemas.microsoft.com/office/powerpoint/2010/main" val="15310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91BE442C-21BE-440B-8F3E-56B877F95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869199"/>
              </p:ext>
            </p:extLst>
          </p:nvPr>
        </p:nvGraphicFramePr>
        <p:xfrm>
          <a:off x="1649369" y="1442906"/>
          <a:ext cx="8893262" cy="489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DF3EE3-8E3B-4DFB-A44F-D9EF9AD299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917779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9E5B-6E52-4454-ACCD-D50D77E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деревьев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08291-C437-470D-B47E-8F8CF6ED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Нестабильность. Небольшие изменения в данных могут существенно изменять построенное дерево решений. С этой проблемой борются с помощью ансамблей деревьев решений;</a:t>
            </a:r>
          </a:p>
          <a:p>
            <a:r>
              <a:rPr lang="ru-RU" dirty="0"/>
              <a:t>Проблема поиска оптимального дерева решений (минимального по размеру и способного без ошибок классифицировать выборку) NP-полна, поэтому на практике используются эвристики типа жадного поиска признака с максимальным приростом информации, которые не гарантируют нахождения глобально оптимального дерева;</a:t>
            </a:r>
          </a:p>
          <a:p>
            <a:r>
              <a:rPr lang="ru-RU" dirty="0"/>
              <a:t>Сложно поддерживаются пропуски в данных. </a:t>
            </a:r>
            <a:r>
              <a:rPr lang="ru-RU" dirty="0" err="1"/>
              <a:t>Friedman</a:t>
            </a:r>
            <a:r>
              <a:rPr lang="ru-RU" dirty="0"/>
              <a:t> оценил, что на поддержку пропусков в данных ушло около 50% кода CART (классический алгоритм построения деревьев классификации и регрессии – </a:t>
            </a:r>
            <a:r>
              <a:rPr lang="ru-RU" dirty="0" err="1"/>
              <a:t>Classification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 </a:t>
            </a:r>
            <a:r>
              <a:rPr lang="ru-RU" dirty="0" err="1"/>
              <a:t>Trees</a:t>
            </a:r>
            <a:r>
              <a:rPr lang="ru-RU" dirty="0"/>
              <a:t>, в </a:t>
            </a:r>
            <a:r>
              <a:rPr lang="ru-RU" dirty="0" err="1"/>
              <a:t>sklearn</a:t>
            </a:r>
            <a:r>
              <a:rPr lang="ru-RU" dirty="0"/>
              <a:t> реализована улучшенная версия именно этого алгоритма);</a:t>
            </a:r>
          </a:p>
        </p:txBody>
      </p:sp>
    </p:spTree>
    <p:extLst>
      <p:ext uri="{BB962C8B-B14F-4D97-AF65-F5344CB8AC3E}">
        <p14:creationId xmlns:p14="http://schemas.microsoft.com/office/powerpoint/2010/main" val="190875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9E5B-6E52-4454-ACCD-D50D77E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деревьев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08291-C437-470D-B47E-8F8CF6ED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умеет только интерполировать, но не экстраполировать (это же верно и для леса и </a:t>
            </a:r>
            <a:r>
              <a:rPr lang="ru-RU" dirty="0" err="1"/>
              <a:t>бустинга</a:t>
            </a:r>
            <a:r>
              <a:rPr lang="ru-RU" dirty="0"/>
              <a:t> на деревьях). То есть дерево решений делает константный прогноз для объектов, находящихся в признаковом пространстве вне параллелепипеда, охватывающего все объекты обучающей выборки. В примере с желтыми и синими шариками это значит, что модель дает одинаковый прогноз для всех шариков с координатой &gt; 19 или &lt; 0.</a:t>
            </a:r>
          </a:p>
        </p:txBody>
      </p:sp>
    </p:spTree>
    <p:extLst>
      <p:ext uri="{BB962C8B-B14F-4D97-AF65-F5344CB8AC3E}">
        <p14:creationId xmlns:p14="http://schemas.microsoft.com/office/powerpoint/2010/main" val="1406119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70533-390E-47F9-B968-1F6802F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0F3AB-F4BA-44AD-8E1F-151E6A91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>
                <a:hlinkClick r:id="rId2"/>
              </a:rPr>
              <a:t>Open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Machine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Learning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Course</a:t>
            </a:r>
            <a:r>
              <a:rPr lang="ru-RU" dirty="0">
                <a:hlinkClick r:id="rId2"/>
              </a:rPr>
              <a:t>. </a:t>
            </a:r>
            <a:r>
              <a:rPr lang="ru-RU" dirty="0" err="1">
                <a:hlinkClick r:id="rId2"/>
              </a:rPr>
              <a:t>Topic</a:t>
            </a:r>
            <a:r>
              <a:rPr lang="ru-RU" dirty="0">
                <a:hlinkClick r:id="rId2"/>
              </a:rPr>
              <a:t> 3. </a:t>
            </a:r>
            <a:r>
              <a:rPr lang="ru-RU" dirty="0" err="1">
                <a:hlinkClick r:id="rId2"/>
              </a:rPr>
              <a:t>Classification</a:t>
            </a:r>
            <a:r>
              <a:rPr lang="ru-RU" dirty="0">
                <a:hlinkClick r:id="rId2"/>
              </a:rPr>
              <a:t>, </a:t>
            </a:r>
            <a:r>
              <a:rPr lang="ru-RU" dirty="0" err="1">
                <a:hlinkClick r:id="rId2"/>
              </a:rPr>
              <a:t>Decision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Trees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and</a:t>
            </a:r>
            <a:r>
              <a:rPr lang="ru-RU" dirty="0">
                <a:hlinkClick r:id="rId2"/>
              </a:rPr>
              <a:t> k </a:t>
            </a:r>
            <a:r>
              <a:rPr lang="ru-RU" dirty="0" err="1">
                <a:hlinkClick r:id="rId2"/>
              </a:rPr>
              <a:t>Nearest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Neighbors</a:t>
            </a:r>
            <a:endParaRPr lang="ru-RU" dirty="0"/>
          </a:p>
          <a:p>
            <a:r>
              <a:rPr lang="ru-RU" dirty="0">
                <a:hlinkClick r:id="rId3"/>
              </a:rPr>
              <a:t>Видеозапись</a:t>
            </a:r>
            <a:r>
              <a:rPr lang="ru-RU" dirty="0"/>
              <a:t> лекции по деревьям решений</a:t>
            </a:r>
          </a:p>
          <a:p>
            <a:r>
              <a:rPr lang="ru-RU" dirty="0"/>
              <a:t>Реализация многих алгоритмов машинного обучения с нуля – </a:t>
            </a:r>
            <a:r>
              <a:rPr lang="ru-RU" dirty="0">
                <a:hlinkClick r:id="rId4"/>
              </a:rPr>
              <a:t>репозиторий</a:t>
            </a:r>
            <a:r>
              <a:rPr lang="ru-RU" dirty="0"/>
              <a:t> </a:t>
            </a:r>
            <a:r>
              <a:rPr lang="ru-RU" dirty="0" err="1">
                <a:hlinkClick r:id="rId5"/>
              </a:rPr>
              <a:t>rushter</a:t>
            </a:r>
            <a:endParaRPr lang="ru-RU" dirty="0"/>
          </a:p>
          <a:p>
            <a:r>
              <a:rPr lang="ru-RU" dirty="0">
                <a:hlinkClick r:id="rId6"/>
              </a:rPr>
              <a:t>Курс</a:t>
            </a:r>
            <a:r>
              <a:rPr lang="ru-RU" dirty="0"/>
              <a:t> Евгения Соколова по машинному обучению (материалы на </a:t>
            </a:r>
            <a:r>
              <a:rPr lang="ru-RU" dirty="0" err="1"/>
              <a:t>GitHub</a:t>
            </a:r>
            <a:r>
              <a:rPr lang="ru-RU" dirty="0"/>
              <a:t>). </a:t>
            </a:r>
          </a:p>
          <a:p>
            <a:r>
              <a:rPr lang="ru-RU" dirty="0">
                <a:hlinkClick r:id="rId7"/>
              </a:rPr>
              <a:t>Курс</a:t>
            </a:r>
            <a:r>
              <a:rPr lang="ru-RU" dirty="0"/>
              <a:t> Дмитрия Ефимова на </a:t>
            </a:r>
            <a:r>
              <a:rPr lang="ru-RU" dirty="0" err="1"/>
              <a:t>GitHub</a:t>
            </a:r>
            <a:r>
              <a:rPr lang="ru-RU" dirty="0"/>
              <a:t> (англ.). </a:t>
            </a:r>
          </a:p>
          <a:p>
            <a:r>
              <a:rPr lang="ru-RU" dirty="0">
                <a:hlinkClick r:id="rId8"/>
              </a:rPr>
              <a:t>Статья</a:t>
            </a:r>
            <a:r>
              <a:rPr lang="ru-RU" dirty="0"/>
              <a:t> "Энтропия и деревья принятия решений" на </a:t>
            </a:r>
            <a:r>
              <a:rPr lang="ru-RU" dirty="0" err="1"/>
              <a:t>Хабре</a:t>
            </a:r>
            <a:r>
              <a:rPr lang="ru-RU" dirty="0"/>
              <a:t>;</a:t>
            </a:r>
          </a:p>
          <a:p>
            <a:r>
              <a:rPr lang="ru-RU" dirty="0">
                <a:hlinkClick r:id="rId9"/>
              </a:rPr>
              <a:t>Статья</a:t>
            </a:r>
            <a:r>
              <a:rPr lang="ru-RU" dirty="0"/>
              <a:t> "Машинное обучение и анализ данных. Лекция для Малого </a:t>
            </a:r>
            <a:r>
              <a:rPr lang="ru-RU" dirty="0" err="1"/>
              <a:t>ШАДа</a:t>
            </a:r>
            <a:r>
              <a:rPr lang="ru-RU" dirty="0"/>
              <a:t> Яндекса" на </a:t>
            </a:r>
            <a:r>
              <a:rPr lang="ru-RU" dirty="0" err="1"/>
              <a:t>Хабре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33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´ÐµÑÐµÐ²Ð¾ ÑÐµÑÐµÐ½Ð¸Ð¹">
            <a:extLst>
              <a:ext uri="{FF2B5EF4-FFF2-40B4-BE49-F238E27FC236}">
                <a16:creationId xmlns:a16="http://schemas.microsoft.com/office/drawing/2014/main" id="{EAAB8DF0-1B9B-4831-B385-2BBE1C6FE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" t="-2479" r="-52" b="3"/>
          <a:stretch/>
        </p:blipFill>
        <p:spPr bwMode="auto">
          <a:xfrm>
            <a:off x="4870899" y="1690688"/>
            <a:ext cx="6954472" cy="39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Дерево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8190"/>
            <a:ext cx="3797807" cy="428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 способ представления правил в иерархической последовательной структуре, где каждому объекту соответствует единственный узел, дающий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204298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Ð´ÐµÑÐµÐ²Ð¾ ÑÐµÑÐµÐ½Ð¸Ð¹ ÐºÑÐµÐ´Ð¸Ñ">
            <a:extLst>
              <a:ext uri="{FF2B5EF4-FFF2-40B4-BE49-F238E27FC236}">
                <a16:creationId xmlns:a16="http://schemas.microsoft.com/office/drawing/2014/main" id="{D2B508D3-E40F-4DF0-99FF-6F729F9D2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5"/>
          <a:stretch/>
        </p:blipFill>
        <p:spPr bwMode="auto">
          <a:xfrm>
            <a:off x="6013273" y="1904281"/>
            <a:ext cx="5617363" cy="385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451" y="1904281"/>
            <a:ext cx="5377343" cy="4213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Опыт</a:t>
            </a:r>
            <a:r>
              <a:rPr lang="en-US" dirty="0"/>
              <a:t> </a:t>
            </a:r>
            <a:r>
              <a:rPr lang="en-US" i="1" dirty="0"/>
              <a:t>E</a:t>
            </a:r>
            <a:r>
              <a:rPr lang="en-US" dirty="0"/>
              <a:t> –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обучающая</a:t>
            </a:r>
            <a:r>
              <a:rPr lang="en-US" dirty="0"/>
              <a:t> </a:t>
            </a:r>
            <a:r>
              <a:rPr lang="en-US" dirty="0" err="1"/>
              <a:t>выборка</a:t>
            </a:r>
            <a:r>
              <a:rPr lang="ru-RU" dirty="0"/>
              <a:t>, которая включает в себя </a:t>
            </a:r>
            <a:r>
              <a:rPr lang="en-US" dirty="0" err="1"/>
              <a:t>набор</a:t>
            </a:r>
            <a:r>
              <a:rPr lang="en-US" dirty="0"/>
              <a:t> </a:t>
            </a:r>
            <a:r>
              <a:rPr lang="en-US" b="1" i="1" dirty="0" err="1"/>
              <a:t>объектов</a:t>
            </a:r>
            <a:r>
              <a:rPr lang="ru-RU" b="1" i="1" dirty="0"/>
              <a:t> </a:t>
            </a:r>
            <a:r>
              <a:rPr lang="en-US" dirty="0"/>
              <a:t>(</a:t>
            </a:r>
            <a:r>
              <a:rPr lang="en-US" dirty="0" err="1"/>
              <a:t>людей</a:t>
            </a:r>
            <a:r>
              <a:rPr lang="en-US" dirty="0"/>
              <a:t>), </a:t>
            </a:r>
            <a:r>
              <a:rPr lang="en-US" dirty="0" err="1"/>
              <a:t>каждый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характеризуется</a:t>
            </a:r>
            <a:r>
              <a:rPr lang="en-US" dirty="0"/>
              <a:t> </a:t>
            </a:r>
            <a:r>
              <a:rPr lang="en-US" dirty="0" err="1"/>
              <a:t>набором</a:t>
            </a:r>
            <a:r>
              <a:rPr lang="en-US" dirty="0"/>
              <a:t> </a:t>
            </a:r>
            <a:r>
              <a:rPr lang="en-US" b="1" i="1" dirty="0" err="1"/>
              <a:t>признаков</a:t>
            </a:r>
            <a:r>
              <a:rPr lang="en-US" dirty="0"/>
              <a:t> (</a:t>
            </a:r>
            <a:r>
              <a:rPr lang="en-US" dirty="0" err="1"/>
              <a:t>возраст</a:t>
            </a:r>
            <a:r>
              <a:rPr lang="en-US" dirty="0"/>
              <a:t>, </a:t>
            </a:r>
            <a:r>
              <a:rPr lang="en-US" dirty="0" err="1"/>
              <a:t>зарплата</a:t>
            </a:r>
            <a:r>
              <a:rPr lang="en-US" dirty="0"/>
              <a:t>,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кредита</a:t>
            </a:r>
            <a:r>
              <a:rPr lang="en-US" dirty="0"/>
              <a:t>, </a:t>
            </a:r>
            <a:r>
              <a:rPr lang="en-US" dirty="0" err="1"/>
              <a:t>невозвраты</a:t>
            </a:r>
            <a:r>
              <a:rPr lang="en-US" dirty="0"/>
              <a:t> в </a:t>
            </a:r>
            <a:r>
              <a:rPr lang="en-US" dirty="0" err="1"/>
              <a:t>прошлом</a:t>
            </a:r>
            <a:r>
              <a:rPr lang="en-US" dirty="0"/>
              <a:t>), </a:t>
            </a:r>
            <a:br>
              <a:rPr lang="ru-RU" dirty="0"/>
            </a:br>
            <a:r>
              <a:rPr lang="en-US" dirty="0"/>
              <a:t>а </a:t>
            </a:r>
            <a:r>
              <a:rPr lang="en-US" dirty="0" err="1"/>
              <a:t>также</a:t>
            </a:r>
            <a:r>
              <a:rPr lang="en-US" dirty="0"/>
              <a:t> </a:t>
            </a:r>
            <a:r>
              <a:rPr lang="en-US" b="1" i="1" dirty="0" err="1"/>
              <a:t>целевым</a:t>
            </a:r>
            <a:r>
              <a:rPr lang="en-US" b="1" i="1" dirty="0"/>
              <a:t> </a:t>
            </a:r>
            <a:r>
              <a:rPr lang="en-US" b="1" i="1" dirty="0" err="1"/>
              <a:t>признаком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dirty="0" err="1"/>
              <a:t>возврат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невозврат</a:t>
            </a:r>
            <a:r>
              <a:rPr lang="en-US" dirty="0"/>
              <a:t> </a:t>
            </a:r>
            <a:r>
              <a:rPr lang="en-US" dirty="0" err="1"/>
              <a:t>кредита</a:t>
            </a:r>
            <a:r>
              <a:rPr lang="en-US" dirty="0"/>
              <a:t>).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482481-433E-4D59-A0BD-170787F6D4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Пример задачи: кредитный скоринг</a:t>
            </a:r>
          </a:p>
        </p:txBody>
      </p:sp>
    </p:spTree>
    <p:extLst>
      <p:ext uri="{BB962C8B-B14F-4D97-AF65-F5344CB8AC3E}">
        <p14:creationId xmlns:p14="http://schemas.microsoft.com/office/powerpoint/2010/main" val="240865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Как строится дерево решений?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4DCBDDA-F0B1-4DC0-B88E-3850400F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117" y="2028825"/>
            <a:ext cx="6604583" cy="4148137"/>
          </a:xfrm>
        </p:spPr>
        <p:txBody>
          <a:bodyPr/>
          <a:lstStyle/>
          <a:p>
            <a:r>
              <a:rPr lang="ru-RU" dirty="0"/>
              <a:t>Главное правило: выбранный атрибут должен разбить множество так, чтобы получаемые в итоге подмножества состояли из объектов, принадлежащих к одному классу, или были максимально приближены к этому.</a:t>
            </a:r>
          </a:p>
        </p:txBody>
      </p:sp>
      <p:pic>
        <p:nvPicPr>
          <p:cNvPr id="2054" name="Picture 6" descr="https://upload.wikimedia.org/wikipedia/commons/thumb/e/e5/Set_partition.svg/1000px-Set_partition.svg.png">
            <a:extLst>
              <a:ext uri="{FF2B5EF4-FFF2-40B4-BE49-F238E27FC236}">
                <a16:creationId xmlns:a16="http://schemas.microsoft.com/office/drawing/2014/main" id="{005D6923-B4B6-43B2-A3DA-762C0058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27" y="2028825"/>
            <a:ext cx="2960703" cy="296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6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837889" cy="47850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определяется для системы с N возможными состояниями следующим образом: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вероятности нахождения системы в i-ом состоянии.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837889" cy="4785037"/>
              </a:xfrm>
              <a:blipFill>
                <a:blip r:embed="rId2"/>
                <a:stretch>
                  <a:fillRect l="-1182" t="-11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0A35FD-50BD-406A-91EB-FE4C880D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395" y="2704444"/>
            <a:ext cx="3515596" cy="15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энтропия?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3751"/>
                <a:ext cx="10515600" cy="284321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Здесь 9 синих шариков и 11 желтых. Если мы наудачу вытащили шарик, то он с вероятностью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ru-RU" dirty="0"/>
                  <a:t> будет синим и с вероятностью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ru-RU" dirty="0"/>
                  <a:t> – желтым. Значит, энтропия состояния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ru-RU" dirty="0"/>
                  <a:t>.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3751"/>
                <a:ext cx="10515600" cy="2843212"/>
              </a:xfrm>
              <a:blipFill>
                <a:blip r:embed="rId2"/>
                <a:stretch>
                  <a:fillRect l="-1217" t="-2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https://habrastorage.org/files/c96/80a/a4b/c9680aa4babc40f4bbc8b3595e203979.png">
            <a:extLst>
              <a:ext uri="{FF2B5EF4-FFF2-40B4-BE49-F238E27FC236}">
                <a16:creationId xmlns:a16="http://schemas.microsoft.com/office/drawing/2014/main" id="{7C372D6E-2B8A-4399-9E30-6DB178AD55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1690688"/>
            <a:ext cx="9648825" cy="1497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8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93C600-11AF-41D2-9E8A-34B80339F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00" y="3842318"/>
                <a:ext cx="11150600" cy="234604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 левой группе оказалось 13 шаров, из которых 8 синих и 5 желтых. Энтропия этой группы</a:t>
                </a:r>
                <a:r>
                  <a:rPr lang="en-US" dirty="0"/>
                  <a:t> </a:t>
                </a:r>
                <a:r>
                  <a:rPr lang="ru-RU" dirty="0"/>
                  <a:t>равна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0,96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В правой группе оказалось 7 шаров, из которых 1 синий и 6 желтых. Энтропия правой группы равна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≈0,6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93C600-11AF-41D2-9E8A-34B80339F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3842318"/>
                <a:ext cx="11150600" cy="2346046"/>
              </a:xfrm>
              <a:blipFill>
                <a:blip r:embed="rId2"/>
                <a:stretch>
                  <a:fillRect l="-984" t="-4416" r="-5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D95F7-C51C-4D86-8605-38CC6DAFB3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2913" y="645590"/>
            <a:ext cx="9126174" cy="27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8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869</Words>
  <Application>Microsoft Office PowerPoint</Application>
  <PresentationFormat>Широкоэкранный</PresentationFormat>
  <Paragraphs>102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Consolas</vt:lpstr>
      <vt:lpstr>Segoe UI Light</vt:lpstr>
      <vt:lpstr>Тема Office</vt:lpstr>
      <vt:lpstr>Презентация PowerPoint</vt:lpstr>
      <vt:lpstr>Что такое машинное обучение?</vt:lpstr>
      <vt:lpstr>Презентация PowerPoint</vt:lpstr>
      <vt:lpstr>Дерево решений</vt:lpstr>
      <vt:lpstr>Презентация PowerPoint</vt:lpstr>
      <vt:lpstr>Как строится дерево решений?</vt:lpstr>
      <vt:lpstr>Энтропия Шеннона</vt:lpstr>
      <vt:lpstr>Как работает энтропия?</vt:lpstr>
      <vt:lpstr>Презентация PowerPoint</vt:lpstr>
      <vt:lpstr>Прирост информации (information gain)</vt:lpstr>
      <vt:lpstr>Презентация PowerPoint</vt:lpstr>
      <vt:lpstr>Алгоритм построения дерева</vt:lpstr>
      <vt:lpstr>Другие эвристики</vt:lpstr>
      <vt:lpstr>Презентация PowerPoint</vt:lpstr>
      <vt:lpstr>Пример применения дерева решений</vt:lpstr>
      <vt:lpstr>Презентация PowerPoint</vt:lpstr>
      <vt:lpstr>Структура дерева</vt:lpstr>
      <vt:lpstr>Пример с количественными признаками</vt:lpstr>
      <vt:lpstr>Презентация PowerPoint</vt:lpstr>
      <vt:lpstr>Презентация PowerPoint</vt:lpstr>
      <vt:lpstr>Выводы</vt:lpstr>
      <vt:lpstr>Переобучение дерева</vt:lpstr>
      <vt:lpstr>Основные параметры класса DecisionTreeClassifier в Scikit-learn</vt:lpstr>
      <vt:lpstr>Дерево решений в задаче регрессии</vt:lpstr>
      <vt:lpstr>Пример</vt:lpstr>
      <vt:lpstr>Выбор параметров модели</vt:lpstr>
      <vt:lpstr>Презентация PowerPoint</vt:lpstr>
      <vt:lpstr>Плюсы деревьев решений</vt:lpstr>
      <vt:lpstr>Минусы деревьев решений</vt:lpstr>
      <vt:lpstr>Минусы деревьев решений</vt:lpstr>
      <vt:lpstr>Минусы деревьев решений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Инна Бондарева</dc:creator>
  <cp:lastModifiedBy>Инна Бондарева</cp:lastModifiedBy>
  <cp:revision>56</cp:revision>
  <dcterms:created xsi:type="dcterms:W3CDTF">2017-05-23T17:34:31Z</dcterms:created>
  <dcterms:modified xsi:type="dcterms:W3CDTF">2018-05-11T14:28:41Z</dcterms:modified>
</cp:coreProperties>
</file>