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72" r:id="rId4"/>
  </p:sldMasterIdLst>
  <p:notesMasterIdLst>
    <p:notesMasterId r:id="rId21"/>
  </p:notesMasterIdLst>
  <p:handoutMasterIdLst>
    <p:handoutMasterId r:id="rId22"/>
  </p:handoutMasterIdLst>
  <p:sldIdLst>
    <p:sldId id="265" r:id="rId5"/>
    <p:sldId id="266" r:id="rId6"/>
    <p:sldId id="278" r:id="rId7"/>
    <p:sldId id="282" r:id="rId8"/>
    <p:sldId id="275" r:id="rId9"/>
    <p:sldId id="268" r:id="rId10"/>
    <p:sldId id="285" r:id="rId11"/>
    <p:sldId id="283" r:id="rId12"/>
    <p:sldId id="284" r:id="rId13"/>
    <p:sldId id="286" r:id="rId14"/>
    <p:sldId id="287" r:id="rId15"/>
    <p:sldId id="288" r:id="rId16"/>
    <p:sldId id="271" r:id="rId17"/>
    <p:sldId id="272" r:id="rId18"/>
    <p:sldId id="277" r:id="rId19"/>
    <p:sldId id="273" r:id="rId2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71639" autoAdjust="0"/>
  </p:normalViewPr>
  <p:slideViewPr>
    <p:cSldViewPr snapToGrid="0" showGuides="1">
      <p:cViewPr varScale="1">
        <p:scale>
          <a:sx n="52" d="100"/>
          <a:sy n="52" d="100"/>
        </p:scale>
        <p:origin x="144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266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CAF891E-E818-40C5-8368-C3E17B3562D6}" type="datetime1">
              <a:rPr lang="pt-BR" smtClean="0"/>
              <a:t>09/07/2019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5BAA5F0-9DFE-488C-95CE-3AEE8424798E}" type="datetime1">
              <a:rPr lang="pt-BR" smtClean="0"/>
              <a:t>09/07/2019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3936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Compreender a metodologia de inferência demográficas a partir de dados online.</a:t>
            </a:r>
          </a:p>
          <a:p>
            <a:r>
              <a:rPr lang="pt-BR" dirty="0" err="1"/>
              <a:t>Padroes</a:t>
            </a:r>
            <a:r>
              <a:rPr lang="pt-BR" dirty="0"/>
              <a:t> comportamentais com base na idade.</a:t>
            </a:r>
          </a:p>
          <a:p>
            <a:r>
              <a:rPr lang="pt-BR" dirty="0"/>
              <a:t>Faixa </a:t>
            </a:r>
            <a:r>
              <a:rPr lang="pt-BR" dirty="0" err="1"/>
              <a:t>Etaria</a:t>
            </a:r>
            <a:r>
              <a:rPr lang="pt-BR" dirty="0"/>
              <a:t> e gênero a partir de textos </a:t>
            </a:r>
            <a:r>
              <a:rPr lang="pt-BR" dirty="0" err="1"/>
              <a:t>anonimos</a:t>
            </a:r>
            <a:r>
              <a:rPr lang="pt-BR" dirty="0"/>
              <a:t>.</a:t>
            </a:r>
          </a:p>
          <a:p>
            <a:r>
              <a:rPr lang="pt-BR" dirty="0"/>
              <a:t>Inferir atributos como idioma nativo, origem, e localização.</a:t>
            </a:r>
          </a:p>
          <a:p>
            <a:r>
              <a:rPr lang="pt-BR" dirty="0"/>
              <a:t>Interesse em tabagismo, obesidade e diabetes.</a:t>
            </a:r>
          </a:p>
          <a:p>
            <a:r>
              <a:rPr lang="pt-BR" dirty="0" err="1"/>
              <a:t>Anuncios</a:t>
            </a:r>
            <a:r>
              <a:rPr lang="pt-BR" dirty="0"/>
              <a:t> que excluíam usuários sensíveis de receber anúncios.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5917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Coletas com início em maio, semanalmente.</a:t>
            </a:r>
          </a:p>
          <a:p>
            <a:r>
              <a:rPr lang="pt-BR" dirty="0"/>
              <a:t>Variação provavelmente devida a fuga de usuários do </a:t>
            </a:r>
            <a:r>
              <a:rPr lang="pt-BR" dirty="0" err="1"/>
              <a:t>facebook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20940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95314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Verificar possibilidade de utilização de alguma análise em Big Data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7003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CONTAR UM POUCO DA HISTÓRIA DOS CENSOS NO BRASIL. </a:t>
            </a:r>
          </a:p>
          <a:p>
            <a:r>
              <a:rPr lang="pt-BR" dirty="0"/>
              <a:t>1808 MILITARES</a:t>
            </a:r>
          </a:p>
          <a:p>
            <a:r>
              <a:rPr lang="pt-BR" dirty="0"/>
              <a:t>1879 CENSO GERAL DO IMPÉRIO</a:t>
            </a:r>
          </a:p>
          <a:p>
            <a:r>
              <a:rPr lang="pt-BR" dirty="0"/>
              <a:t>1890 -&gt; DECENAL, FALHAS : 1910 E 1930, 1990-&gt;1991</a:t>
            </a:r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9341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Definição de censo demográfico e suas utilidades.</a:t>
            </a:r>
          </a:p>
          <a:p>
            <a:r>
              <a:rPr lang="pt-BR" dirty="0"/>
              <a:t>Um censo ou recenseamento de população pode ser descrito como coleta, agrupamento e publicação de dados demográficos, econômicos e sociais que são referentes a um determinado período de tempo, aos habitantes de um país ou território.</a:t>
            </a:r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482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2010-&gt; R$1.6 Bilhão</a:t>
            </a:r>
          </a:p>
          <a:p>
            <a:r>
              <a:rPr lang="pt-BR" dirty="0"/>
              <a:t>2020 -&gt; R$3,4 Bilhões</a:t>
            </a:r>
          </a:p>
          <a:p>
            <a:r>
              <a:rPr lang="pt-BR" dirty="0"/>
              <a:t>EUA-&gt; $15B Bilhões</a:t>
            </a:r>
          </a:p>
          <a:p>
            <a:r>
              <a:rPr lang="pt-BR" dirty="0"/>
              <a:t>Maior parte de despesas é para pagamento de funcionários, o que impede a redução significativa de orçamentos.</a:t>
            </a:r>
          </a:p>
          <a:p>
            <a:r>
              <a:rPr lang="pt-BR" dirty="0"/>
              <a:t>65% possui internet.</a:t>
            </a:r>
          </a:p>
          <a:p>
            <a:r>
              <a:rPr lang="pt-BR" dirty="0"/>
              <a:t>2,5% da amostra responderam.</a:t>
            </a:r>
          </a:p>
          <a:p>
            <a:r>
              <a:rPr lang="pt-BR" dirty="0"/>
              <a:t>RICA PLATAFORMA DE PROPAGANDA, PRINCIPAL FONTE DE LUCRO DAS EMPRESAS.</a:t>
            </a:r>
          </a:p>
          <a:p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6438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 brasil a analise será em nível mais detalhada, considerando-se os estados.</a:t>
            </a:r>
          </a:p>
          <a:p>
            <a:r>
              <a:rPr lang="pt-BR" dirty="0"/>
              <a:t>DADOS SERÃO DISPONIBILIZADOS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4380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4248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Personally Identifiable Information (PII) targeting, Look-alike audience targeting e Attribute-based targeting.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DADOS DEMOGRÁFICOS, INTERESSES, COMPORTAMENTOS.</a:t>
            </a: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Redes sociais tem crescido bastante, junto das plataformas de propagandas, e direcionamento de publicidade.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5409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BRASIL -&gt; 140 MI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AMBOS GENEROS E IDADE &gt; 13 ANOS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A partir da localização, é possível incluir uma nova camada de seleção de atributos.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DADOS DEMOGRÁFICOS, INTERESSES, COMPORTAMENTOS.</a:t>
            </a:r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6268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DADOS DEMOGRÁFICOS, INTERESSES, COMPORTAMENTOS.</a:t>
            </a:r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6285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88989F2-D7E5-463A-82A7-E0958AC29AF0}" type="datetime1">
              <a:rPr lang="pt-BR" smtClean="0"/>
              <a:t>09/07/2019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CSI495 - Innan Plínio Rangel Amorim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1100F4A-50FE-44C1-BEF6-B40E32037537}" type="datetime1">
              <a:rPr lang="pt-BR" smtClean="0"/>
              <a:t>09/07/2019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CSI495 - Innan Plínio Rangel Amorim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50EADBC-7E61-40B5-9A6F-7AAEC7B41347}" type="datetime1">
              <a:rPr lang="pt-BR" smtClean="0"/>
              <a:t>09/07/2019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CSI495 - Innan Plínio Rangel Amorim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pt-BR" smtClean="0"/>
              <a:pPr rtl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5678904" y="987433"/>
            <a:ext cx="5678424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066355-D2CD-47BA-AE86-B2BF0BBED4F7}" type="datetime1">
              <a:rPr lang="pt-BR" smtClean="0"/>
              <a:t>09/07/2019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CSI495 - Innan Plínio Rangel Amorim</a:t>
            </a:r>
            <a:endParaRPr lang="pt-BR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DA9313-7903-469D-9416-3EEB1C6DC5F2}" type="datetime1">
              <a:rPr lang="pt-BR" smtClean="0"/>
              <a:t>09/07/2019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CSI495 - Innan Plínio Rangel Amorim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pt-BR" smtClean="0"/>
              <a:pPr rtl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4A41123-A718-44B5-B4E6-26D60DB4244B}" type="datetime1">
              <a:rPr lang="pt-BR" smtClean="0"/>
              <a:t>09/07/2019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CSI495 - Innan Plínio Rangel Amorim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pt-BR" smtClean="0"/>
              <a:pPr rtl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90AA3B0-41B4-4344-B884-5985D0F12A88}" type="datetime1">
              <a:rPr lang="pt-BR" smtClean="0"/>
              <a:t>09/07/2019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CSI495 - Innan Plínio Rangel Amorim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pt-BR" smtClean="0"/>
              <a:pPr rtl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C14197A-E751-4851-A159-205B891760BA}" type="datetime1">
              <a:rPr lang="pt-BR" smtClean="0"/>
              <a:t>09/07/2019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CSI495 - Innan Plínio Rangel Amorim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5A98151-2804-4A89-A522-52FCEFAF8325}" type="datetime1">
              <a:rPr lang="pt-BR" smtClean="0"/>
              <a:t>09/07/2019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CSI495 - Innan Plínio Rangel Amorim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C06E5A3-A2B9-4469-B6EF-8F309DEA70A4}" type="datetime1">
              <a:rPr lang="pt-BR" smtClean="0"/>
              <a:t>09/07/2019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CSI495 - Innan Plínio Rangel Amorim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D2F3D3E-4FA4-429E-92B2-1E111E894B84}" type="datetime1">
              <a:rPr lang="pt-BR" smtClean="0"/>
              <a:t>09/07/2019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CSI495 - Innan Plínio Rangel Amorim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CD62274-6221-4BC1-806F-FE25A1AAEDC7}" type="datetime1">
              <a:rPr lang="pt-BR" smtClean="0"/>
              <a:t>09/07/2019</a:t>
            </a:fld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1B7BAC7-FE87-40F6-AA24-4F4685D1B022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pt-BR"/>
              <a:t>CSI495 - Innan Plínio Rangel Amorim</a:t>
            </a:r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rtl="0"/>
            <a:fld id="{71B7BAC7-FE87-40F6-AA24-4F4685D1B022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rtl="0"/>
            <a:r>
              <a:rPr lang="pt-BR"/>
              <a:t>CSI495 - Innan Plínio Rangel Amorim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rtl="0"/>
            <a:fld id="{FA5C2B1B-0678-49FB-BFE6-07FF36FA65B0}" type="datetime1">
              <a:rPr lang="pt-BR" smtClean="0"/>
              <a:t>09/07/2019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  <p:sldLayoutId id="2147483681" r:id="rId12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8356/bb3ea73e-en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03524" y="2149893"/>
            <a:ext cx="9784951" cy="2520581"/>
          </a:xfrm>
        </p:spPr>
        <p:txBody>
          <a:bodyPr rtlCol="0">
            <a:normAutofit/>
          </a:bodyPr>
          <a:lstStyle/>
          <a:p>
            <a:pPr algn="ctr">
              <a:lnSpc>
                <a:spcPct val="150000"/>
              </a:lnSpc>
            </a:pPr>
            <a:endParaRPr lang="en-US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MONITORAMENTO E ANÁLISE DE DADOS DEMOGRÁFICOS COLETADOS A PARTIR DE UMA REDE SOCIAL </a:t>
            </a:r>
          </a:p>
          <a:p>
            <a:pPr algn="ctr">
              <a:lnSpc>
                <a:spcPct val="150000"/>
              </a:lnSpc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Innan Plínio Rangel Amorim</a:t>
            </a:r>
          </a:p>
          <a:p>
            <a:pPr algn="ctr">
              <a:lnSpc>
                <a:spcPct val="150000"/>
              </a:lnSpc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pt-BR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2371237" y="709131"/>
            <a:ext cx="66020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tabLst>
                <a:tab pos="219075" algn="l"/>
                <a:tab pos="2700020" algn="ctr"/>
              </a:tabLst>
            </a:pP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MINISTÉRIO DA EDUCAÇÃO</a:t>
            </a:r>
          </a:p>
          <a:p>
            <a:pPr algn="ctr">
              <a:spcAft>
                <a:spcPts val="0"/>
              </a:spcAft>
            </a:pPr>
            <a:r>
              <a:rPr lang="pt-PT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Universidade Federal de Ouro Preto – UFOP</a:t>
            </a:r>
            <a:endParaRPr lang="pt-BR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pt-PT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Instituto de Ciências Exatas e Aplicadas</a:t>
            </a:r>
            <a:endParaRPr lang="pt-BR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pt-PT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Colegiado do Curso de Engenharia de Computação</a:t>
            </a:r>
            <a:endParaRPr lang="pt-BR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pic>
        <p:nvPicPr>
          <p:cNvPr id="1046" name="Picture 22" descr="BRASAOREP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982" y="709131"/>
            <a:ext cx="1128881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Imagem 26" descr="UFOPpantoneps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3309" y="658660"/>
            <a:ext cx="606789" cy="1250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05CF586-5546-4784-8A29-4014BB4CB50B}"/>
              </a:ext>
            </a:extLst>
          </p:cNvPr>
          <p:cNvSpPr txBox="1"/>
          <p:nvPr/>
        </p:nvSpPr>
        <p:spPr>
          <a:xfrm>
            <a:off x="2363372" y="5050302"/>
            <a:ext cx="3599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Orientador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Filipe Nunes Ribeiro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BF33F47-EEB2-44BB-8DA2-08C5686F77D3}"/>
              </a:ext>
            </a:extLst>
          </p:cNvPr>
          <p:cNvSpPr txBox="1"/>
          <p:nvPr/>
        </p:nvSpPr>
        <p:spPr>
          <a:xfrm>
            <a:off x="6231459" y="5050302"/>
            <a:ext cx="4757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Banca avaliadora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Alexandre Magno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	Vicente Amorim</a:t>
            </a:r>
          </a:p>
        </p:txBody>
      </p:sp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01186" y="1600549"/>
            <a:ext cx="10674531" cy="4784181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2"/>
              </a:buClr>
              <a:buFont typeface="Arial" pitchFamily="34" charset="0"/>
              <a:buChar char="•"/>
            </a:pPr>
            <a:endParaRPr lang="pt-BR" sz="2600" b="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Clr>
                <a:schemeClr val="tx2"/>
              </a:buClr>
              <a:buFont typeface="Arial" pitchFamily="34" charset="0"/>
              <a:buChar char="•"/>
            </a:pPr>
            <a:endParaRPr lang="pt-BR" sz="2600" b="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Clr>
                <a:schemeClr val="tx2"/>
              </a:buClr>
              <a:buFont typeface="Arial" pitchFamily="34" charset="0"/>
              <a:buChar char="•"/>
            </a:pP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Estudo baseado nos pacotes utilizadas na linguagem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, como o </a:t>
            </a:r>
            <a:r>
              <a:rPr lang="pt-BR" sz="2600" b="0" i="1" dirty="0" err="1">
                <a:latin typeface="Times New Roman" pitchFamily="18" charset="0"/>
                <a:cs typeface="Times New Roman" pitchFamily="18" charset="0"/>
              </a:rPr>
              <a:t>facebook</a:t>
            </a:r>
            <a:r>
              <a:rPr lang="pt-BR" sz="2600" i="1" dirty="0" err="1">
                <a:latin typeface="Times New Roman" pitchFamily="18" charset="0"/>
                <a:cs typeface="Times New Roman" pitchFamily="18" charset="0"/>
              </a:rPr>
              <a:t>_business</a:t>
            </a:r>
            <a:r>
              <a:rPr lang="pt-BR" sz="2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600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pt-BR" sz="2600" i="1" dirty="0" err="1">
                <a:latin typeface="Times New Roman" pitchFamily="18" charset="0"/>
                <a:cs typeface="Times New Roman" pitchFamily="18" charset="0"/>
              </a:rPr>
              <a:t>matplotlib</a:t>
            </a:r>
            <a:r>
              <a:rPr lang="pt-BR" sz="2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>
              <a:buClr>
                <a:schemeClr val="tx2"/>
              </a:buClr>
              <a:buFont typeface="Arial" pitchFamily="34" charset="0"/>
              <a:buChar char="•"/>
            </a:pPr>
            <a:endParaRPr lang="pt-BR" sz="2600" b="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Clr>
                <a:schemeClr val="tx2"/>
              </a:buClr>
              <a:buFont typeface="Arial" pitchFamily="34" charset="0"/>
              <a:buChar char="•"/>
            </a:pPr>
            <a:r>
              <a:rPr lang="pt-BR" sz="2600" dirty="0">
                <a:latin typeface="Times New Roman" pitchFamily="18" charset="0"/>
                <a:cs typeface="Times New Roman" pitchFamily="18" charset="0"/>
              </a:rPr>
              <a:t>Testes para entendimento do funcionamento das requisições de dados.</a:t>
            </a:r>
          </a:p>
          <a:p>
            <a:pPr marL="457200" indent="-457200">
              <a:buClr>
                <a:schemeClr val="tx2"/>
              </a:buClr>
              <a:buFont typeface="Arial" pitchFamily="34" charset="0"/>
              <a:buChar char="•"/>
            </a:pPr>
            <a:endParaRPr lang="pt-BR" sz="2600" b="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Clr>
                <a:schemeClr val="tx2"/>
              </a:buClr>
              <a:buFont typeface="Arial" pitchFamily="34" charset="0"/>
              <a:buChar char="•"/>
            </a:pPr>
            <a:r>
              <a:rPr lang="pt-BR" sz="2600" dirty="0">
                <a:latin typeface="Times New Roman" pitchFamily="18" charset="0"/>
                <a:cs typeface="Times New Roman" pitchFamily="18" charset="0"/>
              </a:rPr>
              <a:t>Busca por trabalhos similares e ideias complementares.</a:t>
            </a:r>
            <a:endParaRPr lang="pt-BR" sz="26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ítulo 1" title="Título e Layout de Conteúdo com Gráfico"/>
          <p:cNvSpPr txBox="1">
            <a:spLocks/>
          </p:cNvSpPr>
          <p:nvPr/>
        </p:nvSpPr>
        <p:spPr>
          <a:xfrm>
            <a:off x="-1506417" y="609600"/>
            <a:ext cx="7602417" cy="1599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Etapas Concluídas</a:t>
            </a:r>
          </a:p>
          <a:p>
            <a:pPr algn="ctr"/>
            <a:r>
              <a:rPr lang="pt-BR" sz="3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5.1 Revisão Bibliográfica</a:t>
            </a:r>
          </a:p>
          <a:p>
            <a:pPr algn="ctr"/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D9E2023-A59E-4E3E-8DAC-C603D67CD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20087D6-7C70-4F3B-A077-980F71B4242C}" type="datetime1">
              <a:rPr lang="pt-BR" smtClean="0"/>
              <a:t>09/07/2019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D0F321A-16DB-432C-8269-36CF25C91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10470068" y="3947441"/>
            <a:ext cx="2448000" cy="487680"/>
          </a:xfrm>
        </p:spPr>
        <p:txBody>
          <a:bodyPr/>
          <a:lstStyle/>
          <a:p>
            <a:pPr rtl="0"/>
            <a:r>
              <a:rPr lang="pt-BR" dirty="0"/>
              <a:t>CSI495 - Innan Plínio Rangel Amorim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9D4B426-5758-45BF-B5D5-B09B59AC9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pt-BR" smtClean="0"/>
              <a:pPr rtl="0"/>
              <a:t>10</a:t>
            </a:fld>
            <a:endParaRPr lang="pt-BR" dirty="0"/>
          </a:p>
        </p:txBody>
      </p:sp>
      <p:sp>
        <p:nvSpPr>
          <p:cNvPr id="9" name="Rectangle 18">
            <a:extLst>
              <a:ext uri="{FF2B5EF4-FFF2-40B4-BE49-F238E27FC236}">
                <a16:creationId xmlns:a16="http://schemas.microsoft.com/office/drawing/2014/main" id="{ACDBA43C-9ADD-4EED-B4CE-AE6246B8B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5957" y="49276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386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 title="Título e Layout de Conteúdo com Gráfico"/>
          <p:cNvSpPr txBox="1">
            <a:spLocks/>
          </p:cNvSpPr>
          <p:nvPr/>
        </p:nvSpPr>
        <p:spPr>
          <a:xfrm>
            <a:off x="-125737" y="458483"/>
            <a:ext cx="5432826" cy="831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5.1. Coleta de dados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29E7171-5925-462C-B219-873AAF7EC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6140BBB-CE21-4461-BD8B-740C6720B2A4}" type="datetime1">
              <a:rPr lang="pt-BR" smtClean="0"/>
              <a:t>09/07/2019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F81B9FC-F47D-477B-85BE-CCCD83BF0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10470068" y="3947441"/>
            <a:ext cx="2448000" cy="487680"/>
          </a:xfrm>
        </p:spPr>
        <p:txBody>
          <a:bodyPr/>
          <a:lstStyle/>
          <a:p>
            <a:pPr rtl="0"/>
            <a:r>
              <a:rPr lang="pt-BR" dirty="0"/>
              <a:t>CSI495 - Innan Plínio Rangel Amorim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E79315-9593-4A91-A4C2-5D9ABDA1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pt-BR" smtClean="0"/>
              <a:pPr rtl="0"/>
              <a:t>11</a:t>
            </a:fld>
            <a:endParaRPr lang="pt-BR" dirty="0"/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A8E53109-B27B-452E-B57E-833C33E1A7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1997" y="1032317"/>
            <a:ext cx="10659979" cy="5450307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Comparação com dados obtidos em anos anteriores: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69D0275-7B80-4981-9BC2-8BB85B7AB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349" y="1955824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297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 title="Título e Layout de Conteúdo com Gráfico"/>
          <p:cNvSpPr txBox="1">
            <a:spLocks/>
          </p:cNvSpPr>
          <p:nvPr/>
        </p:nvSpPr>
        <p:spPr>
          <a:xfrm>
            <a:off x="-125737" y="458483"/>
            <a:ext cx="5432826" cy="831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5.1. Coleta de dados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29E7171-5925-462C-B219-873AAF7EC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6140BBB-CE21-4461-BD8B-740C6720B2A4}" type="datetime1">
              <a:rPr lang="pt-BR" smtClean="0"/>
              <a:t>09/07/2019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F81B9FC-F47D-477B-85BE-CCCD83BF0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10470068" y="3947441"/>
            <a:ext cx="2448000" cy="487680"/>
          </a:xfrm>
        </p:spPr>
        <p:txBody>
          <a:bodyPr/>
          <a:lstStyle/>
          <a:p>
            <a:pPr rtl="0"/>
            <a:r>
              <a:rPr lang="pt-BR" dirty="0"/>
              <a:t>CSI495 - Innan Plínio Rangel Amorim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E79315-9593-4A91-A4C2-5D9ABDA1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pt-BR" smtClean="0"/>
              <a:pPr rtl="0"/>
              <a:t>12</a:t>
            </a:fld>
            <a:endParaRPr lang="pt-BR" dirty="0"/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A8E53109-B27B-452E-B57E-833C33E1A7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1997" y="1032317"/>
            <a:ext cx="10659979" cy="5450307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Variação da inclinação política em um período de 5 semanas: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A9CA35C-188C-487B-BDCC-62DFE6F20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651" y="1996716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62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 title="Título e Layout de Conteúdo com Gráfico"/>
          <p:cNvSpPr txBox="1">
            <a:spLocks/>
          </p:cNvSpPr>
          <p:nvPr/>
        </p:nvSpPr>
        <p:spPr>
          <a:xfrm>
            <a:off x="-125737" y="458483"/>
            <a:ext cx="5432826" cy="831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Próximas Etapas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29E7171-5925-462C-B219-873AAF7EC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6140BBB-CE21-4461-BD8B-740C6720B2A4}" type="datetime1">
              <a:rPr lang="pt-BR" smtClean="0"/>
              <a:t>09/07/2019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F81B9FC-F47D-477B-85BE-CCCD83BF0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10470068" y="3947441"/>
            <a:ext cx="2448000" cy="487680"/>
          </a:xfrm>
        </p:spPr>
        <p:txBody>
          <a:bodyPr/>
          <a:lstStyle/>
          <a:p>
            <a:pPr rtl="0"/>
            <a:r>
              <a:rPr lang="pt-BR" dirty="0"/>
              <a:t>CSI495 - Innan Plínio Rangel Amorim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E79315-9593-4A91-A4C2-5D9ABDA1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pt-BR" smtClean="0"/>
              <a:pPr rtl="0"/>
              <a:t>13</a:t>
            </a:fld>
            <a:endParaRPr lang="pt-BR" dirty="0"/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A8E53109-B27B-452E-B57E-833C33E1A7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1997" y="1032317"/>
            <a:ext cx="10659979" cy="5450307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Definir interesses a serem direcionados na pesquisa para o Brasil.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 continuidade as coletas em ambos países.</a:t>
            </a:r>
          </a:p>
          <a:p>
            <a:pPr marL="114300" indent="0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Realizar a analise temporal e estatística de toda a base de dados.</a:t>
            </a:r>
          </a:p>
        </p:txBody>
      </p:sp>
    </p:spTree>
    <p:extLst>
      <p:ext uri="{BB962C8B-B14F-4D97-AF65-F5344CB8AC3E}">
        <p14:creationId xmlns:p14="http://schemas.microsoft.com/office/powerpoint/2010/main" val="527796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59569" y="1696454"/>
            <a:ext cx="10274968" cy="4338586"/>
          </a:xfrm>
        </p:spPr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5" name="Título 1" title="Título e Layout de Conteúdo com Gráfico"/>
          <p:cNvSpPr txBox="1">
            <a:spLocks/>
          </p:cNvSpPr>
          <p:nvPr/>
        </p:nvSpPr>
        <p:spPr>
          <a:xfrm>
            <a:off x="-838306" y="268780"/>
            <a:ext cx="6497782" cy="11083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Referencial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AFD77AC-64D5-431D-907B-6BF81B4CB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415146E-36FF-4810-B5D7-2283C22EA3E8}" type="datetime1">
              <a:rPr lang="pt-BR" smtClean="0"/>
              <a:t>09/07/2019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4C50EA3-E2AB-4009-831A-62FAFF89A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10470068" y="3947440"/>
            <a:ext cx="2448000" cy="487680"/>
          </a:xfrm>
        </p:spPr>
        <p:txBody>
          <a:bodyPr/>
          <a:lstStyle/>
          <a:p>
            <a:pPr rtl="0"/>
            <a:r>
              <a:rPr lang="pt-BR" dirty="0"/>
              <a:t>CSI495 - Innan Plínio Rangel Amorim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E32DCA-3D19-4364-8A2B-FBDDAA170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pt-BR" smtClean="0"/>
              <a:pPr rtl="0"/>
              <a:t>14</a:t>
            </a:fld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5D4DF0D-AC2A-49B3-8B19-E08820201FCB}"/>
              </a:ext>
            </a:extLst>
          </p:cNvPr>
          <p:cNvSpPr/>
          <p:nvPr/>
        </p:nvSpPr>
        <p:spPr>
          <a:xfrm>
            <a:off x="508986" y="1187741"/>
            <a:ext cx="10563359" cy="5124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ARAUJO, Matheus et al. Using Facebook ads audiences for global lifestyle disease surveillance: Promises and limitations. In: </a:t>
            </a:r>
            <a:r>
              <a:rPr lang="en-US" b="1" dirty="0"/>
              <a:t>Proceedings of the 2017 ACM on Web Science Conference</a:t>
            </a:r>
            <a:r>
              <a:rPr lang="en-US" dirty="0"/>
              <a:t>. ACM, 2017. p. 253-257.</a:t>
            </a:r>
          </a:p>
          <a:p>
            <a:pPr algn="just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/>
              <a:t>ARGAMON, </a:t>
            </a:r>
            <a:r>
              <a:rPr lang="en-US" dirty="0" err="1"/>
              <a:t>Shlomo</a:t>
            </a:r>
            <a:r>
              <a:rPr lang="en-US" dirty="0"/>
              <a:t> et al. Automatically profiling the author of an anonymous text. </a:t>
            </a:r>
            <a:r>
              <a:rPr lang="en-US" b="1" dirty="0" err="1"/>
              <a:t>Commun</a:t>
            </a:r>
            <a:r>
              <a:rPr lang="en-US" b="1" dirty="0"/>
              <a:t>. ACM</a:t>
            </a:r>
            <a:r>
              <a:rPr lang="en-US" dirty="0"/>
              <a:t>, v. 52, n. 2, p. 119-123, 2009.</a:t>
            </a:r>
          </a:p>
          <a:p>
            <a:pPr algn="just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/>
              <a:t>DONG, </a:t>
            </a:r>
            <a:r>
              <a:rPr lang="en-US" dirty="0" err="1"/>
              <a:t>Yuxiao</a:t>
            </a:r>
            <a:r>
              <a:rPr lang="en-US" dirty="0"/>
              <a:t> et al. Inferring user demographics and social strategies in mobile social networks. In: </a:t>
            </a:r>
            <a:r>
              <a:rPr lang="en-US" b="1" dirty="0"/>
              <a:t>Proceedings of the 20th ACM SIGKDD international conference on Knowledge discovery and data mining</a:t>
            </a:r>
            <a:r>
              <a:rPr lang="en-US" dirty="0"/>
              <a:t>. ACM, 2014. p. 15-24.</a:t>
            </a:r>
          </a:p>
          <a:p>
            <a:pPr algn="just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/>
              <a:t>JONES, Rosie et al. I know what you did last summer: query logs and user privacy. In: </a:t>
            </a:r>
            <a:r>
              <a:rPr lang="en-US" b="1" dirty="0"/>
              <a:t>Proceedings of the sixteenth ACM conference on Conference on information and knowledge management</a:t>
            </a:r>
            <a:r>
              <a:rPr lang="en-US" dirty="0"/>
              <a:t>. ACM, 2007. p. 909-914.</a:t>
            </a:r>
          </a:p>
          <a:p>
            <a:pPr algn="just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dirty="0"/>
              <a:t>UN (2017), </a:t>
            </a:r>
            <a:r>
              <a:rPr lang="pt-BR" i="1" dirty="0" err="1"/>
              <a:t>Principles</a:t>
            </a:r>
            <a:r>
              <a:rPr lang="pt-BR" i="1" dirty="0"/>
              <a:t>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/>
              <a:t>Recommendations</a:t>
            </a:r>
            <a:r>
              <a:rPr lang="pt-BR" i="1" dirty="0"/>
              <a:t> for </a:t>
            </a:r>
            <a:r>
              <a:rPr lang="pt-BR" i="1" dirty="0" err="1"/>
              <a:t>Population</a:t>
            </a:r>
            <a:r>
              <a:rPr lang="pt-BR" i="1" dirty="0"/>
              <a:t>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/>
              <a:t>Housing</a:t>
            </a:r>
            <a:r>
              <a:rPr lang="pt-BR" i="1" dirty="0"/>
              <a:t> </a:t>
            </a:r>
            <a:r>
              <a:rPr lang="pt-BR" i="1" dirty="0" err="1"/>
              <a:t>Censuses</a:t>
            </a:r>
            <a:r>
              <a:rPr lang="pt-BR" i="1" dirty="0"/>
              <a:t>, </a:t>
            </a:r>
            <a:r>
              <a:rPr lang="pt-BR" i="1" dirty="0" err="1"/>
              <a:t>Revision</a:t>
            </a:r>
            <a:r>
              <a:rPr lang="pt-BR" i="1" dirty="0"/>
              <a:t> 3</a:t>
            </a:r>
            <a:r>
              <a:rPr lang="pt-BR" dirty="0"/>
              <a:t>, </a:t>
            </a:r>
            <a:r>
              <a:rPr lang="pt-BR" dirty="0" err="1"/>
              <a:t>Statistical</a:t>
            </a:r>
            <a:r>
              <a:rPr lang="pt-BR" dirty="0"/>
              <a:t> </a:t>
            </a:r>
            <a:r>
              <a:rPr lang="pt-BR" dirty="0" err="1"/>
              <a:t>Papers</a:t>
            </a:r>
            <a:r>
              <a:rPr lang="pt-BR" dirty="0"/>
              <a:t> (Ser. M), UN, New York, </a:t>
            </a:r>
            <a:r>
              <a:rPr lang="pt-BR" dirty="0">
                <a:hlinkClick r:id="rId2"/>
              </a:rPr>
              <a:t>https://doi.org/10.18356/bb3ea73e-en</a:t>
            </a:r>
            <a:r>
              <a:rPr lang="pt-BR" dirty="0"/>
              <a:t>.</a:t>
            </a:r>
          </a:p>
          <a:p>
            <a:pPr algn="just"/>
            <a:endParaRPr lang="pt-B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/>
              <a:t>RAO, </a:t>
            </a:r>
            <a:r>
              <a:rPr lang="en-US" dirty="0" err="1"/>
              <a:t>Delip</a:t>
            </a:r>
            <a:r>
              <a:rPr lang="en-US" dirty="0"/>
              <a:t> et al. Classifying latent user attributes in twitter. In: </a:t>
            </a:r>
            <a:r>
              <a:rPr lang="en-US" b="1" dirty="0"/>
              <a:t>Proceedings of the 2nd international workshop on Search and mining user-generated contents</a:t>
            </a:r>
            <a:r>
              <a:rPr lang="en-US" dirty="0"/>
              <a:t>. ACM, 2010. p. 37-44.</a:t>
            </a:r>
            <a:endParaRPr lang="pt-B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771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526535" y="1297622"/>
            <a:ext cx="10524183" cy="4351338"/>
          </a:xfrm>
        </p:spPr>
        <p:txBody>
          <a:bodyPr>
            <a:noAutofit/>
          </a:bodyPr>
          <a:lstStyle/>
          <a:p>
            <a:pPr marL="114300" indent="0">
              <a:buNone/>
            </a:pPr>
            <a:endParaRPr lang="pt-B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pt-BR" sz="1800" dirty="0"/>
              <a:t>RIBEIRO, Filipe N. et al. Media bias monitor: </a:t>
            </a:r>
            <a:r>
              <a:rPr lang="pt-BR" sz="1800" dirty="0" err="1"/>
              <a:t>Quantifying</a:t>
            </a:r>
            <a:r>
              <a:rPr lang="pt-BR" sz="1800" dirty="0"/>
              <a:t> </a:t>
            </a:r>
            <a:r>
              <a:rPr lang="pt-BR" sz="1800" dirty="0" err="1"/>
              <a:t>biases</a:t>
            </a:r>
            <a:r>
              <a:rPr lang="pt-BR" sz="1800" dirty="0"/>
              <a:t> </a:t>
            </a:r>
            <a:r>
              <a:rPr lang="pt-BR" sz="1800" dirty="0" err="1"/>
              <a:t>of</a:t>
            </a:r>
            <a:r>
              <a:rPr lang="pt-BR" sz="1800" dirty="0"/>
              <a:t> social media </a:t>
            </a:r>
            <a:r>
              <a:rPr lang="pt-BR" sz="1800" dirty="0" err="1"/>
              <a:t>news</a:t>
            </a:r>
            <a:r>
              <a:rPr lang="pt-BR" sz="1800" dirty="0"/>
              <a:t> outlets </a:t>
            </a:r>
            <a:r>
              <a:rPr lang="pt-BR" sz="1800" dirty="0" err="1"/>
              <a:t>at</a:t>
            </a:r>
            <a:r>
              <a:rPr lang="pt-BR" sz="1800" dirty="0"/>
              <a:t> </a:t>
            </a:r>
            <a:r>
              <a:rPr lang="pt-BR" sz="1800" dirty="0" err="1"/>
              <a:t>large-scale</a:t>
            </a:r>
            <a:r>
              <a:rPr lang="pt-BR" sz="1800" dirty="0"/>
              <a:t>. In: </a:t>
            </a:r>
            <a:r>
              <a:rPr lang="pt-BR" sz="1800" b="1" dirty="0" err="1"/>
              <a:t>Twelfth</a:t>
            </a:r>
            <a:r>
              <a:rPr lang="pt-BR" sz="1800" b="1" dirty="0"/>
              <a:t> </a:t>
            </a:r>
            <a:r>
              <a:rPr lang="pt-BR" sz="1800" b="1" dirty="0" err="1"/>
              <a:t>International</a:t>
            </a:r>
            <a:r>
              <a:rPr lang="pt-BR" sz="1800" b="1" dirty="0"/>
              <a:t> AAAI </a:t>
            </a:r>
            <a:r>
              <a:rPr lang="pt-BR" sz="1800" b="1" dirty="0" err="1"/>
              <a:t>Conference</a:t>
            </a:r>
            <a:r>
              <a:rPr lang="pt-BR" sz="1800" b="1" dirty="0"/>
              <a:t> </a:t>
            </a:r>
            <a:r>
              <a:rPr lang="pt-BR" sz="1800" b="1" dirty="0" err="1"/>
              <a:t>on</a:t>
            </a:r>
            <a:r>
              <a:rPr lang="pt-BR" sz="1800" b="1" dirty="0"/>
              <a:t> Web </a:t>
            </a:r>
            <a:r>
              <a:rPr lang="pt-BR" sz="1800" b="1" dirty="0" err="1"/>
              <a:t>and</a:t>
            </a:r>
            <a:r>
              <a:rPr lang="pt-BR" sz="1800" b="1" dirty="0"/>
              <a:t> Social Media</a:t>
            </a:r>
            <a:r>
              <a:rPr lang="pt-BR" sz="1800" dirty="0"/>
              <a:t>. 2018.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1430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800" dirty="0"/>
              <a:t>SAP, Maarten et al. Developing age and gender predictive lexica over social media. In: </a:t>
            </a:r>
            <a:r>
              <a:rPr lang="en-US" sz="1800" b="1" dirty="0"/>
              <a:t>Proceedings of the 2014 Conference on Empirical Methods in Natural Language Processing (EMNLP)</a:t>
            </a:r>
            <a:r>
              <a:rPr lang="en-US" sz="1800" dirty="0"/>
              <a:t>. 2014. p. 1146-1151.</a:t>
            </a:r>
          </a:p>
          <a:p>
            <a:pPr marL="11430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800" dirty="0"/>
              <a:t>SPEICHER, Till et al. Potential for discrimination in online targeted advertising.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pt-B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396FDB-CE35-460E-8CD9-73122FEC7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A8A0BF-6CC8-4D6E-BB62-44D80CAB9671}" type="datetime1">
              <a:rPr lang="pt-BR" smtClean="0"/>
              <a:t>09/07/2019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75AAE4C-C71E-4280-BB62-2B20BAD3F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10470068" y="3947441"/>
            <a:ext cx="2448000" cy="487680"/>
          </a:xfrm>
        </p:spPr>
        <p:txBody>
          <a:bodyPr/>
          <a:lstStyle/>
          <a:p>
            <a:pPr rtl="0"/>
            <a:r>
              <a:rPr lang="pt-BR" dirty="0"/>
              <a:t>CSI495 - Innan Plínio Rangel Amorim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06E6EBB-4646-44EF-A369-BBB42E1D0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pt-BR" smtClean="0"/>
              <a:pPr rtl="0"/>
              <a:t>15</a:t>
            </a:fld>
            <a:endParaRPr lang="pt-BR" dirty="0"/>
          </a:p>
        </p:txBody>
      </p:sp>
      <p:sp>
        <p:nvSpPr>
          <p:cNvPr id="8" name="Título 1" title="Título e Layout de Conteúdo com Gráfico">
            <a:extLst>
              <a:ext uri="{FF2B5EF4-FFF2-40B4-BE49-F238E27FC236}">
                <a16:creationId xmlns:a16="http://schemas.microsoft.com/office/drawing/2014/main" id="{3F9BF487-9A6B-454E-BD04-5EF507900D61}"/>
              </a:ext>
            </a:extLst>
          </p:cNvPr>
          <p:cNvSpPr txBox="1">
            <a:spLocks/>
          </p:cNvSpPr>
          <p:nvPr/>
        </p:nvSpPr>
        <p:spPr>
          <a:xfrm>
            <a:off x="-922712" y="475554"/>
            <a:ext cx="6497782" cy="11083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Referencial</a:t>
            </a:r>
          </a:p>
        </p:txBody>
      </p:sp>
    </p:spTree>
    <p:extLst>
      <p:ext uri="{BB962C8B-B14F-4D97-AF65-F5344CB8AC3E}">
        <p14:creationId xmlns:p14="http://schemas.microsoft.com/office/powerpoint/2010/main" val="2177224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 title="Título e Layout de Conteúdo com Gráfico"/>
          <p:cNvSpPr txBox="1">
            <a:spLocks/>
          </p:cNvSpPr>
          <p:nvPr/>
        </p:nvSpPr>
        <p:spPr>
          <a:xfrm>
            <a:off x="2921465" y="3255823"/>
            <a:ext cx="5432826" cy="8312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7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Obrigado!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EF33ED4-440F-48E6-A94B-A4AAC0BA7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D545AC8-C0A8-4EDA-9772-46B99FD82521}" type="datetime1">
              <a:rPr lang="pt-BR" smtClean="0"/>
              <a:t>09/07/2019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74CACEE-E533-45BD-90E2-172D018EC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10470068" y="3947441"/>
            <a:ext cx="2448000" cy="487680"/>
          </a:xfrm>
        </p:spPr>
        <p:txBody>
          <a:bodyPr/>
          <a:lstStyle/>
          <a:p>
            <a:pPr rtl="0"/>
            <a:r>
              <a:rPr lang="pt-BR" dirty="0"/>
              <a:t>CSI495 - Innan Plínio Rangel Amorim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D4AEB69-D156-4C5B-9BE7-76649D1B6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pt-BR" smtClean="0"/>
              <a:pPr rtl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4100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2324103" y="365127"/>
            <a:ext cx="7563612" cy="1542050"/>
          </a:xfrm>
        </p:spPr>
        <p:txBody>
          <a:bodyPr rtlCol="0"/>
          <a:lstStyle/>
          <a:p>
            <a:pPr algn="ctr" rtl="0"/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Sumário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1180791" y="1592966"/>
            <a:ext cx="9478624" cy="4254114"/>
          </a:xfrm>
        </p:spPr>
        <p:txBody>
          <a:bodyPr rtlCol="0">
            <a:normAutofit fontScale="92500" lnSpcReduction="10000"/>
          </a:bodyPr>
          <a:lstStyle/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INTRODUÇÃO</a:t>
            </a:r>
            <a:b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O PROBLEMA</a:t>
            </a:r>
          </a:p>
          <a:p>
            <a:pPr marL="11430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OBJETIVOS:</a:t>
            </a:r>
          </a:p>
          <a:p>
            <a:pPr marL="11430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3.1 OBJETIVO GERAL </a:t>
            </a:r>
          </a:p>
          <a:p>
            <a:pPr marL="11430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3.2 OBJETIVOS ESPECÍFICOS</a:t>
            </a:r>
          </a:p>
          <a:p>
            <a:pPr marL="11430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METODOLOGIA </a:t>
            </a:r>
          </a:p>
          <a:p>
            <a:pPr marL="11430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ETAPAS CONCLUÍDAS</a:t>
            </a:r>
          </a:p>
          <a:p>
            <a:pPr marL="11430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5.1 REVISÃO BIBLIOGRÁFICA</a:t>
            </a:r>
          </a:p>
          <a:p>
            <a:pPr marL="11430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5.2 COLETA DE DADOS</a:t>
            </a:r>
          </a:p>
          <a:p>
            <a:pPr marL="11430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PRÓXIMAS ETAPAS</a:t>
            </a:r>
          </a:p>
          <a:p>
            <a:pPr marL="11430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REFERENCIAL  </a:t>
            </a:r>
          </a:p>
          <a:p>
            <a:pPr lvl="0" rtl="0"/>
            <a:endParaRPr lang="pt-BR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B61CBA7-4282-461A-8D8A-BF652E2AE7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0455757" y="1272139"/>
            <a:ext cx="2438399" cy="487680"/>
          </a:xfrm>
        </p:spPr>
        <p:txBody>
          <a:bodyPr/>
          <a:lstStyle/>
          <a:p>
            <a:pPr rtl="0"/>
            <a:fld id="{6620C0A0-5FD3-4B3D-8512-EE3C68FCD370}" type="datetime1">
              <a:rPr lang="pt-BR" smtClean="0"/>
              <a:t>09/07/2019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7E89663-885A-4B5D-9017-1769F8167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10441117" y="3744554"/>
            <a:ext cx="2448000" cy="468000"/>
          </a:xfrm>
        </p:spPr>
        <p:txBody>
          <a:bodyPr/>
          <a:lstStyle/>
          <a:p>
            <a:pPr rtl="0"/>
            <a:r>
              <a:rPr lang="pt-BR"/>
              <a:t>CSI495 - Innan Plínio Rangel Amorim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E989F3B-C171-43BB-B255-B5024CF9E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pPr rtl="0"/>
            <a:fld id="{71B7BAC7-FE87-40F6-AA24-4F4685D1B022}" type="slidenum">
              <a:rPr lang="pt-BR" smtClean="0"/>
              <a:pPr rtl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-196948" y="230479"/>
            <a:ext cx="8846449" cy="1542050"/>
          </a:xfrm>
        </p:spPr>
        <p:txBody>
          <a:bodyPr rtlCol="0"/>
          <a:lstStyle/>
          <a:p>
            <a:pPr algn="ctr" rtl="0"/>
            <a:r>
              <a:rPr lang="pt-BR" sz="3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Introdução – O que é um Censo?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751776" y="1772529"/>
            <a:ext cx="9478624" cy="4254114"/>
          </a:xfrm>
        </p:spPr>
        <p:txBody>
          <a:bodyPr rtlCol="0">
            <a:normAutofit/>
          </a:bodyPr>
          <a:lstStyle/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Coleta, agrupamento e publicação de dados demográficos, econômicos e sociais.</a:t>
            </a: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Guiam investimentos governamentais para educação, infraestrutura e outras políticas públicas do país.</a:t>
            </a: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uma grande representação em extensão e profundidade da população analisada, que serve como base para planejamento público e privado para os próximos anos.</a:t>
            </a: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/>
          </a:p>
          <a:p>
            <a:pPr lvl="0" rtl="0"/>
            <a:endParaRPr lang="pt-BR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F652715-781E-4723-8B62-224A2780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5DDEBE2-07B5-49C0-AD46-5D514E97FD92}" type="datetime1">
              <a:rPr lang="pt-BR" smtClean="0"/>
              <a:t>09/07/2019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F11858E-2ED5-43C3-A0B0-B981A7573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10470068" y="3947441"/>
            <a:ext cx="2448000" cy="487680"/>
          </a:xfrm>
        </p:spPr>
        <p:txBody>
          <a:bodyPr/>
          <a:lstStyle/>
          <a:p>
            <a:pPr rtl="0"/>
            <a:r>
              <a:rPr lang="pt-BR" dirty="0"/>
              <a:t>CSI495 - Innan Plínio Rangel Amorim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C1CCF2C-7403-4271-953A-7BD837040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pt-BR" smtClean="0"/>
              <a:pPr rtl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2945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-2268344" y="286750"/>
            <a:ext cx="8846449" cy="1542050"/>
          </a:xfrm>
        </p:spPr>
        <p:txBody>
          <a:bodyPr rtlCol="0"/>
          <a:lstStyle/>
          <a:p>
            <a:pPr algn="ctr" rtl="0"/>
            <a:r>
              <a:rPr lang="pt-BR" sz="3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O Problema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751776" y="1772529"/>
            <a:ext cx="9478624" cy="4254114"/>
          </a:xfrm>
        </p:spPr>
        <p:txBody>
          <a:bodyPr rtlCol="0">
            <a:normAutofit/>
          </a:bodyPr>
          <a:lstStyle/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Elevado custo para realização, e coleta de dados demorada.</a:t>
            </a: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Realizado somente a cada 10 anos.</a:t>
            </a: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Pouca adesão em tentativas de recenseamento a partir de questionário online.</a:t>
            </a: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Redes sociais inferem uma série de informações privadas de usuários com base em suas postagens, likes, etc.</a:t>
            </a: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/>
          </a:p>
          <a:p>
            <a:pPr lvl="0" rtl="0"/>
            <a:endParaRPr lang="pt-BR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F652715-781E-4723-8B62-224A2780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5DDEBE2-07B5-49C0-AD46-5D514E97FD92}" type="datetime1">
              <a:rPr lang="pt-BR" smtClean="0"/>
              <a:t>09/07/2019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F11858E-2ED5-43C3-A0B0-B981A7573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10470068" y="3947441"/>
            <a:ext cx="2448000" cy="487680"/>
          </a:xfrm>
        </p:spPr>
        <p:txBody>
          <a:bodyPr/>
          <a:lstStyle/>
          <a:p>
            <a:pPr rtl="0"/>
            <a:r>
              <a:rPr lang="pt-BR" dirty="0"/>
              <a:t>CSI495 - Innan Plínio Rangel Amorim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C1CCF2C-7403-4271-953A-7BD837040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pt-BR" smtClean="0"/>
              <a:pPr rtl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6584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01186" y="1600549"/>
            <a:ext cx="10674531" cy="4784181"/>
          </a:xfrm>
        </p:spPr>
        <p:txBody>
          <a:bodyPr>
            <a:normAutofit lnSpcReduction="10000"/>
          </a:bodyPr>
          <a:lstStyle/>
          <a:p>
            <a:pPr marL="457200" indent="-457200">
              <a:buClr>
                <a:schemeClr val="tx2"/>
              </a:buClr>
              <a:buFont typeface="Arial" pitchFamily="34" charset="0"/>
              <a:buChar char="•"/>
            </a:pPr>
            <a:endParaRPr lang="pt-BR" sz="2600" b="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Clr>
                <a:schemeClr val="tx2"/>
              </a:buClr>
              <a:buFont typeface="Arial" pitchFamily="34" charset="0"/>
              <a:buChar char="•"/>
            </a:pP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Rep</a:t>
            </a:r>
            <a:r>
              <a:rPr lang="pt-BR" sz="2600" dirty="0">
                <a:latin typeface="Times New Roman" pitchFamily="18" charset="0"/>
                <a:cs typeface="Times New Roman" pitchFamily="18" charset="0"/>
              </a:rPr>
              <a:t>rodução de uma espécie de censo demográfico, a partir de dados coletados de redes sociais online.</a:t>
            </a:r>
          </a:p>
          <a:p>
            <a:pPr marL="457200" indent="-457200">
              <a:buClr>
                <a:schemeClr val="tx2"/>
              </a:buClr>
              <a:buFont typeface="Arial" pitchFamily="34" charset="0"/>
              <a:buChar char="•"/>
            </a:pPr>
            <a:endParaRPr lang="pt-BR" sz="2600" b="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Clr>
                <a:schemeClr val="tx2"/>
              </a:buClr>
              <a:buFont typeface="Arial" pitchFamily="34" charset="0"/>
              <a:buChar char="•"/>
            </a:pPr>
            <a:r>
              <a:rPr lang="pt-BR" sz="2600" dirty="0">
                <a:latin typeface="Times New Roman" pitchFamily="18" charset="0"/>
                <a:cs typeface="Times New Roman" pitchFamily="18" charset="0"/>
              </a:rPr>
              <a:t>Coletas de dados semanais, realizadas a partir da plataforma de propaganda do Facebook.</a:t>
            </a:r>
          </a:p>
          <a:p>
            <a:pPr marL="457200" indent="-457200">
              <a:buClr>
                <a:schemeClr val="tx2"/>
              </a:buClr>
              <a:buFont typeface="Arial" pitchFamily="34" charset="0"/>
              <a:buChar char="•"/>
            </a:pPr>
            <a:endParaRPr lang="pt-BR" sz="2600" b="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Clr>
                <a:schemeClr val="tx2"/>
              </a:buClr>
              <a:buFont typeface="Arial" pitchFamily="34" charset="0"/>
              <a:buChar char="•"/>
            </a:pP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Populações alvo: Brasil e EUA.</a:t>
            </a:r>
          </a:p>
          <a:p>
            <a:pPr marL="457200" indent="-457200">
              <a:buClr>
                <a:schemeClr val="tx2"/>
              </a:buClr>
              <a:buFont typeface="Arial" pitchFamily="34" charset="0"/>
              <a:buChar char="•"/>
            </a:pPr>
            <a:endParaRPr lang="pt-BR" sz="26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Clr>
                <a:schemeClr val="tx2"/>
              </a:buClr>
              <a:buFont typeface="Arial" pitchFamily="34" charset="0"/>
              <a:buChar char="•"/>
            </a:pP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Analisar a variação dos dados sob o tempo durante o período de coleta e publicar os resultados.</a:t>
            </a:r>
          </a:p>
        </p:txBody>
      </p:sp>
      <p:sp>
        <p:nvSpPr>
          <p:cNvPr id="6" name="Título 1" title="Título e Layout de Conteúdo com Gráfico"/>
          <p:cNvSpPr txBox="1">
            <a:spLocks/>
          </p:cNvSpPr>
          <p:nvPr/>
        </p:nvSpPr>
        <p:spPr>
          <a:xfrm>
            <a:off x="-1506417" y="609600"/>
            <a:ext cx="7208521" cy="1599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Objetivos</a:t>
            </a:r>
          </a:p>
          <a:p>
            <a:pPr algn="ctr"/>
            <a:r>
              <a:rPr lang="pt-BR" sz="3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3.1 Objetivo Geral </a:t>
            </a:r>
          </a:p>
          <a:p>
            <a:pPr algn="ctr"/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D9E2023-A59E-4E3E-8DAC-C603D67CD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20087D6-7C70-4F3B-A077-980F71B4242C}" type="datetime1">
              <a:rPr lang="pt-BR" smtClean="0"/>
              <a:t>10/07/2019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D0F321A-16DB-432C-8269-36CF25C91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10470068" y="3947441"/>
            <a:ext cx="2448000" cy="487680"/>
          </a:xfrm>
        </p:spPr>
        <p:txBody>
          <a:bodyPr/>
          <a:lstStyle/>
          <a:p>
            <a:pPr rtl="0"/>
            <a:r>
              <a:rPr lang="pt-BR" dirty="0"/>
              <a:t>CSI495 - Innan Plínio Rangel Amorim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9D4B426-5758-45BF-B5D5-B09B59AC9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pt-BR" smtClean="0"/>
              <a:pPr rtl="0"/>
              <a:t>5</a:t>
            </a:fld>
            <a:endParaRPr lang="pt-BR" dirty="0"/>
          </a:p>
        </p:txBody>
      </p:sp>
      <p:sp>
        <p:nvSpPr>
          <p:cNvPr id="9" name="Rectangle 18">
            <a:extLst>
              <a:ext uri="{FF2B5EF4-FFF2-40B4-BE49-F238E27FC236}">
                <a16:creationId xmlns:a16="http://schemas.microsoft.com/office/drawing/2014/main" id="{ACDBA43C-9ADD-4EED-B4CE-AE6246B8B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5957" y="49276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6499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 title="Título e Layout de Conteúdo com Gráfico"/>
          <p:cNvSpPr txBox="1">
            <a:spLocks/>
          </p:cNvSpPr>
          <p:nvPr/>
        </p:nvSpPr>
        <p:spPr>
          <a:xfrm>
            <a:off x="416494" y="572224"/>
            <a:ext cx="5432826" cy="831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Objetivos Específicos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72298" y="1403489"/>
            <a:ext cx="9922126" cy="4709928"/>
          </a:xfrm>
        </p:spPr>
        <p:txBody>
          <a:bodyPr numCol="1">
            <a:normAutofit/>
          </a:bodyPr>
          <a:lstStyle/>
          <a:p>
            <a:r>
              <a:rPr lang="pt-BR" sz="2600" dirty="0"/>
              <a:t>Definir interesses a serem coletados.</a:t>
            </a:r>
          </a:p>
          <a:p>
            <a:endParaRPr lang="pt-BR" sz="2600" dirty="0"/>
          </a:p>
          <a:p>
            <a:r>
              <a:rPr lang="pt-BR" sz="2600" dirty="0"/>
              <a:t>Realizar a coleta dos dados periodicamente.</a:t>
            </a:r>
          </a:p>
          <a:p>
            <a:endParaRPr lang="pt-BR" sz="2600" dirty="0"/>
          </a:p>
          <a:p>
            <a:r>
              <a:rPr lang="pt-BR" sz="2600" dirty="0"/>
              <a:t>Analisar a variação sob o tempo.</a:t>
            </a:r>
          </a:p>
          <a:p>
            <a:endParaRPr lang="pt-BR" sz="2600" dirty="0"/>
          </a:p>
          <a:p>
            <a:r>
              <a:rPr lang="pt-BR" sz="2600" dirty="0"/>
              <a:t>Comparar resultados com fontes oficiais.</a:t>
            </a:r>
          </a:p>
          <a:p>
            <a:endParaRPr lang="pt-BR" sz="2600" dirty="0"/>
          </a:p>
          <a:p>
            <a:r>
              <a:rPr lang="pt-BR" sz="2600" dirty="0"/>
              <a:t>Publicar os resultados e disponibilizar os dados.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91848BB-2648-4AE7-9CB5-BDAAC9CE7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97B8BD-DB22-4DBA-96B4-1E773B44932C}" type="datetime1">
              <a:rPr lang="pt-BR" smtClean="0"/>
              <a:t>09/07/2019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A44DE0F-FC9D-4B5D-85FA-0BB06AA86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10470068" y="3947441"/>
            <a:ext cx="2448000" cy="487680"/>
          </a:xfrm>
        </p:spPr>
        <p:txBody>
          <a:bodyPr/>
          <a:lstStyle/>
          <a:p>
            <a:pPr rtl="0"/>
            <a:r>
              <a:rPr lang="pt-BR" dirty="0"/>
              <a:t>CSI495 - Innan Plínio Rangel Amorim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2D7CFC-5875-47FC-9AFB-DB20F9B26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pt-BR" smtClean="0"/>
              <a:pPr rtl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5391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 title="Título e Layout de Conteúdo com Gráfico"/>
          <p:cNvSpPr txBox="1">
            <a:spLocks/>
          </p:cNvSpPr>
          <p:nvPr/>
        </p:nvSpPr>
        <p:spPr>
          <a:xfrm>
            <a:off x="0" y="609600"/>
            <a:ext cx="5432826" cy="831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Metodologia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72298" y="1403489"/>
            <a:ext cx="9922126" cy="4709928"/>
          </a:xfrm>
        </p:spPr>
        <p:txBody>
          <a:bodyPr numCol="1">
            <a:normAutofit/>
          </a:bodyPr>
          <a:lstStyle/>
          <a:p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Coletas automatizadas utilizando a API de marketing do Facebook.</a:t>
            </a:r>
          </a:p>
          <a:p>
            <a:endParaRPr lang="pt-BR" sz="2400" dirty="0"/>
          </a:p>
          <a:p>
            <a:r>
              <a:rPr lang="pt-BR" sz="2400" dirty="0"/>
              <a:t>Definição de uma fórmula simples, e expansão em subgrupos.</a:t>
            </a:r>
          </a:p>
          <a:p>
            <a:endParaRPr lang="pt-BR" sz="2400" dirty="0"/>
          </a:p>
          <a:p>
            <a:r>
              <a:rPr lang="pt-BR" sz="2400" dirty="0"/>
              <a:t>Inclinação política, afinidade racial, gênero, idade, nível educacional, status de relacionamento e imigrantes.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91848BB-2648-4AE7-9CB5-BDAAC9CE7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97B8BD-DB22-4DBA-96B4-1E773B44932C}" type="datetime1">
              <a:rPr lang="pt-BR" smtClean="0"/>
              <a:t>10/07/2019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A44DE0F-FC9D-4B5D-85FA-0BB06AA86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10470068" y="3947441"/>
            <a:ext cx="2448000" cy="487680"/>
          </a:xfrm>
        </p:spPr>
        <p:txBody>
          <a:bodyPr/>
          <a:lstStyle/>
          <a:p>
            <a:pPr rtl="0"/>
            <a:r>
              <a:rPr lang="pt-BR" dirty="0"/>
              <a:t>CSI495 - Innan Plínio Rangel Amorim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2D7CFC-5875-47FC-9AFB-DB20F9B26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pt-BR" smtClean="0"/>
              <a:pPr rtl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2474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 title="Título e Layout de Conteúdo com Gráfico"/>
          <p:cNvSpPr txBox="1">
            <a:spLocks/>
          </p:cNvSpPr>
          <p:nvPr/>
        </p:nvSpPr>
        <p:spPr>
          <a:xfrm>
            <a:off x="0" y="609600"/>
            <a:ext cx="5432826" cy="831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Metodologia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72298" y="1403489"/>
            <a:ext cx="9922126" cy="4709928"/>
          </a:xfrm>
        </p:spPr>
        <p:txBody>
          <a:bodyPr numCol="1">
            <a:normAutofit/>
          </a:bodyPr>
          <a:lstStyle/>
          <a:p>
            <a:endParaRPr lang="pt-BR" sz="2400" dirty="0"/>
          </a:p>
          <a:p>
            <a:r>
              <a:rPr lang="pt-BR" sz="2400" dirty="0"/>
              <a:t>A </a:t>
            </a:r>
            <a:r>
              <a:rPr lang="pt-BR" sz="2400" i="1" dirty="0" err="1"/>
              <a:t>Attribute-based</a:t>
            </a:r>
            <a:r>
              <a:rPr lang="pt-BR" sz="2400" i="1" dirty="0"/>
              <a:t> </a:t>
            </a:r>
            <a:r>
              <a:rPr lang="pt-BR" sz="2400" i="1" dirty="0" err="1"/>
              <a:t>targeting</a:t>
            </a:r>
            <a:r>
              <a:rPr lang="pt-BR" sz="2400" dirty="0"/>
              <a:t> permite selecionar entre uma variedade de interesses para definir a audiência alvo.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91848BB-2648-4AE7-9CB5-BDAAC9CE7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97B8BD-DB22-4DBA-96B4-1E773B44932C}" type="datetime1">
              <a:rPr lang="pt-BR" smtClean="0"/>
              <a:t>10/07/2019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A44DE0F-FC9D-4B5D-85FA-0BB06AA86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10470068" y="3947441"/>
            <a:ext cx="2448000" cy="487680"/>
          </a:xfrm>
        </p:spPr>
        <p:txBody>
          <a:bodyPr/>
          <a:lstStyle/>
          <a:p>
            <a:pPr rtl="0"/>
            <a:r>
              <a:rPr lang="pt-BR" dirty="0"/>
              <a:t>CSI495 - Innan Plínio Rangel Amorim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2D7CFC-5875-47FC-9AFB-DB20F9B26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pt-BR" smtClean="0"/>
              <a:pPr rtl="0"/>
              <a:t>8</a:t>
            </a:fld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D04FD22-F13F-4E89-9DC5-80B568D41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91" y="2638425"/>
            <a:ext cx="5362575" cy="360997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B4432F9-9669-4DF8-B3A3-68334D4CCF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1735" y="3449702"/>
            <a:ext cx="439342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771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 title="Título e Layout de Conteúdo com Gráfico"/>
          <p:cNvSpPr txBox="1">
            <a:spLocks/>
          </p:cNvSpPr>
          <p:nvPr/>
        </p:nvSpPr>
        <p:spPr>
          <a:xfrm>
            <a:off x="0" y="609600"/>
            <a:ext cx="5432826" cy="831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Metodologia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72298" y="1403489"/>
            <a:ext cx="9922126" cy="4709928"/>
          </a:xfrm>
        </p:spPr>
        <p:txBody>
          <a:bodyPr numCol="1">
            <a:normAutofit/>
          </a:bodyPr>
          <a:lstStyle/>
          <a:p>
            <a:r>
              <a:rPr lang="pt-BR" sz="2400" dirty="0"/>
              <a:t>A partir desta fórmula simples, é possível incluir uma nova camada de seleção de atributos.  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91848BB-2648-4AE7-9CB5-BDAAC9CE7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97B8BD-DB22-4DBA-96B4-1E773B44932C}" type="datetime1">
              <a:rPr lang="pt-BR" smtClean="0"/>
              <a:t>10/07/2019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A44DE0F-FC9D-4B5D-85FA-0BB06AA86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10470068" y="3947441"/>
            <a:ext cx="2448000" cy="487680"/>
          </a:xfrm>
        </p:spPr>
        <p:txBody>
          <a:bodyPr/>
          <a:lstStyle/>
          <a:p>
            <a:pPr rtl="0"/>
            <a:r>
              <a:rPr lang="pt-BR" dirty="0"/>
              <a:t>CSI495 - Innan Plínio Rangel Amorim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2D7CFC-5875-47FC-9AFB-DB20F9B26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pt-BR" smtClean="0"/>
              <a:pPr rtl="0"/>
              <a:t>9</a:t>
            </a:fld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124E19E-8B8E-4912-8CA9-6B5E126AA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006" y="2234754"/>
            <a:ext cx="8181710" cy="214472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E1BFD91-43F2-4B22-9C12-7132B17A6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6974" y="4474244"/>
            <a:ext cx="3710398" cy="228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7680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Personalizada 2">
      <a:dk1>
        <a:sysClr val="windowText" lastClr="000000"/>
      </a:dk1>
      <a:lt1>
        <a:sysClr val="window" lastClr="FFFFFF"/>
      </a:lt1>
      <a:dk2>
        <a:srgbClr val="953734"/>
      </a:dk2>
      <a:lt2>
        <a:srgbClr val="EEECE1"/>
      </a:lt2>
      <a:accent1>
        <a:srgbClr val="D99694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DD01B8-816B-49B7-8C81-03AB51D87C54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40262f94-9f35-4ac3-9a90-690165a166b7"/>
    <ds:schemaRef ds:uri="a4f35948-e619-41b3-aa29-22878b09cfd2"/>
  </ds:schemaRefs>
</ds:datastoreItem>
</file>

<file path=customXml/itemProps2.xml><?xml version="1.0" encoding="utf-8"?>
<ds:datastoreItem xmlns:ds="http://schemas.openxmlformats.org/officeDocument/2006/customXml" ds:itemID="{6253D857-4181-4777-8893-6E45A690F9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11996</TotalTime>
  <Words>962</Words>
  <Application>Microsoft Office PowerPoint</Application>
  <PresentationFormat>Widescreen</PresentationFormat>
  <Paragraphs>212</Paragraphs>
  <Slides>16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</vt:lpstr>
      <vt:lpstr>Times New Roman</vt:lpstr>
      <vt:lpstr>Adjacência</vt:lpstr>
      <vt:lpstr>Apresentação do PowerPoint</vt:lpstr>
      <vt:lpstr>Sumário</vt:lpstr>
      <vt:lpstr>1. Introdução – O que é um Censo?</vt:lpstr>
      <vt:lpstr>2. O Problema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sony</dc:creator>
  <cp:lastModifiedBy>Innan Plinio Rangel Amorim</cp:lastModifiedBy>
  <cp:revision>98</cp:revision>
  <dcterms:created xsi:type="dcterms:W3CDTF">2017-08-14T14:23:50Z</dcterms:created>
  <dcterms:modified xsi:type="dcterms:W3CDTF">2019-07-10T05:39:58Z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