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1" r:id="rId2"/>
    <p:sldId id="262" r:id="rId3"/>
    <p:sldId id="297" r:id="rId4"/>
    <p:sldId id="301" r:id="rId5"/>
    <p:sldId id="298" r:id="rId6"/>
    <p:sldId id="299" r:id="rId7"/>
    <p:sldId id="296" r:id="rId8"/>
    <p:sldId id="291" r:id="rId9"/>
    <p:sldId id="292" r:id="rId10"/>
    <p:sldId id="304" r:id="rId11"/>
    <p:sldId id="305" r:id="rId12"/>
    <p:sldId id="293" r:id="rId13"/>
    <p:sldId id="294" r:id="rId14"/>
    <p:sldId id="295" r:id="rId15"/>
    <p:sldId id="280" r:id="rId16"/>
    <p:sldId id="281" r:id="rId17"/>
    <p:sldId id="283" r:id="rId18"/>
    <p:sldId id="282" r:id="rId19"/>
    <p:sldId id="284" r:id="rId20"/>
    <p:sldId id="286" r:id="rId21"/>
    <p:sldId id="287" r:id="rId22"/>
    <p:sldId id="288" r:id="rId23"/>
    <p:sldId id="289" r:id="rId24"/>
    <p:sldId id="290" r:id="rId25"/>
    <p:sldId id="257" r:id="rId26"/>
    <p:sldId id="258" r:id="rId27"/>
    <p:sldId id="267" r:id="rId28"/>
    <p:sldId id="271" r:id="rId29"/>
    <p:sldId id="272" r:id="rId30"/>
    <p:sldId id="277" r:id="rId31"/>
    <p:sldId id="273" r:id="rId32"/>
    <p:sldId id="274" r:id="rId33"/>
    <p:sldId id="278" r:id="rId34"/>
    <p:sldId id="266" r:id="rId35"/>
    <p:sldId id="275" r:id="rId36"/>
    <p:sldId id="259" r:id="rId37"/>
    <p:sldId id="264" r:id="rId38"/>
    <p:sldId id="265" r:id="rId39"/>
    <p:sldId id="269" r:id="rId40"/>
    <p:sldId id="276" r:id="rId41"/>
    <p:sldId id="279" r:id="rId42"/>
    <p:sldId id="300" r:id="rId43"/>
    <p:sldId id="302" r:id="rId44"/>
    <p:sldId id="303" r:id="rId45"/>
    <p:sldId id="306" r:id="rId46"/>
    <p:sldId id="307" r:id="rId47"/>
    <p:sldId id="308"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304"/>
            <p14:sldId id="305"/>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271"/>
            <p14:sldId id="272"/>
            <p14:sldId id="277"/>
            <p14:sldId id="273"/>
            <p14:sldId id="274"/>
            <p14:sldId id="278"/>
            <p14:sldId id="266"/>
            <p14:sldId id="275"/>
            <p14:sldId id="259"/>
            <p14:sldId id="264"/>
            <p14:sldId id="265"/>
            <p14:sldId id="269"/>
            <p14:sldId id="276"/>
            <p14:sldId id="279"/>
            <p14:sldId id="300"/>
            <p14:sldId id="302"/>
            <p14:sldId id="303"/>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4660"/>
  </p:normalViewPr>
  <p:slideViewPr>
    <p:cSldViewPr snapToGrid="0">
      <p:cViewPr varScale="1">
        <p:scale>
          <a:sx n="87" d="100"/>
          <a:sy n="87"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42</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43</a:t>
            </a:fld>
            <a:endParaRPr lang="en-US"/>
          </a:p>
        </p:txBody>
      </p:sp>
    </p:spTree>
    <p:extLst>
      <p:ext uri="{BB962C8B-B14F-4D97-AF65-F5344CB8AC3E}">
        <p14:creationId xmlns:p14="http://schemas.microsoft.com/office/powerpoint/2010/main" val="381027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44</a:t>
            </a:fld>
            <a:endParaRPr lang="en-US"/>
          </a:p>
        </p:txBody>
      </p:sp>
    </p:spTree>
    <p:extLst>
      <p:ext uri="{BB962C8B-B14F-4D97-AF65-F5344CB8AC3E}">
        <p14:creationId xmlns:p14="http://schemas.microsoft.com/office/powerpoint/2010/main" val="330141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45</a:t>
            </a:fld>
            <a:endParaRPr lang="en-US"/>
          </a:p>
        </p:txBody>
      </p:sp>
    </p:spTree>
    <p:extLst>
      <p:ext uri="{BB962C8B-B14F-4D97-AF65-F5344CB8AC3E}">
        <p14:creationId xmlns:p14="http://schemas.microsoft.com/office/powerpoint/2010/main" val="130521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46</a:t>
            </a:fld>
            <a:endParaRPr lang="en-US"/>
          </a:p>
        </p:txBody>
      </p:sp>
    </p:spTree>
    <p:extLst>
      <p:ext uri="{BB962C8B-B14F-4D97-AF65-F5344CB8AC3E}">
        <p14:creationId xmlns:p14="http://schemas.microsoft.com/office/powerpoint/2010/main" val="87939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47</a:t>
            </a:fld>
            <a:endParaRPr lang="en-US"/>
          </a:p>
        </p:txBody>
      </p:sp>
    </p:spTree>
    <p:extLst>
      <p:ext uri="{BB962C8B-B14F-4D97-AF65-F5344CB8AC3E}">
        <p14:creationId xmlns:p14="http://schemas.microsoft.com/office/powerpoint/2010/main" val="89977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48</a:t>
            </a:fld>
            <a:endParaRPr lang="en-US"/>
          </a:p>
        </p:txBody>
      </p:sp>
    </p:spTree>
    <p:extLst>
      <p:ext uri="{BB962C8B-B14F-4D97-AF65-F5344CB8AC3E}">
        <p14:creationId xmlns:p14="http://schemas.microsoft.com/office/powerpoint/2010/main" val="35185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16</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17</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20</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23</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24</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39</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40</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41</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7/11/2017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p>
          <a:p>
            <a:r>
              <a:rPr lang="en-US" sz="2000" b="1" dirty="0" smtClean="0"/>
              <a:t>For SK11, KS07, EG10:</a:t>
            </a:r>
            <a:endParaRPr lang="en-US" sz="2000" b="1" dirty="0"/>
          </a:p>
        </p:txBody>
      </p:sp>
      <p:pic>
        <p:nvPicPr>
          <p:cNvPr id="7" name="Picture 6"/>
          <p:cNvPicPr>
            <a:picLocks noChangeAspect="1"/>
          </p:cNvPicPr>
          <p:nvPr/>
        </p:nvPicPr>
        <p:blipFill>
          <a:blip r:embed="rId2"/>
          <a:stretch>
            <a:fillRect/>
          </a:stretch>
        </p:blipFill>
        <p:spPr>
          <a:xfrm>
            <a:off x="6475241" y="1393686"/>
            <a:ext cx="5332647" cy="5150385"/>
          </a:xfrm>
          <a:prstGeom prst="rect">
            <a:avLst/>
          </a:prstGeom>
        </p:spPr>
      </p:pic>
      <p:pic>
        <p:nvPicPr>
          <p:cNvPr id="2" name="Picture 1"/>
          <p:cNvPicPr>
            <a:picLocks noChangeAspect="1"/>
          </p:cNvPicPr>
          <p:nvPr/>
        </p:nvPicPr>
        <p:blipFill>
          <a:blip r:embed="rId3"/>
          <a:stretch>
            <a:fillRect/>
          </a:stretch>
        </p:blipFill>
        <p:spPr>
          <a:xfrm>
            <a:off x="1101436" y="1393685"/>
            <a:ext cx="5373805" cy="5150386"/>
          </a:xfrm>
          <a:prstGeom prst="rect">
            <a:avLst/>
          </a:prstGeom>
        </p:spPr>
      </p:pic>
    </p:spTree>
    <p:extLst>
      <p:ext uri="{BB962C8B-B14F-4D97-AF65-F5344CB8AC3E}">
        <p14:creationId xmlns:p14="http://schemas.microsoft.com/office/powerpoint/2010/main" val="330881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p>
          <a:p>
            <a:r>
              <a:rPr lang="en-US" sz="2000" b="1" dirty="0" smtClean="0"/>
              <a:t>For SK11, KS07, EG10:</a:t>
            </a:r>
            <a:endParaRPr lang="en-US" sz="2000" b="1" dirty="0"/>
          </a:p>
        </p:txBody>
      </p:sp>
      <p:pic>
        <p:nvPicPr>
          <p:cNvPr id="10" name="Picture 9"/>
          <p:cNvPicPr>
            <a:picLocks noChangeAspect="1"/>
          </p:cNvPicPr>
          <p:nvPr/>
        </p:nvPicPr>
        <p:blipFill>
          <a:blip r:embed="rId2"/>
          <a:stretch>
            <a:fillRect/>
          </a:stretch>
        </p:blipFill>
        <p:spPr>
          <a:xfrm>
            <a:off x="6475240" y="1393683"/>
            <a:ext cx="5332650" cy="5150387"/>
          </a:xfrm>
          <a:prstGeom prst="rect">
            <a:avLst/>
          </a:prstGeom>
        </p:spPr>
      </p:pic>
      <p:pic>
        <p:nvPicPr>
          <p:cNvPr id="11" name="Picture 10"/>
          <p:cNvPicPr>
            <a:picLocks noChangeAspect="1"/>
          </p:cNvPicPr>
          <p:nvPr/>
        </p:nvPicPr>
        <p:blipFill>
          <a:blip r:embed="rId3"/>
          <a:stretch>
            <a:fillRect/>
          </a:stretch>
        </p:blipFill>
        <p:spPr>
          <a:xfrm>
            <a:off x="1101436" y="1393683"/>
            <a:ext cx="5373806" cy="5150387"/>
          </a:xfrm>
          <a:prstGeom prst="rect">
            <a:avLst/>
          </a:prstGeom>
        </p:spPr>
      </p:pic>
    </p:spTree>
    <p:extLst>
      <p:ext uri="{BB962C8B-B14F-4D97-AF65-F5344CB8AC3E}">
        <p14:creationId xmlns:p14="http://schemas.microsoft.com/office/powerpoint/2010/main" val="50590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079812"/>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079812"/>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Conclusions: Amino Acid Usage in CD4/CD8 for V-J 15-12:</a:t>
            </a:r>
            <a:endParaRPr lang="en-US" sz="2000" b="1" dirty="0"/>
          </a:p>
        </p:txBody>
      </p:sp>
      <p:sp>
        <p:nvSpPr>
          <p:cNvPr id="11" name="Rectangle 10"/>
          <p:cNvSpPr/>
          <p:nvPr/>
        </p:nvSpPr>
        <p:spPr>
          <a:xfrm>
            <a:off x="1101436" y="1393686"/>
            <a:ext cx="10741697" cy="1846659"/>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 This makes sense biologically. </a:t>
            </a:r>
          </a:p>
          <a:p>
            <a:pPr marL="285750" lvl="0" indent="-285750">
              <a:buFont typeface="Arial" panose="020B0604020202020204" pitchFamily="34" charset="0"/>
              <a:buChar char="•"/>
            </a:pPr>
            <a:r>
              <a:rPr lang="en-US" sz="1600" dirty="0" smtClean="0"/>
              <a:t>The J region usage is consistent not only across CD4 and CD8 but also across patient populations</a:t>
            </a:r>
          </a:p>
          <a:p>
            <a:pPr marL="285750" lvl="0" indent="-285750">
              <a:buFont typeface="Arial" panose="020B0604020202020204" pitchFamily="34" charset="0"/>
              <a:buChar char="•"/>
            </a:pPr>
            <a:r>
              <a:rPr lang="en-US" sz="1600" dirty="0" smtClean="0"/>
              <a:t>The V region is different across the board</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3947987" y="4728340"/>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2050687"/>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2050686"/>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2050685"/>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835243"/>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2050685"/>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2050685"/>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8719593" y="2066073"/>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10075183" y="2050685"/>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1101434" y="4728340"/>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2401410" y="4728340"/>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err="1" smtClean="0"/>
              <a:t>Atchley</a:t>
            </a:r>
            <a:r>
              <a:rPr lang="en-US" dirty="0" smtClean="0"/>
              <a:t>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
            </a:r>
            <a:r>
              <a:rPr lang="en-US" sz="1600" dirty="0" err="1" smtClean="0"/>
              <a:t>Atchley</a:t>
            </a:r>
            <a:r>
              <a:rPr lang="en-US" sz="1600" dirty="0" smtClean="0"/>
              <a:t>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
            </a:r>
            <a:r>
              <a:rPr lang="en-US" sz="1600" dirty="0" err="1" smtClean="0"/>
              <a:t>Atchley</a:t>
            </a:r>
            <a:r>
              <a:rPr lang="en-US" sz="1600" dirty="0" smtClean="0"/>
              <a:t>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t>Blue = CD4</a:t>
            </a:r>
          </a:p>
          <a:p>
            <a:r>
              <a:rPr lang="en-US" dirty="0" smtClean="0"/>
              <a:t>Red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997527" y="4696275"/>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
            </a:r>
            <a:r>
              <a:rPr lang="en-US" sz="1600" dirty="0" err="1" smtClean="0"/>
              <a:t>Atchley</a:t>
            </a:r>
            <a:r>
              <a:rPr lang="en-US" sz="1600" dirty="0" smtClean="0"/>
              <a:t>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1026" name="Picture 2" descr=" The computational pipeline for classifying TcR repertoires. A schematic of the computational pipeline is shown on the left, and a specific example for two arbitrary TcR β sequences is shown on the right (with p = 3). CDR3 sequences are preprocessed and represented as a series of p-tuples (contiguous sequences of amino acids of length p). The p-tuples are then converted into numeric vectors of length 5 p by representing each amino acid by its five Atchley factors. The codebook is then generated—a sample of these vectors pooled from all experimental groups is clustered to build a codebook of k code words via k-means clustering. A new sample of q p-tuples from each mouse is then selected and mapped to the nearest code word. The number of p-tuples within each code word for that mouse is counted. The sequence data from each mouse are therefore represented by a feature vector of length k, containing the frequency of each code word within the sample. These k length vectors are then analysed by hierarchical clustering or SV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393686"/>
            <a:ext cx="4191000" cy="31908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997527" y="3270422"/>
            <a:ext cx="4076981" cy="9638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These steps not needed</a:t>
            </a:r>
            <a:endParaRPr lang="en-US" dirty="0"/>
          </a:p>
        </p:txBody>
      </p:sp>
      <p:sp>
        <p:nvSpPr>
          <p:cNvPr id="20" name="Rectangle 19"/>
          <p:cNvSpPr/>
          <p:nvPr/>
        </p:nvSpPr>
        <p:spPr>
          <a:xfrm>
            <a:off x="1157136" y="1385447"/>
            <a:ext cx="1989718" cy="179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dataset</a:t>
            </a:r>
            <a:endParaRPr lang="en-US" dirty="0"/>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stCxn id="4" idx="3"/>
            <a:endCxn id="7" idx="1"/>
          </p:cNvCxnSpPr>
          <p:nvPr/>
        </p:nvCxnSpPr>
        <p:spPr>
          <a:xfrm flipV="1">
            <a:off x="2797734" y="2838127"/>
            <a:ext cx="7040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150 dim 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5" y="1475280"/>
            <a:ext cx="6511220" cy="5016758"/>
          </a:xfrm>
          <a:prstGeom prst="rect">
            <a:avLst/>
          </a:prstGeom>
          <a:noFill/>
        </p:spPr>
        <p:txBody>
          <a:bodyPr wrap="square" rtlCol="0">
            <a:spAutoFit/>
          </a:bodyPr>
          <a:lstStyle/>
          <a:p>
            <a:pPr marL="285750" indent="-285750">
              <a:buFontTx/>
              <a:buChar char="-"/>
            </a:pPr>
            <a:r>
              <a:rPr lang="en-US" sz="1600" dirty="0" smtClean="0"/>
              <a:t>Chucking everything in didn’t work</a:t>
            </a:r>
          </a:p>
          <a:p>
            <a:pPr marL="285750" indent="-285750">
              <a:buFontTx/>
              <a:buChar char="-"/>
            </a:pPr>
            <a:r>
              <a:rPr lang="en-US" sz="1600" dirty="0" smtClean="0"/>
              <a:t>Only looked at beta initially</a:t>
            </a:r>
          </a:p>
          <a:p>
            <a:pPr marL="285750" indent="-285750">
              <a:buFontTx/>
              <a:buChar char="-"/>
            </a:pPr>
            <a:r>
              <a:rPr lang="en-US" sz="1600" dirty="0" smtClean="0"/>
              <a:t>Next used only the beta naïve cells about 10 off random</a:t>
            </a:r>
          </a:p>
          <a:p>
            <a:pPr marL="285750" indent="-285750">
              <a:buFontTx/>
              <a:buChar char="-"/>
            </a:pPr>
            <a:r>
              <a:rPr lang="en-US" sz="1600" dirty="0" smtClean="0"/>
              <a:t>The same relative results for models trained on individual patients </a:t>
            </a:r>
          </a:p>
          <a:p>
            <a:pPr marL="742950" lvl="1" indent="-285750">
              <a:buFontTx/>
              <a:buChar char="-"/>
            </a:pPr>
            <a:r>
              <a:rPr lang="en-US" sz="1600" dirty="0" smtClean="0"/>
              <a:t>Right now we have three, EG10, SK11, KS07</a:t>
            </a:r>
          </a:p>
          <a:p>
            <a:pPr marL="285750" indent="-285750">
              <a:buFontTx/>
              <a:buChar char="-"/>
            </a:pPr>
            <a:r>
              <a:rPr lang="en-US" sz="1600" dirty="0" smtClean="0"/>
              <a:t>Trained an individual model for each patient and when combining them by multiplying the log likelihoods it didn’t go very well and actually decreased things. This makes it look like the only way is to include the prior of the V and go from there</a:t>
            </a:r>
          </a:p>
          <a:p>
            <a:pPr marL="285750" indent="-285750">
              <a:buFontTx/>
              <a:buChar char="-"/>
            </a:pPr>
            <a:r>
              <a:rPr lang="en-US" sz="1600" dirty="0" smtClean="0"/>
              <a:t>The predication probability differences are really low which suggests the V prior will have a big effect. </a:t>
            </a:r>
          </a:p>
          <a:p>
            <a:pPr marL="285750" indent="-285750">
              <a:buFontTx/>
              <a:buChar char="-"/>
            </a:pPr>
            <a:r>
              <a:rPr lang="en-US" sz="1600" dirty="0" smtClean="0"/>
              <a:t>Another thing is to include the v and j regions as features </a:t>
            </a:r>
          </a:p>
          <a:p>
            <a:pPr marL="285750" indent="-285750">
              <a:buFontTx/>
              <a:buChar char="-"/>
            </a:pPr>
            <a:r>
              <a:rPr lang="en-US" sz="1600" dirty="0" smtClean="0"/>
              <a:t>Also need to run the one hot version </a:t>
            </a:r>
          </a:p>
          <a:p>
            <a:pPr marL="285750" indent="-285750">
              <a:buFontTx/>
              <a:buChar char="-"/>
            </a:pPr>
            <a:r>
              <a:rPr lang="en-US" sz="1600" dirty="0" smtClean="0"/>
              <a:t>Also need to run the one hot version with v</a:t>
            </a:r>
          </a:p>
          <a:p>
            <a:pPr marL="285750" indent="-285750">
              <a:buFontTx/>
              <a:buChar char="-"/>
            </a:pPr>
            <a:r>
              <a:rPr lang="en-US" sz="1600" dirty="0" smtClean="0"/>
              <a:t>Also need to classify only the CDR1 and CDR2 separately</a:t>
            </a:r>
          </a:p>
          <a:p>
            <a:pPr marL="285750" indent="-285750">
              <a:buFontTx/>
              <a:buChar char="-"/>
            </a:pPr>
            <a:r>
              <a:rPr lang="en-US" sz="1600" dirty="0" smtClean="0"/>
              <a:t>Just on V and J got EG10 61% (55/45) using </a:t>
            </a:r>
            <a:r>
              <a:rPr lang="en-US" sz="1600" dirty="0" err="1" smtClean="0"/>
              <a:t>Adaboost</a:t>
            </a:r>
            <a:endParaRPr lang="en-US" sz="1600" dirty="0" smtClean="0"/>
          </a:p>
          <a:p>
            <a:pPr marL="742950" lvl="1" indent="-285750">
              <a:buFontTx/>
              <a:buChar char="-"/>
            </a:pPr>
            <a:r>
              <a:rPr lang="en-US" sz="1600" dirty="0" smtClean="0"/>
              <a:t>This suggest knowing the v and j is valuable; the deletions are not </a:t>
            </a:r>
          </a:p>
          <a:p>
            <a:pPr marL="742950" lvl="1" indent="-285750">
              <a:buFontTx/>
              <a:buChar char="-"/>
            </a:pPr>
            <a:r>
              <a:rPr lang="en-US" sz="1600" dirty="0" smtClean="0"/>
              <a:t>This is entirely derived from the v region: v region is used preferably by cd4/8</a:t>
            </a:r>
          </a:p>
          <a:p>
            <a:pPr marL="285750" indent="-285750">
              <a:buFontTx/>
              <a:buChar char="-"/>
            </a:pPr>
            <a:endParaRPr lang="en-US" sz="1600" dirty="0"/>
          </a:p>
        </p:txBody>
      </p:sp>
    </p:spTree>
    <p:extLst>
      <p:ext uri="{BB962C8B-B14F-4D97-AF65-F5344CB8AC3E}">
        <p14:creationId xmlns:p14="http://schemas.microsoft.com/office/powerpoint/2010/main" val="1859794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Including V region with Li et al. method leads to 5% bump to around 66% using </a:t>
            </a:r>
            <a:r>
              <a:rPr lang="en-US" sz="1600" dirty="0" err="1" smtClean="0"/>
              <a:t>adaboost</a:t>
            </a:r>
            <a:endParaRPr lang="en-US" sz="1600" dirty="0"/>
          </a:p>
          <a:p>
            <a:pPr marL="285750" indent="-285750">
              <a:buFontTx/>
              <a:buChar char="-"/>
            </a:pPr>
            <a:r>
              <a:rPr lang="en-US" sz="1600" dirty="0" smtClean="0"/>
              <a:t>Multiplying the V region probability after the fact bumps it by only 1 to 2% </a:t>
            </a:r>
          </a:p>
          <a:p>
            <a:pPr marL="285750" indent="-285750">
              <a:buFontTx/>
              <a:buChar char="-"/>
            </a:pPr>
            <a:r>
              <a:rPr lang="en-US" sz="1600" dirty="0" smtClean="0"/>
              <a:t>Almost all CDR1s are 5 long; can classify them at get a 5% gain on random at 60%</a:t>
            </a:r>
          </a:p>
          <a:p>
            <a:pPr marL="285750" indent="-285750">
              <a:buFontTx/>
              <a:buChar char="-"/>
            </a:pPr>
            <a:r>
              <a:rPr lang="en-US" sz="1600" dirty="0" smtClean="0"/>
              <a:t>Appears the same with CDR2s but they’re 6 long; 61%</a:t>
            </a:r>
          </a:p>
          <a:p>
            <a:pPr marL="285750" indent="-285750">
              <a:buFontTx/>
              <a:buChar char="-"/>
            </a:pPr>
            <a:r>
              <a:rPr lang="en-US" sz="1600" dirty="0" smtClean="0"/>
              <a:t>Concatenating them makes 61%</a:t>
            </a:r>
          </a:p>
          <a:p>
            <a:pPr marL="285750" indent="-285750">
              <a:buFontTx/>
              <a:buChar char="-"/>
            </a:pPr>
            <a:r>
              <a:rPr lang="en-US" sz="1600" dirty="0" smtClean="0"/>
              <a:t>Classifier on each then </a:t>
            </a:r>
            <a:r>
              <a:rPr lang="en-US" sz="1600" dirty="0" err="1" smtClean="0"/>
              <a:t>concat</a:t>
            </a:r>
            <a:r>
              <a:rPr lang="en-US" sz="1600" dirty="0" smtClean="0"/>
              <a:t> the log </a:t>
            </a:r>
            <a:r>
              <a:rPr lang="en-US" sz="1600" dirty="0" err="1" smtClean="0"/>
              <a:t>probs</a:t>
            </a:r>
            <a:r>
              <a:rPr lang="en-US" sz="1600" dirty="0" smtClean="0"/>
              <a:t> then ensemble on the data with an </a:t>
            </a:r>
            <a:r>
              <a:rPr lang="en-US" sz="1600" dirty="0" err="1" smtClean="0"/>
              <a:t>svm</a:t>
            </a:r>
            <a:r>
              <a:rPr lang="en-US" sz="1600" dirty="0" smtClean="0"/>
              <a:t> gets </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184842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Boosting</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err="1" smtClean="0"/>
              <a:t>Adaboost</a:t>
            </a:r>
            <a:r>
              <a:rPr lang="en-US" sz="1600" dirty="0" smtClean="0"/>
              <a:t> and </a:t>
            </a:r>
            <a:r>
              <a:rPr lang="en-US" sz="1600" dirty="0" err="1" smtClean="0"/>
              <a:t>XGBoost</a:t>
            </a:r>
            <a:r>
              <a:rPr lang="en-US" sz="1600" dirty="0" smtClean="0"/>
              <a:t> are getting around the same results </a:t>
            </a:r>
          </a:p>
          <a:p>
            <a:pPr marL="285750" indent="-285750">
              <a:buFontTx/>
              <a:buChar char="-"/>
            </a:pPr>
            <a:r>
              <a:rPr lang="en-US" sz="1600" dirty="0" smtClean="0"/>
              <a:t>The single patient data vs 3 patient data is an order of magnitude of more points and it gets almost the same results</a:t>
            </a:r>
          </a:p>
          <a:p>
            <a:pPr marL="285750" indent="-285750">
              <a:buFontTx/>
              <a:buChar char="-"/>
            </a:pPr>
            <a:r>
              <a:rPr lang="en-US" sz="1600" dirty="0" smtClean="0"/>
              <a:t>With Li et al. plus V region integer value gets around 64-66%</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18460798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Feature selection using EG10 only</a:t>
            </a:r>
            <a:endParaRPr lang="en-US" sz="2000" b="1" dirty="0"/>
          </a:p>
        </p:txBody>
      </p:sp>
      <p:sp>
        <p:nvSpPr>
          <p:cNvPr id="4" name="TextBox 3"/>
          <p:cNvSpPr txBox="1"/>
          <p:nvPr/>
        </p:nvSpPr>
        <p:spPr>
          <a:xfrm>
            <a:off x="1101434" y="1475280"/>
            <a:ext cx="9717129" cy="5262979"/>
          </a:xfrm>
          <a:prstGeom prst="rect">
            <a:avLst/>
          </a:prstGeom>
          <a:noFill/>
        </p:spPr>
        <p:txBody>
          <a:bodyPr wrap="square" rtlCol="0">
            <a:spAutoFit/>
          </a:bodyPr>
          <a:lstStyle/>
          <a:p>
            <a:pPr marL="285750" indent="-285750">
              <a:buFontTx/>
              <a:buChar char="-"/>
            </a:pPr>
            <a:r>
              <a:rPr lang="en-US" sz="1600" dirty="0" smtClean="0"/>
              <a:t>Baseline</a:t>
            </a:r>
            <a:r>
              <a:rPr lang="en-US" sz="1600" dirty="0"/>
              <a:t>: Removing features with low </a:t>
            </a:r>
            <a:r>
              <a:rPr lang="en-US" sz="1600" dirty="0" smtClean="0"/>
              <a:t>variance (80% threshold): 65%</a:t>
            </a:r>
          </a:p>
          <a:p>
            <a:pPr marL="742950" lvl="1" indent="-285750">
              <a:buFontTx/>
              <a:buChar char="-"/>
            </a:pPr>
            <a:r>
              <a:rPr lang="en-US" sz="1600" dirty="0" smtClean="0"/>
              <a:t>No effect at 80%</a:t>
            </a:r>
          </a:p>
          <a:p>
            <a:pPr marL="742950" lvl="1" indent="-285750">
              <a:buFontTx/>
              <a:buChar char="-"/>
            </a:pPr>
            <a:r>
              <a:rPr lang="en-US" sz="1600" dirty="0" smtClean="0"/>
              <a:t>Started to decrease at 5%</a:t>
            </a:r>
          </a:p>
          <a:p>
            <a:pPr marL="742950" lvl="1" indent="-285750">
              <a:buFontTx/>
              <a:buChar char="-"/>
            </a:pPr>
            <a:r>
              <a:rPr lang="en-US" sz="1600" dirty="0" smtClean="0"/>
              <a:t>This suggest out data set has really low variance</a:t>
            </a:r>
          </a:p>
          <a:p>
            <a:pPr marL="742950" lvl="1" indent="-285750">
              <a:buFontTx/>
              <a:buChar char="-"/>
            </a:pPr>
            <a:r>
              <a:rPr lang="en-US" sz="1600" dirty="0" smtClean="0"/>
              <a:t>Basically the first and last AAs obviously have low variance so they’re turfed and that’s it </a:t>
            </a:r>
          </a:p>
          <a:p>
            <a:pPr marL="285750" indent="-285750">
              <a:buFontTx/>
              <a:buChar char="-"/>
            </a:pPr>
            <a:r>
              <a:rPr lang="en-US" sz="1600" dirty="0" smtClean="0"/>
              <a:t>Select K Best Features</a:t>
            </a:r>
          </a:p>
          <a:p>
            <a:pPr marL="742950" lvl="1" indent="-285750">
              <a:buFontTx/>
              <a:buChar char="-"/>
            </a:pPr>
            <a:r>
              <a:rPr lang="en-US" sz="1600" dirty="0" smtClean="0"/>
              <a:t>Chi Squared </a:t>
            </a:r>
          </a:p>
          <a:p>
            <a:pPr marL="1200150" lvl="2" indent="-285750">
              <a:buFontTx/>
              <a:buChar char="-"/>
            </a:pPr>
            <a:r>
              <a:rPr lang="en-US" sz="1600" dirty="0" smtClean="0"/>
              <a:t>Cant use as Negative Values</a:t>
            </a:r>
          </a:p>
          <a:p>
            <a:pPr marL="742950" lvl="1" indent="-285750">
              <a:buFontTx/>
              <a:buChar char="-"/>
            </a:pPr>
            <a:r>
              <a:rPr lang="en-US" sz="1600" dirty="0" smtClean="0"/>
              <a:t>Mutual Information</a:t>
            </a:r>
          </a:p>
          <a:p>
            <a:pPr marL="1200150" lvl="2" indent="-285750">
              <a:buFontTx/>
              <a:buChar char="-"/>
            </a:pPr>
            <a:r>
              <a:rPr lang="en-US" sz="1600" dirty="0" smtClean="0"/>
              <a:t>At k=2 it could get to 62%</a:t>
            </a:r>
          </a:p>
          <a:p>
            <a:pPr marL="1200150" lvl="2" indent="-285750">
              <a:buFontTx/>
              <a:buChar char="-"/>
            </a:pPr>
            <a:r>
              <a:rPr lang="en-US" sz="1600" dirty="0" smtClean="0"/>
              <a:t>This was carried by the v region and one attribute of an amino acid in the center</a:t>
            </a:r>
          </a:p>
          <a:p>
            <a:pPr marL="742950" lvl="1" indent="-285750">
              <a:buFontTx/>
              <a:buChar char="-"/>
            </a:pPr>
            <a:r>
              <a:rPr lang="en-US" sz="1600" dirty="0" smtClean="0"/>
              <a:t>F-Score ANOVA </a:t>
            </a:r>
          </a:p>
          <a:p>
            <a:pPr marL="1200150" lvl="2" indent="-285750">
              <a:buFontTx/>
              <a:buChar char="-"/>
            </a:pPr>
            <a:r>
              <a:rPr lang="en-US" sz="1600" dirty="0" smtClean="0"/>
              <a:t>K=50 is about when it starts to drop values</a:t>
            </a:r>
          </a:p>
          <a:p>
            <a:pPr marL="742950" lvl="1" indent="-285750">
              <a:buFontTx/>
              <a:buChar char="-"/>
            </a:pPr>
            <a:r>
              <a:rPr lang="en-US" sz="1600" dirty="0" smtClean="0"/>
              <a:t>This is again confirming we have a lack of distinct features apart from v value</a:t>
            </a:r>
          </a:p>
          <a:p>
            <a:pPr marL="285750" indent="-285750">
              <a:buFontTx/>
              <a:buChar char="-"/>
            </a:pPr>
            <a:r>
              <a:rPr lang="en-US" sz="1600" dirty="0" err="1" smtClean="0"/>
              <a:t>Adaboost</a:t>
            </a:r>
            <a:r>
              <a:rPr lang="en-US" sz="1600" dirty="0" smtClean="0"/>
              <a:t> assigns weights in a similar way as Mutual Info</a:t>
            </a:r>
          </a:p>
          <a:p>
            <a:pPr marL="742950" lvl="1" indent="-285750">
              <a:buFontTx/>
              <a:buChar char="-"/>
            </a:pPr>
            <a:r>
              <a:rPr lang="en-US" sz="1600" dirty="0" smtClean="0"/>
              <a:t>Last two and first two amino acids are useless</a:t>
            </a:r>
          </a:p>
          <a:p>
            <a:pPr marL="742950" lvl="1" indent="-285750">
              <a:buFontTx/>
              <a:buChar char="-"/>
            </a:pPr>
            <a:r>
              <a:rPr lang="en-US" sz="1600" dirty="0" smtClean="0"/>
              <a:t>Most important is the v region</a:t>
            </a:r>
          </a:p>
          <a:p>
            <a:pPr marL="742950" lvl="1" indent="-285750">
              <a:buFontTx/>
              <a:buChar char="-"/>
            </a:pPr>
            <a:r>
              <a:rPr lang="en-US" sz="1600" dirty="0" smtClean="0"/>
              <a:t>Without v the most important is spread across the middle </a:t>
            </a:r>
            <a:r>
              <a:rPr lang="en-US" sz="1600" dirty="0" err="1" smtClean="0"/>
              <a:t>Aas</a:t>
            </a:r>
            <a:endParaRPr lang="en-US" sz="1600" dirty="0"/>
          </a:p>
          <a:p>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773738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Adding CDR1 and CDR2</a:t>
            </a:r>
            <a:endParaRPr lang="en-US" sz="2000" b="1" dirty="0"/>
          </a:p>
        </p:txBody>
      </p:sp>
      <p:sp>
        <p:nvSpPr>
          <p:cNvPr id="4" name="TextBox 3"/>
          <p:cNvSpPr txBox="1"/>
          <p:nvPr/>
        </p:nvSpPr>
        <p:spPr>
          <a:xfrm>
            <a:off x="1101434" y="1475280"/>
            <a:ext cx="9717129" cy="5016758"/>
          </a:xfrm>
          <a:prstGeom prst="rect">
            <a:avLst/>
          </a:prstGeom>
          <a:noFill/>
        </p:spPr>
        <p:txBody>
          <a:bodyPr wrap="square" rtlCol="0">
            <a:spAutoFit/>
          </a:bodyPr>
          <a:lstStyle/>
          <a:p>
            <a:pPr marL="285750" indent="-285750">
              <a:buFontTx/>
              <a:buChar char="-"/>
            </a:pPr>
            <a:r>
              <a:rPr lang="en-US" sz="1600" dirty="0" smtClean="0"/>
              <a:t>Need to </a:t>
            </a:r>
          </a:p>
          <a:p>
            <a:pPr marL="742950" lvl="1" indent="-285750">
              <a:buFontTx/>
              <a:buChar char="-"/>
            </a:pPr>
            <a:r>
              <a:rPr lang="en-US" sz="1600" dirty="0" smtClean="0"/>
              <a:t>add CDR1 and CDR2 with boosting model</a:t>
            </a:r>
          </a:p>
          <a:p>
            <a:pPr marL="742950" lvl="1" indent="-285750">
              <a:buFontTx/>
              <a:buChar char="-"/>
            </a:pPr>
            <a:r>
              <a:rPr lang="en-US" sz="1600" dirty="0" smtClean="0"/>
              <a:t>Remove repeats from both </a:t>
            </a:r>
            <a:r>
              <a:rPr lang="en-US" sz="1600" dirty="0" smtClean="0"/>
              <a:t>sequences</a:t>
            </a:r>
          </a:p>
          <a:p>
            <a:pPr marL="285750" indent="-285750">
              <a:buFontTx/>
              <a:buChar char="-"/>
            </a:pPr>
            <a:r>
              <a:rPr lang="en-US" sz="1600" dirty="0" smtClean="0"/>
              <a:t>Remove Repeats </a:t>
            </a:r>
          </a:p>
          <a:p>
            <a:pPr marL="742950" lvl="1" indent="-285750">
              <a:buFontTx/>
              <a:buChar char="-"/>
            </a:pPr>
            <a:r>
              <a:rPr lang="en-US" sz="1600" dirty="0" smtClean="0"/>
              <a:t>About 1900 in EG10 and doesn’t have any noticeable effect on th</a:t>
            </a:r>
            <a:r>
              <a:rPr lang="en-US" sz="1600" dirty="0" smtClean="0"/>
              <a:t>e separation </a:t>
            </a:r>
          </a:p>
          <a:p>
            <a:pPr marL="742950" lvl="1" indent="-285750">
              <a:buFontTx/>
              <a:buChar char="-"/>
            </a:pPr>
            <a:r>
              <a:rPr lang="en-US" sz="1600" dirty="0" smtClean="0"/>
              <a:t>Same with all three patients – no effect</a:t>
            </a:r>
          </a:p>
          <a:p>
            <a:pPr marL="742950" lvl="1" indent="-285750">
              <a:buFontTx/>
              <a:buChar char="-"/>
            </a:pPr>
            <a:r>
              <a:rPr lang="en-US" sz="1600" dirty="0" smtClean="0"/>
              <a:t>Thi</a:t>
            </a:r>
            <a:r>
              <a:rPr lang="en-US" sz="1600" dirty="0" smtClean="0"/>
              <a:t>s was with and without including the v region as a delimiter of what is unique</a:t>
            </a:r>
          </a:p>
          <a:p>
            <a:pPr marL="742950" lvl="1" indent="-285750">
              <a:buFontTx/>
              <a:buChar char="-"/>
            </a:pPr>
            <a:r>
              <a:rPr lang="en-US" sz="1600" dirty="0" smtClean="0"/>
              <a:t>1.5% of sequences are shared which is reasonable</a:t>
            </a:r>
          </a:p>
          <a:p>
            <a:pPr marL="1200150" lvl="2" indent="-285750">
              <a:buFontTx/>
              <a:buChar char="-"/>
            </a:pPr>
            <a:r>
              <a:rPr lang="en-US" sz="1600" dirty="0" smtClean="0"/>
              <a:t>Still more than Li et al. </a:t>
            </a:r>
            <a:endParaRPr lang="en-US" sz="1600" dirty="0" smtClean="0"/>
          </a:p>
          <a:p>
            <a:pPr marL="285750" indent="-285750">
              <a:buFontTx/>
              <a:buChar char="-"/>
            </a:pPr>
            <a:r>
              <a:rPr lang="en-US" sz="1600" dirty="0" smtClean="0"/>
              <a:t>CDR1/2</a:t>
            </a:r>
          </a:p>
          <a:p>
            <a:pPr marL="742950" lvl="1" indent="-285750">
              <a:buFontTx/>
              <a:buChar char="-"/>
            </a:pPr>
            <a:r>
              <a:rPr lang="en-US" sz="1600" dirty="0" smtClean="0"/>
              <a:t>Noticed that there is a weird 3aa artifact at the end of each sequence that I need to turf to match up</a:t>
            </a:r>
          </a:p>
          <a:p>
            <a:pPr marL="742950" lvl="1" indent="-285750">
              <a:buFontTx/>
              <a:buChar char="-"/>
            </a:pPr>
            <a:r>
              <a:rPr lang="en-US" sz="1600" dirty="0" smtClean="0"/>
              <a:t>Only one failure when removing the extra artifact</a:t>
            </a:r>
          </a:p>
          <a:p>
            <a:pPr marL="742950" lvl="1" indent="-285750">
              <a:buFontTx/>
              <a:buChar char="-"/>
            </a:pPr>
            <a:r>
              <a:rPr lang="en-US" sz="1600" dirty="0" smtClean="0"/>
              <a:t>Added the v region and concatenated the </a:t>
            </a:r>
            <a:r>
              <a:rPr lang="en-US" sz="1600" dirty="0" err="1" smtClean="0"/>
              <a:t>atchley</a:t>
            </a:r>
            <a:r>
              <a:rPr lang="en-US" sz="1600" dirty="0" smtClean="0"/>
              <a:t> of all three </a:t>
            </a:r>
          </a:p>
          <a:p>
            <a:pPr marL="742950" lvl="1" indent="-285750">
              <a:buFontTx/>
              <a:buChar char="-"/>
            </a:pPr>
            <a:r>
              <a:rPr lang="en-US" sz="1600" dirty="0" err="1" smtClean="0"/>
              <a:t>Adaboost</a:t>
            </a:r>
            <a:r>
              <a:rPr lang="en-US" sz="1600" dirty="0" smtClean="0"/>
              <a:t> on CDR3/1/2/v got 66% flat and </a:t>
            </a:r>
            <a:r>
              <a:rPr lang="en-US" sz="1600" dirty="0" err="1" smtClean="0"/>
              <a:t>XGBoost</a:t>
            </a:r>
            <a:r>
              <a:rPr lang="en-US" sz="1600" dirty="0" smtClean="0"/>
              <a:t> was getting same if not a touch higher</a:t>
            </a:r>
          </a:p>
          <a:p>
            <a:pPr marL="1200150" lvl="2" indent="-285750">
              <a:buFontTx/>
              <a:buChar char="-"/>
            </a:pPr>
            <a:r>
              <a:rPr lang="en-US" sz="1600" dirty="0" smtClean="0"/>
              <a:t>That’s 126 features – weirdly v not as important</a:t>
            </a:r>
          </a:p>
          <a:p>
            <a:pPr marL="1200150" lvl="2" indent="-285750">
              <a:buFontTx/>
              <a:buChar char="-"/>
            </a:pPr>
            <a:r>
              <a:rPr lang="en-US" sz="1600" dirty="0" smtClean="0"/>
              <a:t>With feature reduction based on mutual information to 100 best features reduced accuracy down to 64%</a:t>
            </a:r>
          </a:p>
          <a:p>
            <a:pPr marL="1200150" lvl="2" indent="-285750">
              <a:buFontTx/>
              <a:buChar char="-"/>
            </a:pPr>
            <a:r>
              <a:rPr lang="en-US" sz="1600" dirty="0" smtClean="0"/>
              <a:t>110 was 65%</a:t>
            </a:r>
          </a:p>
          <a:p>
            <a:pPr marL="1200150" lvl="2" indent="-285750">
              <a:buFontTx/>
              <a:buChar char="-"/>
            </a:pPr>
            <a:r>
              <a:rPr lang="en-US" sz="1600" dirty="0" smtClean="0"/>
              <a:t>Given that this split is essentially 55/45 it means it still a 10% gain on random</a:t>
            </a: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651853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Focusing on V(D)J data</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Got the families and subfamilies and added them to the data set of [v, j, v deletions, j deletions]</a:t>
            </a:r>
          </a:p>
          <a:p>
            <a:pPr marL="742950" lvl="1" indent="-285750">
              <a:buFontTx/>
              <a:buChar char="-"/>
            </a:pPr>
            <a:r>
              <a:rPr lang="en-US" sz="1600" dirty="0" smtClean="0"/>
              <a:t>Baseline of 61%</a:t>
            </a:r>
          </a:p>
          <a:p>
            <a:pPr marL="742950" lvl="1" indent="-285750">
              <a:buFontTx/>
              <a:buChar char="-"/>
            </a:pPr>
            <a:r>
              <a:rPr lang="en-US" sz="1600" dirty="0" smtClean="0"/>
              <a:t>With the families and sub families it wa</a:t>
            </a:r>
            <a:r>
              <a:rPr lang="en-US" sz="1600" dirty="0" smtClean="0"/>
              <a:t>s just 0.5% more</a:t>
            </a:r>
          </a:p>
          <a:p>
            <a:pPr marL="742950" lvl="1" indent="-285750">
              <a:buFontTx/>
              <a:buChar char="-"/>
            </a:pPr>
            <a:r>
              <a:rPr lang="en-US" sz="1600" dirty="0" smtClean="0"/>
              <a:t>This is when you keep in the v and j indexes</a:t>
            </a:r>
          </a:p>
          <a:p>
            <a:pPr marL="742950" lvl="1" indent="-285750">
              <a:buFontTx/>
              <a:buChar char="-"/>
            </a:pPr>
            <a:r>
              <a:rPr lang="en-US" sz="1600" dirty="0" err="1" smtClean="0"/>
              <a:t>AdaBoost</a:t>
            </a:r>
            <a:r>
              <a:rPr lang="en-US" sz="1600" dirty="0" smtClean="0"/>
              <a:t> feature importance</a:t>
            </a:r>
          </a:p>
          <a:p>
            <a:pPr marL="1200150" lvl="2" indent="-285750">
              <a:buFontTx/>
              <a:buChar char="-"/>
            </a:pPr>
            <a:r>
              <a:rPr lang="en-US" sz="1600" dirty="0"/>
              <a:t>array([ 0.62,  0.02,  0.04,  0.03,  0.18,  0.09,  0.  ,  0.02</a:t>
            </a:r>
            <a:r>
              <a:rPr lang="en-US" sz="1600" dirty="0" smtClean="0"/>
              <a:t>])</a:t>
            </a:r>
          </a:p>
          <a:p>
            <a:pPr marL="1200150" lvl="2" indent="-285750">
              <a:buFontTx/>
              <a:buChar char="-"/>
            </a:pPr>
            <a:r>
              <a:rPr lang="en-US" sz="1600" dirty="0" smtClean="0"/>
              <a:t>Its heavily relying on V as expected bu</a:t>
            </a:r>
            <a:r>
              <a:rPr lang="en-US" sz="1600" dirty="0" smtClean="0"/>
              <a:t>t the rest is still helping </a:t>
            </a:r>
          </a:p>
          <a:p>
            <a:pPr marL="742950" lvl="1" indent="-285750">
              <a:buFontTx/>
              <a:buChar char="-"/>
            </a:pPr>
            <a:r>
              <a:rPr lang="en-US" sz="1600" dirty="0" smtClean="0"/>
              <a:t>V family (sub) didn’t help with the overall classifier</a:t>
            </a:r>
            <a:endParaRPr lang="en-US" sz="1600" dirty="0"/>
          </a:p>
        </p:txBody>
      </p:sp>
    </p:spTree>
    <p:extLst>
      <p:ext uri="{BB962C8B-B14F-4D97-AF65-F5344CB8AC3E}">
        <p14:creationId xmlns:p14="http://schemas.microsoft.com/office/powerpoint/2010/main" val="4163004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['D' </a:t>
            </a:r>
            <a:r>
              <a:rPr lang="en-US" dirty="0" smtClean="0"/>
              <a:t>	2.6%]</a:t>
            </a:r>
            <a:endParaRPr lang="en-US"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['D' </a:t>
            </a:r>
            <a:r>
              <a:rPr lang="pt-BR" dirty="0" smtClean="0"/>
              <a:t>	3.3%]</a:t>
            </a:r>
            <a:endParaRPr lang="pt-BR"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 for EG10:</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 for EG10:</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29788</TotalTime>
  <Words>4840</Words>
  <Application>Microsoft Office PowerPoint</Application>
  <PresentationFormat>Widescreen</PresentationFormat>
  <Paragraphs>745</Paragraphs>
  <Slides>48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134</cp:revision>
  <dcterms:created xsi:type="dcterms:W3CDTF">2017-06-07T12:06:17Z</dcterms:created>
  <dcterms:modified xsi:type="dcterms:W3CDTF">2017-07-12T15:19:39Z</dcterms:modified>
</cp:coreProperties>
</file>