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1" r:id="rId2"/>
    <p:sldId id="262" r:id="rId3"/>
    <p:sldId id="297" r:id="rId4"/>
    <p:sldId id="301" r:id="rId5"/>
    <p:sldId id="298" r:id="rId6"/>
    <p:sldId id="299" r:id="rId7"/>
    <p:sldId id="296" r:id="rId8"/>
    <p:sldId id="291" r:id="rId9"/>
    <p:sldId id="292" r:id="rId10"/>
    <p:sldId id="293" r:id="rId11"/>
    <p:sldId id="294" r:id="rId12"/>
    <p:sldId id="295" r:id="rId13"/>
    <p:sldId id="280" r:id="rId14"/>
    <p:sldId id="281" r:id="rId15"/>
    <p:sldId id="283" r:id="rId16"/>
    <p:sldId id="282" r:id="rId17"/>
    <p:sldId id="284" r:id="rId18"/>
    <p:sldId id="286" r:id="rId19"/>
    <p:sldId id="287" r:id="rId20"/>
    <p:sldId id="288" r:id="rId21"/>
    <p:sldId id="289" r:id="rId22"/>
    <p:sldId id="290" r:id="rId23"/>
    <p:sldId id="257" r:id="rId24"/>
    <p:sldId id="258" r:id="rId25"/>
    <p:sldId id="267" r:id="rId26"/>
    <p:sldId id="271" r:id="rId27"/>
    <p:sldId id="272" r:id="rId28"/>
    <p:sldId id="277" r:id="rId29"/>
    <p:sldId id="273" r:id="rId30"/>
    <p:sldId id="274" r:id="rId31"/>
    <p:sldId id="278" r:id="rId32"/>
    <p:sldId id="266" r:id="rId33"/>
    <p:sldId id="275" r:id="rId34"/>
    <p:sldId id="259" r:id="rId35"/>
    <p:sldId id="264" r:id="rId36"/>
    <p:sldId id="265" r:id="rId37"/>
    <p:sldId id="269" r:id="rId38"/>
    <p:sldId id="276" r:id="rId39"/>
    <p:sldId id="279" r:id="rId40"/>
    <p:sldId id="300" r:id="rId41"/>
    <p:sldId id="302" r:id="rId42"/>
    <p:sldId id="30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324E76-9790-44FB-8590-54E393F0F988}">
          <p14:sldIdLst>
            <p14:sldId id="261"/>
            <p14:sldId id="262"/>
            <p14:sldId id="297"/>
            <p14:sldId id="301"/>
            <p14:sldId id="298"/>
            <p14:sldId id="299"/>
            <p14:sldId id="296"/>
            <p14:sldId id="291"/>
            <p14:sldId id="292"/>
            <p14:sldId id="293"/>
            <p14:sldId id="294"/>
            <p14:sldId id="295"/>
            <p14:sldId id="280"/>
            <p14:sldId id="281"/>
            <p14:sldId id="283"/>
            <p14:sldId id="282"/>
            <p14:sldId id="284"/>
            <p14:sldId id="286"/>
            <p14:sldId id="287"/>
            <p14:sldId id="288"/>
            <p14:sldId id="289"/>
            <p14:sldId id="290"/>
            <p14:sldId id="257"/>
            <p14:sldId id="258"/>
          </p14:sldIdLst>
        </p14:section>
        <p14:section name="Untitled Section" id="{F27EC834-F0C7-4559-B178-D85FCF03D032}">
          <p14:sldIdLst>
            <p14:sldId id="267"/>
            <p14:sldId id="271"/>
            <p14:sldId id="272"/>
            <p14:sldId id="277"/>
            <p14:sldId id="273"/>
            <p14:sldId id="274"/>
            <p14:sldId id="278"/>
            <p14:sldId id="266"/>
            <p14:sldId id="275"/>
            <p14:sldId id="259"/>
            <p14:sldId id="264"/>
            <p14:sldId id="265"/>
            <p14:sldId id="269"/>
            <p14:sldId id="276"/>
            <p14:sldId id="279"/>
            <p14:sldId id="300"/>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5" autoAdjust="0"/>
    <p:restoredTop sz="94660"/>
  </p:normalViewPr>
  <p:slideViewPr>
    <p:cSldViewPr snapToGrid="0">
      <p:cViewPr varScale="1">
        <p:scale>
          <a:sx n="87" d="100"/>
          <a:sy n="87" d="100"/>
        </p:scale>
        <p:origin x="4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ABAD-20ED-488D-B4FF-EA3611E5B067}" type="datetimeFigureOut">
              <a:rPr lang="en-US" smtClean="0"/>
              <a:t>7/4/2017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E55D-B988-4C5F-9B64-BD54DAF69BB3}" type="slidenum">
              <a:rPr lang="en-US" smtClean="0"/>
              <a:t>‹#›</a:t>
            </a:fld>
            <a:endParaRPr lang="en-US"/>
          </a:p>
        </p:txBody>
      </p:sp>
    </p:spTree>
    <p:extLst>
      <p:ext uri="{BB962C8B-B14F-4D97-AF65-F5344CB8AC3E}">
        <p14:creationId xmlns:p14="http://schemas.microsoft.com/office/powerpoint/2010/main" val="236284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13</a:t>
            </a:fld>
            <a:endParaRPr lang="en-US"/>
          </a:p>
        </p:txBody>
      </p:sp>
    </p:spTree>
    <p:extLst>
      <p:ext uri="{BB962C8B-B14F-4D97-AF65-F5344CB8AC3E}">
        <p14:creationId xmlns:p14="http://schemas.microsoft.com/office/powerpoint/2010/main" val="384659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40</a:t>
            </a:fld>
            <a:endParaRPr lang="en-US"/>
          </a:p>
        </p:txBody>
      </p:sp>
    </p:spTree>
    <p:extLst>
      <p:ext uri="{BB962C8B-B14F-4D97-AF65-F5344CB8AC3E}">
        <p14:creationId xmlns:p14="http://schemas.microsoft.com/office/powerpoint/2010/main" val="331086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41</a:t>
            </a:fld>
            <a:endParaRPr lang="en-US"/>
          </a:p>
        </p:txBody>
      </p:sp>
    </p:spTree>
    <p:extLst>
      <p:ext uri="{BB962C8B-B14F-4D97-AF65-F5344CB8AC3E}">
        <p14:creationId xmlns:p14="http://schemas.microsoft.com/office/powerpoint/2010/main" val="381027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42</a:t>
            </a:fld>
            <a:endParaRPr lang="en-US"/>
          </a:p>
        </p:txBody>
      </p:sp>
    </p:spTree>
    <p:extLst>
      <p:ext uri="{BB962C8B-B14F-4D97-AF65-F5344CB8AC3E}">
        <p14:creationId xmlns:p14="http://schemas.microsoft.com/office/powerpoint/2010/main" val="330141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14</a:t>
            </a:fld>
            <a:endParaRPr lang="en-US"/>
          </a:p>
        </p:txBody>
      </p:sp>
    </p:spTree>
    <p:extLst>
      <p:ext uri="{BB962C8B-B14F-4D97-AF65-F5344CB8AC3E}">
        <p14:creationId xmlns:p14="http://schemas.microsoft.com/office/powerpoint/2010/main" val="18989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15</a:t>
            </a:fld>
            <a:endParaRPr lang="en-US"/>
          </a:p>
        </p:txBody>
      </p:sp>
    </p:spTree>
    <p:extLst>
      <p:ext uri="{BB962C8B-B14F-4D97-AF65-F5344CB8AC3E}">
        <p14:creationId xmlns:p14="http://schemas.microsoft.com/office/powerpoint/2010/main" val="3685637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18</a:t>
            </a:fld>
            <a:endParaRPr lang="en-US"/>
          </a:p>
        </p:txBody>
      </p:sp>
    </p:spTree>
    <p:extLst>
      <p:ext uri="{BB962C8B-B14F-4D97-AF65-F5344CB8AC3E}">
        <p14:creationId xmlns:p14="http://schemas.microsoft.com/office/powerpoint/2010/main" val="715982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21</a:t>
            </a:fld>
            <a:endParaRPr lang="en-US"/>
          </a:p>
        </p:txBody>
      </p:sp>
    </p:spTree>
    <p:extLst>
      <p:ext uri="{BB962C8B-B14F-4D97-AF65-F5344CB8AC3E}">
        <p14:creationId xmlns:p14="http://schemas.microsoft.com/office/powerpoint/2010/main" val="113101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look up if there are any well known short structural</a:t>
            </a:r>
            <a:r>
              <a:rPr lang="en-US" baseline="0" dirty="0" smtClean="0"/>
              <a:t> motifs just based on primary structure </a:t>
            </a:r>
          </a:p>
          <a:p>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22</a:t>
            </a:fld>
            <a:endParaRPr lang="en-US"/>
          </a:p>
        </p:txBody>
      </p:sp>
    </p:spTree>
    <p:extLst>
      <p:ext uri="{BB962C8B-B14F-4D97-AF65-F5344CB8AC3E}">
        <p14:creationId xmlns:p14="http://schemas.microsoft.com/office/powerpoint/2010/main" val="337374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37</a:t>
            </a:fld>
            <a:endParaRPr lang="en-US"/>
          </a:p>
        </p:txBody>
      </p:sp>
    </p:spTree>
    <p:extLst>
      <p:ext uri="{BB962C8B-B14F-4D97-AF65-F5344CB8AC3E}">
        <p14:creationId xmlns:p14="http://schemas.microsoft.com/office/powerpoint/2010/main" val="279776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38</a:t>
            </a:fld>
            <a:endParaRPr lang="en-US"/>
          </a:p>
        </p:txBody>
      </p:sp>
    </p:spTree>
    <p:extLst>
      <p:ext uri="{BB962C8B-B14F-4D97-AF65-F5344CB8AC3E}">
        <p14:creationId xmlns:p14="http://schemas.microsoft.com/office/powerpoint/2010/main" val="239661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http://journals.plos.org/plosone/article/metrics?id=10.1371/journal.pone.0141287</a:t>
            </a:r>
          </a:p>
          <a:p>
            <a:r>
              <a:rPr lang="en-US" dirty="0" smtClean="0"/>
              <a:t>https://cs224d.stanford.edu/reports/LeeNguyen.pdf</a:t>
            </a:r>
          </a:p>
          <a:p>
            <a:r>
              <a:rPr lang="en-US" dirty="0" smtClean="0"/>
              <a:t>https://github.com/ehsanasgari/Deep-Proteomics</a:t>
            </a:r>
          </a:p>
          <a:p>
            <a:r>
              <a:rPr lang="en-US" dirty="0" smtClean="0"/>
              <a:t>https://arxiv.org/abs/1608.05949</a:t>
            </a:r>
          </a:p>
          <a:p>
            <a:r>
              <a:rPr lang="en-US" dirty="0" smtClean="0"/>
              <a:t>https://arxiv.org/abs/1604.07176</a:t>
            </a:r>
          </a:p>
          <a:p>
            <a:r>
              <a:rPr lang="en-US" dirty="0" smtClean="0"/>
              <a:t>https://nlp.stanford.edu/pubs/glove.pdf</a:t>
            </a:r>
            <a:endParaRPr lang="en-US" dirty="0"/>
          </a:p>
        </p:txBody>
      </p:sp>
      <p:sp>
        <p:nvSpPr>
          <p:cNvPr id="4" name="Slide Number Placeholder 3"/>
          <p:cNvSpPr>
            <a:spLocks noGrp="1"/>
          </p:cNvSpPr>
          <p:nvPr>
            <p:ph type="sldNum" sz="quarter" idx="10"/>
          </p:nvPr>
        </p:nvSpPr>
        <p:spPr/>
        <p:txBody>
          <a:bodyPr/>
          <a:lstStyle/>
          <a:p>
            <a:fld id="{23B2E55D-B988-4C5F-9B64-BD54DAF69BB3}" type="slidenum">
              <a:rPr lang="en-US" smtClean="0"/>
              <a:t>39</a:t>
            </a:fld>
            <a:endParaRPr lang="en-US"/>
          </a:p>
        </p:txBody>
      </p:sp>
    </p:spTree>
    <p:extLst>
      <p:ext uri="{BB962C8B-B14F-4D97-AF65-F5344CB8AC3E}">
        <p14:creationId xmlns:p14="http://schemas.microsoft.com/office/powerpoint/2010/main" val="379434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12631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5388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0100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A46B16-8F7A-4D6F-8C0F-6A16AA8AE1CA}"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68674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A46B16-8F7A-4D6F-8C0F-6A16AA8AE1CA}" type="datetimeFigureOut">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501473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46B16-8F7A-4D6F-8C0F-6A16AA8AE1CA}" type="datetimeFigureOut">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67892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A46B16-8F7A-4D6F-8C0F-6A16AA8AE1CA}" type="datetimeFigureOut">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16472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A46B16-8F7A-4D6F-8C0F-6A16AA8AE1CA}" type="datetimeFigureOut">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286979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6B16-8F7A-4D6F-8C0F-6A16AA8AE1CA}" type="datetimeFigureOut">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32272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10471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A46B16-8F7A-4D6F-8C0F-6A16AA8AE1CA}" type="datetimeFigureOut">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DAB3F-3B41-4AD3-965E-B6BB7EB4AE40}" type="slidenum">
              <a:rPr lang="en-US" smtClean="0"/>
              <a:t>‹#›</a:t>
            </a:fld>
            <a:endParaRPr lang="en-US"/>
          </a:p>
        </p:txBody>
      </p:sp>
    </p:spTree>
    <p:extLst>
      <p:ext uri="{BB962C8B-B14F-4D97-AF65-F5344CB8AC3E}">
        <p14:creationId xmlns:p14="http://schemas.microsoft.com/office/powerpoint/2010/main" val="700319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A46B16-8F7A-4D6F-8C0F-6A16AA8AE1CA}" type="datetimeFigureOut">
              <a:rPr lang="en-US" smtClean="0"/>
              <a:t>7/4/2017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DAB3F-3B41-4AD3-965E-B6BB7EB4AE40}" type="slidenum">
              <a:rPr lang="en-US" smtClean="0"/>
              <a:t>‹#›</a:t>
            </a:fld>
            <a:endParaRPr lang="en-US"/>
          </a:p>
        </p:txBody>
      </p:sp>
    </p:spTree>
    <p:extLst>
      <p:ext uri="{BB962C8B-B14F-4D97-AF65-F5344CB8AC3E}">
        <p14:creationId xmlns:p14="http://schemas.microsoft.com/office/powerpoint/2010/main" val="17997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Overview:</a:t>
            </a:r>
            <a:endParaRPr lang="en-US" sz="2000" b="1" dirty="0"/>
          </a:p>
        </p:txBody>
      </p:sp>
      <p:sp>
        <p:nvSpPr>
          <p:cNvPr id="6" name="TextBox 5"/>
          <p:cNvSpPr txBox="1"/>
          <p:nvPr/>
        </p:nvSpPr>
        <p:spPr>
          <a:xfrm>
            <a:off x="1101436" y="1210963"/>
            <a:ext cx="10563342" cy="338554"/>
          </a:xfrm>
          <a:prstGeom prst="rect">
            <a:avLst/>
          </a:prstGeom>
          <a:noFill/>
        </p:spPr>
        <p:txBody>
          <a:bodyPr wrap="square" rtlCol="0">
            <a:spAutoFit/>
          </a:bodyPr>
          <a:lstStyle/>
          <a:p>
            <a:r>
              <a:rPr lang="en-US" sz="1600" i="1" u="sng" dirty="0" smtClean="0"/>
              <a:t>Aim</a:t>
            </a:r>
            <a:r>
              <a:rPr lang="en-US" sz="1600" dirty="0" smtClean="0"/>
              <a:t>: Build an accurate binary classifier to distinguish if the origin of a CDR3 sequence is from a CD4 or CD8 cell </a:t>
            </a:r>
          </a:p>
        </p:txBody>
      </p:sp>
      <mc:AlternateContent xmlns:mc="http://schemas.openxmlformats.org/markup-compatibility/2006" xmlns:a14="http://schemas.microsoft.com/office/drawing/2010/main">
        <mc:Choice Requires="a14">
          <p:sp>
            <p:nvSpPr>
              <p:cNvPr id="7" name="Rectangle 6"/>
              <p:cNvSpPr/>
              <p:nvPr/>
            </p:nvSpPr>
            <p:spPr>
              <a:xfrm>
                <a:off x="1101436" y="1674570"/>
                <a:ext cx="10365634" cy="3298275"/>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Coding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Code written in Python and being stored in a private repository on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SVM and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implemented using the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Sci</a:t>
                </a:r>
                <a:r>
                  <a:rPr lang="en-US" sz="1600" dirty="0">
                    <a:effectLst/>
                    <a:latin typeface="Calibri" panose="020F0502020204030204" pitchFamily="34" charset="0"/>
                    <a:ea typeface="Calibri" panose="020F0502020204030204" pitchFamily="34" charset="0"/>
                    <a:cs typeface="Times New Roman" panose="02020603050405020304" pitchFamily="18" charset="0"/>
                  </a:rPr>
                  <a:t>-Kit Learn library</a:t>
                </a: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All neural networks are implemented using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US" sz="1600" dirty="0">
                    <a:effectLst/>
                    <a:latin typeface="Calibri" panose="020F0502020204030204" pitchFamily="34" charset="0"/>
                    <a:ea typeface="Calibri" panose="020F0502020204030204" pitchFamily="34" charset="0"/>
                    <a:cs typeface="Times New Roman" panose="02020603050405020304" pitchFamily="18" charset="0"/>
                  </a:rPr>
                  <a:t> library</a:t>
                </a:r>
              </a:p>
              <a:p>
                <a:pPr marL="342900" marR="0" lvl="0" indent="-342900">
                  <a:lnSpc>
                    <a:spcPct val="107000"/>
                  </a:lnSpc>
                  <a:spcBef>
                    <a:spcPts val="0"/>
                  </a:spcBef>
                  <a:spcAft>
                    <a:spcPts val="800"/>
                  </a:spcAft>
                  <a:buFont typeface="Calibri" panose="020F0502020204030204" pitchFamily="34" charset="0"/>
                  <a:buChar char="-"/>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Variational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AutoEncoder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performed using Edward library with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Tensorflow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Classification Overview: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When not specified explicitly assume:</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Train-test split of 80%/20% respectively</a:t>
                </a:r>
              </a:p>
              <a:p>
                <a:pPr marL="742950" marR="0" lvl="1" indent="-285750">
                  <a:lnSpc>
                    <a:spcPct val="107000"/>
                  </a:lnSpc>
                  <a:spcBef>
                    <a:spcPts val="0"/>
                  </a:spcBef>
                  <a:spcAft>
                    <a:spcPts val="0"/>
                  </a:spcAft>
                  <a:buFont typeface="Courier New" panose="02070309020205020404" pitchFamily="49" charset="0"/>
                  <a:buChar char="o"/>
                </a:pPr>
                <a:r>
                  <a:rPr lang="en-US" sz="1600" dirty="0">
                    <a:effectLst/>
                    <a:latin typeface="Calibri" panose="020F0502020204030204" pitchFamily="34" charset="0"/>
                    <a:ea typeface="Calibri" panose="020F0502020204030204" pitchFamily="34" charset="0"/>
                    <a:cs typeface="Times New Roman" panose="02020603050405020304" pitchFamily="18" charset="0"/>
                  </a:rPr>
                  <a:t>Cross Validation with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𝑘</m:t>
                    </m:r>
                    <m:r>
                      <a:rPr lang="en-US" sz="1600" i="1">
                        <a:effectLst/>
                        <a:latin typeface="Cambria Math" panose="02040503050406030204" pitchFamily="18" charset="0"/>
                        <a:ea typeface="Calibri" panose="020F0502020204030204" pitchFamily="34" charset="0"/>
                        <a:cs typeface="Times New Roman" panose="02020603050405020304" pitchFamily="18" charset="0"/>
                      </a:rPr>
                      <m:t>=5</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folds across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I generally stuck to using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sequences, as is tradition, however I checked that the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𝛼</m:t>
                    </m:r>
                  </m:oMath>
                </a14:m>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were behaving similarly in all classification runs.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101436" y="1674570"/>
                <a:ext cx="10365634" cy="3298275"/>
              </a:xfrm>
              <a:prstGeom prst="rect">
                <a:avLst/>
              </a:prstGeom>
              <a:blipFill rotWithShape="0">
                <a:blip r:embed="rId2"/>
                <a:stretch>
                  <a:fillRect l="-353" t="-370" b="-1109"/>
                </a:stretch>
              </a:blipFill>
            </p:spPr>
            <p:txBody>
              <a:bodyPr/>
              <a:lstStyle/>
              <a:p>
                <a:r>
                  <a:rPr lang="en-US">
                    <a:noFill/>
                  </a:rPr>
                  <a:t> </a:t>
                </a:r>
              </a:p>
            </p:txBody>
          </p:sp>
        </mc:Fallback>
      </mc:AlternateContent>
    </p:spTree>
    <p:extLst>
      <p:ext uri="{BB962C8B-B14F-4D97-AF65-F5344CB8AC3E}">
        <p14:creationId xmlns:p14="http://schemas.microsoft.com/office/powerpoint/2010/main" val="1607833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V-J </a:t>
            </a:r>
            <a:r>
              <a:rPr lang="en-US" sz="2000" b="1" dirty="0"/>
              <a:t>G</a:t>
            </a:r>
            <a:r>
              <a:rPr lang="en-US" sz="2000" b="1" dirty="0" smtClean="0"/>
              <a:t>ene Usage in CD4/CD8:</a:t>
            </a:r>
            <a:endParaRPr lang="en-US" sz="2000" b="1" dirty="0"/>
          </a:p>
        </p:txBody>
      </p:sp>
      <p:sp>
        <p:nvSpPr>
          <p:cNvPr id="6" name="TextBox 5"/>
          <p:cNvSpPr txBox="1"/>
          <p:nvPr/>
        </p:nvSpPr>
        <p:spPr>
          <a:xfrm>
            <a:off x="3051673" y="2079812"/>
            <a:ext cx="638978" cy="369332"/>
          </a:xfrm>
          <a:prstGeom prst="rect">
            <a:avLst/>
          </a:prstGeom>
          <a:noFill/>
        </p:spPr>
        <p:txBody>
          <a:bodyPr wrap="square" rtlCol="0">
            <a:spAutoFit/>
          </a:bodyPr>
          <a:lstStyle/>
          <a:p>
            <a:r>
              <a:rPr lang="en-US" dirty="0" smtClean="0"/>
              <a:t>CD4</a:t>
            </a:r>
            <a:endParaRPr lang="en-US" dirty="0"/>
          </a:p>
        </p:txBody>
      </p:sp>
      <p:sp>
        <p:nvSpPr>
          <p:cNvPr id="8" name="TextBox 7"/>
          <p:cNvSpPr txBox="1"/>
          <p:nvPr/>
        </p:nvSpPr>
        <p:spPr>
          <a:xfrm>
            <a:off x="8470135" y="2079812"/>
            <a:ext cx="638978" cy="369332"/>
          </a:xfrm>
          <a:prstGeom prst="rect">
            <a:avLst/>
          </a:prstGeom>
          <a:noFill/>
        </p:spPr>
        <p:txBody>
          <a:bodyPr wrap="square" rtlCol="0">
            <a:spAutoFit/>
          </a:bodyPr>
          <a:lstStyle/>
          <a:p>
            <a:r>
              <a:rPr lang="en-US" dirty="0" smtClean="0"/>
              <a:t>CD8</a:t>
            </a:r>
            <a:endParaRPr lang="en-US" dirty="0"/>
          </a:p>
        </p:txBody>
      </p:sp>
      <p:pic>
        <p:nvPicPr>
          <p:cNvPr id="10" name="Picture 9"/>
          <p:cNvPicPr>
            <a:picLocks noChangeAspect="1"/>
          </p:cNvPicPr>
          <p:nvPr/>
        </p:nvPicPr>
        <p:blipFill>
          <a:blip r:embed="rId2"/>
          <a:stretch>
            <a:fillRect/>
          </a:stretch>
        </p:blipFill>
        <p:spPr>
          <a:xfrm>
            <a:off x="6528509" y="2567350"/>
            <a:ext cx="4522230" cy="3023289"/>
          </a:xfrm>
          <a:prstGeom prst="rect">
            <a:avLst/>
          </a:prstGeom>
        </p:spPr>
      </p:pic>
      <p:pic>
        <p:nvPicPr>
          <p:cNvPr id="11" name="Picture 10"/>
          <p:cNvPicPr>
            <a:picLocks noChangeAspect="1"/>
          </p:cNvPicPr>
          <p:nvPr/>
        </p:nvPicPr>
        <p:blipFill>
          <a:blip r:embed="rId3"/>
          <a:stretch>
            <a:fillRect/>
          </a:stretch>
        </p:blipFill>
        <p:spPr>
          <a:xfrm>
            <a:off x="1110047" y="2567350"/>
            <a:ext cx="4522230" cy="3023289"/>
          </a:xfrm>
          <a:prstGeom prst="rect">
            <a:avLst/>
          </a:prstGeom>
        </p:spPr>
      </p:pic>
      <p:sp>
        <p:nvSpPr>
          <p:cNvPr id="12" name="TextBox 11"/>
          <p:cNvSpPr txBox="1"/>
          <p:nvPr/>
        </p:nvSpPr>
        <p:spPr>
          <a:xfrm>
            <a:off x="2027105" y="5453348"/>
            <a:ext cx="870332" cy="338554"/>
          </a:xfrm>
          <a:prstGeom prst="rect">
            <a:avLst/>
          </a:prstGeom>
          <a:noFill/>
        </p:spPr>
        <p:txBody>
          <a:bodyPr wrap="square" rtlCol="0">
            <a:spAutoFit/>
          </a:bodyPr>
          <a:lstStyle/>
          <a:p>
            <a:r>
              <a:rPr lang="en-US" sz="1600" dirty="0" smtClean="0"/>
              <a:t>V Gene</a:t>
            </a:r>
            <a:endParaRPr lang="en-US" sz="1600" dirty="0"/>
          </a:p>
        </p:txBody>
      </p:sp>
      <p:sp>
        <p:nvSpPr>
          <p:cNvPr id="13" name="TextBox 12"/>
          <p:cNvSpPr txBox="1"/>
          <p:nvPr/>
        </p:nvSpPr>
        <p:spPr>
          <a:xfrm>
            <a:off x="4867621" y="5084016"/>
            <a:ext cx="870332" cy="338554"/>
          </a:xfrm>
          <a:prstGeom prst="rect">
            <a:avLst/>
          </a:prstGeom>
          <a:noFill/>
        </p:spPr>
        <p:txBody>
          <a:bodyPr wrap="square" rtlCol="0">
            <a:spAutoFit/>
          </a:bodyPr>
          <a:lstStyle/>
          <a:p>
            <a:r>
              <a:rPr lang="en-US" sz="1600" dirty="0" smtClean="0"/>
              <a:t>J Gene</a:t>
            </a:r>
            <a:endParaRPr lang="en-US" sz="1600" dirty="0"/>
          </a:p>
        </p:txBody>
      </p:sp>
      <p:sp>
        <p:nvSpPr>
          <p:cNvPr id="14" name="TextBox 13"/>
          <p:cNvSpPr txBox="1"/>
          <p:nvPr/>
        </p:nvSpPr>
        <p:spPr>
          <a:xfrm>
            <a:off x="7445568" y="5539568"/>
            <a:ext cx="870332" cy="338554"/>
          </a:xfrm>
          <a:prstGeom prst="rect">
            <a:avLst/>
          </a:prstGeom>
          <a:noFill/>
        </p:spPr>
        <p:txBody>
          <a:bodyPr wrap="square" rtlCol="0">
            <a:spAutoFit/>
          </a:bodyPr>
          <a:lstStyle/>
          <a:p>
            <a:r>
              <a:rPr lang="en-US" sz="1600" dirty="0" smtClean="0"/>
              <a:t>V Gene</a:t>
            </a:r>
            <a:endParaRPr lang="en-US" sz="1600" dirty="0"/>
          </a:p>
        </p:txBody>
      </p:sp>
      <p:sp>
        <p:nvSpPr>
          <p:cNvPr id="15" name="TextBox 14"/>
          <p:cNvSpPr txBox="1"/>
          <p:nvPr/>
        </p:nvSpPr>
        <p:spPr>
          <a:xfrm>
            <a:off x="10286084" y="5170236"/>
            <a:ext cx="870332" cy="338554"/>
          </a:xfrm>
          <a:prstGeom prst="rect">
            <a:avLst/>
          </a:prstGeom>
          <a:noFill/>
        </p:spPr>
        <p:txBody>
          <a:bodyPr wrap="square" rtlCol="0">
            <a:spAutoFit/>
          </a:bodyPr>
          <a:lstStyle/>
          <a:p>
            <a:r>
              <a:rPr lang="en-US" sz="1600" dirty="0" smtClean="0"/>
              <a:t>J Gene</a:t>
            </a:r>
            <a:endParaRPr lang="en-US" sz="1600" dirty="0"/>
          </a:p>
        </p:txBody>
      </p:sp>
      <p:sp>
        <p:nvSpPr>
          <p:cNvPr id="16" name="TextBox 15"/>
          <p:cNvSpPr txBox="1"/>
          <p:nvPr/>
        </p:nvSpPr>
        <p:spPr>
          <a:xfrm>
            <a:off x="5535057" y="3656405"/>
            <a:ext cx="623372" cy="342717"/>
          </a:xfrm>
          <a:prstGeom prst="rect">
            <a:avLst/>
          </a:prstGeom>
          <a:noFill/>
        </p:spPr>
        <p:txBody>
          <a:bodyPr wrap="square" rtlCol="0">
            <a:spAutoFit/>
          </a:bodyPr>
          <a:lstStyle/>
          <a:p>
            <a:r>
              <a:rPr lang="en-US" sz="1600" dirty="0" smtClean="0"/>
              <a:t>Freq.</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spTree>
    <p:extLst>
      <p:ext uri="{BB962C8B-B14F-4D97-AF65-F5344CB8AC3E}">
        <p14:creationId xmlns:p14="http://schemas.microsoft.com/office/powerpoint/2010/main" val="417585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2" name="TextBox 11"/>
          <p:cNvSpPr txBox="1"/>
          <p:nvPr/>
        </p:nvSpPr>
        <p:spPr>
          <a:xfrm>
            <a:off x="6772114" y="5166568"/>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17" name="TextBox 16"/>
          <p:cNvSpPr txBox="1"/>
          <p:nvPr/>
        </p:nvSpPr>
        <p:spPr>
          <a:xfrm>
            <a:off x="11050739" y="3656404"/>
            <a:ext cx="623372" cy="342717"/>
          </a:xfrm>
          <a:prstGeom prst="rect">
            <a:avLst/>
          </a:prstGeom>
          <a:noFill/>
        </p:spPr>
        <p:txBody>
          <a:bodyPr wrap="square" rtlCol="0">
            <a:spAutoFit/>
          </a:bodyPr>
          <a:lstStyle/>
          <a:p>
            <a:r>
              <a:rPr lang="en-US" sz="1600" dirty="0" smtClean="0"/>
              <a:t>Freq.</a:t>
            </a:r>
            <a:endParaRPr lang="en-US" sz="1600" dirty="0"/>
          </a:p>
        </p:txBody>
      </p:sp>
      <p:pic>
        <p:nvPicPr>
          <p:cNvPr id="2" name="Picture 1"/>
          <p:cNvPicPr>
            <a:picLocks noChangeAspect="1"/>
          </p:cNvPicPr>
          <p:nvPr/>
        </p:nvPicPr>
        <p:blipFill>
          <a:blip r:embed="rId2"/>
          <a:stretch>
            <a:fillRect/>
          </a:stretch>
        </p:blipFill>
        <p:spPr>
          <a:xfrm>
            <a:off x="6343469" y="2230004"/>
            <a:ext cx="4522230" cy="3023289"/>
          </a:xfrm>
          <a:prstGeom prst="rect">
            <a:avLst/>
          </a:prstGeom>
        </p:spPr>
      </p:pic>
      <p:pic>
        <p:nvPicPr>
          <p:cNvPr id="3" name="Picture 2"/>
          <p:cNvPicPr>
            <a:picLocks noChangeAspect="1"/>
          </p:cNvPicPr>
          <p:nvPr/>
        </p:nvPicPr>
        <p:blipFill>
          <a:blip r:embed="rId3"/>
          <a:stretch>
            <a:fillRect/>
          </a:stretch>
        </p:blipFill>
        <p:spPr>
          <a:xfrm>
            <a:off x="636322" y="2230003"/>
            <a:ext cx="4522230" cy="3023289"/>
          </a:xfrm>
          <a:prstGeom prst="rect">
            <a:avLst/>
          </a:prstGeom>
        </p:spPr>
      </p:pic>
      <p:sp>
        <p:nvSpPr>
          <p:cNvPr id="18" name="TextBox 17"/>
          <p:cNvSpPr txBox="1"/>
          <p:nvPr/>
        </p:nvSpPr>
        <p:spPr>
          <a:xfrm>
            <a:off x="5140696" y="3570288"/>
            <a:ext cx="623372" cy="342717"/>
          </a:xfrm>
          <a:prstGeom prst="rect">
            <a:avLst/>
          </a:prstGeom>
          <a:noFill/>
        </p:spPr>
        <p:txBody>
          <a:bodyPr wrap="square" rtlCol="0">
            <a:spAutoFit/>
          </a:bodyPr>
          <a:lstStyle/>
          <a:p>
            <a:r>
              <a:rPr lang="en-US" sz="1600" dirty="0" smtClean="0"/>
              <a:t>Freq.</a:t>
            </a:r>
            <a:endParaRPr lang="en-US" sz="1600" dirty="0"/>
          </a:p>
        </p:txBody>
      </p:sp>
      <p:sp>
        <p:nvSpPr>
          <p:cNvPr id="13" name="TextBox 12"/>
          <p:cNvSpPr txBox="1"/>
          <p:nvPr/>
        </p:nvSpPr>
        <p:spPr>
          <a:xfrm>
            <a:off x="4315968" y="4887821"/>
            <a:ext cx="870332" cy="338554"/>
          </a:xfrm>
          <a:prstGeom prst="rect">
            <a:avLst/>
          </a:prstGeom>
          <a:noFill/>
        </p:spPr>
        <p:txBody>
          <a:bodyPr wrap="square" rtlCol="0">
            <a:spAutoFit/>
          </a:bodyPr>
          <a:lstStyle/>
          <a:p>
            <a:r>
              <a:rPr lang="en-US" sz="1600" dirty="0" smtClean="0"/>
              <a:t>Position</a:t>
            </a:r>
            <a:endParaRPr lang="en-US" sz="1600" dirty="0"/>
          </a:p>
        </p:txBody>
      </p:sp>
      <p:sp>
        <p:nvSpPr>
          <p:cNvPr id="19" name="TextBox 18"/>
          <p:cNvSpPr txBox="1"/>
          <p:nvPr/>
        </p:nvSpPr>
        <p:spPr>
          <a:xfrm>
            <a:off x="1364257" y="5405692"/>
            <a:ext cx="1465242" cy="584775"/>
          </a:xfrm>
          <a:prstGeom prst="rect">
            <a:avLst/>
          </a:prstGeom>
          <a:noFill/>
        </p:spPr>
        <p:txBody>
          <a:bodyPr wrap="square" rtlCol="0">
            <a:spAutoFit/>
          </a:bodyPr>
          <a:lstStyle/>
          <a:p>
            <a:r>
              <a:rPr lang="en-US" sz="1600" dirty="0" smtClean="0"/>
              <a:t>Amino Acid Index (Alpha.)</a:t>
            </a:r>
            <a:endParaRPr lang="en-US" sz="1600" dirty="0"/>
          </a:p>
        </p:txBody>
      </p:sp>
      <p:sp>
        <p:nvSpPr>
          <p:cNvPr id="20" name="TextBox 19"/>
          <p:cNvSpPr txBox="1"/>
          <p:nvPr/>
        </p:nvSpPr>
        <p:spPr>
          <a:xfrm>
            <a:off x="10087887" y="5223666"/>
            <a:ext cx="870332" cy="338554"/>
          </a:xfrm>
          <a:prstGeom prst="rect">
            <a:avLst/>
          </a:prstGeom>
          <a:noFill/>
        </p:spPr>
        <p:txBody>
          <a:bodyPr wrap="square" rtlCol="0">
            <a:spAutoFit/>
          </a:bodyPr>
          <a:lstStyle/>
          <a:p>
            <a:r>
              <a:rPr lang="en-US" sz="1600" dirty="0" smtClean="0"/>
              <a:t>Position</a:t>
            </a:r>
            <a:endParaRPr lang="en-US" sz="1600" dirty="0"/>
          </a:p>
        </p:txBody>
      </p:sp>
    </p:spTree>
    <p:extLst>
      <p:ext uri="{BB962C8B-B14F-4D97-AF65-F5344CB8AC3E}">
        <p14:creationId xmlns:p14="http://schemas.microsoft.com/office/powerpoint/2010/main" val="4018637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707886"/>
          </a:xfrm>
          <a:prstGeom prst="rect">
            <a:avLst/>
          </a:prstGeom>
          <a:noFill/>
        </p:spPr>
        <p:txBody>
          <a:bodyPr wrap="square" rtlCol="0">
            <a:spAutoFit/>
          </a:bodyPr>
          <a:lstStyle/>
          <a:p>
            <a:r>
              <a:rPr lang="en-US" sz="2000" b="1" dirty="0" smtClean="0"/>
              <a:t>Amino Acid Usage in CD4/CD8 for V-J 15-12:</a:t>
            </a:r>
            <a:endParaRPr lang="en-US" sz="2000" b="1" dirty="0"/>
          </a:p>
        </p:txBody>
      </p:sp>
      <p:sp>
        <p:nvSpPr>
          <p:cNvPr id="11" name="Rectangle 10"/>
          <p:cNvSpPr/>
          <p:nvPr/>
        </p:nvSpPr>
        <p:spPr>
          <a:xfrm>
            <a:off x="1101436" y="1393686"/>
            <a:ext cx="10741697" cy="1354217"/>
          </a:xfrm>
          <a:prstGeom prst="rect">
            <a:avLst/>
          </a:prstGeom>
        </p:spPr>
        <p:txBody>
          <a:bodyPr wrap="square">
            <a:spAutoFit/>
          </a:bodyPr>
          <a:lstStyle/>
          <a:p>
            <a:pPr marL="285750" lvl="0" indent="-285750">
              <a:buFont typeface="Arial" panose="020B0604020202020204" pitchFamily="34" charset="0"/>
              <a:buChar char="•"/>
            </a:pPr>
            <a:r>
              <a:rPr lang="en-US" sz="1600" dirty="0" smtClean="0"/>
              <a:t>Looking at just the sequences its pretty clear that the preference for the beginning and ending amino acids is clearly dependent on the V-J combination. For example this combo almost always begins with CSA and almost always ends with EQYF</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59257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1107996"/>
          </a:xfrm>
          <a:prstGeom prst="rect">
            <a:avLst/>
          </a:prstGeom>
        </p:spPr>
        <p:txBody>
          <a:bodyPr wrap="square">
            <a:spAutoFit/>
          </a:bodyPr>
          <a:lstStyle/>
          <a:p>
            <a:pPr marL="285750" lvl="0" indent="-285750">
              <a:buFont typeface="Arial" panose="020B0604020202020204" pitchFamily="34" charset="0"/>
              <a:buChar char="•"/>
            </a:pPr>
            <a:r>
              <a:rPr lang="en-US" sz="1600" dirty="0" smtClean="0"/>
              <a:t>Separated out the sequences with the five most common lengths, for beta is 12:16 amino acids long</a:t>
            </a:r>
          </a:p>
          <a:p>
            <a:pPr marL="285750" lvl="0" indent="-285750">
              <a:buFont typeface="Arial" panose="020B0604020202020204" pitchFamily="34" charset="0"/>
              <a:buChar char="•"/>
            </a:pPr>
            <a:r>
              <a:rPr lang="en-US" sz="1600" dirty="0" smtClean="0"/>
              <a:t>From there started looking at most common short motifs of different lengths</a:t>
            </a:r>
          </a:p>
          <a:p>
            <a:pPr marL="285750" lvl="0" indent="-285750">
              <a:buFont typeface="Arial" panose="020B0604020202020204" pitchFamily="34" charset="0"/>
              <a:buChar char="•"/>
            </a:pPr>
            <a:r>
              <a:rPr lang="en-US" sz="1600" dirty="0" smtClean="0"/>
              <a:t>Most common by frequency and descending for different lengths are below</a:t>
            </a:r>
            <a:endParaRPr lang="en-US" sz="1600" dirty="0"/>
          </a:p>
          <a:p>
            <a:pPr marL="285750" lvl="0" indent="-285750">
              <a:buFont typeface="Arial" panose="020B0604020202020204" pitchFamily="34" charset="0"/>
              <a:buChar char="•"/>
            </a:pPr>
            <a:endParaRPr lang="en-US" dirty="0"/>
          </a:p>
        </p:txBody>
      </p:sp>
      <p:sp>
        <p:nvSpPr>
          <p:cNvPr id="5" name="Rectangle 4"/>
          <p:cNvSpPr/>
          <p:nvPr/>
        </p:nvSpPr>
        <p:spPr>
          <a:xfrm>
            <a:off x="3947987" y="4728340"/>
            <a:ext cx="2162978" cy="2031325"/>
          </a:xfrm>
          <a:prstGeom prst="rect">
            <a:avLst/>
          </a:prstGeom>
        </p:spPr>
        <p:txBody>
          <a:bodyPr wrap="square">
            <a:spAutoFit/>
          </a:bodyPr>
          <a:lstStyle/>
          <a:p>
            <a:r>
              <a:rPr lang="en-US" sz="1400" dirty="0" smtClean="0"/>
              <a:t>CD4, p=7</a:t>
            </a:r>
          </a:p>
          <a:p>
            <a:r>
              <a:rPr lang="en-US" sz="1400" dirty="0" smtClean="0"/>
              <a:t>[</a:t>
            </a:r>
            <a:r>
              <a:rPr lang="en-US" sz="1400" dirty="0"/>
              <a:t>'STDTQYF' '1454']</a:t>
            </a:r>
          </a:p>
          <a:p>
            <a:r>
              <a:rPr lang="en-US" sz="1400" dirty="0"/>
              <a:t>['SYNEQFF' '1184']</a:t>
            </a:r>
          </a:p>
          <a:p>
            <a:r>
              <a:rPr lang="en-US" sz="1400" dirty="0"/>
              <a:t>['NTGELFF' '928']</a:t>
            </a:r>
          </a:p>
          <a:p>
            <a:endParaRPr lang="en-US" sz="1400" dirty="0" smtClean="0"/>
          </a:p>
          <a:p>
            <a:r>
              <a:rPr lang="en-US" sz="1400" dirty="0" smtClean="0"/>
              <a:t>CD8, </a:t>
            </a:r>
            <a:r>
              <a:rPr lang="en-US" sz="1400" dirty="0"/>
              <a:t>p=7</a:t>
            </a:r>
          </a:p>
          <a:p>
            <a:r>
              <a:rPr lang="en-US" sz="1400" dirty="0" smtClean="0"/>
              <a:t>[</a:t>
            </a:r>
            <a:r>
              <a:rPr lang="en-US" sz="1400" dirty="0"/>
              <a:t>'SYNEQFF' '1950']</a:t>
            </a:r>
          </a:p>
          <a:p>
            <a:r>
              <a:rPr lang="en-US" sz="1400" dirty="0"/>
              <a:t>['STDTQYF' '1463']</a:t>
            </a:r>
          </a:p>
          <a:p>
            <a:r>
              <a:rPr lang="en-US" sz="1400" dirty="0"/>
              <a:t>['NTGELFF' '1049</a:t>
            </a:r>
            <a:r>
              <a:rPr lang="en-US" sz="1400" dirty="0" smtClean="0"/>
              <a:t>']</a:t>
            </a:r>
            <a:endParaRPr lang="en-US" sz="1400" dirty="0"/>
          </a:p>
        </p:txBody>
      </p:sp>
      <p:sp>
        <p:nvSpPr>
          <p:cNvPr id="6" name="Rectangle 5"/>
          <p:cNvSpPr/>
          <p:nvPr/>
        </p:nvSpPr>
        <p:spPr>
          <a:xfrm>
            <a:off x="1101434" y="2050687"/>
            <a:ext cx="1201344" cy="2462213"/>
          </a:xfrm>
          <a:prstGeom prst="rect">
            <a:avLst/>
          </a:prstGeom>
        </p:spPr>
        <p:txBody>
          <a:bodyPr wrap="square">
            <a:spAutoFit/>
          </a:bodyPr>
          <a:lstStyle/>
          <a:p>
            <a:r>
              <a:rPr lang="en-US" sz="1400" dirty="0" smtClean="0"/>
              <a:t> CD4, p=1</a:t>
            </a:r>
          </a:p>
          <a:p>
            <a:r>
              <a:rPr lang="en-US" sz="1400" dirty="0"/>
              <a:t> </a:t>
            </a:r>
            <a:r>
              <a:rPr lang="en-US" sz="1400" dirty="0" smtClean="0"/>
              <a:t>[</a:t>
            </a:r>
            <a:r>
              <a:rPr lang="en-US" sz="1400" dirty="0"/>
              <a:t>'S' '116040']</a:t>
            </a:r>
          </a:p>
          <a:p>
            <a:r>
              <a:rPr lang="en-US" sz="1400" dirty="0"/>
              <a:t> ['F' '78288']</a:t>
            </a:r>
          </a:p>
          <a:p>
            <a:r>
              <a:rPr lang="en-US" sz="1400" dirty="0"/>
              <a:t> ['A' '78162']</a:t>
            </a:r>
          </a:p>
          <a:p>
            <a:r>
              <a:rPr lang="en-US" sz="1400" dirty="0"/>
              <a:t> ['G' '69653']</a:t>
            </a:r>
          </a:p>
          <a:p>
            <a:r>
              <a:rPr lang="en-US" sz="1400" dirty="0"/>
              <a:t> ['C' '53956']</a:t>
            </a:r>
          </a:p>
          <a:p>
            <a:r>
              <a:rPr lang="en-US" sz="1400" dirty="0"/>
              <a:t> ['Q' '52980']</a:t>
            </a:r>
          </a:p>
          <a:p>
            <a:r>
              <a:rPr lang="en-US" sz="1400" dirty="0"/>
              <a:t> ['T' '50938']</a:t>
            </a:r>
          </a:p>
          <a:p>
            <a:r>
              <a:rPr lang="en-US" sz="1400" dirty="0"/>
              <a:t> ['Y' '45831']</a:t>
            </a:r>
          </a:p>
          <a:p>
            <a:r>
              <a:rPr lang="en-US" sz="1400" dirty="0"/>
              <a:t> ['E' '40722']</a:t>
            </a:r>
          </a:p>
          <a:p>
            <a:r>
              <a:rPr lang="en-US" sz="1400" dirty="0"/>
              <a:t> ['R' '32186</a:t>
            </a:r>
            <a:r>
              <a:rPr lang="en-US" sz="1400" dirty="0" smtClean="0"/>
              <a:t>']</a:t>
            </a:r>
          </a:p>
        </p:txBody>
      </p:sp>
      <p:sp>
        <p:nvSpPr>
          <p:cNvPr id="8" name="Rectangle 7"/>
          <p:cNvSpPr/>
          <p:nvPr/>
        </p:nvSpPr>
        <p:spPr>
          <a:xfrm>
            <a:off x="2302779" y="2050686"/>
            <a:ext cx="1310150" cy="2462213"/>
          </a:xfrm>
          <a:prstGeom prst="rect">
            <a:avLst/>
          </a:prstGeom>
        </p:spPr>
        <p:txBody>
          <a:bodyPr wrap="square">
            <a:spAutoFit/>
          </a:bodyPr>
          <a:lstStyle/>
          <a:p>
            <a:r>
              <a:rPr lang="en-US" sz="1400" dirty="0" smtClean="0"/>
              <a:t> CD8, p=1</a:t>
            </a:r>
            <a:endParaRPr lang="en-US" sz="1400" dirty="0"/>
          </a:p>
          <a:p>
            <a:r>
              <a:rPr lang="en-US" sz="1400" dirty="0" smtClean="0"/>
              <a:t> [</a:t>
            </a:r>
            <a:r>
              <a:rPr lang="en-US" sz="1400" dirty="0"/>
              <a:t>'S' '148365']</a:t>
            </a:r>
          </a:p>
          <a:p>
            <a:r>
              <a:rPr lang="en-US" sz="1400" dirty="0"/>
              <a:t> ['F' '102848']</a:t>
            </a:r>
          </a:p>
          <a:p>
            <a:r>
              <a:rPr lang="en-US" sz="1400" dirty="0"/>
              <a:t> ['A' '99065']</a:t>
            </a:r>
          </a:p>
          <a:p>
            <a:r>
              <a:rPr lang="en-US" sz="1400" dirty="0"/>
              <a:t> ['G' '84602']</a:t>
            </a:r>
          </a:p>
          <a:p>
            <a:r>
              <a:rPr lang="en-US" sz="1400" dirty="0"/>
              <a:t> ['C' '68651']</a:t>
            </a:r>
          </a:p>
          <a:p>
            <a:r>
              <a:rPr lang="en-US" sz="1400" dirty="0"/>
              <a:t> ['Q' '67877']</a:t>
            </a:r>
          </a:p>
          <a:p>
            <a:r>
              <a:rPr lang="en-US" sz="1400" dirty="0"/>
              <a:t> ['T' '62005']</a:t>
            </a:r>
          </a:p>
          <a:p>
            <a:r>
              <a:rPr lang="en-US" sz="1400" dirty="0"/>
              <a:t> ['Y' '60879']</a:t>
            </a:r>
          </a:p>
          <a:p>
            <a:r>
              <a:rPr lang="en-US" sz="1400" dirty="0"/>
              <a:t> ['E' '59242']</a:t>
            </a:r>
          </a:p>
          <a:p>
            <a:r>
              <a:rPr lang="en-US" sz="1400" dirty="0"/>
              <a:t> ['L' '38250']]</a:t>
            </a:r>
          </a:p>
        </p:txBody>
      </p:sp>
      <p:sp>
        <p:nvSpPr>
          <p:cNvPr id="9" name="Rectangle 8"/>
          <p:cNvSpPr/>
          <p:nvPr/>
        </p:nvSpPr>
        <p:spPr>
          <a:xfrm>
            <a:off x="4871283" y="2050685"/>
            <a:ext cx="1355590" cy="2462213"/>
          </a:xfrm>
          <a:prstGeom prst="rect">
            <a:avLst/>
          </a:prstGeom>
        </p:spPr>
        <p:txBody>
          <a:bodyPr wrap="square">
            <a:spAutoFit/>
          </a:bodyPr>
          <a:lstStyle/>
          <a:p>
            <a:r>
              <a:rPr lang="en-US" sz="1400" dirty="0" smtClean="0"/>
              <a:t>CD8, p=2</a:t>
            </a:r>
            <a:endParaRPr lang="en-US" sz="1400" dirty="0"/>
          </a:p>
          <a:p>
            <a:r>
              <a:rPr lang="en-US" sz="1400" dirty="0" smtClean="0"/>
              <a:t>['CA</a:t>
            </a:r>
            <a:r>
              <a:rPr lang="en-US" sz="1400" dirty="0"/>
              <a:t>' '44839']</a:t>
            </a:r>
          </a:p>
          <a:p>
            <a:r>
              <a:rPr lang="en-US" sz="1400" dirty="0"/>
              <a:t> ['AS' '43010']</a:t>
            </a:r>
          </a:p>
          <a:p>
            <a:r>
              <a:rPr lang="en-US" sz="1400" dirty="0"/>
              <a:t> ['SS' '39159']</a:t>
            </a:r>
          </a:p>
          <a:p>
            <a:r>
              <a:rPr lang="en-US" sz="1400" dirty="0"/>
              <a:t> ['YF' '23608']</a:t>
            </a:r>
          </a:p>
          <a:p>
            <a:r>
              <a:rPr lang="en-US" sz="1400" dirty="0"/>
              <a:t> ['QY' '22398']</a:t>
            </a:r>
          </a:p>
          <a:p>
            <a:r>
              <a:rPr lang="en-US" sz="1400" dirty="0"/>
              <a:t> ['FF' '19217']</a:t>
            </a:r>
          </a:p>
          <a:p>
            <a:r>
              <a:rPr lang="en-US" sz="1400" dirty="0"/>
              <a:t> ['EQ' '17410']</a:t>
            </a:r>
          </a:p>
          <a:p>
            <a:r>
              <a:rPr lang="en-US" sz="1400" dirty="0"/>
              <a:t> ['TQ' '12114']</a:t>
            </a:r>
          </a:p>
          <a:p>
            <a:r>
              <a:rPr lang="en-US" sz="1400" dirty="0"/>
              <a:t> ['GG' '10579']</a:t>
            </a:r>
          </a:p>
          <a:p>
            <a:r>
              <a:rPr lang="en-US" sz="1400" dirty="0"/>
              <a:t> ['SL' '10317</a:t>
            </a:r>
            <a:r>
              <a:rPr lang="en-US" sz="1400" dirty="0" smtClean="0"/>
              <a:t>']</a:t>
            </a:r>
            <a:endParaRPr lang="en-US" sz="1400" dirty="0"/>
          </a:p>
        </p:txBody>
      </p:sp>
      <p:sp>
        <p:nvSpPr>
          <p:cNvPr id="10" name="Rectangle 9"/>
          <p:cNvSpPr/>
          <p:nvPr/>
        </p:nvSpPr>
        <p:spPr>
          <a:xfrm>
            <a:off x="3561132" y="1835243"/>
            <a:ext cx="1310150" cy="2677656"/>
          </a:xfrm>
          <a:prstGeom prst="rect">
            <a:avLst/>
          </a:prstGeom>
        </p:spPr>
        <p:txBody>
          <a:bodyPr wrap="square">
            <a:spAutoFit/>
          </a:bodyPr>
          <a:lstStyle/>
          <a:p>
            <a:endParaRPr lang="en-US" sz="1400" dirty="0" smtClean="0"/>
          </a:p>
          <a:p>
            <a:r>
              <a:rPr lang="en-US" sz="1400" dirty="0" smtClean="0"/>
              <a:t> CD4</a:t>
            </a:r>
            <a:r>
              <a:rPr lang="en-US" sz="1400" dirty="0"/>
              <a:t>, </a:t>
            </a:r>
            <a:r>
              <a:rPr lang="en-US" sz="1400" dirty="0" smtClean="0"/>
              <a:t>p=2</a:t>
            </a:r>
          </a:p>
          <a:p>
            <a:r>
              <a:rPr lang="en-US" sz="1400" dirty="0" smtClean="0"/>
              <a:t> [</a:t>
            </a:r>
            <a:r>
              <a:rPr lang="en-US" sz="1400" dirty="0"/>
              <a:t>'CA' '59428']</a:t>
            </a:r>
          </a:p>
          <a:p>
            <a:r>
              <a:rPr lang="en-US" sz="1400" dirty="0"/>
              <a:t> ['AS' '55688']</a:t>
            </a:r>
          </a:p>
          <a:p>
            <a:r>
              <a:rPr lang="en-US" sz="1400" dirty="0"/>
              <a:t> ['SS' '53366']</a:t>
            </a:r>
          </a:p>
          <a:p>
            <a:r>
              <a:rPr lang="en-US" sz="1400" dirty="0"/>
              <a:t> ['YF' '30222']</a:t>
            </a:r>
          </a:p>
          <a:p>
            <a:r>
              <a:rPr lang="en-US" sz="1400" dirty="0"/>
              <a:t> ['QY' '29394']</a:t>
            </a:r>
          </a:p>
          <a:p>
            <a:r>
              <a:rPr lang="en-US" sz="1400" dirty="0"/>
              <a:t> ['FF' '26890']</a:t>
            </a:r>
          </a:p>
          <a:p>
            <a:r>
              <a:rPr lang="en-US" sz="1400" dirty="0"/>
              <a:t> ['EQ' '26743']</a:t>
            </a:r>
          </a:p>
          <a:p>
            <a:r>
              <a:rPr lang="en-US" sz="1400" dirty="0"/>
              <a:t> ['TQ' '14521']</a:t>
            </a:r>
          </a:p>
          <a:p>
            <a:r>
              <a:rPr lang="en-US" sz="1400" dirty="0"/>
              <a:t> ['SL' '14077']</a:t>
            </a:r>
          </a:p>
          <a:p>
            <a:r>
              <a:rPr lang="en-US" sz="1400" dirty="0"/>
              <a:t> ['GG' '12890</a:t>
            </a:r>
            <a:r>
              <a:rPr lang="en-US" sz="1400" dirty="0" smtClean="0"/>
              <a:t>']</a:t>
            </a:r>
            <a:endParaRPr lang="en-US" sz="1400" dirty="0"/>
          </a:p>
        </p:txBody>
      </p:sp>
      <p:sp>
        <p:nvSpPr>
          <p:cNvPr id="11" name="Rectangle 10"/>
          <p:cNvSpPr/>
          <p:nvPr/>
        </p:nvSpPr>
        <p:spPr>
          <a:xfrm>
            <a:off x="7428216" y="2050685"/>
            <a:ext cx="1391443" cy="2462213"/>
          </a:xfrm>
          <a:prstGeom prst="rect">
            <a:avLst/>
          </a:prstGeom>
        </p:spPr>
        <p:txBody>
          <a:bodyPr wrap="square">
            <a:spAutoFit/>
          </a:bodyPr>
          <a:lstStyle/>
          <a:p>
            <a:r>
              <a:rPr lang="en-US" sz="1400" dirty="0" smtClean="0"/>
              <a:t>CD8, p=3</a:t>
            </a:r>
            <a:endParaRPr lang="en-US" sz="1400" dirty="0"/>
          </a:p>
          <a:p>
            <a:r>
              <a:rPr lang="en-US" sz="1400" dirty="0" smtClean="0"/>
              <a:t> [</a:t>
            </a:r>
            <a:r>
              <a:rPr lang="en-US" sz="1400" dirty="0"/>
              <a:t>'CAS' '53065']</a:t>
            </a:r>
          </a:p>
          <a:p>
            <a:r>
              <a:rPr lang="en-US" sz="1400" dirty="0"/>
              <a:t> ['ASS' '46222']</a:t>
            </a:r>
          </a:p>
          <a:p>
            <a:r>
              <a:rPr lang="en-US" sz="1400" dirty="0"/>
              <a:t> ['QYF' '29119']</a:t>
            </a:r>
          </a:p>
          <a:p>
            <a:r>
              <a:rPr lang="en-US" sz="1400" dirty="0"/>
              <a:t> ['TQY' '13997']</a:t>
            </a:r>
          </a:p>
          <a:p>
            <a:r>
              <a:rPr lang="en-US" sz="1400" dirty="0"/>
              <a:t> ['EQY' '13926']</a:t>
            </a:r>
          </a:p>
          <a:p>
            <a:r>
              <a:rPr lang="en-US" sz="1400" dirty="0"/>
              <a:t> ['SSL' '12811']</a:t>
            </a:r>
          </a:p>
          <a:p>
            <a:r>
              <a:rPr lang="en-US" sz="1400" dirty="0"/>
              <a:t> ['QFF' '12635']</a:t>
            </a:r>
          </a:p>
          <a:p>
            <a:r>
              <a:rPr lang="en-US" sz="1400" dirty="0"/>
              <a:t> ['EQF' '12429']</a:t>
            </a:r>
          </a:p>
          <a:p>
            <a:r>
              <a:rPr lang="en-US" sz="1400" dirty="0"/>
              <a:t> ['YEQ' '10607']</a:t>
            </a:r>
          </a:p>
          <a:p>
            <a:r>
              <a:rPr lang="en-US" sz="1400" dirty="0"/>
              <a:t> ['NEQ' '9871</a:t>
            </a:r>
            <a:r>
              <a:rPr lang="en-US" sz="1400" dirty="0" smtClean="0"/>
              <a:t>']</a:t>
            </a:r>
            <a:endParaRPr lang="en-US" sz="1400" dirty="0"/>
          </a:p>
        </p:txBody>
      </p:sp>
      <p:sp>
        <p:nvSpPr>
          <p:cNvPr id="12" name="Rectangle 11"/>
          <p:cNvSpPr/>
          <p:nvPr/>
        </p:nvSpPr>
        <p:spPr>
          <a:xfrm>
            <a:off x="6072626" y="2050685"/>
            <a:ext cx="1391443" cy="2677656"/>
          </a:xfrm>
          <a:prstGeom prst="rect">
            <a:avLst/>
          </a:prstGeom>
        </p:spPr>
        <p:txBody>
          <a:bodyPr wrap="square">
            <a:spAutoFit/>
          </a:bodyPr>
          <a:lstStyle/>
          <a:p>
            <a:r>
              <a:rPr lang="en-US" sz="1400" dirty="0" smtClean="0"/>
              <a:t> CD4, p=3</a:t>
            </a:r>
          </a:p>
          <a:p>
            <a:r>
              <a:rPr lang="en-US" sz="1400" dirty="0" smtClean="0"/>
              <a:t> [</a:t>
            </a:r>
            <a:r>
              <a:rPr lang="en-US" sz="1400" dirty="0"/>
              <a:t>'CAS' '40501']</a:t>
            </a:r>
          </a:p>
          <a:p>
            <a:r>
              <a:rPr lang="en-US" sz="1400" dirty="0"/>
              <a:t> ['ASS' '33743']</a:t>
            </a:r>
          </a:p>
          <a:p>
            <a:r>
              <a:rPr lang="en-US" sz="1400" dirty="0"/>
              <a:t> ['QYF' '22218']</a:t>
            </a:r>
          </a:p>
          <a:p>
            <a:r>
              <a:rPr lang="en-US" sz="1400" dirty="0"/>
              <a:t> ['TQY' '11561']</a:t>
            </a:r>
          </a:p>
          <a:p>
            <a:r>
              <a:rPr lang="en-US" sz="1400" dirty="0"/>
              <a:t> ['SSL' '9350']</a:t>
            </a:r>
          </a:p>
          <a:p>
            <a:r>
              <a:rPr lang="en-US" sz="1400" dirty="0"/>
              <a:t> ['EQY' '9334']</a:t>
            </a:r>
          </a:p>
          <a:p>
            <a:r>
              <a:rPr lang="en-US" sz="1400" dirty="0"/>
              <a:t> ['QFF' '7979']</a:t>
            </a:r>
          </a:p>
          <a:p>
            <a:r>
              <a:rPr lang="en-US" sz="1400" dirty="0"/>
              <a:t> ['EQF' '7767']</a:t>
            </a:r>
          </a:p>
          <a:p>
            <a:r>
              <a:rPr lang="en-US" sz="1400" dirty="0"/>
              <a:t> ['YEQ' '7004']</a:t>
            </a:r>
          </a:p>
          <a:p>
            <a:r>
              <a:rPr lang="en-US" sz="1400" dirty="0"/>
              <a:t> ['DTQ' '6786</a:t>
            </a:r>
            <a:r>
              <a:rPr lang="en-US" sz="1400" dirty="0" smtClean="0"/>
              <a:t>']]</a:t>
            </a:r>
          </a:p>
          <a:p>
            <a:endParaRPr lang="en-US" sz="1400" dirty="0"/>
          </a:p>
        </p:txBody>
      </p:sp>
      <p:sp>
        <p:nvSpPr>
          <p:cNvPr id="13" name="Rectangle 12"/>
          <p:cNvSpPr/>
          <p:nvPr/>
        </p:nvSpPr>
        <p:spPr>
          <a:xfrm>
            <a:off x="8719593" y="2066073"/>
            <a:ext cx="1630496" cy="2431435"/>
          </a:xfrm>
          <a:prstGeom prst="rect">
            <a:avLst/>
          </a:prstGeom>
        </p:spPr>
        <p:txBody>
          <a:bodyPr wrap="square">
            <a:spAutoFit/>
          </a:bodyPr>
          <a:lstStyle/>
          <a:p>
            <a:r>
              <a:rPr lang="en-US" sz="1200" dirty="0" smtClean="0"/>
              <a:t> CD4, p=4</a:t>
            </a:r>
          </a:p>
          <a:p>
            <a:r>
              <a:rPr lang="en-US" sz="1200" dirty="0" smtClean="0"/>
              <a:t>[</a:t>
            </a:r>
            <a:r>
              <a:rPr lang="en-US" sz="1400" dirty="0"/>
              <a:t>'CASS' '33507']</a:t>
            </a:r>
          </a:p>
          <a:p>
            <a:r>
              <a:rPr lang="en-US" sz="1400" dirty="0"/>
              <a:t> ['TQYF' '11554']</a:t>
            </a:r>
          </a:p>
          <a:p>
            <a:r>
              <a:rPr lang="en-US" sz="1400" dirty="0"/>
              <a:t> ['EQYF' '9331']</a:t>
            </a:r>
          </a:p>
          <a:p>
            <a:r>
              <a:rPr lang="en-US" sz="1400" dirty="0"/>
              <a:t> ['ASSL' '9125']</a:t>
            </a:r>
          </a:p>
          <a:p>
            <a:r>
              <a:rPr lang="en-US" sz="1400" dirty="0"/>
              <a:t> ['EQFF' '7766']</a:t>
            </a:r>
          </a:p>
          <a:p>
            <a:r>
              <a:rPr lang="en-US" sz="1400" dirty="0"/>
              <a:t> ['YEQY' '6789']</a:t>
            </a:r>
          </a:p>
          <a:p>
            <a:r>
              <a:rPr lang="en-US" sz="1400" dirty="0"/>
              <a:t> ['DTQY' '6768']</a:t>
            </a:r>
          </a:p>
          <a:p>
            <a:r>
              <a:rPr lang="en-US" sz="1400" dirty="0"/>
              <a:t> ['NEQF' '5872']</a:t>
            </a:r>
          </a:p>
          <a:p>
            <a:r>
              <a:rPr lang="en-US" sz="1400" dirty="0"/>
              <a:t> ['EAFF' '5823']</a:t>
            </a:r>
          </a:p>
          <a:p>
            <a:r>
              <a:rPr lang="en-US" sz="1400" dirty="0"/>
              <a:t> ['ASSP' '5070</a:t>
            </a:r>
            <a:r>
              <a:rPr lang="en-US" sz="1400" dirty="0" smtClean="0"/>
              <a:t>']]</a:t>
            </a:r>
            <a:endParaRPr lang="en-US" sz="1400" dirty="0"/>
          </a:p>
        </p:txBody>
      </p:sp>
      <p:sp>
        <p:nvSpPr>
          <p:cNvPr id="14" name="Rectangle 13"/>
          <p:cNvSpPr/>
          <p:nvPr/>
        </p:nvSpPr>
        <p:spPr>
          <a:xfrm>
            <a:off x="10075183" y="2050685"/>
            <a:ext cx="1630496" cy="2462213"/>
          </a:xfrm>
          <a:prstGeom prst="rect">
            <a:avLst/>
          </a:prstGeom>
        </p:spPr>
        <p:txBody>
          <a:bodyPr wrap="square">
            <a:spAutoFit/>
          </a:bodyPr>
          <a:lstStyle/>
          <a:p>
            <a:r>
              <a:rPr lang="en-US" sz="1400" dirty="0" smtClean="0"/>
              <a:t>CD8, p=4</a:t>
            </a:r>
            <a:endParaRPr lang="en-US" sz="1400" dirty="0"/>
          </a:p>
          <a:p>
            <a:r>
              <a:rPr lang="en-US" sz="1400" dirty="0" smtClean="0"/>
              <a:t> [</a:t>
            </a:r>
            <a:r>
              <a:rPr lang="en-US" sz="1400" dirty="0"/>
              <a:t>'CASS' '45925']</a:t>
            </a:r>
          </a:p>
          <a:p>
            <a:r>
              <a:rPr lang="en-US" sz="1400" dirty="0"/>
              <a:t> ['TQYF' '13982']</a:t>
            </a:r>
          </a:p>
          <a:p>
            <a:r>
              <a:rPr lang="en-US" sz="1400" dirty="0"/>
              <a:t> ['EQYF' '13917']</a:t>
            </a:r>
          </a:p>
          <a:p>
            <a:r>
              <a:rPr lang="en-US" sz="1400" dirty="0"/>
              <a:t> ['ASSL' '12462']</a:t>
            </a:r>
          </a:p>
          <a:p>
            <a:r>
              <a:rPr lang="en-US" sz="1400" dirty="0"/>
              <a:t> ['EQFF' '12425']</a:t>
            </a:r>
          </a:p>
          <a:p>
            <a:r>
              <a:rPr lang="en-US" sz="1400" dirty="0"/>
              <a:t> ['YEQY' '10353']</a:t>
            </a:r>
          </a:p>
          <a:p>
            <a:r>
              <a:rPr lang="en-US" sz="1400" dirty="0"/>
              <a:t> ['NEQF' '9458']</a:t>
            </a:r>
          </a:p>
          <a:p>
            <a:r>
              <a:rPr lang="en-US" sz="1400" dirty="0"/>
              <a:t> ['DTQY' '8890']</a:t>
            </a:r>
          </a:p>
          <a:p>
            <a:r>
              <a:rPr lang="en-US" sz="1400" dirty="0"/>
              <a:t> ['EAFF' '8403']</a:t>
            </a:r>
          </a:p>
          <a:p>
            <a:r>
              <a:rPr lang="en-US" sz="1400" dirty="0"/>
              <a:t> ['TEAF' '6856']]</a:t>
            </a:r>
          </a:p>
        </p:txBody>
      </p:sp>
      <p:sp>
        <p:nvSpPr>
          <p:cNvPr id="15" name="Rectangle 14"/>
          <p:cNvSpPr/>
          <p:nvPr/>
        </p:nvSpPr>
        <p:spPr>
          <a:xfrm>
            <a:off x="1101434" y="4728340"/>
            <a:ext cx="1546577" cy="2031325"/>
          </a:xfrm>
          <a:prstGeom prst="rect">
            <a:avLst/>
          </a:prstGeom>
        </p:spPr>
        <p:txBody>
          <a:bodyPr wrap="square">
            <a:spAutoFit/>
          </a:bodyPr>
          <a:lstStyle/>
          <a:p>
            <a:r>
              <a:rPr lang="en-US" sz="1400" dirty="0" smtClean="0"/>
              <a:t> CD4</a:t>
            </a:r>
            <a:r>
              <a:rPr lang="en-US" sz="1400" dirty="0"/>
              <a:t>, </a:t>
            </a:r>
            <a:r>
              <a:rPr lang="en-US" sz="1400" dirty="0" smtClean="0"/>
              <a:t>p=5 </a:t>
            </a:r>
          </a:p>
          <a:p>
            <a:r>
              <a:rPr lang="en-US" sz="1400" dirty="0" smtClean="0"/>
              <a:t> [</a:t>
            </a:r>
            <a:r>
              <a:rPr lang="en-US" sz="1400" dirty="0"/>
              <a:t>'CASSL' '9118']</a:t>
            </a:r>
          </a:p>
          <a:p>
            <a:r>
              <a:rPr lang="en-US" sz="1400" dirty="0"/>
              <a:t> ['YEQYF' '6789']</a:t>
            </a:r>
          </a:p>
          <a:p>
            <a:r>
              <a:rPr lang="en-US" sz="1400" dirty="0"/>
              <a:t> ['DTQYF' '6768']</a:t>
            </a:r>
          </a:p>
          <a:p>
            <a:r>
              <a:rPr lang="en-US" sz="1400" dirty="0"/>
              <a:t> ['NEQFF' '5872']</a:t>
            </a:r>
          </a:p>
          <a:p>
            <a:r>
              <a:rPr lang="en-US" sz="1400" dirty="0"/>
              <a:t> ['CASSP' '5059']</a:t>
            </a:r>
          </a:p>
          <a:p>
            <a:r>
              <a:rPr lang="en-US" sz="1400" dirty="0"/>
              <a:t> ['TEAFF' '4901']</a:t>
            </a:r>
          </a:p>
          <a:p>
            <a:r>
              <a:rPr lang="en-US" sz="1400" dirty="0"/>
              <a:t> ['TDTQY' '4220']</a:t>
            </a:r>
          </a:p>
          <a:p>
            <a:r>
              <a:rPr lang="en-US" sz="1400" dirty="0"/>
              <a:t> ['ETQYF' '3939</a:t>
            </a:r>
            <a:r>
              <a:rPr lang="en-US" sz="1400" dirty="0" smtClean="0"/>
              <a:t>']</a:t>
            </a:r>
            <a:endParaRPr lang="en-US" sz="1400" dirty="0"/>
          </a:p>
        </p:txBody>
      </p:sp>
      <p:sp>
        <p:nvSpPr>
          <p:cNvPr id="16" name="Rectangle 15"/>
          <p:cNvSpPr/>
          <p:nvPr/>
        </p:nvSpPr>
        <p:spPr>
          <a:xfrm>
            <a:off x="2401410" y="4728340"/>
            <a:ext cx="1552158" cy="2031325"/>
          </a:xfrm>
          <a:prstGeom prst="rect">
            <a:avLst/>
          </a:prstGeom>
        </p:spPr>
        <p:txBody>
          <a:bodyPr wrap="square">
            <a:spAutoFit/>
          </a:bodyPr>
          <a:lstStyle/>
          <a:p>
            <a:r>
              <a:rPr lang="en-US" sz="1400" dirty="0"/>
              <a:t> </a:t>
            </a:r>
            <a:r>
              <a:rPr lang="en-US" sz="1400" dirty="0" smtClean="0"/>
              <a:t>CD8, p=5 </a:t>
            </a:r>
          </a:p>
          <a:p>
            <a:r>
              <a:rPr lang="en-US" sz="1400" dirty="0" smtClean="0"/>
              <a:t>[</a:t>
            </a:r>
            <a:r>
              <a:rPr lang="en-US" sz="1400" dirty="0"/>
              <a:t>'CASSL' '12457']</a:t>
            </a:r>
          </a:p>
          <a:p>
            <a:r>
              <a:rPr lang="en-US" sz="1400" dirty="0"/>
              <a:t> ['YEQYF' '10353']</a:t>
            </a:r>
          </a:p>
          <a:p>
            <a:r>
              <a:rPr lang="en-US" sz="1400" dirty="0"/>
              <a:t> ['NEQFF' '9457']</a:t>
            </a:r>
          </a:p>
          <a:p>
            <a:r>
              <a:rPr lang="en-US" sz="1400" dirty="0"/>
              <a:t> ['DTQYF' '8890']</a:t>
            </a:r>
          </a:p>
          <a:p>
            <a:r>
              <a:rPr lang="en-US" sz="1400" dirty="0"/>
              <a:t> ['TEAFF' '6856']</a:t>
            </a:r>
          </a:p>
          <a:p>
            <a:r>
              <a:rPr lang="en-US" sz="1400" dirty="0"/>
              <a:t> ['CASSQ' '6779']</a:t>
            </a:r>
          </a:p>
          <a:p>
            <a:r>
              <a:rPr lang="en-US" sz="1400" dirty="0"/>
              <a:t> ['CASSP' '6055']</a:t>
            </a:r>
          </a:p>
          <a:p>
            <a:r>
              <a:rPr lang="en-US" sz="1400" dirty="0"/>
              <a:t> ['TDTQY' '5838</a:t>
            </a:r>
            <a:r>
              <a:rPr lang="en-US" sz="1400" dirty="0" smtClean="0"/>
              <a:t>']</a:t>
            </a:r>
            <a:endParaRPr lang="en-US" sz="1400" dirty="0"/>
          </a:p>
        </p:txBody>
      </p:sp>
    </p:spTree>
    <p:extLst>
      <p:ext uri="{BB962C8B-B14F-4D97-AF65-F5344CB8AC3E}">
        <p14:creationId xmlns:p14="http://schemas.microsoft.com/office/powerpoint/2010/main" val="3395846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 Short Motifs</a:t>
            </a:r>
            <a:endParaRPr lang="en-US" sz="2000" b="1" dirty="0"/>
          </a:p>
        </p:txBody>
      </p:sp>
      <p:sp>
        <p:nvSpPr>
          <p:cNvPr id="7" name="Rectangle 6"/>
          <p:cNvSpPr/>
          <p:nvPr/>
        </p:nvSpPr>
        <p:spPr>
          <a:xfrm>
            <a:off x="1101435" y="1085910"/>
            <a:ext cx="10741697" cy="4801314"/>
          </a:xfrm>
          <a:prstGeom prst="rect">
            <a:avLst/>
          </a:prstGeom>
        </p:spPr>
        <p:txBody>
          <a:bodyPr wrap="square">
            <a:spAutoFit/>
          </a:bodyPr>
          <a:lstStyle/>
          <a:p>
            <a:pPr marL="285750" lvl="0" indent="-285750">
              <a:buFont typeface="Arial" panose="020B0604020202020204" pitchFamily="34" charset="0"/>
              <a:buChar char="•"/>
            </a:pPr>
            <a:r>
              <a:rPr lang="en-US" sz="1600" dirty="0" smtClean="0"/>
              <a:t>As can be seen on the past slide it seems like the most informative tuple size is p=4</a:t>
            </a:r>
          </a:p>
          <a:p>
            <a:pPr marL="285750" lvl="0" indent="-285750">
              <a:buFont typeface="Arial" panose="020B0604020202020204" pitchFamily="34" charset="0"/>
              <a:buChar char="•"/>
            </a:pPr>
            <a:r>
              <a:rPr lang="en-US" sz="1600" dirty="0" smtClean="0"/>
              <a:t>A lot of the smaller sets and subsets of the common p=4 sets</a:t>
            </a:r>
          </a:p>
          <a:p>
            <a:pPr marL="285750" lvl="0" indent="-285750">
              <a:buFont typeface="Arial" panose="020B0604020202020204" pitchFamily="34" charset="0"/>
              <a:buChar char="•"/>
            </a:pPr>
            <a:r>
              <a:rPr lang="en-US" sz="1600" dirty="0" smtClean="0"/>
              <a:t>large p values result in much less common tuples that are larger variants on p=4 tuples</a:t>
            </a:r>
          </a:p>
          <a:p>
            <a:pPr marL="285750" lvl="0" indent="-285750">
              <a:buFont typeface="Arial" panose="020B0604020202020204" pitchFamily="34" charset="0"/>
              <a:buChar char="•"/>
            </a:pPr>
            <a:r>
              <a:rPr lang="en-US" sz="1600" dirty="0" smtClean="0"/>
              <a:t>The next question that arises is where do these motifs show up in a sequence</a:t>
            </a:r>
          </a:p>
          <a:p>
            <a:pPr marL="285750" lvl="0" indent="-285750">
              <a:buFont typeface="Arial" panose="020B0604020202020204" pitchFamily="34" charset="0"/>
              <a:buChar char="•"/>
            </a:pPr>
            <a:r>
              <a:rPr lang="en-US" sz="1600" dirty="0" smtClean="0"/>
              <a:t>“CASS” always shows up at the beginning of a sequence and “</a:t>
            </a:r>
            <a:r>
              <a:rPr lang="en-US" sz="1600" dirty="0"/>
              <a:t>TQYF” &amp; </a:t>
            </a:r>
            <a:r>
              <a:rPr lang="en-US" sz="1600" dirty="0" smtClean="0"/>
              <a:t>“EQYF</a:t>
            </a:r>
            <a:r>
              <a:rPr lang="en-US" sz="1600" dirty="0"/>
              <a:t>” </a:t>
            </a:r>
            <a:r>
              <a:rPr lang="en-US" sz="1600" dirty="0" smtClean="0"/>
              <a:t>always shows up at the end of a sequence, regardless of length. “ASSL” often shows up in the second and third positions likely due to “CASSL” being reasonably common. These quasi-rules are consistent across both CD4 and CD8 populations.</a:t>
            </a:r>
          </a:p>
          <a:p>
            <a:pPr marL="285750" lvl="0" indent="-285750">
              <a:buFont typeface="Arial" panose="020B0604020202020204" pitchFamily="34" charset="0"/>
              <a:buChar char="•"/>
            </a:pPr>
            <a:r>
              <a:rPr lang="en-US" sz="1600" dirty="0" smtClean="0"/>
              <a:t>This would tend to suggest that there is definitely some underlying logic to the sequence. Obviously this goes without saying however this confirms that the sequences can be in some way generalized based on the short motifs.</a:t>
            </a:r>
          </a:p>
          <a:p>
            <a:pPr marL="285750" lvl="0" indent="-285750">
              <a:buFont typeface="Arial" panose="020B0604020202020204" pitchFamily="34" charset="0"/>
              <a:buChar char="•"/>
            </a:pPr>
            <a:r>
              <a:rPr lang="en-US" sz="1600" dirty="0" smtClean="0"/>
              <a:t>Considering that the most common motifs are at the beginning and end of the sequence, and are consistent across populations, this tends to suggest that the motifs are adding noise to finding distinct differences in populations.</a:t>
            </a:r>
          </a:p>
          <a:p>
            <a:pPr marL="285750" lvl="0" indent="-285750">
              <a:buFont typeface="Arial" panose="020B0604020202020204" pitchFamily="34" charset="0"/>
              <a:buChar char="•"/>
            </a:pPr>
            <a:r>
              <a:rPr lang="en-US" sz="1600" dirty="0" smtClean="0"/>
              <a:t>Furthermore this would suggest that the CDR3 loop itself is not uniformly hypervariable, the ends of the loop being less random and more common across populations. This could be due to having some consistent structure in establishing the loop so it presents better to the antigen.</a:t>
            </a:r>
          </a:p>
          <a:p>
            <a:pPr marL="285750" lvl="0" indent="-285750">
              <a:buFont typeface="Arial" panose="020B0604020202020204" pitchFamily="34" charset="0"/>
              <a:buChar char="•"/>
            </a:pPr>
            <a:r>
              <a:rPr lang="en-US" sz="1600" dirty="0" smtClean="0"/>
              <a:t>Focusing on the center of the sequence will focus on the antigen binding and furthermore the region that likely contains areas relevant to separation. </a:t>
            </a:r>
          </a:p>
          <a:p>
            <a:pPr marL="285750" lvl="0" indent="-285750">
              <a:buFont typeface="Arial" panose="020B0604020202020204" pitchFamily="34" charset="0"/>
              <a:buChar char="•"/>
            </a:pPr>
            <a:r>
              <a:rPr lang="en-US" sz="1600" dirty="0" smtClean="0"/>
              <a:t>This leads to a needing to do the character usage at different positions. We need to normalize the positions though as we’ve seen that the beginning and end regardless of length contain common features. </a:t>
            </a: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79664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CD4</a:t>
            </a:r>
            <a:endParaRPr lang="en-US" sz="2000" b="1" dirty="0"/>
          </a:p>
        </p:txBody>
      </p:sp>
      <p:pic>
        <p:nvPicPr>
          <p:cNvPr id="3" name="Picture 2"/>
          <p:cNvPicPr>
            <a:picLocks noChangeAspect="1"/>
          </p:cNvPicPr>
          <p:nvPr/>
        </p:nvPicPr>
        <p:blipFill>
          <a:blip r:embed="rId3"/>
          <a:stretch>
            <a:fillRect/>
          </a:stretch>
        </p:blipFill>
        <p:spPr>
          <a:xfrm>
            <a:off x="1101435" y="1085910"/>
            <a:ext cx="2765844" cy="1966508"/>
          </a:xfrm>
          <a:prstGeom prst="rect">
            <a:avLst/>
          </a:prstGeom>
        </p:spPr>
      </p:pic>
      <p:pic>
        <p:nvPicPr>
          <p:cNvPr id="5" name="Picture 4"/>
          <p:cNvPicPr>
            <a:picLocks noChangeAspect="1"/>
          </p:cNvPicPr>
          <p:nvPr/>
        </p:nvPicPr>
        <p:blipFill>
          <a:blip r:embed="rId4"/>
          <a:stretch>
            <a:fillRect/>
          </a:stretch>
        </p:blipFill>
        <p:spPr>
          <a:xfrm>
            <a:off x="4117267" y="1085910"/>
            <a:ext cx="2757258" cy="1960402"/>
          </a:xfrm>
          <a:prstGeom prst="rect">
            <a:avLst/>
          </a:prstGeom>
        </p:spPr>
      </p:pic>
      <p:pic>
        <p:nvPicPr>
          <p:cNvPr id="6" name="Picture 5"/>
          <p:cNvPicPr>
            <a:picLocks noChangeAspect="1"/>
          </p:cNvPicPr>
          <p:nvPr/>
        </p:nvPicPr>
        <p:blipFill>
          <a:blip r:embed="rId5"/>
          <a:stretch>
            <a:fillRect/>
          </a:stretch>
        </p:blipFill>
        <p:spPr>
          <a:xfrm>
            <a:off x="7124513" y="1085911"/>
            <a:ext cx="2757256" cy="1960402"/>
          </a:xfrm>
          <a:prstGeom prst="rect">
            <a:avLst/>
          </a:prstGeom>
        </p:spPr>
      </p:pic>
      <p:pic>
        <p:nvPicPr>
          <p:cNvPr id="8" name="Picture 7"/>
          <p:cNvPicPr>
            <a:picLocks noChangeAspect="1"/>
          </p:cNvPicPr>
          <p:nvPr/>
        </p:nvPicPr>
        <p:blipFill>
          <a:blip r:embed="rId6"/>
          <a:stretch>
            <a:fillRect/>
          </a:stretch>
        </p:blipFill>
        <p:spPr>
          <a:xfrm>
            <a:off x="1101435" y="3452527"/>
            <a:ext cx="2765844" cy="1997155"/>
          </a:xfrm>
          <a:prstGeom prst="rect">
            <a:avLst/>
          </a:prstGeom>
        </p:spPr>
      </p:pic>
      <p:pic>
        <p:nvPicPr>
          <p:cNvPr id="9" name="Picture 8"/>
          <p:cNvPicPr>
            <a:picLocks noChangeAspect="1"/>
          </p:cNvPicPr>
          <p:nvPr/>
        </p:nvPicPr>
        <p:blipFill>
          <a:blip r:embed="rId7"/>
          <a:stretch>
            <a:fillRect/>
          </a:stretch>
        </p:blipFill>
        <p:spPr>
          <a:xfrm>
            <a:off x="4117267" y="3379037"/>
            <a:ext cx="2867620" cy="2070645"/>
          </a:xfrm>
          <a:prstGeom prst="rect">
            <a:avLst/>
          </a:prstGeom>
        </p:spPr>
      </p:pic>
      <p:pic>
        <p:nvPicPr>
          <p:cNvPr id="10" name="Picture 9"/>
          <p:cNvPicPr>
            <a:picLocks noChangeAspect="1"/>
          </p:cNvPicPr>
          <p:nvPr/>
        </p:nvPicPr>
        <p:blipFill>
          <a:blip r:embed="rId8"/>
          <a:stretch>
            <a:fillRect/>
          </a:stretch>
        </p:blipFill>
        <p:spPr>
          <a:xfrm>
            <a:off x="7124513" y="3379036"/>
            <a:ext cx="2912310" cy="2070645"/>
          </a:xfrm>
          <a:prstGeom prst="rect">
            <a:avLst/>
          </a:prstGeom>
        </p:spPr>
      </p:pic>
    </p:spTree>
    <p:extLst>
      <p:ext uri="{BB962C8B-B14F-4D97-AF65-F5344CB8AC3E}">
        <p14:creationId xmlns:p14="http://schemas.microsoft.com/office/powerpoint/2010/main" val="3359564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731033" cy="1972019"/>
          </a:xfrm>
          <a:prstGeom prst="rect">
            <a:avLst/>
          </a:prstGeom>
        </p:spPr>
      </p:pic>
      <p:pic>
        <p:nvPicPr>
          <p:cNvPr id="5" name="Picture 4"/>
          <p:cNvPicPr>
            <a:picLocks noChangeAspect="1"/>
          </p:cNvPicPr>
          <p:nvPr/>
        </p:nvPicPr>
        <p:blipFill>
          <a:blip r:embed="rId3"/>
          <a:stretch>
            <a:fillRect/>
          </a:stretch>
        </p:blipFill>
        <p:spPr>
          <a:xfrm>
            <a:off x="2731033" y="-1"/>
            <a:ext cx="2731034" cy="1972019"/>
          </a:xfrm>
          <a:prstGeom prst="rect">
            <a:avLst/>
          </a:prstGeom>
        </p:spPr>
      </p:pic>
      <p:pic>
        <p:nvPicPr>
          <p:cNvPr id="6" name="Picture 5"/>
          <p:cNvPicPr>
            <a:picLocks noChangeAspect="1"/>
          </p:cNvPicPr>
          <p:nvPr/>
        </p:nvPicPr>
        <p:blipFill>
          <a:blip r:embed="rId4"/>
          <a:stretch>
            <a:fillRect/>
          </a:stretch>
        </p:blipFill>
        <p:spPr>
          <a:xfrm>
            <a:off x="5462067" y="0"/>
            <a:ext cx="2731034" cy="2008538"/>
          </a:xfrm>
          <a:prstGeom prst="rect">
            <a:avLst/>
          </a:prstGeom>
        </p:spPr>
      </p:pic>
      <p:pic>
        <p:nvPicPr>
          <p:cNvPr id="7" name="Picture 6"/>
          <p:cNvPicPr>
            <a:picLocks noChangeAspect="1"/>
          </p:cNvPicPr>
          <p:nvPr/>
        </p:nvPicPr>
        <p:blipFill>
          <a:blip r:embed="rId5"/>
          <a:stretch>
            <a:fillRect/>
          </a:stretch>
        </p:blipFill>
        <p:spPr>
          <a:xfrm>
            <a:off x="8193100" y="-1"/>
            <a:ext cx="2731035" cy="2008539"/>
          </a:xfrm>
          <a:prstGeom prst="rect">
            <a:avLst/>
          </a:prstGeom>
        </p:spPr>
      </p:pic>
      <p:pic>
        <p:nvPicPr>
          <p:cNvPr id="8" name="Picture 7"/>
          <p:cNvPicPr>
            <a:picLocks noChangeAspect="1"/>
          </p:cNvPicPr>
          <p:nvPr/>
        </p:nvPicPr>
        <p:blipFill>
          <a:blip r:embed="rId6"/>
          <a:stretch>
            <a:fillRect/>
          </a:stretch>
        </p:blipFill>
        <p:spPr>
          <a:xfrm>
            <a:off x="0" y="1972019"/>
            <a:ext cx="2731032" cy="1972018"/>
          </a:xfrm>
          <a:prstGeom prst="rect">
            <a:avLst/>
          </a:prstGeom>
        </p:spPr>
      </p:pic>
      <p:pic>
        <p:nvPicPr>
          <p:cNvPr id="9" name="Picture 8"/>
          <p:cNvPicPr>
            <a:picLocks noChangeAspect="1"/>
          </p:cNvPicPr>
          <p:nvPr/>
        </p:nvPicPr>
        <p:blipFill>
          <a:blip r:embed="rId7"/>
          <a:stretch>
            <a:fillRect/>
          </a:stretch>
        </p:blipFill>
        <p:spPr>
          <a:xfrm>
            <a:off x="2654770" y="1972018"/>
            <a:ext cx="2731033" cy="2008538"/>
          </a:xfrm>
          <a:prstGeom prst="rect">
            <a:avLst/>
          </a:prstGeom>
        </p:spPr>
      </p:pic>
      <p:pic>
        <p:nvPicPr>
          <p:cNvPr id="10" name="Picture 9"/>
          <p:cNvPicPr>
            <a:picLocks noChangeAspect="1"/>
          </p:cNvPicPr>
          <p:nvPr/>
        </p:nvPicPr>
        <p:blipFill>
          <a:blip r:embed="rId8"/>
          <a:stretch>
            <a:fillRect/>
          </a:stretch>
        </p:blipFill>
        <p:spPr>
          <a:xfrm>
            <a:off x="5385802" y="2008537"/>
            <a:ext cx="2680457" cy="1935499"/>
          </a:xfrm>
          <a:prstGeom prst="rect">
            <a:avLst/>
          </a:prstGeom>
        </p:spPr>
      </p:pic>
      <p:pic>
        <p:nvPicPr>
          <p:cNvPr id="11" name="Picture 10"/>
          <p:cNvPicPr>
            <a:picLocks noChangeAspect="1"/>
          </p:cNvPicPr>
          <p:nvPr/>
        </p:nvPicPr>
        <p:blipFill>
          <a:blip r:embed="rId9"/>
          <a:stretch>
            <a:fillRect/>
          </a:stretch>
        </p:blipFill>
        <p:spPr>
          <a:xfrm>
            <a:off x="8193100" y="2008537"/>
            <a:ext cx="2731036" cy="1972021"/>
          </a:xfrm>
          <a:prstGeom prst="rect">
            <a:avLst/>
          </a:prstGeom>
        </p:spPr>
      </p:pic>
      <p:pic>
        <p:nvPicPr>
          <p:cNvPr id="12" name="Picture 11"/>
          <p:cNvPicPr>
            <a:picLocks noChangeAspect="1"/>
          </p:cNvPicPr>
          <p:nvPr/>
        </p:nvPicPr>
        <p:blipFill>
          <a:blip r:embed="rId10"/>
          <a:stretch>
            <a:fillRect/>
          </a:stretch>
        </p:blipFill>
        <p:spPr>
          <a:xfrm>
            <a:off x="17231" y="3944037"/>
            <a:ext cx="2780690" cy="1972020"/>
          </a:xfrm>
          <a:prstGeom prst="rect">
            <a:avLst/>
          </a:prstGeom>
        </p:spPr>
      </p:pic>
      <p:pic>
        <p:nvPicPr>
          <p:cNvPr id="13" name="Picture 12"/>
          <p:cNvPicPr>
            <a:picLocks noChangeAspect="1"/>
          </p:cNvPicPr>
          <p:nvPr/>
        </p:nvPicPr>
        <p:blipFill>
          <a:blip r:embed="rId11"/>
          <a:stretch>
            <a:fillRect/>
          </a:stretch>
        </p:blipFill>
        <p:spPr>
          <a:xfrm>
            <a:off x="2797921" y="3980555"/>
            <a:ext cx="2587881" cy="1868652"/>
          </a:xfrm>
          <a:prstGeom prst="rect">
            <a:avLst/>
          </a:prstGeom>
        </p:spPr>
      </p:pic>
      <p:pic>
        <p:nvPicPr>
          <p:cNvPr id="15" name="Picture 14"/>
          <p:cNvPicPr>
            <a:picLocks noChangeAspect="1"/>
          </p:cNvPicPr>
          <p:nvPr/>
        </p:nvPicPr>
        <p:blipFill>
          <a:blip r:embed="rId12"/>
          <a:stretch>
            <a:fillRect/>
          </a:stretch>
        </p:blipFill>
        <p:spPr>
          <a:xfrm>
            <a:off x="5462068" y="3980555"/>
            <a:ext cx="2604192" cy="1880430"/>
          </a:xfrm>
          <a:prstGeom prst="rect">
            <a:avLst/>
          </a:prstGeom>
        </p:spPr>
      </p:pic>
      <p:pic>
        <p:nvPicPr>
          <p:cNvPr id="16" name="Picture 15"/>
          <p:cNvPicPr>
            <a:picLocks noChangeAspect="1"/>
          </p:cNvPicPr>
          <p:nvPr/>
        </p:nvPicPr>
        <p:blipFill>
          <a:blip r:embed="rId13"/>
          <a:stretch>
            <a:fillRect/>
          </a:stretch>
        </p:blipFill>
        <p:spPr>
          <a:xfrm>
            <a:off x="8023342" y="3944036"/>
            <a:ext cx="2654767" cy="1916949"/>
          </a:xfrm>
          <a:prstGeom prst="rect">
            <a:avLst/>
          </a:prstGeom>
        </p:spPr>
      </p:pic>
    </p:spTree>
    <p:extLst>
      <p:ext uri="{BB962C8B-B14F-4D97-AF65-F5344CB8AC3E}">
        <p14:creationId xmlns:p14="http://schemas.microsoft.com/office/powerpoint/2010/main" val="2885621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22313" cy="2149215"/>
          </a:xfrm>
          <a:prstGeom prst="rect">
            <a:avLst/>
          </a:prstGeom>
        </p:spPr>
      </p:pic>
      <p:pic>
        <p:nvPicPr>
          <p:cNvPr id="5" name="Picture 4"/>
          <p:cNvPicPr>
            <a:picLocks noChangeAspect="1"/>
          </p:cNvPicPr>
          <p:nvPr/>
        </p:nvPicPr>
        <p:blipFill>
          <a:blip r:embed="rId3"/>
          <a:stretch>
            <a:fillRect/>
          </a:stretch>
        </p:blipFill>
        <p:spPr>
          <a:xfrm>
            <a:off x="2922313" y="59750"/>
            <a:ext cx="2938780" cy="2089465"/>
          </a:xfrm>
          <a:prstGeom prst="rect">
            <a:avLst/>
          </a:prstGeom>
        </p:spPr>
      </p:pic>
    </p:spTree>
    <p:extLst>
      <p:ext uri="{BB962C8B-B14F-4D97-AF65-F5344CB8AC3E}">
        <p14:creationId xmlns:p14="http://schemas.microsoft.com/office/powerpoint/2010/main" val="229637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4891741" cy="400110"/>
          </a:xfrm>
          <a:prstGeom prst="rect">
            <a:avLst/>
          </a:prstGeom>
          <a:noFill/>
        </p:spPr>
        <p:txBody>
          <a:bodyPr wrap="square" rtlCol="0">
            <a:spAutoFit/>
          </a:bodyPr>
          <a:lstStyle/>
          <a:p>
            <a:r>
              <a:rPr lang="en-US" sz="2000" b="1" dirty="0" smtClean="0"/>
              <a:t>Dataset Overview: Amino Acid Usage CD8</a:t>
            </a:r>
            <a:endParaRPr lang="en-US" sz="2000" b="1" dirty="0"/>
          </a:p>
        </p:txBody>
      </p:sp>
      <p:pic>
        <p:nvPicPr>
          <p:cNvPr id="2" name="Picture 1"/>
          <p:cNvPicPr>
            <a:picLocks noChangeAspect="1"/>
          </p:cNvPicPr>
          <p:nvPr/>
        </p:nvPicPr>
        <p:blipFill>
          <a:blip r:embed="rId3"/>
          <a:stretch>
            <a:fillRect/>
          </a:stretch>
        </p:blipFill>
        <p:spPr>
          <a:xfrm>
            <a:off x="779413" y="1085910"/>
            <a:ext cx="3277531" cy="2330316"/>
          </a:xfrm>
          <a:prstGeom prst="rect">
            <a:avLst/>
          </a:prstGeom>
        </p:spPr>
      </p:pic>
      <p:pic>
        <p:nvPicPr>
          <p:cNvPr id="7" name="Picture 6"/>
          <p:cNvPicPr>
            <a:picLocks noChangeAspect="1"/>
          </p:cNvPicPr>
          <p:nvPr/>
        </p:nvPicPr>
        <p:blipFill>
          <a:blip r:embed="rId4"/>
          <a:stretch>
            <a:fillRect/>
          </a:stretch>
        </p:blipFill>
        <p:spPr>
          <a:xfrm>
            <a:off x="4056944" y="1085910"/>
            <a:ext cx="3277531" cy="2330316"/>
          </a:xfrm>
          <a:prstGeom prst="rect">
            <a:avLst/>
          </a:prstGeom>
        </p:spPr>
      </p:pic>
      <p:pic>
        <p:nvPicPr>
          <p:cNvPr id="11" name="Picture 10"/>
          <p:cNvPicPr>
            <a:picLocks noChangeAspect="1"/>
          </p:cNvPicPr>
          <p:nvPr/>
        </p:nvPicPr>
        <p:blipFill>
          <a:blip r:embed="rId5"/>
          <a:stretch>
            <a:fillRect/>
          </a:stretch>
        </p:blipFill>
        <p:spPr>
          <a:xfrm>
            <a:off x="7334475" y="1085910"/>
            <a:ext cx="3227236" cy="2330316"/>
          </a:xfrm>
          <a:prstGeom prst="rect">
            <a:avLst/>
          </a:prstGeom>
        </p:spPr>
      </p:pic>
      <p:pic>
        <p:nvPicPr>
          <p:cNvPr id="3" name="Picture 2"/>
          <p:cNvPicPr>
            <a:picLocks noChangeAspect="1"/>
          </p:cNvPicPr>
          <p:nvPr/>
        </p:nvPicPr>
        <p:blipFill>
          <a:blip r:embed="rId6"/>
          <a:stretch>
            <a:fillRect/>
          </a:stretch>
        </p:blipFill>
        <p:spPr>
          <a:xfrm>
            <a:off x="779413" y="3416226"/>
            <a:ext cx="3388635" cy="2409311"/>
          </a:xfrm>
          <a:prstGeom prst="rect">
            <a:avLst/>
          </a:prstGeom>
        </p:spPr>
      </p:pic>
      <p:pic>
        <p:nvPicPr>
          <p:cNvPr id="5" name="Picture 4"/>
          <p:cNvPicPr>
            <a:picLocks noChangeAspect="1"/>
          </p:cNvPicPr>
          <p:nvPr/>
        </p:nvPicPr>
        <p:blipFill>
          <a:blip r:embed="rId7"/>
          <a:stretch>
            <a:fillRect/>
          </a:stretch>
        </p:blipFill>
        <p:spPr>
          <a:xfrm>
            <a:off x="4168048" y="3416225"/>
            <a:ext cx="3388635" cy="2409311"/>
          </a:xfrm>
          <a:prstGeom prst="rect">
            <a:avLst/>
          </a:prstGeom>
        </p:spPr>
      </p:pic>
      <p:pic>
        <p:nvPicPr>
          <p:cNvPr id="6" name="Picture 5"/>
          <p:cNvPicPr>
            <a:picLocks noChangeAspect="1"/>
          </p:cNvPicPr>
          <p:nvPr/>
        </p:nvPicPr>
        <p:blipFill>
          <a:blip r:embed="rId8"/>
          <a:stretch>
            <a:fillRect/>
          </a:stretch>
        </p:blipFill>
        <p:spPr>
          <a:xfrm>
            <a:off x="7556683" y="3473022"/>
            <a:ext cx="3228869" cy="2295718"/>
          </a:xfrm>
          <a:prstGeom prst="rect">
            <a:avLst/>
          </a:prstGeom>
        </p:spPr>
      </p:pic>
    </p:spTree>
    <p:extLst>
      <p:ext uri="{BB962C8B-B14F-4D97-AF65-F5344CB8AC3E}">
        <p14:creationId xmlns:p14="http://schemas.microsoft.com/office/powerpoint/2010/main" val="1502277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402348" cy="2456761"/>
          </a:xfrm>
          <a:prstGeom prst="rect">
            <a:avLst/>
          </a:prstGeom>
        </p:spPr>
      </p:pic>
      <p:pic>
        <p:nvPicPr>
          <p:cNvPr id="5" name="Picture 4"/>
          <p:cNvPicPr>
            <a:picLocks noChangeAspect="1"/>
          </p:cNvPicPr>
          <p:nvPr/>
        </p:nvPicPr>
        <p:blipFill>
          <a:blip r:embed="rId3"/>
          <a:stretch>
            <a:fillRect/>
          </a:stretch>
        </p:blipFill>
        <p:spPr>
          <a:xfrm>
            <a:off x="3402348" y="0"/>
            <a:ext cx="3295889" cy="2423961"/>
          </a:xfrm>
          <a:prstGeom prst="rect">
            <a:avLst/>
          </a:prstGeom>
        </p:spPr>
      </p:pic>
      <p:pic>
        <p:nvPicPr>
          <p:cNvPr id="6" name="Picture 5"/>
          <p:cNvPicPr>
            <a:picLocks noChangeAspect="1"/>
          </p:cNvPicPr>
          <p:nvPr/>
        </p:nvPicPr>
        <p:blipFill>
          <a:blip r:embed="rId4"/>
          <a:stretch>
            <a:fillRect/>
          </a:stretch>
        </p:blipFill>
        <p:spPr>
          <a:xfrm>
            <a:off x="6698237" y="-1"/>
            <a:ext cx="3340488" cy="2456761"/>
          </a:xfrm>
          <a:prstGeom prst="rect">
            <a:avLst/>
          </a:prstGeom>
        </p:spPr>
      </p:pic>
      <p:pic>
        <p:nvPicPr>
          <p:cNvPr id="7" name="Picture 6"/>
          <p:cNvPicPr>
            <a:picLocks noChangeAspect="1"/>
          </p:cNvPicPr>
          <p:nvPr/>
        </p:nvPicPr>
        <p:blipFill>
          <a:blip r:embed="rId5"/>
          <a:stretch>
            <a:fillRect/>
          </a:stretch>
        </p:blipFill>
        <p:spPr>
          <a:xfrm>
            <a:off x="0" y="2423962"/>
            <a:ext cx="3007605" cy="2171726"/>
          </a:xfrm>
          <a:prstGeom prst="rect">
            <a:avLst/>
          </a:prstGeom>
        </p:spPr>
      </p:pic>
      <p:pic>
        <p:nvPicPr>
          <p:cNvPr id="8" name="Picture 7"/>
          <p:cNvPicPr>
            <a:picLocks noChangeAspect="1"/>
          </p:cNvPicPr>
          <p:nvPr/>
        </p:nvPicPr>
        <p:blipFill>
          <a:blip r:embed="rId6"/>
          <a:stretch>
            <a:fillRect/>
          </a:stretch>
        </p:blipFill>
        <p:spPr>
          <a:xfrm>
            <a:off x="3219814" y="2423961"/>
            <a:ext cx="3083680" cy="2238285"/>
          </a:xfrm>
          <a:prstGeom prst="rect">
            <a:avLst/>
          </a:prstGeom>
        </p:spPr>
      </p:pic>
      <p:pic>
        <p:nvPicPr>
          <p:cNvPr id="9" name="Picture 8"/>
          <p:cNvPicPr>
            <a:picLocks noChangeAspect="1"/>
          </p:cNvPicPr>
          <p:nvPr/>
        </p:nvPicPr>
        <p:blipFill>
          <a:blip r:embed="rId7"/>
          <a:stretch>
            <a:fillRect/>
          </a:stretch>
        </p:blipFill>
        <p:spPr>
          <a:xfrm>
            <a:off x="6486028" y="2569333"/>
            <a:ext cx="2806283" cy="2026356"/>
          </a:xfrm>
          <a:prstGeom prst="rect">
            <a:avLst/>
          </a:prstGeom>
        </p:spPr>
      </p:pic>
      <p:pic>
        <p:nvPicPr>
          <p:cNvPr id="10" name="Picture 9"/>
          <p:cNvPicPr>
            <a:picLocks noChangeAspect="1"/>
          </p:cNvPicPr>
          <p:nvPr/>
        </p:nvPicPr>
        <p:blipFill>
          <a:blip r:embed="rId8"/>
          <a:stretch>
            <a:fillRect/>
          </a:stretch>
        </p:blipFill>
        <p:spPr>
          <a:xfrm>
            <a:off x="308472" y="4751031"/>
            <a:ext cx="2566931" cy="1853525"/>
          </a:xfrm>
          <a:prstGeom prst="rect">
            <a:avLst/>
          </a:prstGeom>
        </p:spPr>
      </p:pic>
      <p:pic>
        <p:nvPicPr>
          <p:cNvPr id="11" name="Picture 10"/>
          <p:cNvPicPr>
            <a:picLocks noChangeAspect="1"/>
          </p:cNvPicPr>
          <p:nvPr/>
        </p:nvPicPr>
        <p:blipFill>
          <a:blip r:embed="rId9"/>
          <a:stretch>
            <a:fillRect/>
          </a:stretch>
        </p:blipFill>
        <p:spPr>
          <a:xfrm>
            <a:off x="3037280" y="4662246"/>
            <a:ext cx="2801660" cy="1991973"/>
          </a:xfrm>
          <a:prstGeom prst="rect">
            <a:avLst/>
          </a:prstGeom>
        </p:spPr>
      </p:pic>
      <p:pic>
        <p:nvPicPr>
          <p:cNvPr id="12" name="Picture 11"/>
          <p:cNvPicPr>
            <a:picLocks noChangeAspect="1"/>
          </p:cNvPicPr>
          <p:nvPr/>
        </p:nvPicPr>
        <p:blipFill>
          <a:blip r:embed="rId10"/>
          <a:stretch>
            <a:fillRect/>
          </a:stretch>
        </p:blipFill>
        <p:spPr>
          <a:xfrm>
            <a:off x="6515703" y="4595688"/>
            <a:ext cx="2776608" cy="2004928"/>
          </a:xfrm>
          <a:prstGeom prst="rect">
            <a:avLst/>
          </a:prstGeom>
        </p:spPr>
      </p:pic>
    </p:spTree>
    <p:extLst>
      <p:ext uri="{BB962C8B-B14F-4D97-AF65-F5344CB8AC3E}">
        <p14:creationId xmlns:p14="http://schemas.microsoft.com/office/powerpoint/2010/main" val="111700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Dataset Overview:</a:t>
            </a:r>
            <a:endParaRPr lang="en-US" sz="2000" b="1" dirty="0"/>
          </a:p>
        </p:txBody>
      </p:sp>
      <mc:AlternateContent xmlns:mc="http://schemas.openxmlformats.org/markup-compatibility/2006" xmlns:a14="http://schemas.microsoft.com/office/drawing/2010/main">
        <mc:Choice Requires="a14">
          <p:sp>
            <p:nvSpPr>
              <p:cNvPr id="7" name="Rectangle 6"/>
              <p:cNvSpPr/>
              <p:nvPr/>
            </p:nvSpPr>
            <p:spPr>
              <a:xfrm>
                <a:off x="1101436" y="1085910"/>
                <a:ext cx="5884250" cy="4555093"/>
              </a:xfrm>
              <a:prstGeom prst="rect">
                <a:avLst/>
              </a:prstGeom>
            </p:spPr>
            <p:txBody>
              <a:bodyPr wrap="square">
                <a:spAutoFit/>
              </a:bodyPr>
              <a:lstStyle/>
              <a:p>
                <a:pPr lvl="0"/>
                <a14:m>
                  <m:oMath xmlns:m="http://schemas.openxmlformats.org/officeDocument/2006/math">
                    <m:r>
                      <a:rPr lang="en-US" sz="1600" i="1">
                        <a:latin typeface="Cambria Math" panose="02040503050406030204" pitchFamily="18" charset="0"/>
                      </a:rPr>
                      <m:t>𝛼</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=33342</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=41377</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=74719</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0.45 :0.55</m:t>
                    </m:r>
                  </m:oMath>
                </a14:m>
                <a:endParaRPr lang="en-US" sz="1600" dirty="0"/>
              </a:p>
              <a:p>
                <a:pPr lvl="0"/>
                <a14:m>
                  <m:oMath xmlns:m="http://schemas.openxmlformats.org/officeDocument/2006/math">
                    <m:r>
                      <a:rPr lang="en-US" sz="1600" i="1">
                        <a:latin typeface="Cambria Math" panose="02040503050406030204" pitchFamily="18" charset="0"/>
                      </a:rPr>
                      <m:t>𝛽</m:t>
                    </m:r>
                  </m:oMath>
                </a14:m>
                <a:r>
                  <a:rPr lang="en-US" sz="1600" dirty="0"/>
                  <a:t> Sequences</a:t>
                </a:r>
              </a:p>
              <a:p>
                <a:pPr marL="742950" lvl="1" indent="-285750">
                  <a:buFont typeface="Arial" panose="020B0604020202020204" pitchFamily="34" charset="0"/>
                  <a:buChar char="•"/>
                </a:pPr>
                <a:r>
                  <a:rPr lang="en-US" sz="1600" i="1" dirty="0"/>
                  <a:t>CD4</a:t>
                </a:r>
                <a:r>
                  <a:rPr lang="en-US" sz="1600" dirty="0"/>
                  <a:t> training points </a:t>
                </a:r>
                <a14:m>
                  <m:oMath xmlns:m="http://schemas.openxmlformats.org/officeDocument/2006/math">
                    <m:r>
                      <a:rPr lang="en-US" sz="1600" i="1">
                        <a:latin typeface="Cambria Math" panose="02040503050406030204" pitchFamily="18" charset="0"/>
                      </a:rPr>
                      <m:t>=64264</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0</m:t>
                    </m:r>
                  </m:oMath>
                </a14:m>
                <a:endParaRPr lang="en-US" sz="1600" dirty="0"/>
              </a:p>
              <a:p>
                <a:pPr marL="742950" lvl="1" indent="-285750">
                  <a:buFont typeface="Arial" panose="020B0604020202020204" pitchFamily="34" charset="0"/>
                  <a:buChar char="•"/>
                </a:pPr>
                <a:r>
                  <a:rPr lang="en-US" sz="1600" i="1" dirty="0"/>
                  <a:t>CD8</a:t>
                </a:r>
                <a:r>
                  <a:rPr lang="en-US" sz="1600" dirty="0"/>
                  <a:t> training points </a:t>
                </a:r>
                <a14:m>
                  <m:oMath xmlns:m="http://schemas.openxmlformats.org/officeDocument/2006/math">
                    <m:r>
                      <a:rPr lang="en-US" sz="1600" i="1">
                        <a:latin typeface="Cambria Math" panose="02040503050406030204" pitchFamily="18" charset="0"/>
                      </a:rPr>
                      <m:t>=81693</m:t>
                    </m:r>
                  </m:oMath>
                </a14:m>
                <a:r>
                  <a:rPr lang="en-US" sz="1600" dirty="0"/>
                  <a:t>, with a </a:t>
                </a:r>
                <a14:m>
                  <m:oMath xmlns:m="http://schemas.openxmlformats.org/officeDocument/2006/math">
                    <m:r>
                      <a:rPr lang="en-US" sz="1600" i="1">
                        <a:latin typeface="Cambria Math" panose="02040503050406030204" pitchFamily="18" charset="0"/>
                      </a:rPr>
                      <m:t>𝑦</m:t>
                    </m:r>
                  </m:oMath>
                </a14:m>
                <a:r>
                  <a:rPr lang="en-US" sz="1600" dirty="0"/>
                  <a:t> label of </a:t>
                </a:r>
                <a14:m>
                  <m:oMath xmlns:m="http://schemas.openxmlformats.org/officeDocument/2006/math">
                    <m:r>
                      <a:rPr lang="en-US" sz="1600" i="1">
                        <a:latin typeface="Cambria Math" panose="02040503050406030204" pitchFamily="18" charset="0"/>
                      </a:rPr>
                      <m:t>1</m:t>
                    </m:r>
                  </m:oMath>
                </a14:m>
                <a:endParaRPr lang="en-US" sz="1600" dirty="0"/>
              </a:p>
              <a:p>
                <a:pPr marL="742950" lvl="1" indent="-285750">
                  <a:buFont typeface="Arial" panose="020B0604020202020204" pitchFamily="34" charset="0"/>
                  <a:buChar char="•"/>
                </a:pPr>
                <a:r>
                  <a:rPr lang="en-US" sz="1600" dirty="0"/>
                  <a:t>Total Training Points </a:t>
                </a:r>
                <a14:m>
                  <m:oMath xmlns:m="http://schemas.openxmlformats.org/officeDocument/2006/math">
                    <m:r>
                      <a:rPr lang="en-US" sz="1600" i="1">
                        <a:latin typeface="Cambria Math" panose="02040503050406030204" pitchFamily="18" charset="0"/>
                      </a:rPr>
                      <m:t>=145957</m:t>
                    </m:r>
                  </m:oMath>
                </a14:m>
                <a:endParaRPr lang="en-US" sz="1600" dirty="0"/>
              </a:p>
              <a:p>
                <a:pPr marL="742950" lvl="1" indent="-285750">
                  <a:buFont typeface="Arial" panose="020B0604020202020204" pitchFamily="34" charset="0"/>
                  <a:buChar char="•"/>
                </a:pPr>
                <a:r>
                  <a:rPr lang="en-US" sz="1600" i="1" dirty="0"/>
                  <a:t>CD4</a:t>
                </a:r>
                <a:r>
                  <a:rPr lang="en-US" sz="1600" dirty="0"/>
                  <a:t> to </a:t>
                </a:r>
                <a:r>
                  <a:rPr lang="en-US" sz="1600" i="1" dirty="0"/>
                  <a:t>CD8</a:t>
                </a:r>
                <a:r>
                  <a:rPr lang="en-US" sz="1600" dirty="0"/>
                  <a:t> Ratio is </a:t>
                </a:r>
                <a14:m>
                  <m:oMath xmlns:m="http://schemas.openxmlformats.org/officeDocument/2006/math">
                    <m:r>
                      <a:rPr lang="en-US" sz="1600" i="1">
                        <a:latin typeface="Cambria Math" panose="02040503050406030204" pitchFamily="18" charset="0"/>
                      </a:rPr>
                      <m:t>0.44 :0.56</m:t>
                    </m:r>
                  </m:oMath>
                </a14:m>
                <a:endParaRPr lang="en-US" sz="1600" dirty="0"/>
              </a:p>
              <a:p>
                <a:pPr marL="285750" lvl="0" indent="-285750">
                  <a:buFont typeface="Arial" panose="020B0604020202020204" pitchFamily="34" charset="0"/>
                  <a:buChar char="•"/>
                </a:pPr>
                <a:r>
                  <a:rPr lang="en-US" sz="1600" dirty="0"/>
                  <a:t>Given how close the ratios are I did not do any class weighting but that is easy to integrate in the </a:t>
                </a:r>
                <a:r>
                  <a:rPr lang="en-US" sz="1600" dirty="0" smtClean="0"/>
                  <a:t>future</a:t>
                </a:r>
              </a:p>
              <a:p>
                <a:pPr marL="285750" lvl="0" indent="-285750">
                  <a:buFont typeface="Arial" panose="020B0604020202020204" pitchFamily="34" charset="0"/>
                  <a:buChar char="•"/>
                </a:pPr>
                <a:r>
                  <a:rPr lang="en-US" sz="1600" dirty="0" smtClean="0"/>
                  <a:t>Before all runs I shuffled the dataset before splitting into train, validation, and test. </a:t>
                </a:r>
              </a:p>
              <a:p>
                <a:pPr marL="285750" lvl="0" indent="-285750">
                  <a:buFont typeface="Arial" panose="020B0604020202020204" pitchFamily="34" charset="0"/>
                  <a:buChar char="•"/>
                </a:pPr>
                <a:r>
                  <a:rPr lang="en-US" sz="1600" dirty="0" smtClean="0"/>
                  <a:t>This data is sourced from one patient</a:t>
                </a:r>
              </a:p>
              <a:p>
                <a:pPr marL="285750" lvl="0" indent="-285750">
                  <a:buFont typeface="Arial" panose="020B0604020202020204" pitchFamily="34" charset="0"/>
                  <a:buChar char="•"/>
                </a:pPr>
                <a:r>
                  <a:rPr lang="en-US" sz="1600" dirty="0" smtClean="0"/>
                  <a:t>I did not consider the count of the CDR3 as given in the .cdr3 file and treated each sequence as unique</a:t>
                </a:r>
                <a:endParaRPr lang="en-US" sz="1600" dirty="0"/>
              </a:p>
              <a:p>
                <a:pPr marL="285750" lvl="0" indent="-285750">
                  <a:buFont typeface="Arial" panose="020B0604020202020204" pitchFamily="34" charset="0"/>
                  <a:buChar char="•"/>
                </a:pPr>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101436" y="1085910"/>
                <a:ext cx="5884250" cy="4555093"/>
              </a:xfrm>
              <a:prstGeom prst="rect">
                <a:avLst/>
              </a:prstGeom>
              <a:blipFill rotWithShape="0">
                <a:blip r:embed="rId2"/>
                <a:stretch>
                  <a:fillRect l="-415" t="-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414053" y="3584882"/>
                <a:ext cx="4072709" cy="523220"/>
              </a:xfrm>
              <a:prstGeom prst="rect">
                <a:avLst/>
              </a:prstGeom>
            </p:spPr>
            <p:txBody>
              <a:bodyPr wrap="square">
                <a:spAutoFit/>
              </a:bodyPr>
              <a:lstStyle/>
              <a:p>
                <a:pPr algn="ctr"/>
                <a:r>
                  <a:rPr lang="en-US" sz="1400" dirty="0"/>
                  <a:t>Distribution of the length of sequences for</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oMath>
                </a14:m>
                <a:r>
                  <a:rPr lang="en-US" sz="1400" dirty="0"/>
                  <a:t> sequences</a:t>
                </a:r>
              </a:p>
            </p:txBody>
          </p:sp>
        </mc:Choice>
        <mc:Fallback xmlns="">
          <p:sp>
            <p:nvSpPr>
              <p:cNvPr id="2" name="Rectangle 1"/>
              <p:cNvSpPr>
                <a:spLocks noRot="1" noChangeAspect="1" noMove="1" noResize="1" noEditPoints="1" noAdjustHandles="1" noChangeArrowheads="1" noChangeShapeType="1" noTextEdit="1"/>
              </p:cNvSpPr>
              <p:nvPr/>
            </p:nvSpPr>
            <p:spPr>
              <a:xfrm>
                <a:off x="7414053" y="3584882"/>
                <a:ext cx="4072709" cy="523220"/>
              </a:xfrm>
              <a:prstGeom prst="rect">
                <a:avLst/>
              </a:prstGeom>
              <a:blipFill rotWithShape="0">
                <a:blip r:embed="rId4"/>
                <a:stretch>
                  <a:fillRect t="-2326" b="-11628"/>
                </a:stretch>
              </a:blipFill>
            </p:spPr>
            <p:txBody>
              <a:bodyPr/>
              <a:lstStyle/>
              <a:p>
                <a:r>
                  <a:rPr lang="en-US">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5682" y="365950"/>
            <a:ext cx="4689450" cy="3218932"/>
          </a:xfrm>
          <a:prstGeom prst="rect">
            <a:avLst/>
          </a:prstGeom>
        </p:spPr>
      </p:pic>
    </p:spTree>
    <p:extLst>
      <p:ext uri="{BB962C8B-B14F-4D97-AF65-F5344CB8AC3E}">
        <p14:creationId xmlns:p14="http://schemas.microsoft.com/office/powerpoint/2010/main" val="1527054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930487" cy="2083569"/>
          </a:xfrm>
          <a:prstGeom prst="rect">
            <a:avLst/>
          </a:prstGeom>
        </p:spPr>
      </p:pic>
      <p:pic>
        <p:nvPicPr>
          <p:cNvPr id="5" name="Picture 4"/>
          <p:cNvPicPr>
            <a:picLocks noChangeAspect="1"/>
          </p:cNvPicPr>
          <p:nvPr/>
        </p:nvPicPr>
        <p:blipFill>
          <a:blip r:embed="rId3"/>
          <a:stretch>
            <a:fillRect/>
          </a:stretch>
        </p:blipFill>
        <p:spPr>
          <a:xfrm>
            <a:off x="2930487" y="0"/>
            <a:ext cx="2885518" cy="2083569"/>
          </a:xfrm>
          <a:prstGeom prst="rect">
            <a:avLst/>
          </a:prstGeom>
        </p:spPr>
      </p:pic>
      <p:pic>
        <p:nvPicPr>
          <p:cNvPr id="6" name="Picture 5"/>
          <p:cNvPicPr>
            <a:picLocks noChangeAspect="1"/>
          </p:cNvPicPr>
          <p:nvPr/>
        </p:nvPicPr>
        <p:blipFill>
          <a:blip r:embed="rId4"/>
          <a:stretch>
            <a:fillRect/>
          </a:stretch>
        </p:blipFill>
        <p:spPr>
          <a:xfrm>
            <a:off x="5919267" y="42092"/>
            <a:ext cx="2827225" cy="2041477"/>
          </a:xfrm>
          <a:prstGeom prst="rect">
            <a:avLst/>
          </a:prstGeom>
        </p:spPr>
      </p:pic>
      <p:pic>
        <p:nvPicPr>
          <p:cNvPr id="7" name="Picture 6"/>
          <p:cNvPicPr>
            <a:picLocks noChangeAspect="1"/>
          </p:cNvPicPr>
          <p:nvPr/>
        </p:nvPicPr>
        <p:blipFill>
          <a:blip r:embed="rId5"/>
          <a:stretch>
            <a:fillRect/>
          </a:stretch>
        </p:blipFill>
        <p:spPr>
          <a:xfrm>
            <a:off x="-1" y="2083569"/>
            <a:ext cx="2930487" cy="2149539"/>
          </a:xfrm>
          <a:prstGeom prst="rect">
            <a:avLst/>
          </a:prstGeom>
        </p:spPr>
      </p:pic>
      <p:pic>
        <p:nvPicPr>
          <p:cNvPr id="8" name="Picture 7"/>
          <p:cNvPicPr>
            <a:picLocks noChangeAspect="1"/>
          </p:cNvPicPr>
          <p:nvPr/>
        </p:nvPicPr>
        <p:blipFill>
          <a:blip r:embed="rId6"/>
          <a:stretch>
            <a:fillRect/>
          </a:stretch>
        </p:blipFill>
        <p:spPr>
          <a:xfrm>
            <a:off x="2930486" y="2083569"/>
            <a:ext cx="3023272" cy="2149539"/>
          </a:xfrm>
          <a:prstGeom prst="rect">
            <a:avLst/>
          </a:prstGeom>
        </p:spPr>
      </p:pic>
    </p:spTree>
    <p:extLst>
      <p:ext uri="{BB962C8B-B14F-4D97-AF65-F5344CB8AC3E}">
        <p14:creationId xmlns:p14="http://schemas.microsoft.com/office/powerpoint/2010/main" val="2353192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 same, sits heavily at the beginning then spread across </a:t>
            </a:r>
          </a:p>
          <a:p>
            <a:pPr marL="285750" indent="-285750">
              <a:buFont typeface="Arial" panose="020B0604020202020204" pitchFamily="34" charset="0"/>
              <a:buChar char="•"/>
            </a:pPr>
            <a:r>
              <a:rPr lang="en-US" dirty="0" smtClean="0"/>
              <a:t>C: </a:t>
            </a:r>
            <a:r>
              <a:rPr lang="en-US" dirty="0"/>
              <a:t>same, </a:t>
            </a:r>
            <a:r>
              <a:rPr lang="en-US" dirty="0" smtClean="0"/>
              <a:t> always at the beginning of sequence </a:t>
            </a:r>
          </a:p>
          <a:p>
            <a:pPr marL="285750" indent="-285750">
              <a:buFont typeface="Arial" panose="020B0604020202020204" pitchFamily="34" charset="0"/>
              <a:buChar char="•"/>
            </a:pPr>
            <a:r>
              <a:rPr lang="en-US" dirty="0" smtClean="0"/>
              <a:t>D: same, more towards end but spread, not at beginning or end</a:t>
            </a:r>
          </a:p>
          <a:p>
            <a:pPr marL="285750" indent="-285750">
              <a:buFont typeface="Arial" panose="020B0604020202020204" pitchFamily="34" charset="0"/>
              <a:buChar char="•"/>
            </a:pPr>
            <a:r>
              <a:rPr lang="en-US" dirty="0" smtClean="0"/>
              <a:t>E: same, peaks heavily around 0.8</a:t>
            </a:r>
          </a:p>
          <a:p>
            <a:pPr marL="285750" indent="-285750">
              <a:buFont typeface="Arial" panose="020B0604020202020204" pitchFamily="34" charset="0"/>
              <a:buChar char="•"/>
            </a:pPr>
            <a:r>
              <a:rPr lang="en-US" dirty="0" smtClean="0"/>
              <a:t>F: same, peaks massively at the end of the sequence</a:t>
            </a:r>
          </a:p>
          <a:p>
            <a:pPr marL="285750" indent="-285750">
              <a:buFont typeface="Arial" panose="020B0604020202020204" pitchFamily="34" charset="0"/>
              <a:buChar char="•"/>
            </a:pPr>
            <a:r>
              <a:rPr lang="en-US" dirty="0" smtClean="0"/>
              <a:t>G: same, not start or end but bell curve around 0.5</a:t>
            </a:r>
          </a:p>
          <a:p>
            <a:pPr marL="285750" indent="-285750">
              <a:buFont typeface="Arial" panose="020B0604020202020204" pitchFamily="34" charset="0"/>
              <a:buChar char="•"/>
            </a:pPr>
            <a:r>
              <a:rPr lang="en-US" dirty="0" smtClean="0"/>
              <a:t>H: same, peaks massively around the end</a:t>
            </a:r>
          </a:p>
          <a:p>
            <a:pPr marL="285750" indent="-285750">
              <a:buFont typeface="Arial" panose="020B0604020202020204" pitchFamily="34" charset="0"/>
              <a:buChar char="•"/>
            </a:pPr>
            <a:r>
              <a:rPr lang="en-US" dirty="0" smtClean="0"/>
              <a:t>I: same , not start/end, uniform spread around center</a:t>
            </a:r>
          </a:p>
          <a:p>
            <a:pPr marL="285750" indent="-285750">
              <a:buFont typeface="Arial" panose="020B0604020202020204" pitchFamily="34" charset="0"/>
              <a:buChar char="•"/>
            </a:pPr>
            <a:r>
              <a:rPr lang="en-US" dirty="0" smtClean="0"/>
              <a:t>K: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L: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M: </a:t>
            </a:r>
            <a:r>
              <a:rPr lang="en-US" dirty="0"/>
              <a:t>same , not start/end, uniform spread around center</a:t>
            </a:r>
            <a:endParaRPr lang="en-US" dirty="0" smtClean="0"/>
          </a:p>
          <a:p>
            <a:pPr marL="285750" indent="-285750">
              <a:buFont typeface="Arial" panose="020B0604020202020204" pitchFamily="34" charset="0"/>
              <a:buChar char="•"/>
            </a:pPr>
            <a:r>
              <a:rPr lang="en-US" dirty="0" smtClean="0"/>
              <a:t>N: </a:t>
            </a:r>
            <a:r>
              <a:rPr lang="en-US" dirty="0"/>
              <a:t>same </a:t>
            </a:r>
            <a:endParaRPr lang="en-US" dirty="0" smtClean="0"/>
          </a:p>
          <a:p>
            <a:pPr marL="285750" indent="-285750">
              <a:buFont typeface="Arial" panose="020B0604020202020204" pitchFamily="34" charset="0"/>
              <a:buChar char="•"/>
            </a:pPr>
            <a:r>
              <a:rPr lang="en-US" dirty="0" smtClean="0"/>
              <a:t>P: </a:t>
            </a:r>
            <a:r>
              <a:rPr lang="en-US" dirty="0"/>
              <a:t>same </a:t>
            </a:r>
            <a:endParaRPr lang="en-US" dirty="0" smtClean="0"/>
          </a:p>
          <a:p>
            <a:pPr marL="285750" indent="-285750">
              <a:buFont typeface="Arial" panose="020B0604020202020204" pitchFamily="34" charset="0"/>
              <a:buChar char="•"/>
            </a:pPr>
            <a:r>
              <a:rPr lang="en-US" dirty="0" smtClean="0"/>
              <a:t>Q: </a:t>
            </a:r>
            <a:r>
              <a:rPr lang="en-US" dirty="0"/>
              <a:t>same </a:t>
            </a:r>
            <a:endParaRPr lang="en-US" dirty="0" smtClean="0"/>
          </a:p>
          <a:p>
            <a:pPr marL="285750" indent="-285750">
              <a:buFont typeface="Arial" panose="020B0604020202020204" pitchFamily="34" charset="0"/>
              <a:buChar char="•"/>
            </a:pPr>
            <a:r>
              <a:rPr lang="en-US" dirty="0" smtClean="0"/>
              <a:t>R: </a:t>
            </a:r>
            <a:r>
              <a:rPr lang="en-US" dirty="0"/>
              <a:t>same </a:t>
            </a:r>
            <a:endParaRPr lang="en-US" dirty="0" smtClean="0"/>
          </a:p>
          <a:p>
            <a:pPr marL="285750" indent="-285750">
              <a:buFont typeface="Arial" panose="020B0604020202020204" pitchFamily="34" charset="0"/>
              <a:buChar char="•"/>
            </a:pPr>
            <a:r>
              <a:rPr lang="en-US" dirty="0" smtClean="0"/>
              <a:t>S: </a:t>
            </a:r>
            <a:r>
              <a:rPr lang="en-US" dirty="0"/>
              <a:t>same </a:t>
            </a:r>
            <a:endParaRPr lang="en-US" dirty="0" smtClean="0"/>
          </a:p>
          <a:p>
            <a:pPr marL="285750" indent="-285750">
              <a:buFont typeface="Arial" panose="020B0604020202020204" pitchFamily="34" charset="0"/>
              <a:buChar char="•"/>
            </a:pPr>
            <a:r>
              <a:rPr lang="en-US" dirty="0" smtClean="0"/>
              <a:t>T: </a:t>
            </a:r>
            <a:r>
              <a:rPr lang="en-US" dirty="0"/>
              <a:t>same </a:t>
            </a:r>
            <a:endParaRPr lang="en-US" dirty="0" smtClean="0"/>
          </a:p>
          <a:p>
            <a:pPr marL="285750" indent="-285750">
              <a:buFont typeface="Arial" panose="020B0604020202020204" pitchFamily="34" charset="0"/>
              <a:buChar char="•"/>
            </a:pPr>
            <a:r>
              <a:rPr lang="en-US" dirty="0" smtClean="0"/>
              <a:t>V: </a:t>
            </a:r>
            <a:r>
              <a:rPr lang="en-US" dirty="0"/>
              <a:t>same </a:t>
            </a:r>
            <a:endParaRPr lang="en-US" dirty="0" smtClean="0"/>
          </a:p>
          <a:p>
            <a:pPr marL="285750" indent="-285750">
              <a:buFont typeface="Arial" panose="020B0604020202020204" pitchFamily="34" charset="0"/>
              <a:buChar char="•"/>
            </a:pPr>
            <a:r>
              <a:rPr lang="en-US" dirty="0" smtClean="0"/>
              <a:t>W: </a:t>
            </a:r>
            <a:r>
              <a:rPr lang="en-US" dirty="0"/>
              <a:t>same </a:t>
            </a:r>
            <a:endParaRPr lang="en-US" dirty="0" smtClean="0"/>
          </a:p>
          <a:p>
            <a:pPr marL="285750" indent="-285750">
              <a:buFont typeface="Arial" panose="020B0604020202020204" pitchFamily="34" charset="0"/>
              <a:buChar char="•"/>
            </a:pPr>
            <a:r>
              <a:rPr lang="en-US" dirty="0" smtClean="0"/>
              <a:t>Y: same </a:t>
            </a:r>
            <a:endParaRPr lang="en-US" dirty="0"/>
          </a:p>
        </p:txBody>
      </p:sp>
    </p:spTree>
    <p:extLst>
      <p:ext uri="{BB962C8B-B14F-4D97-AF65-F5344CB8AC3E}">
        <p14:creationId xmlns:p14="http://schemas.microsoft.com/office/powerpoint/2010/main" val="2816655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5740040" cy="400110"/>
          </a:xfrm>
          <a:prstGeom prst="rect">
            <a:avLst/>
          </a:prstGeom>
          <a:noFill/>
        </p:spPr>
        <p:txBody>
          <a:bodyPr wrap="square" rtlCol="0">
            <a:spAutoFit/>
          </a:bodyPr>
          <a:lstStyle/>
          <a:p>
            <a:r>
              <a:rPr lang="en-US" sz="2000" b="1" dirty="0" smtClean="0"/>
              <a:t>Dataset Overview: Amino Acid Usage CD8 and CD4</a:t>
            </a:r>
            <a:endParaRPr lang="en-US" sz="2000" b="1" dirty="0"/>
          </a:p>
        </p:txBody>
      </p:sp>
      <p:sp>
        <p:nvSpPr>
          <p:cNvPr id="8" name="TextBox 7"/>
          <p:cNvSpPr txBox="1"/>
          <p:nvPr/>
        </p:nvSpPr>
        <p:spPr>
          <a:xfrm>
            <a:off x="253135" y="1085910"/>
            <a:ext cx="10378141"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Killing the first 2 </a:t>
            </a:r>
            <a:r>
              <a:rPr lang="en-US" dirty="0" err="1" smtClean="0"/>
              <a:t>aa’s</a:t>
            </a:r>
            <a:r>
              <a:rPr lang="en-US" dirty="0" smtClean="0"/>
              <a:t> doesn’t really affect the accuracy, likewise with removing the last 4 (14 long)</a:t>
            </a:r>
          </a:p>
          <a:p>
            <a:pPr marL="285750" indent="-285750">
              <a:buFont typeface="Arial" panose="020B0604020202020204" pitchFamily="34" charset="0"/>
              <a:buChar char="•"/>
            </a:pPr>
            <a:r>
              <a:rPr lang="en-US" dirty="0" smtClean="0"/>
              <a:t>I used K-NN to test this as the results sit around 60% on a 50/50 class split. </a:t>
            </a:r>
          </a:p>
          <a:p>
            <a:pPr marL="742950" lvl="1" indent="-285750">
              <a:buFont typeface="Arial" panose="020B0604020202020204" pitchFamily="34" charset="0"/>
              <a:buChar char="•"/>
            </a:pPr>
            <a:r>
              <a:rPr lang="en-US" dirty="0" smtClean="0"/>
              <a:t>First two makes sense as its so often ‘CA’</a:t>
            </a:r>
          </a:p>
          <a:p>
            <a:pPr marL="742950" lvl="1" indent="-285750">
              <a:buFont typeface="Arial" panose="020B0604020202020204" pitchFamily="34" charset="0"/>
              <a:buChar char="•"/>
            </a:pPr>
            <a:r>
              <a:rPr lang="en-US" dirty="0" smtClean="0"/>
              <a:t>Last four also makes sense as its often one of the common tuples which don’t help in separation</a:t>
            </a:r>
          </a:p>
          <a:p>
            <a:pPr marL="742950" lvl="1" indent="-285750">
              <a:buFont typeface="Arial" panose="020B0604020202020204" pitchFamily="34" charset="0"/>
              <a:buChar char="•"/>
            </a:pPr>
            <a:r>
              <a:rPr lang="en-US" dirty="0" smtClean="0"/>
              <a:t>This means that they’re not contributing noise but aren’t helping the separation</a:t>
            </a:r>
          </a:p>
          <a:p>
            <a:pPr marL="742950" lvl="1" indent="-285750">
              <a:buFont typeface="Arial" panose="020B0604020202020204" pitchFamily="34" charset="0"/>
              <a:buChar char="•"/>
            </a:pPr>
            <a:r>
              <a:rPr lang="en-US" dirty="0" smtClean="0"/>
              <a:t>This follows as we knew that the common tuples were consistent across classes i.e. they’re not contributing</a:t>
            </a:r>
          </a:p>
          <a:p>
            <a:pPr marL="1200150" lvl="2" indent="-285750">
              <a:buFont typeface="Arial" panose="020B0604020202020204" pitchFamily="34" charset="0"/>
              <a:buChar char="•"/>
            </a:pPr>
            <a:r>
              <a:rPr lang="en-US" dirty="0" smtClean="0"/>
              <a:t>So do we remove them some how from the classification</a:t>
            </a:r>
          </a:p>
          <a:p>
            <a:pPr marL="285750" indent="-285750">
              <a:buFont typeface="Arial" panose="020B0604020202020204" pitchFamily="34" charset="0"/>
              <a:buChar char="•"/>
            </a:pPr>
            <a:r>
              <a:rPr lang="en-US" dirty="0" smtClean="0"/>
              <a:t>This is exactly </a:t>
            </a:r>
            <a:r>
              <a:rPr lang="en-US" dirty="0" err="1" smtClean="0"/>
              <a:t>Chothia</a:t>
            </a:r>
            <a:r>
              <a:rPr lang="en-US" dirty="0" smtClean="0"/>
              <a:t> analysis from Antibody studies</a:t>
            </a:r>
          </a:p>
          <a:p>
            <a:pPr marL="742950" lvl="1" indent="-285750">
              <a:buFont typeface="Arial" panose="020B0604020202020204" pitchFamily="34" charset="0"/>
              <a:buChar char="•"/>
            </a:pPr>
            <a:r>
              <a:rPr lang="en-US" dirty="0" smtClean="0"/>
              <a:t>Can we take advantage of homology modelling to get some version of the structures and then create a context free grammar – and shove that through a classification scheme</a:t>
            </a:r>
          </a:p>
          <a:p>
            <a:pPr marL="285750" indent="-285750">
              <a:buFont typeface="Arial" panose="020B0604020202020204" pitchFamily="34" charset="0"/>
              <a:buChar char="•"/>
            </a:pPr>
            <a:r>
              <a:rPr lang="en-US" dirty="0" smtClean="0"/>
              <a:t>This means the classification is essentially taking place on a 8 long window. </a:t>
            </a:r>
            <a:endParaRPr lang="en-US" dirty="0"/>
          </a:p>
        </p:txBody>
      </p:sp>
    </p:spTree>
    <p:extLst>
      <p:ext uri="{BB962C8B-B14F-4D97-AF65-F5344CB8AC3E}">
        <p14:creationId xmlns:p14="http://schemas.microsoft.com/office/powerpoint/2010/main" val="604625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General Structure of Algorithm:</a:t>
            </a:r>
            <a:endParaRPr lang="en-US" sz="2000" b="1" dirty="0"/>
          </a:p>
        </p:txBody>
      </p:sp>
      <p:grpSp>
        <p:nvGrpSpPr>
          <p:cNvPr id="2" name="Group 1"/>
          <p:cNvGrpSpPr/>
          <p:nvPr/>
        </p:nvGrpSpPr>
        <p:grpSpPr>
          <a:xfrm>
            <a:off x="1101436" y="1929714"/>
            <a:ext cx="9809018" cy="3106882"/>
            <a:chOff x="1184564" y="685801"/>
            <a:chExt cx="9809018" cy="3106882"/>
          </a:xfrm>
        </p:grpSpPr>
        <p:grpSp>
          <p:nvGrpSpPr>
            <p:cNvPr id="25" name="Group 24"/>
            <p:cNvGrpSpPr/>
            <p:nvPr/>
          </p:nvGrpSpPr>
          <p:grpSpPr>
            <a:xfrm>
              <a:off x="1184564" y="1055132"/>
              <a:ext cx="9809018" cy="2236231"/>
              <a:chOff x="1184564" y="1055132"/>
              <a:chExt cx="9809018" cy="2236231"/>
            </a:xfrm>
          </p:grpSpPr>
          <p:grpSp>
            <p:nvGrpSpPr>
              <p:cNvPr id="18" name="Group 17"/>
              <p:cNvGrpSpPr/>
              <p:nvPr/>
            </p:nvGrpSpPr>
            <p:grpSpPr>
              <a:xfrm>
                <a:off x="1184564" y="1825152"/>
                <a:ext cx="8205354" cy="696191"/>
                <a:chOff x="1184564" y="1710351"/>
                <a:chExt cx="8205354" cy="696191"/>
              </a:xfrm>
            </p:grpSpPr>
            <p:sp>
              <p:nvSpPr>
                <p:cNvPr id="5" name="TextBox 4"/>
                <p:cNvSpPr txBox="1"/>
                <p:nvPr/>
              </p:nvSpPr>
              <p:spPr>
                <a:xfrm>
                  <a:off x="1184564" y="1735281"/>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9" name="Rectangle 8"/>
                <p:cNvSpPr/>
                <p:nvPr/>
              </p:nvSpPr>
              <p:spPr>
                <a:xfrm>
                  <a:off x="4863169"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Engineering</a:t>
                  </a:r>
                  <a:endParaRPr lang="en-US" dirty="0">
                    <a:solidFill>
                      <a:schemeClr val="tx1"/>
                    </a:solidFill>
                  </a:endParaRPr>
                </a:p>
              </p:txBody>
            </p:sp>
            <p:sp>
              <p:nvSpPr>
                <p:cNvPr id="10" name="Rectangle 9"/>
                <p:cNvSpPr/>
                <p:nvPr/>
              </p:nvSpPr>
              <p:spPr>
                <a:xfrm>
                  <a:off x="8091055" y="1710351"/>
                  <a:ext cx="1298863" cy="6961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Classifier</a:t>
                  </a:r>
                  <a:endParaRPr lang="en-US" dirty="0">
                    <a:solidFill>
                      <a:schemeClr val="tx1"/>
                    </a:solidFill>
                  </a:endParaRPr>
                </a:p>
              </p:txBody>
            </p:sp>
            <p:cxnSp>
              <p:nvCxnSpPr>
                <p:cNvPr id="12" name="Straight Arrow Connector 11"/>
                <p:cNvCxnSpPr>
                  <a:stCxn id="5" idx="3"/>
                  <a:endCxn id="9" idx="1"/>
                </p:cNvCxnSpPr>
                <p:nvPr/>
              </p:nvCxnSpPr>
              <p:spPr>
                <a:xfrm>
                  <a:off x="2934146"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10" idx="1"/>
                </p:cNvCxnSpPr>
                <p:nvPr/>
              </p:nvCxnSpPr>
              <p:spPr>
                <a:xfrm>
                  <a:off x="6162032" y="2058447"/>
                  <a:ext cx="19290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9389918" y="1055132"/>
                <a:ext cx="1603664" cy="2236231"/>
                <a:chOff x="9389918" y="1055132"/>
                <a:chExt cx="1603664" cy="2236231"/>
              </a:xfrm>
            </p:grpSpPr>
            <p:sp>
              <p:nvSpPr>
                <p:cNvPr id="16" name="TextBox 15"/>
                <p:cNvSpPr txBox="1"/>
                <p:nvPr/>
              </p:nvSpPr>
              <p:spPr>
                <a:xfrm>
                  <a:off x="9996054" y="1055132"/>
                  <a:ext cx="997528" cy="369332"/>
                </a:xfrm>
                <a:prstGeom prst="rect">
                  <a:avLst/>
                </a:prstGeom>
                <a:noFill/>
              </p:spPr>
              <p:txBody>
                <a:bodyPr wrap="square" rtlCol="0">
                  <a:spAutoFit/>
                </a:bodyPr>
                <a:lstStyle/>
                <a:p>
                  <a:r>
                    <a:rPr lang="en-US" dirty="0" smtClean="0"/>
                    <a:t>CD4</a:t>
                  </a:r>
                  <a:endParaRPr lang="en-US" dirty="0"/>
                </a:p>
              </p:txBody>
            </p:sp>
            <p:sp>
              <p:nvSpPr>
                <p:cNvPr id="17" name="TextBox 16"/>
                <p:cNvSpPr txBox="1"/>
                <p:nvPr/>
              </p:nvSpPr>
              <p:spPr>
                <a:xfrm>
                  <a:off x="9996054" y="2922031"/>
                  <a:ext cx="997528" cy="369332"/>
                </a:xfrm>
                <a:prstGeom prst="rect">
                  <a:avLst/>
                </a:prstGeom>
                <a:noFill/>
              </p:spPr>
              <p:txBody>
                <a:bodyPr wrap="square" rtlCol="0">
                  <a:spAutoFit/>
                </a:bodyPr>
                <a:lstStyle/>
                <a:p>
                  <a:r>
                    <a:rPr lang="en-US" dirty="0" smtClean="0"/>
                    <a:t>CD8</a:t>
                  </a:r>
                  <a:endParaRPr lang="en-US" dirty="0"/>
                </a:p>
              </p:txBody>
            </p:sp>
            <p:grpSp>
              <p:nvGrpSpPr>
                <p:cNvPr id="23" name="Group 22"/>
                <p:cNvGrpSpPr/>
                <p:nvPr/>
              </p:nvGrpSpPr>
              <p:grpSpPr>
                <a:xfrm>
                  <a:off x="9389918" y="1239798"/>
                  <a:ext cx="606136" cy="1866899"/>
                  <a:chOff x="9389918" y="1239798"/>
                  <a:chExt cx="606136" cy="1866899"/>
                </a:xfrm>
              </p:grpSpPr>
              <p:cxnSp>
                <p:nvCxnSpPr>
                  <p:cNvPr id="20" name="Straight Arrow Connector 19"/>
                  <p:cNvCxnSpPr>
                    <a:stCxn id="10" idx="3"/>
                    <a:endCxn id="16" idx="1"/>
                  </p:cNvCxnSpPr>
                  <p:nvPr/>
                </p:nvCxnSpPr>
                <p:spPr>
                  <a:xfrm flipV="1">
                    <a:off x="9389918" y="1239798"/>
                    <a:ext cx="606136" cy="933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17" idx="1"/>
                  </p:cNvCxnSpPr>
                  <p:nvPr/>
                </p:nvCxnSpPr>
                <p:spPr>
                  <a:xfrm>
                    <a:off x="9389918" y="2173248"/>
                    <a:ext cx="606136" cy="933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6" name="Rectangle 25"/>
            <p:cNvSpPr/>
            <p:nvPr/>
          </p:nvSpPr>
          <p:spPr>
            <a:xfrm>
              <a:off x="7481455" y="685801"/>
              <a:ext cx="3335481" cy="3106882"/>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bg1">
                      <a:lumMod val="50000"/>
                    </a:schemeClr>
                  </a:solidFill>
                </a:rPr>
                <a:t>Binary Classification</a:t>
              </a:r>
              <a:endParaRPr lang="en-US" dirty="0">
                <a:solidFill>
                  <a:schemeClr val="bg1">
                    <a:lumMod val="50000"/>
                  </a:schemeClr>
                </a:solidFill>
              </a:endParaRPr>
            </a:p>
          </p:txBody>
        </p:sp>
        <p:sp>
          <p:nvSpPr>
            <p:cNvPr id="27" name="TextBox 26"/>
            <p:cNvSpPr txBox="1"/>
            <p:nvPr/>
          </p:nvSpPr>
          <p:spPr>
            <a:xfrm>
              <a:off x="4561832" y="1370601"/>
              <a:ext cx="1901536" cy="307777"/>
            </a:xfrm>
            <a:prstGeom prst="rect">
              <a:avLst/>
            </a:prstGeom>
            <a:noFill/>
          </p:spPr>
          <p:txBody>
            <a:bodyPr wrap="square" rtlCol="0">
              <a:spAutoFit/>
            </a:bodyPr>
            <a:lstStyle/>
            <a:p>
              <a:r>
                <a:rPr lang="en-US" sz="1400" dirty="0" smtClean="0">
                  <a:solidFill>
                    <a:schemeClr val="bg1">
                      <a:lumMod val="50000"/>
                    </a:schemeClr>
                  </a:solidFill>
                </a:rPr>
                <a:t>String to </a:t>
              </a:r>
              <a:r>
                <a:rPr lang="en-US" sz="1400" dirty="0">
                  <a:solidFill>
                    <a:schemeClr val="bg1">
                      <a:lumMod val="50000"/>
                    </a:schemeClr>
                  </a:solidFill>
                </a:rPr>
                <a:t>N</a:t>
              </a:r>
              <a:r>
                <a:rPr lang="en-US" sz="1400" dirty="0" smtClean="0">
                  <a:solidFill>
                    <a:schemeClr val="bg1">
                      <a:lumMod val="50000"/>
                    </a:schemeClr>
                  </a:solidFill>
                </a:rPr>
                <a:t>umeric Data</a:t>
              </a:r>
              <a:endParaRPr lang="en-US" sz="1400" dirty="0">
                <a:solidFill>
                  <a:schemeClr val="bg1">
                    <a:lumMod val="50000"/>
                  </a:schemeClr>
                </a:solidFill>
              </a:endParaRPr>
            </a:p>
          </p:txBody>
        </p:sp>
      </p:grpSp>
      <p:sp>
        <p:nvSpPr>
          <p:cNvPr id="19" name="Rectangle 18"/>
          <p:cNvSpPr/>
          <p:nvPr/>
        </p:nvSpPr>
        <p:spPr>
          <a:xfrm>
            <a:off x="426251" y="1929714"/>
            <a:ext cx="3335481" cy="3106882"/>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1">
                    <a:lumMod val="60000"/>
                    <a:lumOff val="40000"/>
                  </a:schemeClr>
                </a:solidFill>
              </a:rPr>
              <a:t>Input</a:t>
            </a:r>
            <a:endParaRPr lang="en-US" dirty="0">
              <a:solidFill>
                <a:schemeClr val="accent1">
                  <a:lumMod val="60000"/>
                  <a:lumOff val="40000"/>
                </a:schemeClr>
              </a:solidFill>
            </a:endParaRPr>
          </a:p>
        </p:txBody>
      </p:sp>
      <p:sp>
        <p:nvSpPr>
          <p:cNvPr id="34" name="TextBox 33"/>
          <p:cNvSpPr txBox="1"/>
          <p:nvPr/>
        </p:nvSpPr>
        <p:spPr>
          <a:xfrm>
            <a:off x="4509998" y="4673776"/>
            <a:ext cx="1838948" cy="461665"/>
          </a:xfrm>
          <a:prstGeom prst="rect">
            <a:avLst/>
          </a:prstGeom>
          <a:noFill/>
          <a:ln>
            <a:solidFill>
              <a:schemeClr val="bg2">
                <a:lumMod val="90000"/>
              </a:schemeClr>
            </a:solidFill>
          </a:ln>
        </p:spPr>
        <p:txBody>
          <a:bodyPr wrap="square" rtlCol="0">
            <a:spAutoFit/>
          </a:bodyPr>
          <a:lstStyle/>
          <a:p>
            <a:r>
              <a:rPr lang="en-US" sz="1200" dirty="0" smtClean="0"/>
              <a:t>Optional: </a:t>
            </a:r>
          </a:p>
          <a:p>
            <a:r>
              <a:rPr lang="en-US" sz="1200" dirty="0" smtClean="0"/>
              <a:t>Dimensionality Reduction</a:t>
            </a:r>
            <a:endParaRPr lang="en-US" sz="1200" dirty="0"/>
          </a:p>
        </p:txBody>
      </p:sp>
      <p:cxnSp>
        <p:nvCxnSpPr>
          <p:cNvPr id="36" name="Straight Arrow Connector 35"/>
          <p:cNvCxnSpPr>
            <a:stCxn id="34" idx="0"/>
          </p:cNvCxnSpPr>
          <p:nvPr/>
        </p:nvCxnSpPr>
        <p:spPr>
          <a:xfrm flipV="1">
            <a:off x="5429472" y="3417161"/>
            <a:ext cx="1177338" cy="125661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98076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5" y="685800"/>
            <a:ext cx="3396423" cy="400110"/>
          </a:xfrm>
          <a:prstGeom prst="rect">
            <a:avLst/>
          </a:prstGeom>
          <a:noFill/>
        </p:spPr>
        <p:txBody>
          <a:bodyPr wrap="square" rtlCol="0">
            <a:spAutoFit/>
          </a:bodyPr>
          <a:lstStyle/>
          <a:p>
            <a:r>
              <a:rPr lang="en-US" sz="2000" b="1" dirty="0" smtClean="0"/>
              <a:t>Feature Engineering Methods:</a:t>
            </a:r>
            <a:endParaRPr lang="en-US" sz="2000" b="1" dirty="0"/>
          </a:p>
        </p:txBody>
      </p:sp>
      <p:sp>
        <p:nvSpPr>
          <p:cNvPr id="5" name="TextBox 4"/>
          <p:cNvSpPr txBox="1"/>
          <p:nvPr/>
        </p:nvSpPr>
        <p:spPr>
          <a:xfrm>
            <a:off x="1101434" y="1085910"/>
            <a:ext cx="4104879" cy="1477328"/>
          </a:xfrm>
          <a:prstGeom prst="rect">
            <a:avLst/>
          </a:prstGeom>
          <a:noFill/>
        </p:spPr>
        <p:txBody>
          <a:bodyPr wrap="square" rtlCol="0">
            <a:spAutoFit/>
          </a:bodyPr>
          <a:lstStyle/>
          <a:p>
            <a:pPr marL="285750" indent="-285750">
              <a:buFontTx/>
              <a:buChar char="-"/>
            </a:pPr>
            <a:r>
              <a:rPr lang="en-US" dirty="0"/>
              <a:t>p-Tuple </a:t>
            </a:r>
            <a:r>
              <a:rPr lang="en-US" dirty="0" smtClean="0"/>
              <a:t>Frequency</a:t>
            </a:r>
          </a:p>
          <a:p>
            <a:pPr marL="285750" indent="-285750">
              <a:buFontTx/>
              <a:buChar char="-"/>
            </a:pPr>
            <a:r>
              <a:rPr lang="en-US" dirty="0"/>
              <a:t>p-Tuple </a:t>
            </a:r>
            <a:r>
              <a:rPr lang="en-US" dirty="0" smtClean="0"/>
              <a:t>Frequency with CDR1/2</a:t>
            </a:r>
          </a:p>
          <a:p>
            <a:pPr marL="285750" indent="-285750">
              <a:buFontTx/>
              <a:buChar char="-"/>
            </a:pPr>
            <a:r>
              <a:rPr lang="en-US" dirty="0" smtClean="0"/>
              <a:t>Thomas et al. 2014</a:t>
            </a:r>
          </a:p>
          <a:p>
            <a:pPr marL="285750" indent="-285750">
              <a:buFontTx/>
              <a:buChar char="-"/>
            </a:pPr>
            <a:r>
              <a:rPr lang="en-US" dirty="0" smtClean="0"/>
              <a:t>Li et al. 2015</a:t>
            </a:r>
          </a:p>
          <a:p>
            <a:pPr marL="285750" indent="-285750">
              <a:buFontTx/>
              <a:buChar char="-"/>
            </a:pPr>
            <a:r>
              <a:rPr lang="en-US" dirty="0" smtClean="0"/>
              <a:t>Prot2Vec</a:t>
            </a:r>
          </a:p>
        </p:txBody>
      </p:sp>
      <p:sp>
        <p:nvSpPr>
          <p:cNvPr id="6" name="TextBox 5"/>
          <p:cNvSpPr txBox="1"/>
          <p:nvPr/>
        </p:nvSpPr>
        <p:spPr>
          <a:xfrm>
            <a:off x="1101435" y="2686349"/>
            <a:ext cx="3396423" cy="400110"/>
          </a:xfrm>
          <a:prstGeom prst="rect">
            <a:avLst/>
          </a:prstGeom>
          <a:noFill/>
        </p:spPr>
        <p:txBody>
          <a:bodyPr wrap="square" rtlCol="0">
            <a:spAutoFit/>
          </a:bodyPr>
          <a:lstStyle/>
          <a:p>
            <a:r>
              <a:rPr lang="en-US" sz="2000" b="1" dirty="0" smtClean="0"/>
              <a:t>Classification Methods:</a:t>
            </a:r>
            <a:endParaRPr lang="en-US" sz="2000" b="1" dirty="0"/>
          </a:p>
        </p:txBody>
      </p:sp>
      <p:sp>
        <p:nvSpPr>
          <p:cNvPr id="7" name="TextBox 6"/>
          <p:cNvSpPr txBox="1"/>
          <p:nvPr/>
        </p:nvSpPr>
        <p:spPr>
          <a:xfrm>
            <a:off x="1101434" y="3086459"/>
            <a:ext cx="7943711" cy="2031325"/>
          </a:xfrm>
          <a:prstGeom prst="rect">
            <a:avLst/>
          </a:prstGeom>
          <a:noFill/>
        </p:spPr>
        <p:txBody>
          <a:bodyPr wrap="square" rtlCol="0">
            <a:spAutoFit/>
          </a:bodyPr>
          <a:lstStyle/>
          <a:p>
            <a:pPr marL="285750" indent="-285750">
              <a:buFontTx/>
              <a:buChar char="-"/>
            </a:pPr>
            <a:r>
              <a:rPr lang="en-US" dirty="0" smtClean="0"/>
              <a:t>SVM</a:t>
            </a:r>
          </a:p>
          <a:p>
            <a:pPr marL="742950" lvl="1" indent="-285750">
              <a:buFontTx/>
              <a:buChar char="-"/>
            </a:pPr>
            <a:r>
              <a:rPr lang="en-US" dirty="0" smtClean="0"/>
              <a:t>Linear Kernel</a:t>
            </a:r>
          </a:p>
          <a:p>
            <a:pPr marL="742950" lvl="1" indent="-285750">
              <a:buFontTx/>
              <a:buChar char="-"/>
            </a:pPr>
            <a:r>
              <a:rPr lang="en-US" dirty="0" smtClean="0"/>
              <a:t>Polynomial Kernel</a:t>
            </a:r>
          </a:p>
          <a:p>
            <a:pPr marL="742950" lvl="1" indent="-285750">
              <a:buFontTx/>
              <a:buChar char="-"/>
            </a:pPr>
            <a:r>
              <a:rPr lang="en-US" dirty="0" smtClean="0"/>
              <a:t>RBF</a:t>
            </a:r>
          </a:p>
          <a:p>
            <a:pPr marL="285750" indent="-285750">
              <a:buFontTx/>
              <a:buChar char="-"/>
            </a:pPr>
            <a:r>
              <a:rPr lang="en-US" dirty="0" smtClean="0"/>
              <a:t>Deep Feed Forward Neural Network</a:t>
            </a:r>
          </a:p>
          <a:p>
            <a:pPr marL="285750" indent="-285750">
              <a:buFontTx/>
              <a:buChar char="-"/>
            </a:pPr>
            <a:r>
              <a:rPr lang="en-US" dirty="0" smtClean="0"/>
              <a:t>Recurrent Neural Network (only used with Unsupervised feature extraction)</a:t>
            </a:r>
          </a:p>
          <a:p>
            <a:pPr marL="285750" indent="-285750">
              <a:buFontTx/>
              <a:buChar char="-"/>
            </a:pPr>
            <a:endParaRPr lang="en-US" dirty="0" smtClean="0"/>
          </a:p>
        </p:txBody>
      </p:sp>
      <p:sp>
        <p:nvSpPr>
          <p:cNvPr id="8" name="TextBox 7"/>
          <p:cNvSpPr txBox="1"/>
          <p:nvPr/>
        </p:nvSpPr>
        <p:spPr>
          <a:xfrm>
            <a:off x="6583716" y="685800"/>
            <a:ext cx="3396423" cy="400110"/>
          </a:xfrm>
          <a:prstGeom prst="rect">
            <a:avLst/>
          </a:prstGeom>
          <a:noFill/>
        </p:spPr>
        <p:txBody>
          <a:bodyPr wrap="square" rtlCol="0">
            <a:spAutoFit/>
          </a:bodyPr>
          <a:lstStyle/>
          <a:p>
            <a:r>
              <a:rPr lang="en-US" sz="2000" b="1" dirty="0" smtClean="0"/>
              <a:t>Dim. Reduction Methods:</a:t>
            </a:r>
            <a:endParaRPr lang="en-US" sz="2000" b="1" dirty="0"/>
          </a:p>
        </p:txBody>
      </p:sp>
      <p:sp>
        <p:nvSpPr>
          <p:cNvPr id="9" name="TextBox 8"/>
          <p:cNvSpPr txBox="1"/>
          <p:nvPr/>
        </p:nvSpPr>
        <p:spPr>
          <a:xfrm>
            <a:off x="6583716" y="1085909"/>
            <a:ext cx="3075710" cy="369332"/>
          </a:xfrm>
          <a:prstGeom prst="rect">
            <a:avLst/>
          </a:prstGeom>
          <a:noFill/>
        </p:spPr>
        <p:txBody>
          <a:bodyPr wrap="square" rtlCol="0">
            <a:spAutoFit/>
          </a:bodyPr>
          <a:lstStyle/>
          <a:p>
            <a:pPr marL="285750" indent="-285750">
              <a:buFontTx/>
              <a:buChar char="-"/>
            </a:pPr>
            <a:r>
              <a:rPr lang="en-US" dirty="0" smtClean="0"/>
              <a:t>Deep </a:t>
            </a:r>
            <a:r>
              <a:rPr lang="en-US" dirty="0" err="1" smtClean="0"/>
              <a:t>Autoencoder</a:t>
            </a:r>
            <a:endParaRPr lang="en-US" dirty="0" smtClean="0"/>
          </a:p>
        </p:txBody>
      </p:sp>
    </p:spTree>
    <p:extLst>
      <p:ext uri="{BB962C8B-B14F-4D97-AF65-F5344CB8AC3E}">
        <p14:creationId xmlns:p14="http://schemas.microsoft.com/office/powerpoint/2010/main" val="3475872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smtClean="0"/>
              <a:t>Li et al. 2015 Method</a:t>
            </a:r>
            <a:endParaRPr lang="en-US" sz="2000" b="1" dirty="0"/>
          </a:p>
        </p:txBody>
      </p:sp>
      <p:sp>
        <p:nvSpPr>
          <p:cNvPr id="7" name="TextBox 6"/>
          <p:cNvSpPr txBox="1"/>
          <p:nvPr/>
        </p:nvSpPr>
        <p:spPr>
          <a:xfrm>
            <a:off x="3501736" y="2099463"/>
            <a:ext cx="1979773" cy="646331"/>
          </a:xfrm>
          <a:prstGeom prst="rect">
            <a:avLst/>
          </a:prstGeom>
          <a:noFill/>
        </p:spPr>
        <p:txBody>
          <a:bodyPr wrap="none" rtlCol="0">
            <a:spAutoFit/>
          </a:bodyPr>
          <a:lstStyle/>
          <a:p>
            <a:r>
              <a:rPr lang="en-US" dirty="0" smtClean="0"/>
              <a:t>CDR3 of Length 14:</a:t>
            </a:r>
          </a:p>
          <a:p>
            <a:r>
              <a:rPr lang="en-US" dirty="0"/>
              <a:t>[“CAFMKRY…”]</a:t>
            </a:r>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14]</a:t>
            </a:r>
            <a:endParaRPr lang="en-US" dirty="0">
              <a:solidFill>
                <a:schemeClr val="bg1">
                  <a:lumMod val="50000"/>
                </a:schemeClr>
              </a:solidFill>
            </a:endParaRPr>
          </a:p>
        </p:txBody>
      </p:sp>
      <p:sp>
        <p:nvSpPr>
          <p:cNvPr id="13" name="TextBox 12"/>
          <p:cNvSpPr txBox="1"/>
          <p:nvPr/>
        </p:nvSpPr>
        <p:spPr>
          <a:xfrm>
            <a:off x="6720913" y="2099462"/>
            <a:ext cx="2329484" cy="646331"/>
          </a:xfrm>
          <a:prstGeom prst="rect">
            <a:avLst/>
          </a:prstGeom>
          <a:noFill/>
        </p:spPr>
        <p:txBody>
          <a:bodyPr wrap="none" rtlCol="0">
            <a:spAutoFit/>
          </a:bodyPr>
          <a:lstStyle/>
          <a:p>
            <a:r>
              <a:rPr lang="en-US" dirty="0" err="1" smtClean="0"/>
              <a:t>Atchley</a:t>
            </a:r>
            <a:r>
              <a:rPr lang="en-US" dirty="0" smtClean="0"/>
              <a:t> Vectors:</a:t>
            </a:r>
          </a:p>
          <a:p>
            <a:r>
              <a:rPr lang="en-US" dirty="0" smtClean="0"/>
              <a:t>[1.4,-1.3,0.2,2.0,-1.8…]</a:t>
            </a:r>
            <a:endParaRPr lang="en-US" dirty="0"/>
          </a:p>
        </p:txBody>
      </p:sp>
      <p:cxnSp>
        <p:nvCxnSpPr>
          <p:cNvPr id="15" name="Straight Arrow Connector 14"/>
          <p:cNvCxnSpPr>
            <a:stCxn id="7" idx="3"/>
            <a:endCxn id="13" idx="1"/>
          </p:cNvCxnSpPr>
          <p:nvPr/>
        </p:nvCxnSpPr>
        <p:spPr>
          <a:xfrm flipV="1">
            <a:off x="5481509" y="2422628"/>
            <a:ext cx="123940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70]</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Li Method, using length 14 as example</a:t>
            </a:r>
            <a:endParaRPr lang="en-US" dirty="0">
              <a:solidFill>
                <a:schemeClr val="accent5">
                  <a:lumMod val="50000"/>
                </a:schemeClr>
              </a:solidFill>
            </a:endParaRPr>
          </a:p>
        </p:txBody>
      </p:sp>
      <p:sp>
        <p:nvSpPr>
          <p:cNvPr id="2" name="TextBox 1"/>
          <p:cNvSpPr txBox="1"/>
          <p:nvPr/>
        </p:nvSpPr>
        <p:spPr>
          <a:xfrm>
            <a:off x="1101436" y="3757161"/>
            <a:ext cx="8221362" cy="1569660"/>
          </a:xfrm>
          <a:prstGeom prst="rect">
            <a:avLst/>
          </a:prstGeom>
          <a:noFill/>
        </p:spPr>
        <p:txBody>
          <a:bodyPr wrap="square" rtlCol="0">
            <a:spAutoFit/>
          </a:bodyPr>
          <a:lstStyle/>
          <a:p>
            <a:pPr marL="285750" indent="-285750">
              <a:buFontTx/>
              <a:buChar char="-"/>
            </a:pPr>
            <a:r>
              <a:rPr lang="en-US" sz="1600" dirty="0" smtClean="0"/>
              <a:t>This method is essentially binning sequences by length for ease</a:t>
            </a:r>
          </a:p>
          <a:p>
            <a:pPr marL="285750" indent="-285750">
              <a:buFontTx/>
              <a:buChar char="-"/>
            </a:pPr>
            <a:r>
              <a:rPr lang="en-US" sz="1600" dirty="0" smtClean="0"/>
              <a:t>Then replacing each amino acid with its corresponding 5-dim </a:t>
            </a:r>
            <a:r>
              <a:rPr lang="en-US" sz="1600" dirty="0" err="1" smtClean="0"/>
              <a:t>Atchley</a:t>
            </a:r>
            <a:r>
              <a:rPr lang="en-US" sz="1600" dirty="0" smtClean="0"/>
              <a:t> Vector and flattening it to length by five dimensions</a:t>
            </a:r>
          </a:p>
          <a:p>
            <a:pPr marL="285750"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84095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SVM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[0.01, 0.1, 1, 10, 100] </a:t>
            </a:r>
          </a:p>
          <a:p>
            <a:pPr marL="742950" lvl="1" indent="-285750">
              <a:buFontTx/>
              <a:buChar char="-"/>
            </a:pPr>
            <a:r>
              <a:rPr lang="en-US" sz="1600" dirty="0" smtClean="0"/>
              <a:t>gamma:[1e-5, 1e-4, 1e-3, 1e-2,</a:t>
            </a:r>
            <a:r>
              <a:rPr lang="en-US" sz="1600" dirty="0"/>
              <a:t> </a:t>
            </a:r>
            <a:r>
              <a:rPr lang="en-US" sz="1600" dirty="0" smtClean="0"/>
              <a:t>1e-1]</a:t>
            </a:r>
          </a:p>
          <a:p>
            <a:pPr marL="285750" indent="-285750">
              <a:buFontTx/>
              <a:buChar char="-"/>
            </a:pPr>
            <a:r>
              <a:rPr lang="en-US" sz="1600" dirty="0" smtClean="0"/>
              <a:t>Depending on results these were altered</a:t>
            </a:r>
          </a:p>
          <a:p>
            <a:pPr marL="285750" indent="-285750">
              <a:buFontTx/>
              <a:buChar char="-"/>
            </a:pPr>
            <a:r>
              <a:rPr lang="en-US" sz="1600" dirty="0" smtClean="0"/>
              <a:t>Length 14 Sequences are almost 1:1 in terms of class ratios</a:t>
            </a:r>
          </a:p>
        </p:txBody>
      </p:sp>
      <p:graphicFrame>
        <p:nvGraphicFramePr>
          <p:cNvPr id="14" name="Table 13"/>
          <p:cNvGraphicFramePr>
            <a:graphicFrameLocks noGrp="1"/>
          </p:cNvGraphicFramePr>
          <p:nvPr>
            <p:extLst>
              <p:ext uri="{D42A27DB-BD31-4B8C-83A1-F6EECF244321}">
                <p14:modId xmlns:p14="http://schemas.microsoft.com/office/powerpoint/2010/main" val="1669364939"/>
              </p:ext>
            </p:extLst>
          </p:nvPr>
        </p:nvGraphicFramePr>
        <p:xfrm>
          <a:off x="1101434" y="2901792"/>
          <a:ext cx="10756979" cy="2307911"/>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Linear</a:t>
                      </a:r>
                      <a:endParaRPr lang="en-US" dirty="0"/>
                    </a:p>
                  </a:txBody>
                  <a:tcPr/>
                </a:tc>
                <a:tc>
                  <a:txBody>
                    <a:bodyPr/>
                    <a:lstStyle/>
                    <a:p>
                      <a:r>
                        <a:rPr lang="en-US" dirty="0" smtClean="0"/>
                        <a:t>C=10</a:t>
                      </a:r>
                      <a:endParaRPr lang="en-US" dirty="0"/>
                    </a:p>
                  </a:txBody>
                  <a:tcPr/>
                </a:tc>
                <a:tc>
                  <a:txBody>
                    <a:bodyPr/>
                    <a:lstStyle/>
                    <a:p>
                      <a:r>
                        <a:rPr lang="en-US" dirty="0" smtClean="0"/>
                        <a:t>59.6%</a:t>
                      </a:r>
                      <a:endParaRPr lang="en-US" dirty="0"/>
                    </a:p>
                  </a:txBody>
                  <a:tcPr/>
                </a:tc>
              </a:tr>
              <a:tr h="403056">
                <a:tc>
                  <a:txBody>
                    <a:bodyPr/>
                    <a:lstStyle/>
                    <a:p>
                      <a:r>
                        <a:rPr lang="en-US" dirty="0" smtClean="0"/>
                        <a:t>14</a:t>
                      </a:r>
                      <a:endParaRPr lang="en-US" dirty="0"/>
                    </a:p>
                  </a:txBody>
                  <a:tcPr/>
                </a:tc>
                <a:tc>
                  <a:txBody>
                    <a:bodyPr/>
                    <a:lstStyle/>
                    <a:p>
                      <a:r>
                        <a:rPr lang="en-US" baseline="0" dirty="0" smtClean="0"/>
                        <a:t> Poly, n=3</a:t>
                      </a:r>
                      <a:endParaRPr lang="en-US" dirty="0"/>
                    </a:p>
                  </a:txBody>
                  <a:tcPr/>
                </a:tc>
                <a:tc>
                  <a:txBody>
                    <a:bodyPr/>
                    <a:lstStyle/>
                    <a:p>
                      <a:r>
                        <a:rPr lang="en-US" dirty="0" smtClean="0"/>
                        <a:t>C=1,</a:t>
                      </a:r>
                      <a:r>
                        <a:rPr lang="en-US" baseline="0" dirty="0" smtClean="0"/>
                        <a:t> gamma=0.05</a:t>
                      </a:r>
                      <a:endParaRPr lang="en-US" dirty="0"/>
                    </a:p>
                  </a:txBody>
                  <a:tcPr/>
                </a:tc>
                <a:tc>
                  <a:txBody>
                    <a:bodyPr/>
                    <a:lstStyle/>
                    <a:p>
                      <a:r>
                        <a:rPr lang="en-US" dirty="0" smtClean="0"/>
                        <a:t>58.8%</a:t>
                      </a:r>
                      <a:endParaRPr lang="en-US" dirty="0"/>
                    </a:p>
                  </a:txBody>
                  <a:tcPr/>
                </a:tc>
              </a:tr>
              <a:tr h="403056">
                <a:tc>
                  <a:txBody>
                    <a:bodyPr/>
                    <a:lstStyle/>
                    <a:p>
                      <a:r>
                        <a:rPr lang="en-US" dirty="0" smtClean="0"/>
                        <a:t>14</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C=10, gamma =0.001</a:t>
                      </a:r>
                      <a:endParaRPr lang="en-US" dirty="0"/>
                    </a:p>
                  </a:txBody>
                  <a:tcPr/>
                </a:tc>
                <a:tc>
                  <a:txBody>
                    <a:bodyPr/>
                    <a:lstStyle/>
                    <a:p>
                      <a:r>
                        <a:rPr lang="en-US" dirty="0" smtClean="0"/>
                        <a:t>60.5%</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Rate=0.001</a:t>
                      </a:r>
                      <a:endParaRPr lang="en-US" dirty="0"/>
                    </a:p>
                  </a:txBody>
                  <a:tcPr/>
                </a:tc>
                <a:tc>
                  <a:txBody>
                    <a:bodyPr/>
                    <a:lstStyle/>
                    <a:p>
                      <a:r>
                        <a:rPr lang="en-US" dirty="0" smtClean="0"/>
                        <a:t>63.2%</a:t>
                      </a:r>
                      <a:endParaRPr lang="en-US" dirty="0"/>
                    </a:p>
                  </a:txBody>
                  <a:tcPr/>
                </a:tc>
              </a:tr>
            </a:tbl>
          </a:graphicData>
        </a:graphic>
      </p:graphicFrame>
    </p:spTree>
    <p:extLst>
      <p:ext uri="{BB962C8B-B14F-4D97-AF65-F5344CB8AC3E}">
        <p14:creationId xmlns:p14="http://schemas.microsoft.com/office/powerpoint/2010/main" val="2944068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Li et al. NN Classification</a:t>
            </a:r>
            <a:endParaRPr lang="en-US" sz="2000" b="1" dirty="0"/>
          </a:p>
        </p:txBody>
      </p:sp>
      <p:sp>
        <p:nvSpPr>
          <p:cNvPr id="2" name="TextBox 1"/>
          <p:cNvSpPr txBox="1"/>
          <p:nvPr/>
        </p:nvSpPr>
        <p:spPr>
          <a:xfrm>
            <a:off x="1101435" y="1085910"/>
            <a:ext cx="8221362" cy="1815882"/>
          </a:xfrm>
          <a:prstGeom prst="rect">
            <a:avLst/>
          </a:prstGeom>
          <a:noFill/>
        </p:spPr>
        <p:txBody>
          <a:bodyPr wrap="square" rtlCol="0">
            <a:spAutoFit/>
          </a:bodyPr>
          <a:lstStyle/>
          <a:p>
            <a:pPr marL="285750" indent="-285750">
              <a:buFontTx/>
              <a:buChar char="-"/>
            </a:pPr>
            <a:r>
              <a:rPr lang="en-US" sz="1600" dirty="0" smtClean="0"/>
              <a:t>Four layers of sizes 48, 24, 12, 6 and finally one output node</a:t>
            </a:r>
          </a:p>
          <a:p>
            <a:pPr marL="742950" lvl="1" indent="-285750">
              <a:buFontTx/>
              <a:buChar char="-"/>
            </a:pPr>
            <a:r>
              <a:rPr lang="en-US" sz="1600" dirty="0" smtClean="0"/>
              <a:t>Weights are Xavier initialized and </a:t>
            </a:r>
            <a:r>
              <a:rPr lang="en-US" sz="1600" dirty="0" err="1" smtClean="0"/>
              <a:t>Bias’</a:t>
            </a:r>
            <a:r>
              <a:rPr lang="en-US" sz="1600" dirty="0" smtClean="0"/>
              <a:t> are zero initialized</a:t>
            </a:r>
          </a:p>
          <a:p>
            <a:pPr marL="285750" indent="-285750">
              <a:buFontTx/>
              <a:buChar char="-"/>
            </a:pPr>
            <a:r>
              <a:rPr lang="en-US" sz="1600" dirty="0" smtClean="0"/>
              <a:t>Each layer has an ELU non-linearity and the output node is a sigmoid</a:t>
            </a:r>
          </a:p>
          <a:p>
            <a:pPr marL="285750" indent="-285750">
              <a:buFontTx/>
              <a:buChar char="-"/>
            </a:pPr>
            <a:r>
              <a:rPr lang="en-US" sz="1600" dirty="0" smtClean="0"/>
              <a:t>Uses an Adam Optimizer with Cross Entropy loss</a:t>
            </a:r>
          </a:p>
          <a:p>
            <a:pPr marL="742950" lvl="1" indent="-285750">
              <a:buFontTx/>
              <a:buChar char="-"/>
            </a:pPr>
            <a:r>
              <a:rPr lang="en-US" sz="1600" dirty="0" smtClean="0"/>
              <a:t>Gradient clipping to norm of 5 and an exponential decay of learning rate of 0.99 every epoch</a:t>
            </a:r>
          </a:p>
          <a:p>
            <a:pPr marL="285750" indent="-285750">
              <a:buFontTx/>
              <a:buChar char="-"/>
            </a:pPr>
            <a:r>
              <a:rPr lang="en-US" sz="1600" dirty="0" smtClean="0"/>
              <a:t>Early stopping was performed based on manual heuristics</a:t>
            </a:r>
          </a:p>
        </p:txBody>
      </p:sp>
      <p:graphicFrame>
        <p:nvGraphicFramePr>
          <p:cNvPr id="14" name="Table 13"/>
          <p:cNvGraphicFramePr>
            <a:graphicFrameLocks noGrp="1"/>
          </p:cNvGraphicFramePr>
          <p:nvPr>
            <p:extLst>
              <p:ext uri="{D42A27DB-BD31-4B8C-83A1-F6EECF244321}">
                <p14:modId xmlns:p14="http://schemas.microsoft.com/office/powerpoint/2010/main" val="1637079608"/>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69.6%</a:t>
                      </a:r>
                      <a:endParaRPr lang="en-US" dirty="0"/>
                    </a:p>
                  </a:txBody>
                  <a:tcPr/>
                </a:tc>
              </a:tr>
              <a:tr h="403056">
                <a:tc>
                  <a:txBody>
                    <a:bodyPr/>
                    <a:lstStyle/>
                    <a:p>
                      <a:r>
                        <a:rPr lang="en-US" dirty="0" smtClean="0"/>
                        <a:t>11</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68.9%</a:t>
                      </a:r>
                      <a:endParaRPr lang="en-US" dirty="0"/>
                    </a:p>
                  </a:txBody>
                  <a:tcPr/>
                </a:tc>
              </a:tr>
              <a:tr h="403056">
                <a:tc>
                  <a:txBody>
                    <a:bodyPr/>
                    <a:lstStyle/>
                    <a:p>
                      <a:r>
                        <a:rPr lang="en-US" dirty="0" smtClean="0"/>
                        <a:t>12</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62.8%</a:t>
                      </a:r>
                      <a:endParaRPr lang="en-US" dirty="0"/>
                    </a:p>
                  </a:txBody>
                  <a:tcPr/>
                </a:tc>
              </a:tr>
              <a:tr h="403056">
                <a:tc>
                  <a:txBody>
                    <a:bodyPr/>
                    <a:lstStyle/>
                    <a:p>
                      <a:r>
                        <a:rPr lang="en-US" dirty="0" smtClean="0"/>
                        <a:t>13</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62.1%</a:t>
                      </a:r>
                      <a:endParaRPr lang="en-US" dirty="0"/>
                    </a:p>
                  </a:txBody>
                  <a:tcPr/>
                </a:tc>
              </a:tr>
              <a:tr h="403056">
                <a:tc>
                  <a:txBody>
                    <a:bodyPr/>
                    <a:lstStyle/>
                    <a:p>
                      <a:r>
                        <a:rPr lang="en-US" dirty="0" smtClean="0"/>
                        <a:t>14</a:t>
                      </a:r>
                      <a:endParaRPr lang="en-US" dirty="0"/>
                    </a:p>
                  </a:txBody>
                  <a:tcPr/>
                </a:tc>
                <a:tc>
                  <a:txBody>
                    <a:bodyPr/>
                    <a:lstStyle/>
                    <a:p>
                      <a:r>
                        <a:rPr lang="en-US" baseline="0" dirty="0" smtClean="0"/>
                        <a:t> Deep NN</a:t>
                      </a:r>
                      <a:endParaRPr lang="en-US" dirty="0"/>
                    </a:p>
                  </a:txBody>
                  <a:tcPr/>
                </a:tc>
                <a:tc>
                  <a:txBody>
                    <a:bodyPr/>
                    <a:lstStyle/>
                    <a:p>
                      <a:r>
                        <a:rPr lang="en-US" dirty="0" smtClean="0"/>
                        <a:t>Batch=64, Learning Rate=0.01</a:t>
                      </a:r>
                      <a:endParaRPr lang="en-US" dirty="0"/>
                    </a:p>
                  </a:txBody>
                  <a:tcPr/>
                </a:tc>
                <a:tc>
                  <a:txBody>
                    <a:bodyPr/>
                    <a:lstStyle/>
                    <a:p>
                      <a:r>
                        <a:rPr lang="en-US" dirty="0" smtClean="0"/>
                        <a:t>63.2%</a:t>
                      </a:r>
                      <a:endParaRPr lang="en-US" dirty="0"/>
                    </a:p>
                  </a:txBody>
                  <a:tcPr/>
                </a:tc>
              </a:tr>
            </a:tbl>
          </a:graphicData>
        </a:graphic>
      </p:graphicFrame>
      <p:cxnSp>
        <p:nvCxnSpPr>
          <p:cNvPr id="4" name="Straight Arrow Connector 3"/>
          <p:cNvCxnSpPr>
            <a:stCxn id="7" idx="2"/>
          </p:cNvCxnSpPr>
          <p:nvPr/>
        </p:nvCxnSpPr>
        <p:spPr>
          <a:xfrm flipH="1">
            <a:off x="8471973" y="1549714"/>
            <a:ext cx="1693220" cy="2295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71972" y="903383"/>
            <a:ext cx="3386442" cy="646331"/>
          </a:xfrm>
          <a:prstGeom prst="rect">
            <a:avLst/>
          </a:prstGeom>
          <a:noFill/>
        </p:spPr>
        <p:txBody>
          <a:bodyPr wrap="square" rtlCol="0">
            <a:spAutoFit/>
          </a:bodyPr>
          <a:lstStyle/>
          <a:p>
            <a:r>
              <a:rPr lang="en-US" dirty="0" smtClean="0"/>
              <a:t>Higher accuracy due to more CD8 examples</a:t>
            </a:r>
            <a:endParaRPr lang="en-US" dirty="0"/>
          </a:p>
        </p:txBody>
      </p:sp>
    </p:spTree>
    <p:extLst>
      <p:ext uri="{BB962C8B-B14F-4D97-AF65-F5344CB8AC3E}">
        <p14:creationId xmlns:p14="http://schemas.microsoft.com/office/powerpoint/2010/main" val="430664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704454" cy="400110"/>
          </a:xfrm>
          <a:prstGeom prst="rect">
            <a:avLst/>
          </a:prstGeom>
          <a:noFill/>
        </p:spPr>
        <p:txBody>
          <a:bodyPr wrap="square" rtlCol="0">
            <a:spAutoFit/>
          </a:bodyPr>
          <a:lstStyle/>
          <a:p>
            <a:r>
              <a:rPr lang="en-US" sz="2000" b="1" dirty="0" smtClean="0"/>
              <a:t>Li et al. Extraneous Classification Methods</a:t>
            </a:r>
            <a:endParaRPr lang="en-US" sz="2000" b="1" dirty="0"/>
          </a:p>
        </p:txBody>
      </p:sp>
      <p:sp>
        <p:nvSpPr>
          <p:cNvPr id="2" name="TextBox 1"/>
          <p:cNvSpPr txBox="1"/>
          <p:nvPr/>
        </p:nvSpPr>
        <p:spPr>
          <a:xfrm>
            <a:off x="1101435" y="1085910"/>
            <a:ext cx="8221362" cy="338554"/>
          </a:xfrm>
          <a:prstGeom prst="rect">
            <a:avLst/>
          </a:prstGeom>
          <a:noFill/>
        </p:spPr>
        <p:txBody>
          <a:bodyPr wrap="square" rtlCol="0">
            <a:spAutoFit/>
          </a:bodyPr>
          <a:lstStyle/>
          <a:p>
            <a:pPr marL="285750" indent="-285750">
              <a:buFontTx/>
              <a:buChar char="-"/>
            </a:pPr>
            <a:r>
              <a:rPr lang="en-US" sz="1600" dirty="0" smtClean="0"/>
              <a:t>Using a nearest neighbor classifier to get a better background</a:t>
            </a:r>
          </a:p>
        </p:txBody>
      </p:sp>
      <p:graphicFrame>
        <p:nvGraphicFramePr>
          <p:cNvPr id="14" name="Table 13"/>
          <p:cNvGraphicFramePr>
            <a:graphicFrameLocks noGrp="1"/>
          </p:cNvGraphicFramePr>
          <p:nvPr>
            <p:extLst>
              <p:ext uri="{D42A27DB-BD31-4B8C-83A1-F6EECF244321}">
                <p14:modId xmlns:p14="http://schemas.microsoft.com/office/powerpoint/2010/main" val="3003309041"/>
              </p:ext>
            </p:extLst>
          </p:nvPr>
        </p:nvGraphicFramePr>
        <p:xfrm>
          <a:off x="1101435" y="3025360"/>
          <a:ext cx="10756979" cy="2710967"/>
        </p:xfrm>
        <a:graphic>
          <a:graphicData uri="http://schemas.openxmlformats.org/drawingml/2006/table">
            <a:tbl>
              <a:tblPr firstRow="1" bandRow="1">
                <a:tableStyleId>{073A0DAA-6AF3-43AB-8588-CEC1D06C72B9}</a:tableStyleId>
              </a:tblPr>
              <a:tblGrid>
                <a:gridCol w="1600651"/>
                <a:gridCol w="1701165"/>
                <a:gridCol w="3266072"/>
                <a:gridCol w="4189091"/>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 K-NN</a:t>
                      </a:r>
                      <a:endParaRPr lang="en-US" dirty="0"/>
                    </a:p>
                  </a:txBody>
                  <a:tcPr/>
                </a:tc>
                <a:tc>
                  <a:txBody>
                    <a:bodyPr/>
                    <a:lstStyle/>
                    <a:p>
                      <a:r>
                        <a:rPr lang="en-US" dirty="0" smtClean="0"/>
                        <a:t>N = 1</a:t>
                      </a:r>
                      <a:r>
                        <a:rPr lang="en-US" baseline="0" dirty="0" smtClean="0"/>
                        <a:t> </a:t>
                      </a:r>
                      <a:endParaRPr lang="en-US" dirty="0"/>
                    </a:p>
                  </a:txBody>
                  <a:tcPr/>
                </a:tc>
                <a:tc>
                  <a:txBody>
                    <a:bodyPr/>
                    <a:lstStyle/>
                    <a:p>
                      <a:r>
                        <a:rPr lang="en-US" dirty="0" smtClean="0"/>
                        <a:t>61.8%</a:t>
                      </a:r>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0305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4645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2062103"/>
          </a:xfrm>
          <a:prstGeom prst="rect">
            <a:avLst/>
          </a:prstGeom>
          <a:noFill/>
        </p:spPr>
        <p:txBody>
          <a:bodyPr wrap="square" rtlCol="0">
            <a:spAutoFit/>
          </a:bodyPr>
          <a:lstStyle/>
          <a:p>
            <a:pPr marL="285750" indent="-285750">
              <a:buFontTx/>
              <a:buChar char="-"/>
            </a:pPr>
            <a:r>
              <a:rPr lang="en-US" sz="1600" dirty="0" err="1" smtClean="0"/>
              <a:t>AutoEncoder</a:t>
            </a:r>
            <a:r>
              <a:rPr lang="en-US" sz="1600" dirty="0" smtClean="0"/>
              <a:t> used a layers of sizes 64, 32, 16, 32, 64, </a:t>
            </a:r>
            <a:r>
              <a:rPr lang="en-US" sz="1600" dirty="0" err="1" smtClean="0"/>
              <a:t>input_size</a:t>
            </a:r>
            <a:r>
              <a:rPr lang="en-US" sz="1600" dirty="0" smtClean="0"/>
              <a:t>  </a:t>
            </a:r>
          </a:p>
          <a:p>
            <a:pPr marL="742950" lvl="1" indent="-285750">
              <a:buFontTx/>
              <a:buChar char="-"/>
            </a:pPr>
            <a:r>
              <a:rPr lang="en-US" sz="1600" dirty="0" smtClean="0"/>
              <a:t>The layer of size 16 is the bottleneck that will produce the final layer of the encoder</a:t>
            </a:r>
          </a:p>
          <a:p>
            <a:pPr marL="285750" indent="-285750">
              <a:buFontTx/>
              <a:buChar char="-"/>
            </a:pPr>
            <a:r>
              <a:rPr lang="en-US" sz="1600" dirty="0" smtClean="0"/>
              <a:t>All layers except the last with sigmoid non-</a:t>
            </a:r>
            <a:r>
              <a:rPr lang="en-US" sz="1600" dirty="0" err="1" smtClean="0"/>
              <a:t>linearities</a:t>
            </a:r>
            <a:endParaRPr lang="en-US" sz="1600" dirty="0" smtClean="0"/>
          </a:p>
          <a:p>
            <a:pPr marL="285750" indent="-285750">
              <a:buFontTx/>
              <a:buChar char="-"/>
            </a:pPr>
            <a:r>
              <a:rPr lang="en-US" sz="1600" dirty="0"/>
              <a:t>After training the </a:t>
            </a:r>
            <a:r>
              <a:rPr lang="en-US" sz="1600" dirty="0" err="1" smtClean="0"/>
              <a:t>AutoEncoder</a:t>
            </a:r>
            <a:r>
              <a:rPr lang="en-US" sz="1600" dirty="0" smtClean="0"/>
              <a:t> with an Adam optimizer around squared loss it is run through an SVM</a:t>
            </a:r>
          </a:p>
          <a:p>
            <a:pPr marL="285750" indent="-285750">
              <a:buFontTx/>
              <a:buChar char="-"/>
            </a:pPr>
            <a:r>
              <a:rPr lang="en-US" sz="1600" dirty="0" smtClean="0"/>
              <a:t>After 500 epochs it can generally reduce squared error to 0.109 and the decoded outputs look very similar to the inputs suggesting that the </a:t>
            </a:r>
            <a:r>
              <a:rPr lang="en-US" sz="1600" dirty="0" err="1" smtClean="0"/>
              <a:t>AutoEncoder</a:t>
            </a:r>
            <a:r>
              <a:rPr lang="en-US" sz="1600" dirty="0" smtClean="0"/>
              <a:t> compression is effective.</a:t>
            </a:r>
          </a:p>
          <a:p>
            <a:pPr marL="285750" indent="-285750">
              <a:buFontTx/>
              <a:buChar char="-"/>
            </a:pPr>
            <a:r>
              <a:rPr lang="en-US" sz="1600" dirty="0" smtClean="0"/>
              <a:t>AE used batch of 128 and a learning rate of 0.001. The SVM used a C value of  and gamma value of </a:t>
            </a:r>
          </a:p>
          <a:p>
            <a:pPr marL="285750" indent="-285750">
              <a:buFontTx/>
              <a:buChar char="-"/>
            </a:pPr>
            <a:r>
              <a:rPr lang="en-US" sz="1600" dirty="0" smtClean="0"/>
              <a:t>Input size is Seq. Length times five so it is interesting how compressible this is. </a:t>
            </a:r>
          </a:p>
        </p:txBody>
      </p:sp>
      <p:graphicFrame>
        <p:nvGraphicFramePr>
          <p:cNvPr id="14" name="Table 13"/>
          <p:cNvGraphicFramePr>
            <a:graphicFrameLocks noGrp="1"/>
          </p:cNvGraphicFramePr>
          <p:nvPr>
            <p:extLst>
              <p:ext uri="{D42A27DB-BD31-4B8C-83A1-F6EECF244321}">
                <p14:modId xmlns:p14="http://schemas.microsoft.com/office/powerpoint/2010/main" val="1271300999"/>
              </p:ext>
            </p:extLst>
          </p:nvPr>
        </p:nvGraphicFramePr>
        <p:xfrm>
          <a:off x="1101434" y="3301902"/>
          <a:ext cx="10183698" cy="2710967"/>
        </p:xfrm>
        <a:graphic>
          <a:graphicData uri="http://schemas.openxmlformats.org/drawingml/2006/table">
            <a:tbl>
              <a:tblPr firstRow="1" bandRow="1">
                <a:tableStyleId>{073A0DAA-6AF3-43AB-8588-CEC1D06C72B9}</a:tableStyleId>
              </a:tblPr>
              <a:tblGrid>
                <a:gridCol w="1650083"/>
                <a:gridCol w="1753702"/>
                <a:gridCol w="2461451"/>
                <a:gridCol w="4318462"/>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10</a:t>
                      </a:r>
                      <a:endParaRPr lang="en-US" dirty="0"/>
                    </a:p>
                  </a:txBody>
                  <a:tcPr/>
                </a:tc>
                <a:tc>
                  <a:txBody>
                    <a:bodyPr/>
                    <a:lstStyle/>
                    <a:p>
                      <a:r>
                        <a:rPr lang="en-US" baseline="0" dirty="0" smtClean="0"/>
                        <a:t>AE-SVM (RBF)</a:t>
                      </a:r>
                      <a:endParaRPr lang="en-US" dirty="0"/>
                    </a:p>
                  </a:txBody>
                  <a:tcPr/>
                </a:tc>
                <a:tc>
                  <a:txBody>
                    <a:bodyPr/>
                    <a:lstStyle/>
                    <a:p>
                      <a:r>
                        <a:rPr lang="en-US" dirty="0" smtClean="0"/>
                        <a:t>C = 100, gamma = 100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63.0%</a:t>
                      </a:r>
                    </a:p>
                  </a:txBody>
                  <a:tcPr/>
                </a:tc>
              </a:tr>
              <a:tr h="403056">
                <a:tc>
                  <a:txBody>
                    <a:bodyPr/>
                    <a:lstStyle/>
                    <a:p>
                      <a:r>
                        <a:rPr lang="en-US" dirty="0" smtClean="0"/>
                        <a:t>11</a:t>
                      </a:r>
                      <a:endParaRPr lang="en-US" dirty="0"/>
                    </a:p>
                  </a:txBody>
                  <a:tcPr/>
                </a:tc>
                <a:tc>
                  <a:txBody>
                    <a:bodyPr/>
                    <a:lstStyle/>
                    <a:p>
                      <a:r>
                        <a:rPr lang="en-US" baseline="0" dirty="0" smtClean="0"/>
                        <a:t>AE-SVM (RBF)</a:t>
                      </a:r>
                      <a:endParaRPr lang="en-US" dirty="0"/>
                    </a:p>
                  </a:txBody>
                  <a:tcPr/>
                </a:tc>
                <a:tc>
                  <a:txBody>
                    <a:bodyPr/>
                    <a:lstStyle/>
                    <a:p>
                      <a:r>
                        <a:rPr lang="en-US" dirty="0" smtClean="0"/>
                        <a:t>C = 10, gamma = 100</a:t>
                      </a:r>
                      <a:endParaRPr lang="en-US" dirty="0"/>
                    </a:p>
                  </a:txBody>
                  <a:tcPr/>
                </a:tc>
                <a:tc>
                  <a:txBody>
                    <a:bodyPr/>
                    <a:lstStyle/>
                    <a:p>
                      <a:r>
                        <a:rPr lang="en-US" dirty="0" smtClean="0"/>
                        <a:t>63.8%</a:t>
                      </a:r>
                      <a:endParaRPr lang="en-US" dirty="0"/>
                    </a:p>
                  </a:txBody>
                  <a:tcPr/>
                </a:tc>
              </a:tr>
              <a:tr h="403056">
                <a:tc>
                  <a:txBody>
                    <a:bodyPr/>
                    <a:lstStyle/>
                    <a:p>
                      <a:r>
                        <a:rPr lang="en-US" dirty="0" smtClean="0"/>
                        <a:t>12</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1</a:t>
                      </a:r>
                      <a:endParaRPr lang="en-US" dirty="0" smtClean="0"/>
                    </a:p>
                  </a:txBody>
                  <a:tcPr/>
                </a:tc>
                <a:tc>
                  <a:txBody>
                    <a:bodyPr/>
                    <a:lstStyle/>
                    <a:p>
                      <a:r>
                        <a:rPr lang="en-US" dirty="0" smtClean="0"/>
                        <a:t>58.2%</a:t>
                      </a:r>
                      <a:endParaRPr lang="en-US" dirty="0"/>
                    </a:p>
                  </a:txBody>
                  <a:tcPr/>
                </a:tc>
              </a:tr>
              <a:tr h="403056">
                <a:tc>
                  <a:txBody>
                    <a:bodyPr/>
                    <a:lstStyle/>
                    <a:p>
                      <a:r>
                        <a:rPr lang="en-US" dirty="0" smtClean="0"/>
                        <a:t>13</a:t>
                      </a:r>
                      <a:endParaRPr lang="en-US" dirty="0"/>
                    </a:p>
                  </a:txBody>
                  <a:tcPr/>
                </a:tc>
                <a:tc>
                  <a:txBody>
                    <a:bodyPr/>
                    <a:lstStyle/>
                    <a:p>
                      <a:r>
                        <a:rPr lang="en-US" baseline="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1000, gamma = 0.01</a:t>
                      </a:r>
                      <a:endParaRPr lang="en-US" dirty="0" smtClean="0"/>
                    </a:p>
                  </a:txBody>
                  <a:tcPr/>
                </a:tc>
                <a:tc>
                  <a:txBody>
                    <a:bodyPr/>
                    <a:lstStyle/>
                    <a:p>
                      <a:r>
                        <a:rPr lang="en-US" dirty="0" smtClean="0"/>
                        <a:t>58.1%</a:t>
                      </a:r>
                      <a:endParaRPr lang="en-US" dirty="0"/>
                    </a:p>
                  </a:txBody>
                  <a:tcPr/>
                </a:tc>
              </a:tr>
              <a:tr h="403056">
                <a:tc>
                  <a:txBody>
                    <a:bodyPr/>
                    <a:lstStyle/>
                    <a:p>
                      <a:r>
                        <a:rPr lang="en-US" dirty="0" smtClean="0"/>
                        <a:t>14</a:t>
                      </a:r>
                      <a:endParaRPr lang="en-US" dirty="0"/>
                    </a:p>
                  </a:txBody>
                  <a:tcPr/>
                </a:tc>
                <a:tc>
                  <a:txBody>
                    <a:bodyPr/>
                    <a:lstStyle/>
                    <a:p>
                      <a:r>
                        <a:rPr lang="en-US" baseline="0" dirty="0" smtClean="0"/>
                        <a:t>AE-SVM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0.01</a:t>
                      </a:r>
                      <a:endParaRPr lang="en-US" dirty="0" smtClean="0"/>
                    </a:p>
                  </a:txBody>
                  <a:tcPr/>
                </a:tc>
                <a:tc>
                  <a:txBody>
                    <a:bodyPr/>
                    <a:lstStyle/>
                    <a:p>
                      <a:r>
                        <a:rPr lang="en-US" dirty="0" smtClean="0"/>
                        <a:t>57.0%</a:t>
                      </a:r>
                      <a:endParaRPr lang="en-US" dirty="0"/>
                    </a:p>
                  </a:txBody>
                  <a:tcPr/>
                </a:tc>
              </a:tr>
            </a:tbl>
          </a:graphicData>
        </a:graphic>
      </p:graphicFrame>
    </p:spTree>
    <p:extLst>
      <p:ext uri="{BB962C8B-B14F-4D97-AF65-F5344CB8AC3E}">
        <p14:creationId xmlns:p14="http://schemas.microsoft.com/office/powerpoint/2010/main" val="2282993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6032421"/>
          </a:xfrm>
          <a:prstGeom prst="rect">
            <a:avLst/>
          </a:prstGeom>
        </p:spPr>
        <p:txBody>
          <a:bodyPr wrap="square">
            <a:spAutoFit/>
          </a:bodyPr>
          <a:lstStyle/>
          <a:p>
            <a:pPr marL="285750" lvl="0" indent="-285750">
              <a:buFont typeface="Arial" panose="020B0604020202020204" pitchFamily="34" charset="0"/>
              <a:buChar char="•"/>
            </a:pPr>
            <a:r>
              <a:rPr lang="en-US" sz="1600" dirty="0" smtClean="0"/>
              <a:t>They had a 80/20 split of CD4:CD8 which is immediately suspicious</a:t>
            </a:r>
          </a:p>
          <a:p>
            <a:pPr marL="285750" lvl="0" indent="-285750">
              <a:buFont typeface="Arial" panose="020B0604020202020204" pitchFamily="34" charset="0"/>
              <a:buChar char="•"/>
            </a:pPr>
            <a:r>
              <a:rPr lang="en-US" sz="1600" dirty="0" smtClean="0"/>
              <a:t>CD4 had higher percentages of </a:t>
            </a:r>
          </a:p>
          <a:p>
            <a:pPr marL="742950" lvl="1" indent="-285750">
              <a:buFont typeface="Arial" panose="020B0604020202020204" pitchFamily="34" charset="0"/>
              <a:buChar char="•"/>
            </a:pPr>
            <a:r>
              <a:rPr lang="en-US" sz="1600" dirty="0" smtClean="0"/>
              <a:t>K, R, T</a:t>
            </a:r>
          </a:p>
          <a:p>
            <a:pPr marL="285750" indent="-285750">
              <a:buFont typeface="Arial" panose="020B0604020202020204" pitchFamily="34" charset="0"/>
              <a:buChar char="•"/>
            </a:pPr>
            <a:r>
              <a:rPr lang="en-US" sz="1600" dirty="0" smtClean="0"/>
              <a:t>CD4 had lower </a:t>
            </a:r>
            <a:r>
              <a:rPr lang="en-US" sz="1600" dirty="0"/>
              <a:t>p</a:t>
            </a:r>
            <a:r>
              <a:rPr lang="en-US" sz="1600" dirty="0" smtClean="0"/>
              <a:t>ercentages of</a:t>
            </a:r>
          </a:p>
          <a:p>
            <a:pPr marL="742950" lvl="1" indent="-285750">
              <a:buFont typeface="Arial" panose="020B0604020202020204" pitchFamily="34" charset="0"/>
              <a:buChar char="•"/>
            </a:pPr>
            <a:r>
              <a:rPr lang="en-US" sz="1600" dirty="0" smtClean="0"/>
              <a:t>D, C, V</a:t>
            </a:r>
          </a:p>
          <a:p>
            <a:pPr marL="285750" indent="-285750">
              <a:buFont typeface="Arial" panose="020B0604020202020204" pitchFamily="34" charset="0"/>
              <a:buChar char="•"/>
            </a:pPr>
            <a:r>
              <a:rPr lang="en-US" sz="1600" dirty="0" smtClean="0"/>
              <a:t>Generally CD4 was more associated with positive AAs and CD8 with negatives e.g. D</a:t>
            </a:r>
          </a:p>
          <a:p>
            <a:pPr marL="285750" indent="-285750">
              <a:buFont typeface="Arial" panose="020B0604020202020204" pitchFamily="34" charset="0"/>
              <a:buChar char="•"/>
            </a:pPr>
            <a:r>
              <a:rPr lang="en-US" sz="1600" dirty="0" smtClean="0"/>
              <a:t>The only thing we see in our Data set is that the R is slightly higher in CD4s like above, but its quite weak. </a:t>
            </a:r>
          </a:p>
          <a:p>
            <a:pPr marL="285750" indent="-285750">
              <a:buFont typeface="Arial" panose="020B0604020202020204" pitchFamily="34" charset="0"/>
              <a:buChar char="•"/>
            </a:pPr>
            <a:r>
              <a:rPr lang="en-US" sz="1600" dirty="0" smtClean="0"/>
              <a:t>For 13 long sequences (not they ignored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lysine in position 3</a:t>
            </a:r>
          </a:p>
          <a:p>
            <a:pPr marL="1200150" lvl="2" indent="-285750">
              <a:buFont typeface="Arial" panose="020B0604020202020204" pitchFamily="34" charset="0"/>
              <a:buChar char="•"/>
            </a:pPr>
            <a:r>
              <a:rPr lang="en-US" sz="1600" dirty="0" smtClean="0"/>
              <a:t>Preferred valine in position 3 and 11</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cysteine position 9</a:t>
            </a:r>
          </a:p>
          <a:p>
            <a:pPr marL="1200150" lvl="2" indent="-285750">
              <a:buFont typeface="Arial" panose="020B0604020202020204" pitchFamily="34" charset="0"/>
              <a:buChar char="•"/>
            </a:pPr>
            <a:r>
              <a:rPr lang="en-US" sz="1600" dirty="0" smtClean="0"/>
              <a:t>Preferred proline position 9</a:t>
            </a:r>
          </a:p>
          <a:p>
            <a:pPr marL="1200150" lvl="2" indent="-285750">
              <a:buFont typeface="Arial" panose="020B0604020202020204" pitchFamily="34" charset="0"/>
              <a:buChar char="•"/>
            </a:pPr>
            <a:r>
              <a:rPr lang="en-US" sz="1600" dirty="0" smtClean="0"/>
              <a:t>Preferred isoleucine position 5</a:t>
            </a:r>
          </a:p>
          <a:p>
            <a:pPr marL="1200150" lvl="2" indent="-285750">
              <a:buFont typeface="Arial" panose="020B0604020202020204" pitchFamily="34" charset="0"/>
              <a:buChar char="•"/>
            </a:pPr>
            <a:r>
              <a:rPr lang="en-US" sz="1600" dirty="0" smtClean="0"/>
              <a:t>Preferred tyrosine position 5</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26349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 </a:t>
            </a:r>
            <a:r>
              <a:rPr lang="en-US" sz="2000" b="1" dirty="0" err="1" smtClean="0"/>
              <a:t>AutoEncoder</a:t>
            </a:r>
            <a:r>
              <a:rPr lang="en-US" sz="2000" b="1" dirty="0" smtClean="0"/>
              <a:t>-SVM Classification</a:t>
            </a:r>
            <a:endParaRPr lang="en-US" sz="2000" b="1" dirty="0"/>
          </a:p>
        </p:txBody>
      </p:sp>
      <p:sp>
        <p:nvSpPr>
          <p:cNvPr id="2" name="TextBox 1"/>
          <p:cNvSpPr txBox="1"/>
          <p:nvPr/>
        </p:nvSpPr>
        <p:spPr>
          <a:xfrm>
            <a:off x="1101434" y="1085910"/>
            <a:ext cx="9270003" cy="3046988"/>
          </a:xfrm>
          <a:prstGeom prst="rect">
            <a:avLst/>
          </a:prstGeom>
          <a:noFill/>
        </p:spPr>
        <p:txBody>
          <a:bodyPr wrap="square" rtlCol="0">
            <a:spAutoFit/>
          </a:bodyPr>
          <a:lstStyle/>
          <a:p>
            <a:pPr marL="285750" indent="-285750">
              <a:buFontTx/>
              <a:buChar char="-"/>
            </a:pPr>
            <a:r>
              <a:rPr lang="en-US" sz="1600" dirty="0" smtClean="0"/>
              <a:t>The obvious reason this appears to be working is that the repetition of </a:t>
            </a:r>
            <a:r>
              <a:rPr lang="en-US" sz="1600" dirty="0" err="1" smtClean="0"/>
              <a:t>Atchley</a:t>
            </a:r>
            <a:r>
              <a:rPr lang="en-US" sz="1600" dirty="0" smtClean="0"/>
              <a:t> vectors is very easy to learn and thus represent in some latent space as long as the latent space is larger than the size of the protein sequence primary structure. </a:t>
            </a:r>
          </a:p>
          <a:p>
            <a:pPr marL="285750" indent="-285750">
              <a:buFontTx/>
              <a:buChar char="-"/>
            </a:pPr>
            <a:r>
              <a:rPr lang="en-US" sz="1600" dirty="0" smtClean="0"/>
              <a:t>Decreasing the latent space to below the size of the sequence is when the </a:t>
            </a:r>
            <a:r>
              <a:rPr lang="en-US" sz="1600" dirty="0" err="1" smtClean="0"/>
              <a:t>AutoEncoder</a:t>
            </a:r>
            <a:r>
              <a:rPr lang="en-US" sz="1600" dirty="0" smtClean="0"/>
              <a:t> is not only compressing but also trying to </a:t>
            </a:r>
            <a:r>
              <a:rPr lang="en-US" sz="1600" dirty="0" err="1" smtClean="0"/>
              <a:t>denoise</a:t>
            </a:r>
            <a:r>
              <a:rPr lang="en-US" sz="1600" dirty="0" smtClean="0"/>
              <a:t>. </a:t>
            </a:r>
          </a:p>
          <a:p>
            <a:pPr marL="285750" indent="-285750">
              <a:buFontTx/>
              <a:buChar char="-"/>
            </a:pPr>
            <a:r>
              <a:rPr lang="en-US" sz="1600" dirty="0" smtClean="0"/>
              <a:t>After 2000 epochs, dropping the latent space size to 8 for sequences 14 AA long gets a loss of 0.198 and the outputs were looking pretty good. It was also still converging so could train longer. </a:t>
            </a:r>
          </a:p>
          <a:p>
            <a:pPr marL="285750" indent="-285750">
              <a:buFontTx/>
              <a:buChar char="-"/>
            </a:pPr>
            <a:r>
              <a:rPr lang="en-US" sz="1600" dirty="0" smtClean="0"/>
              <a:t>Need to get a </a:t>
            </a:r>
            <a:r>
              <a:rPr lang="en-US" sz="1600" dirty="0" err="1" smtClean="0"/>
              <a:t>Variational</a:t>
            </a:r>
            <a:r>
              <a:rPr lang="en-US" sz="1600" dirty="0" smtClean="0"/>
              <a:t> </a:t>
            </a:r>
            <a:r>
              <a:rPr lang="en-US" sz="1600" dirty="0" err="1" smtClean="0"/>
              <a:t>AutoEncoder</a:t>
            </a:r>
            <a:r>
              <a:rPr lang="en-US" sz="1600" dirty="0" smtClean="0"/>
              <a:t> working then using </a:t>
            </a:r>
            <a:r>
              <a:rPr lang="en-US" sz="1600" dirty="0" err="1" smtClean="0"/>
              <a:t>tSNE</a:t>
            </a:r>
            <a:r>
              <a:rPr lang="en-US" sz="1600" dirty="0" smtClean="0"/>
              <a:t> we can visualize the space in 2D</a:t>
            </a:r>
          </a:p>
          <a:p>
            <a:pPr marL="742950" lvl="1" indent="-285750">
              <a:buFontTx/>
              <a:buChar char="-"/>
            </a:pPr>
            <a:r>
              <a:rPr lang="en-US" sz="1600" dirty="0" smtClean="0"/>
              <a:t>This would give us more info about how it is separating</a:t>
            </a:r>
          </a:p>
          <a:p>
            <a:pPr marL="742950" lvl="1" indent="-285750">
              <a:buFontTx/>
              <a:buChar char="-"/>
            </a:pPr>
            <a:r>
              <a:rPr lang="en-US" sz="1600" dirty="0" smtClean="0"/>
              <a:t>I believe the </a:t>
            </a:r>
            <a:r>
              <a:rPr lang="en-US" sz="1600" dirty="0" err="1" smtClean="0"/>
              <a:t>Keras</a:t>
            </a:r>
            <a:r>
              <a:rPr lang="en-US" sz="1600" dirty="0" smtClean="0"/>
              <a:t> documentation has a method for this</a:t>
            </a:r>
          </a:p>
          <a:p>
            <a:pPr marL="285750" indent="-285750">
              <a:buFontTx/>
              <a:buChar char="-"/>
            </a:pPr>
            <a:r>
              <a:rPr lang="en-US" sz="1600" dirty="0" smtClean="0"/>
              <a:t>Actually shows an improvement from the original which suggests that the AE is de-noising to an extent</a:t>
            </a:r>
          </a:p>
          <a:p>
            <a:pPr marL="285750" indent="-285750">
              <a:buFontTx/>
              <a:buChar char="-"/>
            </a:pPr>
            <a:endParaRPr lang="en-US" sz="1600" dirty="0" smtClean="0"/>
          </a:p>
        </p:txBody>
      </p:sp>
      <p:graphicFrame>
        <p:nvGraphicFramePr>
          <p:cNvPr id="5" name="Table 4"/>
          <p:cNvGraphicFramePr>
            <a:graphicFrameLocks noGrp="1"/>
          </p:cNvGraphicFramePr>
          <p:nvPr>
            <p:extLst>
              <p:ext uri="{D42A27DB-BD31-4B8C-83A1-F6EECF244321}">
                <p14:modId xmlns:p14="http://schemas.microsoft.com/office/powerpoint/2010/main" val="3509833782"/>
              </p:ext>
            </p:extLst>
          </p:nvPr>
        </p:nvGraphicFramePr>
        <p:xfrm>
          <a:off x="1101433" y="3983636"/>
          <a:ext cx="9904687" cy="1098743"/>
        </p:xfrm>
        <a:graphic>
          <a:graphicData uri="http://schemas.openxmlformats.org/drawingml/2006/table">
            <a:tbl>
              <a:tblPr firstRow="1" bandRow="1">
                <a:tableStyleId>{073A0DAA-6AF3-43AB-8588-CEC1D06C72B9}</a:tableStyleId>
              </a:tblPr>
              <a:tblGrid>
                <a:gridCol w="1496359"/>
                <a:gridCol w="2146618"/>
                <a:gridCol w="2345563"/>
                <a:gridCol w="3916147"/>
              </a:tblGrid>
              <a:tr h="695687">
                <a:tc>
                  <a:txBody>
                    <a:bodyPr/>
                    <a:lstStyle/>
                    <a:p>
                      <a:r>
                        <a:rPr lang="en-US" dirty="0" smtClean="0"/>
                        <a:t>Seq. Length</a:t>
                      </a:r>
                      <a:endParaRPr lang="en-US" dirty="0"/>
                    </a:p>
                  </a:txBody>
                  <a:tcPr/>
                </a:tc>
                <a:tc>
                  <a:txBody>
                    <a:bodyPr/>
                    <a:lstStyle/>
                    <a:p>
                      <a:r>
                        <a:rPr lang="en-US" dirty="0" smtClean="0"/>
                        <a:t>Method/Kernel</a:t>
                      </a:r>
                      <a:endParaRPr lang="en-US" dirty="0"/>
                    </a:p>
                  </a:txBody>
                  <a:tcPr/>
                </a:tc>
                <a:tc>
                  <a:txBody>
                    <a:bodyPr/>
                    <a:lstStyle/>
                    <a:p>
                      <a:r>
                        <a:rPr lang="en-US" dirty="0" smtClean="0"/>
                        <a:t>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14</a:t>
                      </a:r>
                      <a:endParaRPr lang="en-US" dirty="0"/>
                    </a:p>
                  </a:txBody>
                  <a:tcPr/>
                </a:tc>
                <a:tc>
                  <a:txBody>
                    <a:bodyPr/>
                    <a:lstStyle/>
                    <a:p>
                      <a:r>
                        <a:rPr lang="en-US" baseline="0" dirty="0" smtClean="0"/>
                        <a:t>AE(small)-SVM (RBF)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100, gamma = 1.0</a:t>
                      </a:r>
                      <a:endParaRPr lang="en-US" dirty="0" smtClean="0"/>
                    </a:p>
                  </a:txBody>
                  <a:tcPr/>
                </a:tc>
                <a:tc>
                  <a:txBody>
                    <a:bodyPr/>
                    <a:lstStyle/>
                    <a:p>
                      <a:r>
                        <a:rPr lang="en-US" dirty="0" smtClean="0"/>
                        <a:t>60.1%</a:t>
                      </a:r>
                      <a:endParaRPr lang="en-US" dirty="0"/>
                    </a:p>
                  </a:txBody>
                  <a:tcPr/>
                </a:tc>
              </a:tr>
            </a:tbl>
          </a:graphicData>
        </a:graphic>
      </p:graphicFrame>
      <p:sp>
        <p:nvSpPr>
          <p:cNvPr id="3" name="Rectangle 2"/>
          <p:cNvSpPr/>
          <p:nvPr/>
        </p:nvSpPr>
        <p:spPr>
          <a:xfrm>
            <a:off x="1101433" y="5344465"/>
            <a:ext cx="10700952" cy="923330"/>
          </a:xfrm>
          <a:prstGeom prst="rect">
            <a:avLst/>
          </a:prstGeom>
        </p:spPr>
        <p:txBody>
          <a:bodyPr wrap="square">
            <a:spAutoFit/>
          </a:bodyPr>
          <a:lstStyle/>
          <a:p>
            <a:r>
              <a:rPr lang="en-US" dirty="0" smtClean="0"/>
              <a:t>Example of Compression:</a:t>
            </a:r>
            <a:endParaRPr lang="en-US" dirty="0"/>
          </a:p>
          <a:p>
            <a:r>
              <a:rPr lang="en-US" dirty="0" smtClean="0"/>
              <a:t>Input		= [-</a:t>
            </a:r>
            <a:r>
              <a:rPr lang="en-US" dirty="0"/>
              <a:t>1.343 0.465 -0.862 ..., 1.891 -0.397 0.412]</a:t>
            </a:r>
          </a:p>
          <a:p>
            <a:r>
              <a:rPr lang="en-US" dirty="0" smtClean="0"/>
              <a:t>Prediction 	= [-1.332 0.463 </a:t>
            </a:r>
            <a:r>
              <a:rPr lang="en-US" dirty="0"/>
              <a:t>-</a:t>
            </a:r>
            <a:r>
              <a:rPr lang="en-US" dirty="0" smtClean="0"/>
              <a:t>0.858 </a:t>
            </a:r>
            <a:r>
              <a:rPr lang="en-US" dirty="0"/>
              <a:t>..., </a:t>
            </a:r>
            <a:r>
              <a:rPr lang="en-US" dirty="0" smtClean="0"/>
              <a:t>1.684 </a:t>
            </a:r>
            <a:r>
              <a:rPr lang="en-US" dirty="0"/>
              <a:t>-</a:t>
            </a:r>
            <a:r>
              <a:rPr lang="en-US" dirty="0" smtClean="0"/>
              <a:t>0.645 0.312]</a:t>
            </a:r>
            <a:endParaRPr lang="en-US" dirty="0"/>
          </a:p>
        </p:txBody>
      </p:sp>
    </p:spTree>
    <p:extLst>
      <p:ext uri="{BB962C8B-B14F-4D97-AF65-F5344CB8AC3E}">
        <p14:creationId xmlns:p14="http://schemas.microsoft.com/office/powerpoint/2010/main" val="5491205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961614" cy="400110"/>
          </a:xfrm>
          <a:prstGeom prst="rect">
            <a:avLst/>
          </a:prstGeom>
          <a:noFill/>
        </p:spPr>
        <p:txBody>
          <a:bodyPr wrap="square" rtlCol="0">
            <a:spAutoFit/>
          </a:bodyPr>
          <a:lstStyle/>
          <a:p>
            <a:r>
              <a:rPr lang="en-US" sz="2000" b="1" dirty="0" smtClean="0"/>
              <a:t>Li et al. t-SNE Visualization</a:t>
            </a:r>
            <a:endParaRPr lang="en-US" sz="2000" b="1" dirty="0"/>
          </a:p>
        </p:txBody>
      </p:sp>
      <p:sp>
        <p:nvSpPr>
          <p:cNvPr id="2" name="TextBox 1"/>
          <p:cNvSpPr txBox="1"/>
          <p:nvPr/>
        </p:nvSpPr>
        <p:spPr>
          <a:xfrm>
            <a:off x="1101434" y="1085910"/>
            <a:ext cx="9270003" cy="584775"/>
          </a:xfrm>
          <a:prstGeom prst="rect">
            <a:avLst/>
          </a:prstGeom>
          <a:noFill/>
        </p:spPr>
        <p:txBody>
          <a:bodyPr wrap="square" rtlCol="0">
            <a:spAutoFit/>
          </a:bodyPr>
          <a:lstStyle/>
          <a:p>
            <a:pPr marL="285750" indent="-285750">
              <a:buFontTx/>
              <a:buChar char="-"/>
            </a:pPr>
            <a:r>
              <a:rPr lang="en-US" sz="1600" dirty="0" smtClean="0"/>
              <a:t>t-SNE runs on perplexity of 30, 2 principal components, a base method of PCA, and 5000 iterations</a:t>
            </a:r>
          </a:p>
          <a:p>
            <a:pPr marL="285750" indent="-285750">
              <a:buFontTx/>
              <a:buChar char="-"/>
            </a:pPr>
            <a:endParaRPr lang="en-US" sz="16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433" y="1486020"/>
            <a:ext cx="5384674" cy="5183436"/>
          </a:xfrm>
          <a:prstGeom prst="rect">
            <a:avLst/>
          </a:prstGeom>
        </p:spPr>
      </p:pic>
      <p:sp>
        <p:nvSpPr>
          <p:cNvPr id="7" name="TextBox 6"/>
          <p:cNvSpPr txBox="1"/>
          <p:nvPr/>
        </p:nvSpPr>
        <p:spPr>
          <a:xfrm>
            <a:off x="5282442" y="1486020"/>
            <a:ext cx="1203666" cy="646331"/>
          </a:xfrm>
          <a:prstGeom prst="rect">
            <a:avLst/>
          </a:prstGeom>
          <a:noFill/>
        </p:spPr>
        <p:txBody>
          <a:bodyPr wrap="square" rtlCol="0">
            <a:spAutoFit/>
          </a:bodyPr>
          <a:lstStyle/>
          <a:p>
            <a:r>
              <a:rPr lang="en-US" dirty="0" smtClean="0"/>
              <a:t>Blue = CD4</a:t>
            </a:r>
          </a:p>
          <a:p>
            <a:r>
              <a:rPr lang="en-US" dirty="0" smtClean="0"/>
              <a:t>Red  = CD8</a:t>
            </a:r>
            <a:endParaRPr lang="en-US" dirty="0"/>
          </a:p>
        </p:txBody>
      </p:sp>
    </p:spTree>
    <p:extLst>
      <p:ext uri="{BB962C8B-B14F-4D97-AF65-F5344CB8AC3E}">
        <p14:creationId xmlns:p14="http://schemas.microsoft.com/office/powerpoint/2010/main" val="264640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3124575" cy="707886"/>
          </a:xfrm>
          <a:prstGeom prst="rect">
            <a:avLst/>
          </a:prstGeom>
          <a:noFill/>
        </p:spPr>
        <p:txBody>
          <a:bodyPr wrap="square" rtlCol="0">
            <a:spAutoFit/>
          </a:bodyPr>
          <a:lstStyle/>
          <a:p>
            <a:r>
              <a:rPr lang="en-US" sz="2000" b="1" dirty="0" smtClean="0"/>
              <a:t>Feature Engineering: Thomas et al. 2014 Method</a:t>
            </a:r>
            <a:endParaRPr lang="en-US" sz="2000" b="1" dirty="0"/>
          </a:p>
        </p:txBody>
      </p:sp>
      <p:sp>
        <p:nvSpPr>
          <p:cNvPr id="2" name="TextBox 1"/>
          <p:cNvSpPr txBox="1"/>
          <p:nvPr/>
        </p:nvSpPr>
        <p:spPr>
          <a:xfrm>
            <a:off x="997527" y="4696275"/>
            <a:ext cx="8221362" cy="2062103"/>
          </a:xfrm>
          <a:prstGeom prst="rect">
            <a:avLst/>
          </a:prstGeom>
          <a:noFill/>
        </p:spPr>
        <p:txBody>
          <a:bodyPr wrap="square" rtlCol="0">
            <a:spAutoFit/>
          </a:bodyPr>
          <a:lstStyle/>
          <a:p>
            <a:pPr marL="285750" indent="-285750">
              <a:buFontTx/>
              <a:buChar char="-"/>
            </a:pPr>
            <a:r>
              <a:rPr lang="en-US" sz="1600" dirty="0" smtClean="0"/>
              <a:t>Both p=3 and p=2 where tested</a:t>
            </a:r>
          </a:p>
          <a:p>
            <a:pPr marL="285750" indent="-285750">
              <a:buFontTx/>
              <a:buChar char="-"/>
            </a:pPr>
            <a:r>
              <a:rPr lang="en-US" sz="1600" dirty="0" smtClean="0"/>
              <a:t>Using triplets as an example, all possible triplet </a:t>
            </a:r>
            <a:r>
              <a:rPr lang="en-US" sz="1600" dirty="0" err="1" smtClean="0"/>
              <a:t>Atchley</a:t>
            </a:r>
            <a:r>
              <a:rPr lang="en-US" sz="1600" dirty="0" smtClean="0"/>
              <a:t> vectors are clustered into k clusters. </a:t>
            </a:r>
            <a:r>
              <a:rPr lang="en-US" sz="1600" dirty="0"/>
              <a:t>E</a:t>
            </a:r>
            <a:r>
              <a:rPr lang="en-US" sz="1600" dirty="0" smtClean="0"/>
              <a:t>very sequence is broken down into triplets and then each triplet is mapped to a cluster. The number of triplets mapped into each cluster is represented in a k-dimensional vector.</a:t>
            </a:r>
          </a:p>
          <a:p>
            <a:pPr marL="285750" indent="-285750">
              <a:buFontTx/>
              <a:buChar char="-"/>
            </a:pPr>
            <a:r>
              <a:rPr lang="en-US" sz="1600" dirty="0" smtClean="0"/>
              <a:t>This process is performed for all sequences</a:t>
            </a:r>
          </a:p>
          <a:p>
            <a:pPr marL="285750" indent="-285750">
              <a:buFontTx/>
              <a:buChar char="-"/>
            </a:pPr>
            <a:r>
              <a:rPr lang="en-US" sz="1600" dirty="0" smtClean="0"/>
              <a:t>I used k=100 and k=1000 with close to the same results</a:t>
            </a:r>
          </a:p>
          <a:p>
            <a:pPr marL="285750" indent="-285750">
              <a:buFontTx/>
              <a:buChar char="-"/>
            </a:pPr>
            <a:endParaRPr lang="en-US" sz="1600" dirty="0" smtClean="0"/>
          </a:p>
          <a:p>
            <a:pPr marL="285750" indent="-285750">
              <a:buFontTx/>
              <a:buChar char="-"/>
            </a:pPr>
            <a:endParaRPr lang="en-US" sz="1600" dirty="0"/>
          </a:p>
        </p:txBody>
      </p:sp>
      <p:pic>
        <p:nvPicPr>
          <p:cNvPr id="1026" name="Picture 2" descr=" The computational pipeline for classifying TcR repertoires. A schematic of the computational pipeline is shown on the left, and a specific example for two arbitrary TcR β sequences is shown on the right (with p = 3). CDR3 sequences are preprocessed and represented as a series of p-tuples (contiguous sequences of amino acids of length p). The p-tuples are then converted into numeric vectors of length 5 p by representing each amino acid by its five Atchley factors. The codebook is then generated—a sample of these vectors pooled from all experimental groups is clustered to build a codebook of k code words via k-means clustering. A new sample of q p-tuples from each mouse is then selected and mapped to the nearest code word. The number of p-tuples within each code word for that mouse is counted. The sequence data from each mouse are therefore represented by a feature vector of length k, containing the frequency of each code word within the sample. These k length vectors are then analysed by hierarchical clustering or SV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27" y="1393686"/>
            <a:ext cx="4191000" cy="319087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997527" y="3270422"/>
            <a:ext cx="4076981" cy="9638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These steps not needed</a:t>
            </a:r>
            <a:endParaRPr lang="en-US" dirty="0"/>
          </a:p>
        </p:txBody>
      </p:sp>
      <p:sp>
        <p:nvSpPr>
          <p:cNvPr id="20" name="Rectangle 19"/>
          <p:cNvSpPr/>
          <p:nvPr/>
        </p:nvSpPr>
        <p:spPr>
          <a:xfrm>
            <a:off x="1157136" y="1385447"/>
            <a:ext cx="1989718" cy="179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dataset</a:t>
            </a:r>
            <a:endParaRPr lang="en-US" dirty="0"/>
          </a:p>
        </p:txBody>
      </p:sp>
    </p:spTree>
    <p:extLst>
      <p:ext uri="{BB962C8B-B14F-4D97-AF65-F5344CB8AC3E}">
        <p14:creationId xmlns:p14="http://schemas.microsoft.com/office/powerpoint/2010/main" val="676617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a:t>Thomas et al. 2014 </a:t>
            </a:r>
            <a:r>
              <a:rPr lang="en-US" sz="2000" b="1" dirty="0" smtClean="0"/>
              <a:t>SVM Classification</a:t>
            </a:r>
            <a:endParaRPr lang="en-US" sz="2000" b="1" dirty="0"/>
          </a:p>
        </p:txBody>
      </p:sp>
      <p:sp>
        <p:nvSpPr>
          <p:cNvPr id="2" name="TextBox 1"/>
          <p:cNvSpPr txBox="1"/>
          <p:nvPr/>
        </p:nvSpPr>
        <p:spPr>
          <a:xfrm>
            <a:off x="1101435" y="1085910"/>
            <a:ext cx="8221362" cy="2554545"/>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a:t>
            </a:r>
            <a:r>
              <a:rPr lang="en-US" sz="1600" dirty="0" smtClean="0"/>
              <a:t>0.1, 1, 10, 100, 1000] </a:t>
            </a:r>
          </a:p>
          <a:p>
            <a:pPr marL="742950" lvl="1" indent="-285750">
              <a:buFontTx/>
              <a:buChar char="-"/>
            </a:pPr>
            <a:r>
              <a:rPr lang="en-US" sz="1600" dirty="0" smtClean="0"/>
              <a:t>gamma:[1e-4, 1e-3, 1e-2, 1e-1, 1e0, 1e1, 1e2]</a:t>
            </a:r>
          </a:p>
          <a:p>
            <a:pPr marL="742950" lvl="1" indent="-285750">
              <a:buFontTx/>
              <a:buChar char="-"/>
            </a:pPr>
            <a:r>
              <a:rPr lang="en-US" sz="1600" dirty="0" smtClean="0"/>
              <a:t>n clusters: 100</a:t>
            </a:r>
          </a:p>
          <a:p>
            <a:pPr marL="742950" lvl="1" indent="-285750">
              <a:buFontTx/>
              <a:buChar char="-"/>
            </a:pPr>
            <a:r>
              <a:rPr lang="en-US" sz="1600" dirty="0" smtClean="0"/>
              <a:t>K samples: 10,000</a:t>
            </a:r>
          </a:p>
          <a:p>
            <a:pPr marL="285750" indent="-285750">
              <a:buFontTx/>
              <a:buChar char="-"/>
            </a:pPr>
            <a:r>
              <a:rPr lang="en-US" sz="1600" dirty="0" smtClean="0"/>
              <a:t>Depending on results these were altered</a:t>
            </a:r>
          </a:p>
          <a:p>
            <a:pPr marL="285750" indent="-285750">
              <a:buFontTx/>
              <a:buChar char="-"/>
            </a:pPr>
            <a:r>
              <a:rPr lang="en-US" sz="1600" dirty="0" smtClean="0"/>
              <a:t>Need to re-run as page I wrote </a:t>
            </a:r>
            <a:r>
              <a:rPr lang="en-US" sz="1600" dirty="0" err="1" smtClean="0"/>
              <a:t>params</a:t>
            </a:r>
            <a:r>
              <a:rPr lang="en-US" sz="1600" dirty="0" smtClean="0"/>
              <a:t> on is missing</a:t>
            </a:r>
          </a:p>
        </p:txBody>
      </p:sp>
      <p:graphicFrame>
        <p:nvGraphicFramePr>
          <p:cNvPr id="14" name="Table 13"/>
          <p:cNvGraphicFramePr>
            <a:graphicFrameLocks noGrp="1"/>
          </p:cNvGraphicFramePr>
          <p:nvPr>
            <p:extLst>
              <p:ext uri="{D42A27DB-BD31-4B8C-83A1-F6EECF244321}">
                <p14:modId xmlns:p14="http://schemas.microsoft.com/office/powerpoint/2010/main" val="713384748"/>
              </p:ext>
            </p:extLst>
          </p:nvPr>
        </p:nvGraphicFramePr>
        <p:xfrm>
          <a:off x="1175574" y="4343413"/>
          <a:ext cx="10497441" cy="1501799"/>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1</a:t>
                      </a:r>
                      <a:endParaRPr lang="en-US" dirty="0"/>
                    </a:p>
                  </a:txBody>
                  <a:tcPr/>
                </a:tc>
                <a:tc>
                  <a:txBody>
                    <a:bodyPr/>
                    <a:lstStyle/>
                    <a:p>
                      <a:r>
                        <a:rPr lang="en-US" dirty="0" smtClean="0"/>
                        <a:t>58.2%</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a:t>
                      </a:r>
                      <a:endParaRPr lang="en-US" dirty="0"/>
                    </a:p>
                  </a:txBody>
                  <a:tcPr/>
                </a:tc>
                <a:tc>
                  <a:txBody>
                    <a:bodyPr/>
                    <a:lstStyle/>
                    <a:p>
                      <a:r>
                        <a:rPr lang="en-US" dirty="0" smtClean="0"/>
                        <a:t>59.9%</a:t>
                      </a:r>
                      <a:endParaRPr lang="en-US" dirty="0"/>
                    </a:p>
                  </a:txBody>
                  <a:tcPr/>
                </a:tc>
              </a:tr>
            </a:tbl>
          </a:graphicData>
        </a:graphic>
      </p:graphicFrame>
    </p:spTree>
    <p:extLst>
      <p:ext uri="{BB962C8B-B14F-4D97-AF65-F5344CB8AC3E}">
        <p14:creationId xmlns:p14="http://schemas.microsoft.com/office/powerpoint/2010/main" val="2766078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749582" cy="646331"/>
          </a:xfrm>
          <a:prstGeom prst="rect">
            <a:avLst/>
          </a:prstGeom>
          <a:noFill/>
        </p:spPr>
        <p:txBody>
          <a:bodyPr wrap="none" rtlCol="0">
            <a:spAutoFit/>
          </a:bodyPr>
          <a:lstStyle/>
          <a:p>
            <a:r>
              <a:rPr lang="en-US" dirty="0" smtClean="0"/>
              <a:t>CDR3 Sequence:</a:t>
            </a:r>
          </a:p>
          <a:p>
            <a:r>
              <a:rPr lang="en-US" dirty="0" smtClean="0"/>
              <a:t>[“CAFMKRY…”]</a:t>
            </a:r>
            <a:endParaRPr lang="en-US" dirty="0"/>
          </a:p>
        </p:txBody>
      </p:sp>
      <p:sp>
        <p:nvSpPr>
          <p:cNvPr id="6" name="TextBox 5"/>
          <p:cNvSpPr txBox="1"/>
          <p:nvPr/>
        </p:nvSpPr>
        <p:spPr>
          <a:xfrm>
            <a:off x="1101436" y="685800"/>
            <a:ext cx="2400300" cy="707886"/>
          </a:xfrm>
          <a:prstGeom prst="rect">
            <a:avLst/>
          </a:prstGeom>
          <a:noFill/>
        </p:spPr>
        <p:txBody>
          <a:bodyPr wrap="square" rtlCol="0">
            <a:spAutoFit/>
          </a:bodyPr>
          <a:lstStyle/>
          <a:p>
            <a:r>
              <a:rPr lang="en-US" sz="2000" b="1" dirty="0" smtClean="0"/>
              <a:t>Feature Engineering: p-Tuple Frequency </a:t>
            </a:r>
            <a:endParaRPr lang="en-US" sz="2000" b="1" dirty="0"/>
          </a:p>
        </p:txBody>
      </p:sp>
      <p:sp>
        <p:nvSpPr>
          <p:cNvPr id="7" name="TextBox 6"/>
          <p:cNvSpPr txBox="1"/>
          <p:nvPr/>
        </p:nvSpPr>
        <p:spPr>
          <a:xfrm>
            <a:off x="3501736" y="2099463"/>
            <a:ext cx="2568460" cy="646331"/>
          </a:xfrm>
          <a:prstGeom prst="rect">
            <a:avLst/>
          </a:prstGeom>
          <a:noFill/>
        </p:spPr>
        <p:txBody>
          <a:bodyPr wrap="none" rtlCol="0">
            <a:spAutoFit/>
          </a:bodyPr>
          <a:lstStyle/>
          <a:p>
            <a:r>
              <a:rPr lang="en-US" dirty="0" smtClean="0"/>
              <a:t>CDR3 Sequence p-Tuples:</a:t>
            </a:r>
          </a:p>
          <a:p>
            <a:r>
              <a:rPr lang="en-US" dirty="0" smtClean="0"/>
              <a:t>[“CAF”, “AFM”, “FMK”, …]</a:t>
            </a:r>
            <a:endParaRPr lang="en-US" dirty="0"/>
          </a:p>
        </p:txBody>
      </p:sp>
      <p:cxnSp>
        <p:nvCxnSpPr>
          <p:cNvPr id="9" name="Straight Arrow Connector 8"/>
          <p:cNvCxnSpPr>
            <a:stCxn id="4" idx="3"/>
            <a:endCxn id="7" idx="1"/>
          </p:cNvCxnSpPr>
          <p:nvPr/>
        </p:nvCxnSpPr>
        <p:spPr>
          <a:xfrm flipV="1">
            <a:off x="2851018" y="2422629"/>
            <a:ext cx="65071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08634" y="2745794"/>
            <a:ext cx="792952" cy="369332"/>
          </a:xfrm>
          <a:prstGeom prst="rect">
            <a:avLst/>
          </a:prstGeom>
          <a:noFill/>
        </p:spPr>
        <p:txBody>
          <a:bodyPr wrap="square" rtlCol="0">
            <a:spAutoFit/>
          </a:bodyPr>
          <a:lstStyle/>
          <a:p>
            <a:r>
              <a:rPr lang="en-US" dirty="0" smtClean="0">
                <a:solidFill>
                  <a:schemeClr val="bg1">
                    <a:lumMod val="50000"/>
                  </a:schemeClr>
                </a:solidFill>
              </a:rPr>
              <a:t>[1 x N]</a:t>
            </a:r>
            <a:endParaRPr lang="en-US" dirty="0">
              <a:solidFill>
                <a:schemeClr val="bg1">
                  <a:lumMod val="50000"/>
                </a:schemeClr>
              </a:solidFill>
            </a:endParaRPr>
          </a:p>
        </p:txBody>
      </p:sp>
      <p:sp>
        <p:nvSpPr>
          <p:cNvPr id="12" name="TextBox 11"/>
          <p:cNvSpPr txBox="1"/>
          <p:nvPr/>
        </p:nvSpPr>
        <p:spPr>
          <a:xfrm>
            <a:off x="4059229" y="2743646"/>
            <a:ext cx="1462184" cy="369332"/>
          </a:xfrm>
          <a:prstGeom prst="rect">
            <a:avLst/>
          </a:prstGeom>
          <a:noFill/>
        </p:spPr>
        <p:txBody>
          <a:bodyPr wrap="square" rtlCol="0">
            <a:spAutoFit/>
          </a:bodyPr>
          <a:lstStyle/>
          <a:p>
            <a:r>
              <a:rPr lang="en-US" dirty="0" smtClean="0">
                <a:solidFill>
                  <a:schemeClr val="bg1">
                    <a:lumMod val="50000"/>
                  </a:schemeClr>
                </a:solidFill>
              </a:rPr>
              <a:t>[1 x (N-2) x p]</a:t>
            </a:r>
            <a:endParaRPr lang="en-US" dirty="0">
              <a:solidFill>
                <a:schemeClr val="bg1">
                  <a:lumMod val="50000"/>
                </a:schemeClr>
              </a:solidFill>
            </a:endParaRPr>
          </a:p>
        </p:txBody>
      </p:sp>
      <p:sp>
        <p:nvSpPr>
          <p:cNvPr id="13" name="TextBox 12"/>
          <p:cNvSpPr txBox="1"/>
          <p:nvPr/>
        </p:nvSpPr>
        <p:spPr>
          <a:xfrm>
            <a:off x="6720913" y="2099462"/>
            <a:ext cx="2073324" cy="646331"/>
          </a:xfrm>
          <a:prstGeom prst="rect">
            <a:avLst/>
          </a:prstGeom>
          <a:noFill/>
        </p:spPr>
        <p:txBody>
          <a:bodyPr wrap="none" rtlCol="0">
            <a:spAutoFit/>
          </a:bodyPr>
          <a:lstStyle/>
          <a:p>
            <a:r>
              <a:rPr lang="en-US" dirty="0" smtClean="0"/>
              <a:t>p-Tuples Frequency:</a:t>
            </a:r>
          </a:p>
          <a:p>
            <a:r>
              <a:rPr lang="en-US" dirty="0" smtClean="0"/>
              <a:t>[0,1,0,0,0,0,0,0, …]</a:t>
            </a:r>
            <a:endParaRPr lang="en-US" dirty="0"/>
          </a:p>
        </p:txBody>
      </p:sp>
      <p:cxnSp>
        <p:nvCxnSpPr>
          <p:cNvPr id="15" name="Straight Arrow Connector 14"/>
          <p:cNvCxnSpPr>
            <a:stCxn id="7" idx="3"/>
            <a:endCxn id="13" idx="1"/>
          </p:cNvCxnSpPr>
          <p:nvPr/>
        </p:nvCxnSpPr>
        <p:spPr>
          <a:xfrm flipV="1">
            <a:off x="6070196" y="2422628"/>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93533" y="2743646"/>
            <a:ext cx="1128083" cy="369332"/>
          </a:xfrm>
          <a:prstGeom prst="rect">
            <a:avLst/>
          </a:prstGeom>
          <a:noFill/>
        </p:spPr>
        <p:txBody>
          <a:bodyPr wrap="square" rtlCol="0">
            <a:spAutoFit/>
          </a:bodyPr>
          <a:lstStyle/>
          <a:p>
            <a:r>
              <a:rPr lang="en-US" dirty="0" smtClean="0">
                <a:solidFill>
                  <a:schemeClr val="bg1">
                    <a:lumMod val="50000"/>
                  </a:schemeClr>
                </a:solidFill>
              </a:rPr>
              <a:t>[1 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3"/>
            <a:ext cx="8603673" cy="1735282"/>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Basic Method</a:t>
            </a:r>
            <a:endParaRPr lang="en-US" dirty="0">
              <a:solidFill>
                <a:schemeClr val="accent5">
                  <a:lumMod val="50000"/>
                </a:schemeClr>
              </a:solidFill>
            </a:endParaRPr>
          </a:p>
        </p:txBody>
      </p:sp>
      <p:sp>
        <p:nvSpPr>
          <p:cNvPr id="2" name="TextBox 1"/>
          <p:cNvSpPr txBox="1"/>
          <p:nvPr/>
        </p:nvSpPr>
        <p:spPr>
          <a:xfrm>
            <a:off x="1101436" y="3757161"/>
            <a:ext cx="8221362" cy="2308324"/>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These were not binary features, that is to say it was a frequency count of a p-Tuple being present in a sequence, but in practice counts above one are rare and the vectors are quite sparse.</a:t>
            </a:r>
          </a:p>
          <a:p>
            <a:pPr marL="285750" indent="-285750">
              <a:buFontTx/>
              <a:buChar char="-"/>
            </a:pPr>
            <a:r>
              <a:rPr lang="en-US" sz="1600" dirty="0" smtClean="0"/>
              <a:t>Note that this is length invariant as a method so it doesn’t require separation of sequences by length</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360943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4253159" cy="400110"/>
          </a:xfrm>
          <a:prstGeom prst="rect">
            <a:avLst/>
          </a:prstGeom>
          <a:noFill/>
        </p:spPr>
        <p:txBody>
          <a:bodyPr wrap="square" rtlCol="0">
            <a:spAutoFit/>
          </a:bodyPr>
          <a:lstStyle/>
          <a:p>
            <a:r>
              <a:rPr lang="en-US" sz="2000" b="1" dirty="0" smtClean="0"/>
              <a:t>p-Tuple Frequency SVM Classification</a:t>
            </a:r>
            <a:endParaRPr lang="en-US" sz="2000" b="1" dirty="0"/>
          </a:p>
        </p:txBody>
      </p:sp>
      <p:sp>
        <p:nvSpPr>
          <p:cNvPr id="2" name="TextBox 1"/>
          <p:cNvSpPr txBox="1"/>
          <p:nvPr/>
        </p:nvSpPr>
        <p:spPr>
          <a:xfrm>
            <a:off x="1101435" y="1085910"/>
            <a:ext cx="8221362" cy="2062103"/>
          </a:xfrm>
          <a:prstGeom prst="rect">
            <a:avLst/>
          </a:prstGeom>
          <a:noFill/>
        </p:spPr>
        <p:txBody>
          <a:bodyPr wrap="square" rtlCol="0">
            <a:spAutoFit/>
          </a:bodyPr>
          <a:lstStyle/>
          <a:p>
            <a:pPr marL="285750" indent="-285750">
              <a:buFontTx/>
              <a:buChar char="-"/>
            </a:pPr>
            <a:r>
              <a:rPr lang="en-US" sz="1600" dirty="0" smtClean="0"/>
              <a:t>Results given are over </a:t>
            </a:r>
          </a:p>
          <a:p>
            <a:pPr marL="285750" indent="-285750">
              <a:buFontTx/>
              <a:buChar char="-"/>
            </a:pPr>
            <a:r>
              <a:rPr lang="en-US" sz="1600" dirty="0" smtClean="0"/>
              <a:t>Tried the three different kernels mentioned previously and optimized with grid search or line search depending. The following are the search parameters where gamma is the width of the RBF: </a:t>
            </a:r>
          </a:p>
          <a:p>
            <a:pPr marL="742950" lvl="1" indent="-285750">
              <a:buFontTx/>
              <a:buChar char="-"/>
            </a:pPr>
            <a:r>
              <a:rPr lang="en-US" sz="1600" dirty="0" smtClean="0"/>
              <a:t>C: </a:t>
            </a:r>
            <a:r>
              <a:rPr lang="en-US" sz="1600" dirty="0"/>
              <a:t>[0.1,1,10,100</a:t>
            </a:r>
            <a:r>
              <a:rPr lang="en-US" sz="1600" dirty="0" smtClean="0"/>
              <a:t>] </a:t>
            </a:r>
          </a:p>
          <a:p>
            <a:pPr marL="742950" lvl="1" indent="-285750">
              <a:buFontTx/>
              <a:buChar char="-"/>
            </a:pPr>
            <a:r>
              <a:rPr lang="en-US" sz="1600" dirty="0" smtClean="0"/>
              <a:t>gamma:[</a:t>
            </a:r>
            <a:r>
              <a:rPr lang="en-US" sz="1600" dirty="0"/>
              <a:t>1e-4,1e-3,1e-2</a:t>
            </a:r>
            <a:r>
              <a:rPr lang="en-US" sz="1600" dirty="0" smtClean="0"/>
              <a:t>]</a:t>
            </a:r>
          </a:p>
          <a:p>
            <a:pPr marL="285750" indent="-285750">
              <a:buFontTx/>
              <a:buChar char="-"/>
            </a:pPr>
            <a:r>
              <a:rPr lang="en-US" sz="1600" dirty="0" smtClean="0"/>
              <a:t>Depending on results these were altered</a:t>
            </a:r>
          </a:p>
          <a:p>
            <a:pPr marL="285750" indent="-285750">
              <a:buFontTx/>
              <a:buChar char="-"/>
            </a:pPr>
            <a:endParaRPr lang="en-US" sz="1600" dirty="0" smtClean="0"/>
          </a:p>
        </p:txBody>
      </p:sp>
      <p:graphicFrame>
        <p:nvGraphicFramePr>
          <p:cNvPr id="14" name="Table 13"/>
          <p:cNvGraphicFramePr>
            <a:graphicFrameLocks noGrp="1"/>
          </p:cNvGraphicFramePr>
          <p:nvPr>
            <p:extLst>
              <p:ext uri="{D42A27DB-BD31-4B8C-83A1-F6EECF244321}">
                <p14:modId xmlns:p14="http://schemas.microsoft.com/office/powerpoint/2010/main" val="1171258598"/>
              </p:ext>
            </p:extLst>
          </p:nvPr>
        </p:nvGraphicFramePr>
        <p:xfrm>
          <a:off x="1101435" y="3148013"/>
          <a:ext cx="10497441" cy="3114023"/>
        </p:xfrm>
        <a:graphic>
          <a:graphicData uri="http://schemas.openxmlformats.org/drawingml/2006/table">
            <a:tbl>
              <a:tblPr firstRow="1" bandRow="1">
                <a:tableStyleId>{073A0DAA-6AF3-43AB-8588-CEC1D06C72B9}</a:tableStyleId>
              </a:tblPr>
              <a:tblGrid>
                <a:gridCol w="1600651"/>
                <a:gridCol w="1441627"/>
                <a:gridCol w="3266072"/>
                <a:gridCol w="4189091"/>
              </a:tblGrid>
              <a:tr h="695687">
                <a:tc>
                  <a:txBody>
                    <a:bodyPr/>
                    <a:lstStyle/>
                    <a:p>
                      <a:r>
                        <a:rPr lang="en-US" dirty="0" smtClean="0"/>
                        <a:t>p Value</a:t>
                      </a:r>
                      <a:endParaRPr lang="en-US" dirty="0"/>
                    </a:p>
                  </a:txBody>
                  <a:tcPr/>
                </a:tc>
                <a:tc>
                  <a:txBody>
                    <a:bodyPr/>
                    <a:lstStyle/>
                    <a:p>
                      <a:r>
                        <a:rPr lang="en-US" dirty="0" smtClean="0"/>
                        <a:t>Kernel</a:t>
                      </a:r>
                      <a:endParaRPr lang="en-US" dirty="0"/>
                    </a:p>
                  </a:txBody>
                  <a:tcPr/>
                </a:tc>
                <a:tc>
                  <a:txBody>
                    <a:bodyPr/>
                    <a:lstStyle/>
                    <a:p>
                      <a:r>
                        <a:rPr lang="en-US" dirty="0" smtClean="0"/>
                        <a:t>Best Parameters</a:t>
                      </a:r>
                      <a:endParaRPr lang="en-US" dirty="0"/>
                    </a:p>
                  </a:txBody>
                  <a:tcPr/>
                </a:tc>
                <a:tc>
                  <a:txBody>
                    <a:bodyPr/>
                    <a:lstStyle/>
                    <a:p>
                      <a:r>
                        <a:rPr lang="en-US" dirty="0" smtClean="0"/>
                        <a:t>Test Accuracy</a:t>
                      </a:r>
                      <a:endParaRPr lang="en-US" dirty="0"/>
                    </a:p>
                  </a:txBody>
                  <a:tcPr/>
                </a:tc>
              </a:tr>
              <a:tr h="403056">
                <a:tc>
                  <a:txBody>
                    <a:bodyPr/>
                    <a:lstStyle/>
                    <a:p>
                      <a:r>
                        <a:rPr lang="en-US" dirty="0" smtClean="0"/>
                        <a:t>2</a:t>
                      </a:r>
                      <a:endParaRPr lang="en-US" dirty="0"/>
                    </a:p>
                  </a:txBody>
                  <a:tcPr/>
                </a:tc>
                <a:tc>
                  <a:txBody>
                    <a:bodyPr/>
                    <a:lstStyle/>
                    <a:p>
                      <a:r>
                        <a:rPr lang="en-US" baseline="0" dirty="0" smtClean="0"/>
                        <a:t> Linear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 gamma = 1</a:t>
                      </a:r>
                      <a:endParaRPr lang="en-US" dirty="0" smtClean="0"/>
                    </a:p>
                  </a:txBody>
                  <a:tcPr/>
                </a:tc>
                <a:tc>
                  <a:txBody>
                    <a:bodyPr/>
                    <a:lstStyle/>
                    <a:p>
                      <a:r>
                        <a:rPr lang="en-US" dirty="0" smtClean="0"/>
                        <a:t>61.0%</a:t>
                      </a:r>
                      <a:endParaRPr lang="en-US" dirty="0"/>
                    </a:p>
                  </a:txBody>
                  <a:tcPr/>
                </a:tc>
              </a:tr>
              <a:tr h="403056">
                <a:tc>
                  <a:txBody>
                    <a:bodyPr/>
                    <a:lstStyle/>
                    <a:p>
                      <a:r>
                        <a:rPr lang="en-US" dirty="0" smtClean="0"/>
                        <a:t>2</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100, gamma = 0.01</a:t>
                      </a:r>
                      <a:endParaRPr lang="en-US" dirty="0"/>
                    </a:p>
                  </a:txBody>
                  <a:tcPr/>
                </a:tc>
                <a:tc>
                  <a:txBody>
                    <a:bodyPr/>
                    <a:lstStyle/>
                    <a:p>
                      <a:r>
                        <a:rPr lang="en-US" dirty="0" smtClean="0"/>
                        <a:t>60.8%</a:t>
                      </a:r>
                      <a:endParaRPr lang="en-US" dirty="0"/>
                    </a:p>
                  </a:txBody>
                  <a:tcPr/>
                </a:tc>
              </a:tr>
              <a:tr h="403056">
                <a:tc>
                  <a:txBody>
                    <a:bodyPr/>
                    <a:lstStyle/>
                    <a:p>
                      <a:r>
                        <a:rPr lang="en-US" dirty="0" smtClean="0"/>
                        <a:t>2</a:t>
                      </a:r>
                      <a:endParaRPr lang="en-US" dirty="0"/>
                    </a:p>
                  </a:txBody>
                  <a:tcPr/>
                </a:tc>
                <a:tc>
                  <a:txBody>
                    <a:bodyPr/>
                    <a:lstStyle/>
                    <a:p>
                      <a:r>
                        <a:rPr lang="en-US" dirty="0" smtClean="0"/>
                        <a:t> RBF</a:t>
                      </a:r>
                      <a:r>
                        <a:rPr lang="en-US" baseline="0" dirty="0" smtClean="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baseline="0" dirty="0" smtClean="0"/>
                        <a:t> = 10, gamma = 0.01</a:t>
                      </a:r>
                      <a:endParaRPr lang="en-US" dirty="0" smtClean="0"/>
                    </a:p>
                  </a:txBody>
                  <a:tcPr/>
                </a:tc>
                <a:tc>
                  <a:txBody>
                    <a:bodyPr/>
                    <a:lstStyle/>
                    <a:p>
                      <a:r>
                        <a:rPr lang="en-US" dirty="0" smtClean="0"/>
                        <a:t>62.0%</a:t>
                      </a:r>
                      <a:endParaRPr lang="en-US" dirty="0"/>
                    </a:p>
                  </a:txBody>
                  <a:tcPr/>
                </a:tc>
              </a:tr>
              <a:tr h="403056">
                <a:tc>
                  <a:txBody>
                    <a:bodyPr/>
                    <a:lstStyle/>
                    <a:p>
                      <a:r>
                        <a:rPr lang="en-US" dirty="0" smtClean="0"/>
                        <a:t>3</a:t>
                      </a:r>
                      <a:endParaRPr lang="en-US" dirty="0"/>
                    </a:p>
                  </a:txBody>
                  <a:tcPr/>
                </a:tc>
                <a:tc>
                  <a:txBody>
                    <a:bodyPr/>
                    <a:lstStyle/>
                    <a:p>
                      <a:r>
                        <a:rPr lang="en-US" baseline="0" dirty="0" smtClean="0"/>
                        <a:t> Linear</a:t>
                      </a:r>
                      <a:endParaRPr lang="en-US" dirty="0"/>
                    </a:p>
                  </a:txBody>
                  <a:tcPr/>
                </a:tc>
                <a:tc>
                  <a:txBody>
                    <a:bodyPr/>
                    <a:lstStyle/>
                    <a:p>
                      <a:r>
                        <a:rPr lang="en-US" dirty="0" smtClean="0"/>
                        <a:t>C</a:t>
                      </a:r>
                      <a:r>
                        <a:rPr lang="en-US" baseline="0" dirty="0" smtClean="0"/>
                        <a:t> = 1, gamma = 0.01</a:t>
                      </a:r>
                      <a:endParaRPr lang="en-US" dirty="0"/>
                    </a:p>
                  </a:txBody>
                  <a:tcPr/>
                </a:tc>
                <a:tc>
                  <a:txBody>
                    <a:bodyPr/>
                    <a:lstStyle/>
                    <a:p>
                      <a:r>
                        <a:rPr lang="en-US" dirty="0" smtClean="0"/>
                        <a:t>60.1%</a:t>
                      </a:r>
                      <a:endParaRPr lang="en-US" dirty="0"/>
                    </a:p>
                  </a:txBody>
                  <a:tcPr/>
                </a:tc>
              </a:tr>
              <a:tr h="403056">
                <a:tc>
                  <a:txBody>
                    <a:bodyPr/>
                    <a:lstStyle/>
                    <a:p>
                      <a:r>
                        <a:rPr lang="en-US" dirty="0" smtClean="0"/>
                        <a:t>3</a:t>
                      </a:r>
                      <a:endParaRPr lang="en-US" dirty="0"/>
                    </a:p>
                  </a:txBody>
                  <a:tcPr/>
                </a:tc>
                <a:tc>
                  <a:txBody>
                    <a:bodyPr/>
                    <a:lstStyle/>
                    <a:p>
                      <a:r>
                        <a:rPr lang="en-US" baseline="0" dirty="0" smtClean="0"/>
                        <a:t> Poly, n=3</a:t>
                      </a:r>
                      <a:endParaRPr lang="en-US" dirty="0"/>
                    </a:p>
                  </a:txBody>
                  <a:tcPr/>
                </a:tc>
                <a:tc>
                  <a:txBody>
                    <a:bodyPr/>
                    <a:lstStyle/>
                    <a:p>
                      <a:r>
                        <a:rPr lang="en-US" dirty="0" smtClean="0"/>
                        <a:t>C</a:t>
                      </a:r>
                      <a:r>
                        <a:rPr lang="en-US" baseline="0" dirty="0" smtClean="0"/>
                        <a:t> = 1, gamma = 1</a:t>
                      </a:r>
                      <a:endParaRPr lang="en-US" dirty="0"/>
                    </a:p>
                  </a:txBody>
                  <a:tcPr/>
                </a:tc>
                <a:tc>
                  <a:txBody>
                    <a:bodyPr/>
                    <a:lstStyle/>
                    <a:p>
                      <a:r>
                        <a:rPr lang="en-US" dirty="0" smtClean="0"/>
                        <a:t>61.0%</a:t>
                      </a:r>
                      <a:endParaRPr lang="en-US" dirty="0"/>
                    </a:p>
                  </a:txBody>
                  <a:tcPr/>
                </a:tc>
              </a:tr>
              <a:tr h="403056">
                <a:tc>
                  <a:txBody>
                    <a:bodyPr/>
                    <a:lstStyle/>
                    <a:p>
                      <a:r>
                        <a:rPr lang="en-US" dirty="0" smtClean="0"/>
                        <a:t>3</a:t>
                      </a:r>
                      <a:endParaRPr lang="en-US" dirty="0"/>
                    </a:p>
                  </a:txBody>
                  <a:tcPr/>
                </a:tc>
                <a:tc>
                  <a:txBody>
                    <a:bodyPr/>
                    <a:lstStyle/>
                    <a:p>
                      <a:r>
                        <a:rPr lang="en-US" dirty="0" smtClean="0"/>
                        <a:t> RBF</a:t>
                      </a:r>
                      <a:r>
                        <a:rPr lang="en-US" baseline="0" dirty="0" smtClean="0"/>
                        <a:t> </a:t>
                      </a:r>
                      <a:endParaRPr lang="en-US" dirty="0"/>
                    </a:p>
                  </a:txBody>
                  <a:tcPr/>
                </a:tc>
                <a:tc>
                  <a:txBody>
                    <a:bodyPr/>
                    <a:lstStyle/>
                    <a:p>
                      <a:r>
                        <a:rPr lang="en-US" dirty="0" smtClean="0"/>
                        <a:t>C</a:t>
                      </a:r>
                      <a:r>
                        <a:rPr lang="en-US" baseline="0" dirty="0" smtClean="0"/>
                        <a:t> = 10, gamma = 0.01</a:t>
                      </a:r>
                      <a:endParaRPr lang="en-US" dirty="0"/>
                    </a:p>
                  </a:txBody>
                  <a:tcPr/>
                </a:tc>
                <a:tc>
                  <a:txBody>
                    <a:bodyPr/>
                    <a:lstStyle/>
                    <a:p>
                      <a:r>
                        <a:rPr lang="en-US" dirty="0" smtClean="0"/>
                        <a:t>62.2%</a:t>
                      </a:r>
                      <a:endParaRPr lang="en-US" dirty="0"/>
                    </a:p>
                  </a:txBody>
                  <a:tcPr/>
                </a:tc>
              </a:tr>
            </a:tbl>
          </a:graphicData>
        </a:graphic>
      </p:graphicFrame>
    </p:spTree>
    <p:extLst>
      <p:ext uri="{BB962C8B-B14F-4D97-AF65-F5344CB8AC3E}">
        <p14:creationId xmlns:p14="http://schemas.microsoft.com/office/powerpoint/2010/main" val="1419087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2099464"/>
            <a:ext cx="1696298" cy="1477328"/>
          </a:xfrm>
          <a:prstGeom prst="rect">
            <a:avLst/>
          </a:prstGeom>
          <a:noFill/>
        </p:spPr>
        <p:txBody>
          <a:bodyPr wrap="none" rtlCol="0">
            <a:spAutoFit/>
          </a:bodyPr>
          <a:lstStyle/>
          <a:p>
            <a:r>
              <a:rPr lang="en-US" dirty="0" smtClean="0"/>
              <a:t>CDR Sequences:</a:t>
            </a:r>
          </a:p>
          <a:p>
            <a:r>
              <a:rPr lang="en-US" dirty="0" smtClean="0"/>
              <a:t>[“CAFMKRY…”]</a:t>
            </a:r>
          </a:p>
          <a:p>
            <a:r>
              <a:rPr lang="en-US" dirty="0" smtClean="0"/>
              <a:t>[“VASNS…”]</a:t>
            </a:r>
            <a:endParaRPr lang="en-US" dirty="0"/>
          </a:p>
          <a:p>
            <a:r>
              <a:rPr lang="en-US" dirty="0" smtClean="0"/>
              <a:t>[“VSAKL…”]</a:t>
            </a:r>
            <a:endParaRPr lang="en-US" dirty="0"/>
          </a:p>
          <a:p>
            <a:endParaRPr lang="en-US" dirty="0"/>
          </a:p>
        </p:txBody>
      </p:sp>
      <p:sp>
        <p:nvSpPr>
          <p:cNvPr id="6" name="TextBox 5"/>
          <p:cNvSpPr txBox="1"/>
          <p:nvPr/>
        </p:nvSpPr>
        <p:spPr>
          <a:xfrm>
            <a:off x="1101435" y="685800"/>
            <a:ext cx="4236683" cy="1015663"/>
          </a:xfrm>
          <a:prstGeom prst="rect">
            <a:avLst/>
          </a:prstGeom>
          <a:noFill/>
        </p:spPr>
        <p:txBody>
          <a:bodyPr wrap="square" rtlCol="0">
            <a:spAutoFit/>
          </a:bodyPr>
          <a:lstStyle/>
          <a:p>
            <a:r>
              <a:rPr lang="en-US" sz="2000" b="1" dirty="0"/>
              <a:t>Feature Engineering: </a:t>
            </a:r>
            <a:endParaRPr lang="en-US" sz="2000" b="1" dirty="0" smtClean="0"/>
          </a:p>
          <a:p>
            <a:r>
              <a:rPr lang="en-US" sz="2000" b="1" dirty="0" smtClean="0"/>
              <a:t>p-Tuple </a:t>
            </a:r>
            <a:r>
              <a:rPr lang="en-US" sz="2000" b="1" dirty="0"/>
              <a:t>Frequency with CDR1/2</a:t>
            </a:r>
          </a:p>
          <a:p>
            <a:endParaRPr lang="en-US" sz="2000" b="1" dirty="0"/>
          </a:p>
        </p:txBody>
      </p:sp>
      <p:sp>
        <p:nvSpPr>
          <p:cNvPr id="7" name="TextBox 6"/>
          <p:cNvSpPr txBox="1"/>
          <p:nvPr/>
        </p:nvSpPr>
        <p:spPr>
          <a:xfrm>
            <a:off x="3501736" y="2099463"/>
            <a:ext cx="2568460" cy="1477328"/>
          </a:xfrm>
          <a:prstGeom prst="rect">
            <a:avLst/>
          </a:prstGeom>
          <a:noFill/>
        </p:spPr>
        <p:txBody>
          <a:bodyPr wrap="none" rtlCol="0">
            <a:spAutoFit/>
          </a:bodyPr>
          <a:lstStyle/>
          <a:p>
            <a:r>
              <a:rPr lang="en-US" dirty="0" smtClean="0"/>
              <a:t>CDR3 Sequence p-Tuples:</a:t>
            </a:r>
          </a:p>
          <a:p>
            <a:r>
              <a:rPr lang="en-US" dirty="0" smtClean="0"/>
              <a:t>[“CAF”, “AFM”, “FMK”, …]</a:t>
            </a:r>
          </a:p>
          <a:p>
            <a:r>
              <a:rPr lang="en-US" dirty="0" smtClean="0"/>
              <a:t>[“VAS”, “ASN”, “SNS”, </a:t>
            </a:r>
            <a:r>
              <a:rPr lang="en-US" dirty="0"/>
              <a:t>…]</a:t>
            </a:r>
          </a:p>
          <a:p>
            <a:r>
              <a:rPr lang="en-US" dirty="0" smtClean="0"/>
              <a:t>[“VSA”, “SAK”, “AKL”, </a:t>
            </a:r>
            <a:r>
              <a:rPr lang="en-US" dirty="0"/>
              <a:t>…]</a:t>
            </a:r>
          </a:p>
          <a:p>
            <a:endParaRPr lang="en-US" dirty="0"/>
          </a:p>
        </p:txBody>
      </p:sp>
      <p:cxnSp>
        <p:nvCxnSpPr>
          <p:cNvPr id="9" name="Straight Arrow Connector 8"/>
          <p:cNvCxnSpPr>
            <a:stCxn id="4" idx="3"/>
            <a:endCxn id="7" idx="1"/>
          </p:cNvCxnSpPr>
          <p:nvPr/>
        </p:nvCxnSpPr>
        <p:spPr>
          <a:xfrm flipV="1">
            <a:off x="2797734" y="2838127"/>
            <a:ext cx="70400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32715" y="3573554"/>
            <a:ext cx="1122116" cy="369332"/>
          </a:xfrm>
          <a:prstGeom prst="rect">
            <a:avLst/>
          </a:prstGeom>
          <a:noFill/>
        </p:spPr>
        <p:txBody>
          <a:bodyPr wrap="square" rtlCol="0">
            <a:spAutoFit/>
          </a:bodyPr>
          <a:lstStyle/>
          <a:p>
            <a:r>
              <a:rPr lang="en-US" dirty="0" smtClean="0">
                <a:solidFill>
                  <a:schemeClr val="bg1">
                    <a:lumMod val="50000"/>
                  </a:schemeClr>
                </a:solidFill>
              </a:rPr>
              <a:t>3 x [1 x N]</a:t>
            </a:r>
            <a:endParaRPr lang="en-US" dirty="0">
              <a:solidFill>
                <a:schemeClr val="bg1">
                  <a:lumMod val="50000"/>
                </a:schemeClr>
              </a:solidFill>
            </a:endParaRPr>
          </a:p>
        </p:txBody>
      </p:sp>
      <p:sp>
        <p:nvSpPr>
          <p:cNvPr id="12" name="TextBox 11"/>
          <p:cNvSpPr txBox="1"/>
          <p:nvPr/>
        </p:nvSpPr>
        <p:spPr>
          <a:xfrm>
            <a:off x="3875085" y="3573554"/>
            <a:ext cx="171016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(N-2) x p]</a:t>
            </a:r>
            <a:endParaRPr lang="en-US" dirty="0">
              <a:solidFill>
                <a:schemeClr val="bg1">
                  <a:lumMod val="50000"/>
                </a:schemeClr>
              </a:solidFill>
            </a:endParaRPr>
          </a:p>
        </p:txBody>
      </p:sp>
      <p:sp>
        <p:nvSpPr>
          <p:cNvPr id="13" name="TextBox 12"/>
          <p:cNvSpPr txBox="1"/>
          <p:nvPr/>
        </p:nvSpPr>
        <p:spPr>
          <a:xfrm>
            <a:off x="6720913" y="2099462"/>
            <a:ext cx="2073324" cy="1477328"/>
          </a:xfrm>
          <a:prstGeom prst="rect">
            <a:avLst/>
          </a:prstGeom>
          <a:noFill/>
        </p:spPr>
        <p:txBody>
          <a:bodyPr wrap="none" rtlCol="0">
            <a:spAutoFit/>
          </a:bodyPr>
          <a:lstStyle/>
          <a:p>
            <a:r>
              <a:rPr lang="en-US" dirty="0" smtClean="0"/>
              <a:t>p-Tuples Frequency:</a:t>
            </a:r>
          </a:p>
          <a:p>
            <a:r>
              <a:rPr lang="en-US" dirty="0" smtClean="0"/>
              <a:t>[0,1,0,0,0,0,0,0, …]</a:t>
            </a:r>
          </a:p>
          <a:p>
            <a:r>
              <a:rPr lang="en-US" dirty="0"/>
              <a:t>[</a:t>
            </a:r>
            <a:r>
              <a:rPr lang="en-US" dirty="0" smtClean="0"/>
              <a:t>0,0,0,0,1,0,0,0</a:t>
            </a:r>
            <a:r>
              <a:rPr lang="en-US" dirty="0"/>
              <a:t>, </a:t>
            </a:r>
            <a:r>
              <a:rPr lang="en-US" dirty="0" smtClean="0"/>
              <a:t>…]</a:t>
            </a:r>
          </a:p>
          <a:p>
            <a:r>
              <a:rPr lang="en-US" dirty="0"/>
              <a:t>[</a:t>
            </a:r>
            <a:r>
              <a:rPr lang="en-US" dirty="0" smtClean="0"/>
              <a:t>0,0,0,0,0,1,0,0</a:t>
            </a:r>
            <a:r>
              <a:rPr lang="en-US" dirty="0"/>
              <a:t>, …]</a:t>
            </a:r>
          </a:p>
          <a:p>
            <a:endParaRPr lang="en-US" dirty="0"/>
          </a:p>
        </p:txBody>
      </p:sp>
      <p:cxnSp>
        <p:nvCxnSpPr>
          <p:cNvPr id="15" name="Straight Arrow Connector 14"/>
          <p:cNvCxnSpPr>
            <a:stCxn id="7" idx="3"/>
            <a:endCxn id="13" idx="1"/>
          </p:cNvCxnSpPr>
          <p:nvPr/>
        </p:nvCxnSpPr>
        <p:spPr>
          <a:xfrm flipV="1">
            <a:off x="6070196" y="2838126"/>
            <a:ext cx="65071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28331" y="3611094"/>
            <a:ext cx="1258488" cy="369332"/>
          </a:xfrm>
          <a:prstGeom prst="rect">
            <a:avLst/>
          </a:prstGeom>
          <a:noFill/>
        </p:spPr>
        <p:txBody>
          <a:bodyPr wrap="square" rtlCol="0">
            <a:spAutoFit/>
          </a:bodyPr>
          <a:lstStyle/>
          <a:p>
            <a:r>
              <a:rPr lang="en-US" dirty="0">
                <a:solidFill>
                  <a:schemeClr val="bg1">
                    <a:lumMod val="50000"/>
                  </a:schemeClr>
                </a:solidFill>
              </a:rPr>
              <a:t>3 x[1 </a:t>
            </a:r>
            <a:r>
              <a:rPr lang="en-US" dirty="0" smtClean="0">
                <a:solidFill>
                  <a:schemeClr val="bg1">
                    <a:lumMod val="50000"/>
                  </a:schemeClr>
                </a:solidFill>
              </a:rPr>
              <a:t>x 20</a:t>
            </a:r>
            <a:r>
              <a:rPr lang="en-US" baseline="30000" dirty="0" smtClean="0">
                <a:solidFill>
                  <a:schemeClr val="bg1">
                    <a:lumMod val="50000"/>
                  </a:schemeClr>
                </a:solidFill>
              </a:rPr>
              <a:t>p</a:t>
            </a:r>
            <a:r>
              <a:rPr lang="en-US" dirty="0" smtClean="0">
                <a:solidFill>
                  <a:schemeClr val="bg1">
                    <a:lumMod val="50000"/>
                  </a:schemeClr>
                </a:solidFill>
              </a:rPr>
              <a:t>]</a:t>
            </a:r>
            <a:endParaRPr lang="en-US" dirty="0">
              <a:solidFill>
                <a:schemeClr val="bg1">
                  <a:lumMod val="50000"/>
                </a:schemeClr>
              </a:solidFill>
            </a:endParaRPr>
          </a:p>
        </p:txBody>
      </p:sp>
      <p:sp>
        <p:nvSpPr>
          <p:cNvPr id="17" name="Rectangle 16"/>
          <p:cNvSpPr/>
          <p:nvPr/>
        </p:nvSpPr>
        <p:spPr>
          <a:xfrm>
            <a:off x="997527" y="1745672"/>
            <a:ext cx="10560159" cy="2702759"/>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accent5">
                    <a:lumMod val="50000"/>
                  </a:schemeClr>
                </a:solidFill>
              </a:rPr>
              <a:t>CDR1 and CDR2 Included Method</a:t>
            </a:r>
            <a:endParaRPr lang="en-US" dirty="0">
              <a:solidFill>
                <a:schemeClr val="accent5">
                  <a:lumMod val="50000"/>
                </a:schemeClr>
              </a:solidFill>
            </a:endParaRPr>
          </a:p>
        </p:txBody>
      </p:sp>
      <p:sp>
        <p:nvSpPr>
          <p:cNvPr id="2" name="TextBox 1"/>
          <p:cNvSpPr txBox="1"/>
          <p:nvPr/>
        </p:nvSpPr>
        <p:spPr>
          <a:xfrm>
            <a:off x="1101436" y="4549676"/>
            <a:ext cx="8221362" cy="1077218"/>
          </a:xfrm>
          <a:prstGeom prst="rect">
            <a:avLst/>
          </a:prstGeom>
          <a:noFill/>
        </p:spPr>
        <p:txBody>
          <a:bodyPr wrap="square" rtlCol="0">
            <a:spAutoFit/>
          </a:bodyPr>
          <a:lstStyle/>
          <a:p>
            <a:pPr marL="285750" indent="-285750">
              <a:buFontTx/>
              <a:buChar char="-"/>
            </a:pPr>
            <a:r>
              <a:rPr lang="en-US" sz="1600" dirty="0" smtClean="0"/>
              <a:t>Both p=3 and p=2 where tested, thus each point/sequence had 400 dimensions or 8000 dimensions respectively</a:t>
            </a:r>
          </a:p>
          <a:p>
            <a:pPr marL="285750" indent="-285750">
              <a:buFontTx/>
              <a:buChar char="-"/>
            </a:pPr>
            <a:r>
              <a:rPr lang="en-US" sz="1600" dirty="0" smtClean="0"/>
              <a:t>The last step flattens/concatenates the three CDRs together</a:t>
            </a:r>
          </a:p>
          <a:p>
            <a:pPr marL="285750" indent="-285750">
              <a:buFontTx/>
              <a:buChar char="-"/>
            </a:pPr>
            <a:endParaRPr lang="en-US" sz="1600" dirty="0"/>
          </a:p>
        </p:txBody>
      </p:sp>
      <p:sp>
        <p:nvSpPr>
          <p:cNvPr id="18" name="TextBox 17"/>
          <p:cNvSpPr txBox="1"/>
          <p:nvPr/>
        </p:nvSpPr>
        <p:spPr>
          <a:xfrm>
            <a:off x="9139299" y="2376461"/>
            <a:ext cx="2073324" cy="923330"/>
          </a:xfrm>
          <a:prstGeom prst="rect">
            <a:avLst/>
          </a:prstGeom>
          <a:noFill/>
        </p:spPr>
        <p:txBody>
          <a:bodyPr wrap="none" rtlCol="0">
            <a:spAutoFit/>
          </a:bodyPr>
          <a:lstStyle/>
          <a:p>
            <a:r>
              <a:rPr lang="en-US" dirty="0" smtClean="0"/>
              <a:t>p-Tuples Frequency:</a:t>
            </a:r>
          </a:p>
          <a:p>
            <a:r>
              <a:rPr lang="en-US" dirty="0" smtClean="0"/>
              <a:t>[0,1,0,0,0,0,0,0, …]</a:t>
            </a:r>
          </a:p>
          <a:p>
            <a:endParaRPr lang="en-US" dirty="0"/>
          </a:p>
        </p:txBody>
      </p:sp>
      <p:cxnSp>
        <p:nvCxnSpPr>
          <p:cNvPr id="5" name="Straight Arrow Connector 4"/>
          <p:cNvCxnSpPr>
            <a:stCxn id="13" idx="3"/>
            <a:endCxn id="18" idx="1"/>
          </p:cNvCxnSpPr>
          <p:nvPr/>
        </p:nvCxnSpPr>
        <p:spPr>
          <a:xfrm>
            <a:off x="8794237" y="2838126"/>
            <a:ext cx="3450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71157" y="3611094"/>
            <a:ext cx="1409607" cy="369332"/>
          </a:xfrm>
          <a:prstGeom prst="rect">
            <a:avLst/>
          </a:prstGeom>
          <a:noFill/>
        </p:spPr>
        <p:txBody>
          <a:bodyPr wrap="square" rtlCol="0">
            <a:spAutoFit/>
          </a:bodyPr>
          <a:lstStyle/>
          <a:p>
            <a:r>
              <a:rPr lang="en-US" dirty="0" smtClean="0">
                <a:solidFill>
                  <a:schemeClr val="bg1">
                    <a:lumMod val="50000"/>
                  </a:schemeClr>
                </a:solidFill>
              </a:rPr>
              <a:t>[</a:t>
            </a:r>
            <a:r>
              <a:rPr lang="en-US" dirty="0">
                <a:solidFill>
                  <a:schemeClr val="bg1">
                    <a:lumMod val="50000"/>
                  </a:schemeClr>
                </a:solidFill>
              </a:rPr>
              <a:t>1 </a:t>
            </a:r>
            <a:r>
              <a:rPr lang="en-US" dirty="0" smtClean="0">
                <a:solidFill>
                  <a:schemeClr val="bg1">
                    <a:lumMod val="50000"/>
                  </a:schemeClr>
                </a:solidFill>
              </a:rPr>
              <a:t>x (20</a:t>
            </a:r>
            <a:r>
              <a:rPr lang="en-US" baseline="30000" dirty="0" smtClean="0">
                <a:solidFill>
                  <a:schemeClr val="bg1">
                    <a:lumMod val="50000"/>
                  </a:schemeClr>
                </a:solidFill>
              </a:rPr>
              <a:t>p </a:t>
            </a:r>
            <a:r>
              <a:rPr lang="en-US" dirty="0" smtClean="0">
                <a:solidFill>
                  <a:schemeClr val="bg1">
                    <a:lumMod val="50000"/>
                  </a:schemeClr>
                </a:solidFill>
              </a:rPr>
              <a:t>x 3)]</a:t>
            </a:r>
            <a:endParaRPr lang="en-US" dirty="0">
              <a:solidFill>
                <a:schemeClr val="bg1">
                  <a:lumMod val="50000"/>
                </a:schemeClr>
              </a:solidFill>
            </a:endParaRPr>
          </a:p>
        </p:txBody>
      </p:sp>
    </p:spTree>
    <p:extLst>
      <p:ext uri="{BB962C8B-B14F-4D97-AF65-F5344CB8AC3E}">
        <p14:creationId xmlns:p14="http://schemas.microsoft.com/office/powerpoint/2010/main" val="1890619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5" y="685800"/>
            <a:ext cx="2957793"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a:t>
            </a:r>
            <a:endParaRPr lang="en-US" sz="2000" b="1" dirty="0"/>
          </a:p>
        </p:txBody>
      </p:sp>
      <p:sp>
        <p:nvSpPr>
          <p:cNvPr id="2" name="TextBox 1"/>
          <p:cNvSpPr txBox="1"/>
          <p:nvPr/>
        </p:nvSpPr>
        <p:spPr>
          <a:xfrm>
            <a:off x="1101435" y="1475280"/>
            <a:ext cx="6511220" cy="4278094"/>
          </a:xfrm>
          <a:prstGeom prst="rect">
            <a:avLst/>
          </a:prstGeom>
          <a:noFill/>
        </p:spPr>
        <p:txBody>
          <a:bodyPr wrap="square" rtlCol="0">
            <a:spAutoFit/>
          </a:bodyPr>
          <a:lstStyle/>
          <a:p>
            <a:pPr marL="285750" indent="-285750">
              <a:buFontTx/>
              <a:buChar char="-"/>
            </a:pPr>
            <a:r>
              <a:rPr lang="en-US" sz="1600" dirty="0" smtClean="0"/>
              <a:t>This method is based on </a:t>
            </a:r>
            <a:r>
              <a:rPr lang="en-US" sz="1600" dirty="0" err="1" smtClean="0"/>
              <a:t>BioVec</a:t>
            </a:r>
            <a:r>
              <a:rPr lang="en-US" sz="1600" dirty="0" smtClean="0"/>
              <a:t> from </a:t>
            </a:r>
            <a:r>
              <a:rPr lang="en-US" sz="1600" dirty="0" err="1" smtClean="0"/>
              <a:t>Asgari</a:t>
            </a:r>
            <a:r>
              <a:rPr lang="en-US" sz="1600" dirty="0" smtClean="0"/>
              <a:t> &amp; </a:t>
            </a:r>
            <a:r>
              <a:rPr lang="en-US" sz="1600" dirty="0" err="1" smtClean="0"/>
              <a:t>Mofrad</a:t>
            </a:r>
            <a:r>
              <a:rPr lang="en-US" sz="1600" dirty="0" smtClean="0"/>
              <a:t> (2015).</a:t>
            </a:r>
          </a:p>
          <a:p>
            <a:pPr marL="285750" indent="-285750">
              <a:buFontTx/>
              <a:buChar char="-"/>
            </a:pPr>
            <a:r>
              <a:rPr lang="en-US" sz="1600" dirty="0" smtClean="0"/>
              <a:t>Will train our own </a:t>
            </a:r>
            <a:r>
              <a:rPr lang="en-US" sz="1600" dirty="0" err="1" smtClean="0"/>
              <a:t>embeddings</a:t>
            </a:r>
            <a:r>
              <a:rPr lang="en-US" sz="1600" dirty="0" smtClean="0"/>
              <a:t> and use those trained on </a:t>
            </a:r>
            <a:r>
              <a:rPr lang="en-US" sz="1600" dirty="0" err="1" smtClean="0"/>
              <a:t>SwissProt</a:t>
            </a:r>
            <a:endParaRPr lang="en-US" sz="1600" dirty="0" smtClean="0"/>
          </a:p>
          <a:p>
            <a:pPr marL="285750" indent="-285750">
              <a:buFontTx/>
              <a:buChar char="-"/>
            </a:pPr>
            <a:r>
              <a:rPr lang="en-US" sz="1600" dirty="0" smtClean="0"/>
              <a:t>They implemented a pretty simple Word2Vec method, so I’m going to </a:t>
            </a:r>
            <a:r>
              <a:rPr lang="en-US" sz="1600" dirty="0"/>
              <a:t> </a:t>
            </a:r>
            <a:r>
              <a:rPr lang="en-US" sz="1600" dirty="0" smtClean="0"/>
              <a:t>implement the  </a:t>
            </a:r>
            <a:r>
              <a:rPr lang="en-US" sz="1600" dirty="0" err="1" smtClean="0"/>
              <a:t>GloVe</a:t>
            </a:r>
            <a:r>
              <a:rPr lang="en-US" sz="1600" dirty="0" smtClean="0"/>
              <a:t> from Pennington et al. (the big brother embedding)</a:t>
            </a:r>
          </a:p>
          <a:p>
            <a:pPr marL="742950" lvl="1" indent="-285750">
              <a:buFontTx/>
              <a:buChar char="-"/>
            </a:pPr>
            <a:r>
              <a:rPr lang="en-US" sz="1600" dirty="0" smtClean="0"/>
              <a:t>Limited vocab size to 6500</a:t>
            </a:r>
          </a:p>
          <a:p>
            <a:pPr marL="742950" lvl="1" indent="-285750">
              <a:buFontTx/>
              <a:buChar char="-"/>
            </a:pPr>
            <a:r>
              <a:rPr lang="en-US" sz="1600" dirty="0" smtClean="0"/>
              <a:t>Did the </a:t>
            </a:r>
            <a:r>
              <a:rPr lang="en-US" sz="1600" dirty="0" err="1" smtClean="0"/>
              <a:t>splittings</a:t>
            </a:r>
            <a:r>
              <a:rPr lang="en-US" sz="1600" dirty="0" smtClean="0"/>
              <a:t> like </a:t>
            </a:r>
            <a:r>
              <a:rPr lang="en-US" sz="1600" dirty="0" err="1" smtClean="0"/>
              <a:t>Asgari</a:t>
            </a:r>
            <a:endParaRPr lang="en-US" sz="1600" dirty="0" smtClean="0"/>
          </a:p>
          <a:p>
            <a:pPr marL="742950" lvl="1" indent="-285750">
              <a:buFontTx/>
              <a:buChar char="-"/>
            </a:pPr>
            <a:r>
              <a:rPr lang="en-US" sz="1600" dirty="0" smtClean="0"/>
              <a:t>Ran in self enclosed ProVec.py</a:t>
            </a:r>
          </a:p>
          <a:p>
            <a:pPr marL="742950" lvl="1" indent="-285750">
              <a:buFontTx/>
              <a:buChar char="-"/>
            </a:pPr>
            <a:r>
              <a:rPr lang="en-US" sz="1600" dirty="0" smtClean="0"/>
              <a:t>Trained a 192 dimension embedding for each </a:t>
            </a:r>
            <a:r>
              <a:rPr lang="en-US" sz="1600" dirty="0" err="1" smtClean="0"/>
              <a:t>pTuple</a:t>
            </a:r>
            <a:r>
              <a:rPr lang="en-US" sz="1600" dirty="0" smtClean="0"/>
              <a:t> (just p=3)</a:t>
            </a:r>
          </a:p>
          <a:p>
            <a:pPr marL="742950" lvl="1" indent="-285750">
              <a:buFontTx/>
              <a:buChar char="-"/>
            </a:pPr>
            <a:r>
              <a:rPr lang="en-US" sz="1600" dirty="0" smtClean="0"/>
              <a:t>Should use </a:t>
            </a:r>
            <a:r>
              <a:rPr lang="en-US" sz="1600" dirty="0" err="1" smtClean="0"/>
              <a:t>Lipshitz</a:t>
            </a:r>
            <a:r>
              <a:rPr lang="en-US" sz="1600" dirty="0" smtClean="0"/>
              <a:t> constant to calculate smoothness </a:t>
            </a:r>
          </a:p>
          <a:p>
            <a:pPr marL="742950" lvl="1" indent="-285750">
              <a:buFontTx/>
              <a:buChar char="-"/>
            </a:pPr>
            <a:r>
              <a:rPr lang="en-US" sz="1600" dirty="0" smtClean="0"/>
              <a:t>Sum of </a:t>
            </a:r>
            <a:r>
              <a:rPr lang="en-US" sz="1600" dirty="0" err="1" smtClean="0"/>
              <a:t>embeddings</a:t>
            </a:r>
            <a:r>
              <a:rPr lang="en-US" sz="1600" dirty="0" smtClean="0"/>
              <a:t> for a protein is its feature representation.</a:t>
            </a:r>
          </a:p>
          <a:p>
            <a:pPr marL="742950" lvl="1" indent="-285750">
              <a:buFontTx/>
              <a:buChar char="-"/>
            </a:pPr>
            <a:r>
              <a:rPr lang="en-US" sz="1600" dirty="0" smtClean="0"/>
              <a:t>This is then put through a four layer NN (128/64/32/16)</a:t>
            </a:r>
          </a:p>
          <a:p>
            <a:pPr marL="742950" lvl="1" indent="-285750">
              <a:buFontTx/>
              <a:buChar char="-"/>
            </a:pPr>
            <a:r>
              <a:rPr lang="en-US" sz="1600" dirty="0" smtClean="0"/>
              <a:t>58.65% Accuracy on Custom </a:t>
            </a:r>
            <a:r>
              <a:rPr lang="en-US" sz="1600" dirty="0" err="1" smtClean="0"/>
              <a:t>Embeddings</a:t>
            </a:r>
            <a:r>
              <a:rPr lang="en-US" sz="1600" dirty="0" smtClean="0"/>
              <a:t> with an NN classifier </a:t>
            </a:r>
          </a:p>
          <a:p>
            <a:pPr marL="742950" lvl="1" indent="-285750">
              <a:buFontTx/>
              <a:buChar char="-"/>
            </a:pPr>
            <a:r>
              <a:rPr lang="en-US" sz="1600" dirty="0"/>
              <a:t>Accuracy on Custom </a:t>
            </a:r>
            <a:r>
              <a:rPr lang="en-US" sz="1600" dirty="0" err="1"/>
              <a:t>Embeddings</a:t>
            </a:r>
            <a:r>
              <a:rPr lang="en-US" sz="1600" dirty="0"/>
              <a:t> with an NN classifier </a:t>
            </a:r>
          </a:p>
          <a:p>
            <a:pPr marL="742950" lvl="1" indent="-285750">
              <a:buFontTx/>
              <a:buChar char="-"/>
            </a:pPr>
            <a:endParaRPr lang="en-US" sz="1600" dirty="0" smtClean="0"/>
          </a:p>
          <a:p>
            <a:pPr marL="285750" indent="-285750">
              <a:buFontTx/>
              <a:buChar char="-"/>
            </a:pPr>
            <a:endParaRPr lang="en-US" sz="1600" dirty="0" smtClean="0"/>
          </a:p>
          <a:p>
            <a:pPr marL="285750" indent="-285750">
              <a:buFontTx/>
              <a:buChar char="-"/>
            </a:pP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0534" y="477935"/>
            <a:ext cx="4189708" cy="1831501"/>
          </a:xfrm>
          <a:prstGeom prst="rect">
            <a:avLst/>
          </a:prstGeom>
        </p:spPr>
      </p:pic>
    </p:spTree>
    <p:extLst>
      <p:ext uri="{BB962C8B-B14F-4D97-AF65-F5344CB8AC3E}">
        <p14:creationId xmlns:p14="http://schemas.microsoft.com/office/powerpoint/2010/main" val="2655661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491533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192 dim custom</a:t>
            </a:r>
            <a:endParaRPr lang="en-US" sz="20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5" y="1558939"/>
            <a:ext cx="4915338" cy="4731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734" y="1553617"/>
            <a:ext cx="4920866" cy="4736962"/>
          </a:xfrm>
          <a:prstGeom prst="rect">
            <a:avLst/>
          </a:prstGeom>
        </p:spPr>
      </p:pic>
      <p:sp>
        <p:nvSpPr>
          <p:cNvPr id="7" name="TextBox 6"/>
          <p:cNvSpPr txBox="1"/>
          <p:nvPr/>
        </p:nvSpPr>
        <p:spPr>
          <a:xfrm>
            <a:off x="8053329" y="1200839"/>
            <a:ext cx="2071171" cy="369332"/>
          </a:xfrm>
          <a:prstGeom prst="rect">
            <a:avLst/>
          </a:prstGeom>
          <a:noFill/>
        </p:spPr>
        <p:txBody>
          <a:bodyPr wrap="square" rtlCol="0">
            <a:spAutoFit/>
          </a:bodyPr>
          <a:lstStyle/>
          <a:p>
            <a:r>
              <a:rPr lang="en-US" dirty="0" smtClean="0"/>
              <a:t>Common Triples</a:t>
            </a:r>
            <a:endParaRPr lang="en-US" dirty="0"/>
          </a:p>
        </p:txBody>
      </p:sp>
      <p:sp>
        <p:nvSpPr>
          <p:cNvPr id="8" name="TextBox 7"/>
          <p:cNvSpPr txBox="1"/>
          <p:nvPr/>
        </p:nvSpPr>
        <p:spPr>
          <a:xfrm>
            <a:off x="2903537" y="6271166"/>
            <a:ext cx="1311133" cy="369332"/>
          </a:xfrm>
          <a:prstGeom prst="rect">
            <a:avLst/>
          </a:prstGeom>
          <a:noFill/>
        </p:spPr>
        <p:txBody>
          <a:bodyPr wrap="square" rtlCol="0">
            <a:spAutoFit/>
          </a:bodyPr>
          <a:lstStyle/>
          <a:p>
            <a:r>
              <a:rPr lang="en-US" dirty="0" smtClean="0"/>
              <a:t>Rare Triples</a:t>
            </a:r>
            <a:endParaRPr lang="en-US" dirty="0"/>
          </a:p>
        </p:txBody>
      </p:sp>
    </p:spTree>
    <p:extLst>
      <p:ext uri="{BB962C8B-B14F-4D97-AF65-F5344CB8AC3E}">
        <p14:creationId xmlns:p14="http://schemas.microsoft.com/office/powerpoint/2010/main" val="685700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err="1" smtClean="0"/>
              <a:t>ProtVec</a:t>
            </a:r>
            <a:r>
              <a:rPr lang="en-US" sz="2000" b="1" dirty="0" smtClean="0"/>
              <a:t> Method </a:t>
            </a:r>
            <a:r>
              <a:rPr lang="en-US" sz="2000" b="1" dirty="0" err="1" smtClean="0"/>
              <a:t>tSNE</a:t>
            </a:r>
            <a:r>
              <a:rPr lang="en-US" sz="2000" b="1" dirty="0" smtClean="0"/>
              <a:t> plots 150 dim training set 10,000 examples</a:t>
            </a:r>
            <a:endParaRPr lang="en-US" sz="2000"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4" y="1393686"/>
            <a:ext cx="5556343" cy="5348689"/>
          </a:xfrm>
          <a:prstGeom prst="rect">
            <a:avLst/>
          </a:prstGeom>
        </p:spPr>
      </p:pic>
    </p:spTree>
    <p:extLst>
      <p:ext uri="{BB962C8B-B14F-4D97-AF65-F5344CB8AC3E}">
        <p14:creationId xmlns:p14="http://schemas.microsoft.com/office/powerpoint/2010/main" val="242198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Notes on Li et al.:</a:t>
            </a:r>
            <a:endParaRPr lang="en-US" sz="2000" b="1" dirty="0"/>
          </a:p>
        </p:txBody>
      </p:sp>
      <p:sp>
        <p:nvSpPr>
          <p:cNvPr id="7" name="Rectangle 6"/>
          <p:cNvSpPr/>
          <p:nvPr/>
        </p:nvSpPr>
        <p:spPr>
          <a:xfrm>
            <a:off x="1101436" y="1085910"/>
            <a:ext cx="5884250"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What did </a:t>
            </a:r>
            <a:r>
              <a:rPr lang="en-US" sz="1600" b="1" dirty="0" smtClean="0"/>
              <a:t>WE </a:t>
            </a:r>
            <a:r>
              <a:rPr lang="en-US" sz="1600" dirty="0" smtClean="0"/>
              <a:t>see</a:t>
            </a:r>
          </a:p>
          <a:p>
            <a:pPr marL="285750" indent="-285750">
              <a:buFont typeface="Arial" panose="020B0604020202020204" pitchFamily="34" charset="0"/>
              <a:buChar char="•"/>
            </a:pPr>
            <a:r>
              <a:rPr lang="en-US" sz="1600" dirty="0" smtClean="0"/>
              <a:t>For 13 long sequences (ignoring C and F on the ends)</a:t>
            </a:r>
          </a:p>
          <a:p>
            <a:pPr marL="742950" lvl="1" indent="-285750">
              <a:buFont typeface="Arial" panose="020B0604020202020204" pitchFamily="34" charset="0"/>
              <a:buChar char="•"/>
            </a:pPr>
            <a:r>
              <a:rPr lang="en-US" sz="1600" dirty="0" smtClean="0"/>
              <a:t>CD4</a:t>
            </a:r>
          </a:p>
          <a:p>
            <a:pPr marL="1200150" lvl="2" indent="-285750">
              <a:buFont typeface="Arial" panose="020B0604020202020204" pitchFamily="34" charset="0"/>
              <a:buChar char="•"/>
            </a:pPr>
            <a:r>
              <a:rPr lang="en-US" sz="1600" dirty="0"/>
              <a:t>P</a:t>
            </a:r>
            <a:r>
              <a:rPr lang="en-US" sz="1600" dirty="0" smtClean="0"/>
              <a:t>referred arginine in position 4,5,6</a:t>
            </a:r>
          </a:p>
          <a:p>
            <a:pPr marL="1200150" lvl="2" indent="-285750">
              <a:buFont typeface="Arial" panose="020B0604020202020204" pitchFamily="34" charset="0"/>
              <a:buChar char="•"/>
            </a:pPr>
            <a:r>
              <a:rPr lang="en-US" sz="1600" dirty="0" smtClean="0"/>
              <a:t>Preferred asparagine in position 7</a:t>
            </a:r>
          </a:p>
          <a:p>
            <a:pPr marL="742950" lvl="1" indent="-285750">
              <a:buFont typeface="Arial" panose="020B0604020202020204" pitchFamily="34" charset="0"/>
              <a:buChar char="•"/>
            </a:pPr>
            <a:r>
              <a:rPr lang="en-US" sz="1600" dirty="0" smtClean="0"/>
              <a:t>CD8</a:t>
            </a:r>
          </a:p>
          <a:p>
            <a:pPr marL="1200150" lvl="2" indent="-285750">
              <a:buFont typeface="Arial" panose="020B0604020202020204" pitchFamily="34" charset="0"/>
              <a:buChar char="•"/>
            </a:pPr>
            <a:r>
              <a:rPr lang="en-US" sz="1600" dirty="0" smtClean="0"/>
              <a:t>Preferred serine in position 7</a:t>
            </a:r>
          </a:p>
          <a:p>
            <a:pPr marL="742950" lvl="1"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70261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707886"/>
          </a:xfrm>
          <a:prstGeom prst="rect">
            <a:avLst/>
          </a:prstGeom>
          <a:noFill/>
        </p:spPr>
        <p:txBody>
          <a:bodyPr wrap="square" rtlCol="0">
            <a:spAutoFit/>
          </a:bodyPr>
          <a:lstStyle/>
          <a:p>
            <a:r>
              <a:rPr lang="en-US" sz="2000" b="1" dirty="0" smtClean="0"/>
              <a:t>Feature Engineering: </a:t>
            </a:r>
          </a:p>
          <a:p>
            <a:r>
              <a:rPr lang="en-US" sz="2000" b="1" dirty="0" smtClean="0"/>
              <a:t>Probability Position </a:t>
            </a:r>
            <a:r>
              <a:rPr lang="en-US" sz="2000" b="1" dirty="0" err="1" smtClean="0"/>
              <a:t>tSNE</a:t>
            </a:r>
            <a:r>
              <a:rPr lang="en-US" sz="2000" b="1" dirty="0" smtClean="0"/>
              <a:t> training set 10,000 examples</a:t>
            </a:r>
            <a:endParaRPr lang="en-US" sz="2000" b="1" dirty="0"/>
          </a:p>
        </p:txBody>
      </p:sp>
      <p:pic>
        <p:nvPicPr>
          <p:cNvPr id="3" name="Picture 2"/>
          <p:cNvPicPr>
            <a:picLocks noChangeAspect="1"/>
          </p:cNvPicPr>
          <p:nvPr/>
        </p:nvPicPr>
        <p:blipFill>
          <a:blip r:embed="rId3"/>
          <a:stretch>
            <a:fillRect/>
          </a:stretch>
        </p:blipFill>
        <p:spPr>
          <a:xfrm>
            <a:off x="1101434" y="1529597"/>
            <a:ext cx="4809594" cy="4583134"/>
          </a:xfrm>
          <a:prstGeom prst="rect">
            <a:avLst/>
          </a:prstGeom>
        </p:spPr>
      </p:pic>
    </p:spTree>
    <p:extLst>
      <p:ext uri="{BB962C8B-B14F-4D97-AF65-F5344CB8AC3E}">
        <p14:creationId xmlns:p14="http://schemas.microsoft.com/office/powerpoint/2010/main" val="3552696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5" y="1475280"/>
            <a:ext cx="6511220" cy="5016758"/>
          </a:xfrm>
          <a:prstGeom prst="rect">
            <a:avLst/>
          </a:prstGeom>
          <a:noFill/>
        </p:spPr>
        <p:txBody>
          <a:bodyPr wrap="square" rtlCol="0">
            <a:spAutoFit/>
          </a:bodyPr>
          <a:lstStyle/>
          <a:p>
            <a:pPr marL="285750" indent="-285750">
              <a:buFontTx/>
              <a:buChar char="-"/>
            </a:pPr>
            <a:r>
              <a:rPr lang="en-US" sz="1600" dirty="0" smtClean="0"/>
              <a:t>Chucking everything in </a:t>
            </a:r>
            <a:r>
              <a:rPr lang="en-US" sz="1600" dirty="0" smtClean="0"/>
              <a:t>didn’t work</a:t>
            </a:r>
          </a:p>
          <a:p>
            <a:pPr marL="285750" indent="-285750">
              <a:buFontTx/>
              <a:buChar char="-"/>
            </a:pPr>
            <a:r>
              <a:rPr lang="en-US" sz="1600" dirty="0" smtClean="0"/>
              <a:t>Only looked at beta initially</a:t>
            </a:r>
          </a:p>
          <a:p>
            <a:pPr marL="285750" indent="-285750">
              <a:buFontTx/>
              <a:buChar char="-"/>
            </a:pPr>
            <a:r>
              <a:rPr lang="en-US" sz="1600" dirty="0" smtClean="0"/>
              <a:t>Next used only the beta naïve cells about 10 off random</a:t>
            </a:r>
          </a:p>
          <a:p>
            <a:pPr marL="285750" indent="-285750">
              <a:buFontTx/>
              <a:buChar char="-"/>
            </a:pPr>
            <a:r>
              <a:rPr lang="en-US" sz="1600" dirty="0" smtClean="0"/>
              <a:t>The same relative results for models trained on individual patients </a:t>
            </a:r>
          </a:p>
          <a:p>
            <a:pPr marL="742950" lvl="1" indent="-285750">
              <a:buFontTx/>
              <a:buChar char="-"/>
            </a:pPr>
            <a:r>
              <a:rPr lang="en-US" sz="1600" dirty="0" smtClean="0"/>
              <a:t>Right now we have three, EG10, SK11, KS07</a:t>
            </a:r>
          </a:p>
          <a:p>
            <a:pPr marL="285750" indent="-285750">
              <a:buFontTx/>
              <a:buChar char="-"/>
            </a:pPr>
            <a:r>
              <a:rPr lang="en-US" sz="1600" dirty="0" smtClean="0"/>
              <a:t>Trained an individual model for each patient and </a:t>
            </a:r>
            <a:r>
              <a:rPr lang="en-US" sz="1600" dirty="0" smtClean="0"/>
              <a:t>when combining them by multiplying the log likelihoods it didn’t go very well and actually decreased things. This makes it look like the only way is to include the prior of the V and go from there</a:t>
            </a:r>
          </a:p>
          <a:p>
            <a:pPr marL="285750" indent="-285750">
              <a:buFontTx/>
              <a:buChar char="-"/>
            </a:pPr>
            <a:r>
              <a:rPr lang="en-US" sz="1600" dirty="0" smtClean="0"/>
              <a:t>The predication probability differences are really low which suggests the V prior will have a big effect. </a:t>
            </a:r>
          </a:p>
          <a:p>
            <a:pPr marL="285750" indent="-285750">
              <a:buFontTx/>
              <a:buChar char="-"/>
            </a:pPr>
            <a:r>
              <a:rPr lang="en-US" sz="1600" dirty="0" smtClean="0"/>
              <a:t>Another thing is to include the v and j regions as features </a:t>
            </a:r>
          </a:p>
          <a:p>
            <a:pPr marL="285750" indent="-285750">
              <a:buFontTx/>
              <a:buChar char="-"/>
            </a:pPr>
            <a:r>
              <a:rPr lang="en-US" sz="1600" dirty="0" smtClean="0"/>
              <a:t>Also need to run the one hot version </a:t>
            </a:r>
          </a:p>
          <a:p>
            <a:pPr marL="285750" indent="-285750">
              <a:buFontTx/>
              <a:buChar char="-"/>
            </a:pPr>
            <a:r>
              <a:rPr lang="en-US" sz="1600" dirty="0" smtClean="0"/>
              <a:t>Also need to run the one hot version with v</a:t>
            </a:r>
          </a:p>
          <a:p>
            <a:pPr marL="285750" indent="-285750">
              <a:buFontTx/>
              <a:buChar char="-"/>
            </a:pPr>
            <a:r>
              <a:rPr lang="en-US" sz="1600" dirty="0" smtClean="0"/>
              <a:t>Also need to classify only the CDR1 and CDR2 separately</a:t>
            </a:r>
          </a:p>
          <a:p>
            <a:pPr marL="285750" indent="-285750">
              <a:buFontTx/>
              <a:buChar char="-"/>
            </a:pPr>
            <a:r>
              <a:rPr lang="en-US" sz="1600" dirty="0" smtClean="0"/>
              <a:t>Just on V and J got EG10 61% (55/45) using </a:t>
            </a:r>
            <a:r>
              <a:rPr lang="en-US" sz="1600" dirty="0" err="1" smtClean="0"/>
              <a:t>Adaboost</a:t>
            </a:r>
            <a:endParaRPr lang="en-US" sz="1600" dirty="0" smtClean="0"/>
          </a:p>
          <a:p>
            <a:pPr marL="742950" lvl="1" indent="-285750">
              <a:buFontTx/>
              <a:buChar char="-"/>
            </a:pPr>
            <a:r>
              <a:rPr lang="en-US" sz="1600" dirty="0" smtClean="0"/>
              <a:t>This suggest knowing the v and j is valuable; the deletions are not </a:t>
            </a:r>
          </a:p>
          <a:p>
            <a:pPr marL="742950" lvl="1" indent="-285750">
              <a:buFontTx/>
              <a:buChar char="-"/>
            </a:pPr>
            <a:r>
              <a:rPr lang="en-US" sz="1600" dirty="0" smtClean="0"/>
              <a:t>This is entirely derived from the v region: v region is used preferably by cd4/8</a:t>
            </a: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1859794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1434" y="685800"/>
            <a:ext cx="7998499" cy="400110"/>
          </a:xfrm>
          <a:prstGeom prst="rect">
            <a:avLst/>
          </a:prstGeom>
          <a:noFill/>
        </p:spPr>
        <p:txBody>
          <a:bodyPr wrap="square" rtlCol="0">
            <a:spAutoFit/>
          </a:bodyPr>
          <a:lstStyle/>
          <a:p>
            <a:r>
              <a:rPr lang="en-US" sz="2000" b="1" dirty="0" smtClean="0"/>
              <a:t>Larger Dataset</a:t>
            </a:r>
            <a:endParaRPr lang="en-US" sz="2000" b="1" dirty="0"/>
          </a:p>
        </p:txBody>
      </p:sp>
      <p:sp>
        <p:nvSpPr>
          <p:cNvPr id="4" name="TextBox 3"/>
          <p:cNvSpPr txBox="1"/>
          <p:nvPr/>
        </p:nvSpPr>
        <p:spPr>
          <a:xfrm>
            <a:off x="1101434" y="1475280"/>
            <a:ext cx="9717129" cy="2062103"/>
          </a:xfrm>
          <a:prstGeom prst="rect">
            <a:avLst/>
          </a:prstGeom>
          <a:noFill/>
        </p:spPr>
        <p:txBody>
          <a:bodyPr wrap="square" rtlCol="0">
            <a:spAutoFit/>
          </a:bodyPr>
          <a:lstStyle/>
          <a:p>
            <a:pPr marL="285750" indent="-285750">
              <a:buFontTx/>
              <a:buChar char="-"/>
            </a:pPr>
            <a:r>
              <a:rPr lang="en-US" sz="1600" dirty="0" smtClean="0"/>
              <a:t>Including V region with Li et al. method leads to 5% bump to around 66% using </a:t>
            </a:r>
            <a:r>
              <a:rPr lang="en-US" sz="1600" dirty="0" err="1" smtClean="0"/>
              <a:t>adaboost</a:t>
            </a:r>
            <a:endParaRPr lang="en-US" sz="1600" dirty="0"/>
          </a:p>
          <a:p>
            <a:pPr marL="285750" indent="-285750">
              <a:buFontTx/>
              <a:buChar char="-"/>
            </a:pPr>
            <a:r>
              <a:rPr lang="en-US" sz="1600" dirty="0" smtClean="0"/>
              <a:t>Multiplying the V region probability after the fact bumps it by only 1 to 2%</a:t>
            </a:r>
            <a:r>
              <a:rPr lang="en-US" sz="1600" dirty="0" smtClean="0"/>
              <a:t> </a:t>
            </a:r>
          </a:p>
          <a:p>
            <a:pPr marL="285750" indent="-285750">
              <a:buFontTx/>
              <a:buChar char="-"/>
            </a:pPr>
            <a:r>
              <a:rPr lang="en-US" sz="1600" dirty="0" smtClean="0"/>
              <a:t>Almost all CDR1s are 5 long; can classify them at get a 5% gain on random at 60%</a:t>
            </a:r>
          </a:p>
          <a:p>
            <a:pPr marL="285750" indent="-285750">
              <a:buFontTx/>
              <a:buChar char="-"/>
            </a:pPr>
            <a:r>
              <a:rPr lang="en-US" sz="1600" dirty="0" smtClean="0"/>
              <a:t>Appears the same with CDR2s but they’re 6 long; 61%</a:t>
            </a:r>
          </a:p>
          <a:p>
            <a:pPr marL="285750" indent="-285750">
              <a:buFontTx/>
              <a:buChar char="-"/>
            </a:pPr>
            <a:r>
              <a:rPr lang="en-US" sz="1600" dirty="0" smtClean="0"/>
              <a:t>Concatenating them makes 61%</a:t>
            </a:r>
          </a:p>
          <a:p>
            <a:pPr marL="285750" indent="-285750">
              <a:buFontTx/>
              <a:buChar char="-"/>
            </a:pPr>
            <a:r>
              <a:rPr lang="en-US" sz="1600" dirty="0" smtClean="0"/>
              <a:t>Classifier on each then </a:t>
            </a:r>
            <a:r>
              <a:rPr lang="en-US" sz="1600" dirty="0" err="1" smtClean="0"/>
              <a:t>concat</a:t>
            </a:r>
            <a:r>
              <a:rPr lang="en-US" sz="1600" dirty="0" smtClean="0"/>
              <a:t> the log </a:t>
            </a:r>
            <a:r>
              <a:rPr lang="en-US" sz="1600" dirty="0" err="1" smtClean="0"/>
              <a:t>probs</a:t>
            </a:r>
            <a:r>
              <a:rPr lang="en-US" sz="1600" dirty="0" smtClean="0"/>
              <a:t> then ensemble on the data with an </a:t>
            </a:r>
            <a:r>
              <a:rPr lang="en-US" sz="1600" dirty="0" err="1" smtClean="0"/>
              <a:t>svm</a:t>
            </a:r>
            <a:r>
              <a:rPr lang="en-US" sz="1600" dirty="0" smtClean="0"/>
              <a:t> gets </a:t>
            </a:r>
          </a:p>
          <a:p>
            <a:pPr marL="285750" indent="-285750">
              <a:buFontTx/>
              <a:buChar char="-"/>
            </a:pPr>
            <a:endParaRPr lang="en-US" sz="1600" dirty="0" smtClean="0"/>
          </a:p>
          <a:p>
            <a:pPr marL="285750" indent="-285750">
              <a:buFontTx/>
              <a:buChar char="-"/>
            </a:pPr>
            <a:endParaRPr lang="en-US" sz="1600" dirty="0"/>
          </a:p>
        </p:txBody>
      </p:sp>
    </p:spTree>
    <p:extLst>
      <p:ext uri="{BB962C8B-B14F-4D97-AF65-F5344CB8AC3E}">
        <p14:creationId xmlns:p14="http://schemas.microsoft.com/office/powerpoint/2010/main" val="3184842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4462082" cy="400110"/>
          </a:xfrm>
          <a:prstGeom prst="rect">
            <a:avLst/>
          </a:prstGeom>
          <a:noFill/>
        </p:spPr>
        <p:txBody>
          <a:bodyPr wrap="square" rtlCol="0">
            <a:spAutoFit/>
          </a:bodyPr>
          <a:lstStyle/>
          <a:p>
            <a:r>
              <a:rPr lang="en-US" sz="2000" b="1" dirty="0" smtClean="0"/>
              <a:t>Amino Acid Usage in CD4/CD8 Globally:</a:t>
            </a:r>
            <a:endParaRPr lang="en-US" sz="2000" b="1" dirty="0"/>
          </a:p>
        </p:txBody>
      </p:sp>
      <p:sp>
        <p:nvSpPr>
          <p:cNvPr id="2" name="Rectangle 1"/>
          <p:cNvSpPr/>
          <p:nvPr/>
        </p:nvSpPr>
        <p:spPr>
          <a:xfrm>
            <a:off x="1101435" y="1085910"/>
            <a:ext cx="2258710" cy="5632311"/>
          </a:xfrm>
          <a:prstGeom prst="rect">
            <a:avLst/>
          </a:prstGeom>
        </p:spPr>
        <p:txBody>
          <a:bodyPr wrap="square">
            <a:spAutoFit/>
          </a:bodyPr>
          <a:lstStyle/>
          <a:p>
            <a:r>
              <a:rPr lang="en-US" dirty="0" smtClean="0"/>
              <a:t> ['S‘ 	15.2%]</a:t>
            </a:r>
            <a:endParaRPr lang="en-US" dirty="0"/>
          </a:p>
          <a:p>
            <a:r>
              <a:rPr lang="en-US" dirty="0"/>
              <a:t> ['F' </a:t>
            </a:r>
            <a:r>
              <a:rPr lang="en-US" dirty="0" smtClean="0"/>
              <a:t>	10.3%]</a:t>
            </a:r>
            <a:endParaRPr lang="en-US" dirty="0"/>
          </a:p>
          <a:p>
            <a:r>
              <a:rPr lang="en-US" dirty="0"/>
              <a:t> ['A' </a:t>
            </a:r>
            <a:r>
              <a:rPr lang="en-US" dirty="0" smtClean="0"/>
              <a:t>	10.2%]</a:t>
            </a:r>
            <a:endParaRPr lang="en-US" dirty="0"/>
          </a:p>
          <a:p>
            <a:r>
              <a:rPr lang="en-US" dirty="0"/>
              <a:t> ['G' </a:t>
            </a:r>
            <a:r>
              <a:rPr lang="en-US" dirty="0" smtClean="0"/>
              <a:t> 	9.1%]</a:t>
            </a:r>
            <a:endParaRPr lang="en-US" dirty="0"/>
          </a:p>
          <a:p>
            <a:r>
              <a:rPr lang="en-US" dirty="0"/>
              <a:t> ['C' </a:t>
            </a:r>
            <a:r>
              <a:rPr lang="en-US" dirty="0" smtClean="0"/>
              <a:t>	7.1%]</a:t>
            </a:r>
            <a:endParaRPr lang="en-US" dirty="0"/>
          </a:p>
          <a:p>
            <a:r>
              <a:rPr lang="en-US" dirty="0"/>
              <a:t> ['Q' </a:t>
            </a:r>
            <a:r>
              <a:rPr lang="en-US" dirty="0" smtClean="0"/>
              <a:t>	6.9%]</a:t>
            </a:r>
            <a:endParaRPr lang="en-US" dirty="0"/>
          </a:p>
          <a:p>
            <a:r>
              <a:rPr lang="en-US" dirty="0"/>
              <a:t> ['T' </a:t>
            </a:r>
            <a:r>
              <a:rPr lang="en-US" dirty="0" smtClean="0"/>
              <a:t>	6.7%]</a:t>
            </a:r>
            <a:endParaRPr lang="en-US" dirty="0"/>
          </a:p>
          <a:p>
            <a:r>
              <a:rPr lang="en-US" dirty="0"/>
              <a:t> ['Y' </a:t>
            </a:r>
            <a:r>
              <a:rPr lang="en-US" dirty="0" smtClean="0"/>
              <a:t>	6.0%]</a:t>
            </a:r>
            <a:endParaRPr lang="en-US" dirty="0"/>
          </a:p>
          <a:p>
            <a:r>
              <a:rPr lang="en-US" dirty="0"/>
              <a:t> ['E' </a:t>
            </a:r>
            <a:r>
              <a:rPr lang="en-US" dirty="0" smtClean="0"/>
              <a:t>	5.3%]</a:t>
            </a:r>
            <a:endParaRPr lang="en-US" dirty="0"/>
          </a:p>
          <a:p>
            <a:r>
              <a:rPr lang="en-US" dirty="0"/>
              <a:t> </a:t>
            </a:r>
            <a:r>
              <a:rPr lang="en-US" b="1" dirty="0"/>
              <a:t>['R' </a:t>
            </a:r>
            <a:r>
              <a:rPr lang="en-US" b="1" dirty="0" smtClean="0"/>
              <a:t>	4.2%]</a:t>
            </a:r>
            <a:endParaRPr lang="en-US" b="1" dirty="0"/>
          </a:p>
          <a:p>
            <a:r>
              <a:rPr lang="en-US" dirty="0"/>
              <a:t> ['L' </a:t>
            </a:r>
            <a:r>
              <a:rPr lang="en-US" dirty="0" smtClean="0"/>
              <a:t>	4.0%]</a:t>
            </a:r>
            <a:endParaRPr lang="en-US" dirty="0"/>
          </a:p>
          <a:p>
            <a:r>
              <a:rPr lang="en-US" dirty="0"/>
              <a:t> ['P' </a:t>
            </a:r>
            <a:r>
              <a:rPr lang="en-US" dirty="0" smtClean="0"/>
              <a:t>	3.3%]</a:t>
            </a:r>
            <a:endParaRPr lang="en-US" dirty="0"/>
          </a:p>
          <a:p>
            <a:r>
              <a:rPr lang="en-US" dirty="0"/>
              <a:t> ['N' </a:t>
            </a:r>
            <a:r>
              <a:rPr lang="en-US" dirty="0" smtClean="0"/>
              <a:t>	3.0%]</a:t>
            </a:r>
            <a:endParaRPr lang="en-US" dirty="0"/>
          </a:p>
          <a:p>
            <a:r>
              <a:rPr lang="en-US" dirty="0"/>
              <a:t> ['D' </a:t>
            </a:r>
            <a:r>
              <a:rPr lang="en-US" dirty="0" smtClean="0"/>
              <a:t>	2.6%]</a:t>
            </a:r>
            <a:endParaRPr lang="en-US" dirty="0"/>
          </a:p>
          <a:p>
            <a:r>
              <a:rPr lang="en-US" dirty="0"/>
              <a:t> ['V' 	</a:t>
            </a:r>
            <a:r>
              <a:rPr lang="en-US" dirty="0" smtClean="0"/>
              <a:t>2.0%]</a:t>
            </a:r>
            <a:endParaRPr lang="en-US" dirty="0"/>
          </a:p>
          <a:p>
            <a:r>
              <a:rPr lang="en-US" dirty="0"/>
              <a:t> ['H' </a:t>
            </a:r>
            <a:r>
              <a:rPr lang="en-US" dirty="0" smtClean="0"/>
              <a:t>	1.3%]</a:t>
            </a:r>
            <a:endParaRPr lang="en-US" dirty="0"/>
          </a:p>
          <a:p>
            <a:r>
              <a:rPr lang="en-US" dirty="0"/>
              <a:t> ['I' </a:t>
            </a:r>
            <a:r>
              <a:rPr lang="en-US" dirty="0" smtClean="0"/>
              <a:t>	1.1%]</a:t>
            </a:r>
            <a:endParaRPr lang="en-US" dirty="0"/>
          </a:p>
          <a:p>
            <a:r>
              <a:rPr lang="en-US" dirty="0"/>
              <a:t> ['K' </a:t>
            </a:r>
            <a:r>
              <a:rPr lang="en-US" dirty="0" smtClean="0"/>
              <a:t>	0.9%]</a:t>
            </a:r>
            <a:endParaRPr lang="en-US" dirty="0"/>
          </a:p>
          <a:p>
            <a:r>
              <a:rPr lang="en-US" dirty="0"/>
              <a:t> [</a:t>
            </a:r>
            <a:r>
              <a:rPr lang="en-US" dirty="0" smtClean="0"/>
              <a:t>'W‘ 	0.5%]</a:t>
            </a:r>
            <a:endParaRPr lang="en-US" dirty="0"/>
          </a:p>
          <a:p>
            <a:r>
              <a:rPr lang="en-US" dirty="0"/>
              <a:t> ['M' </a:t>
            </a:r>
            <a:r>
              <a:rPr lang="en-US" dirty="0" smtClean="0"/>
              <a:t>	0.3%]</a:t>
            </a:r>
            <a:endParaRPr lang="en-US" dirty="0"/>
          </a:p>
        </p:txBody>
      </p:sp>
      <p:sp>
        <p:nvSpPr>
          <p:cNvPr id="7" name="TextBox 6"/>
          <p:cNvSpPr txBox="1"/>
          <p:nvPr/>
        </p:nvSpPr>
        <p:spPr>
          <a:xfrm>
            <a:off x="407371" y="1083637"/>
            <a:ext cx="694063" cy="369332"/>
          </a:xfrm>
          <a:prstGeom prst="rect">
            <a:avLst/>
          </a:prstGeom>
          <a:noFill/>
        </p:spPr>
        <p:txBody>
          <a:bodyPr wrap="square" rtlCol="0">
            <a:spAutoFit/>
          </a:bodyPr>
          <a:lstStyle/>
          <a:p>
            <a:r>
              <a:rPr lang="en-US" dirty="0" smtClean="0"/>
              <a:t>CD4:</a:t>
            </a:r>
            <a:endParaRPr lang="en-US" dirty="0"/>
          </a:p>
        </p:txBody>
      </p:sp>
      <p:sp>
        <p:nvSpPr>
          <p:cNvPr id="9" name="TextBox 8"/>
          <p:cNvSpPr txBox="1"/>
          <p:nvPr/>
        </p:nvSpPr>
        <p:spPr>
          <a:xfrm>
            <a:off x="3360145" y="1083637"/>
            <a:ext cx="694063" cy="369332"/>
          </a:xfrm>
          <a:prstGeom prst="rect">
            <a:avLst/>
          </a:prstGeom>
          <a:noFill/>
        </p:spPr>
        <p:txBody>
          <a:bodyPr wrap="square" rtlCol="0">
            <a:spAutoFit/>
          </a:bodyPr>
          <a:lstStyle/>
          <a:p>
            <a:r>
              <a:rPr lang="en-US" dirty="0" smtClean="0"/>
              <a:t>CD8:</a:t>
            </a:r>
            <a:endParaRPr lang="en-US" dirty="0"/>
          </a:p>
        </p:txBody>
      </p:sp>
      <p:sp>
        <p:nvSpPr>
          <p:cNvPr id="10" name="Rectangle 9"/>
          <p:cNvSpPr/>
          <p:nvPr/>
        </p:nvSpPr>
        <p:spPr>
          <a:xfrm>
            <a:off x="4054208" y="1089894"/>
            <a:ext cx="3977088" cy="5632311"/>
          </a:xfrm>
          <a:prstGeom prst="rect">
            <a:avLst/>
          </a:prstGeom>
        </p:spPr>
        <p:txBody>
          <a:bodyPr wrap="square">
            <a:spAutoFit/>
          </a:bodyPr>
          <a:lstStyle/>
          <a:p>
            <a:r>
              <a:rPr lang="pt-BR" dirty="0" smtClean="0"/>
              <a:t> [</a:t>
            </a:r>
            <a:r>
              <a:rPr lang="pt-BR" dirty="0"/>
              <a:t>'S' </a:t>
            </a:r>
            <a:r>
              <a:rPr lang="pt-BR" dirty="0" smtClean="0"/>
              <a:t>	15.4%]</a:t>
            </a:r>
            <a:endParaRPr lang="pt-BR" dirty="0"/>
          </a:p>
          <a:p>
            <a:r>
              <a:rPr lang="pt-BR" dirty="0"/>
              <a:t> ['F' </a:t>
            </a:r>
            <a:r>
              <a:rPr lang="pt-BR" dirty="0" smtClean="0"/>
              <a:t>	10.7%]</a:t>
            </a:r>
            <a:endParaRPr lang="pt-BR" dirty="0"/>
          </a:p>
          <a:p>
            <a:r>
              <a:rPr lang="pt-BR" dirty="0"/>
              <a:t> ['A' </a:t>
            </a:r>
            <a:r>
              <a:rPr lang="pt-BR" dirty="0" smtClean="0"/>
              <a:t>	10.3%]</a:t>
            </a:r>
            <a:endParaRPr lang="pt-BR" dirty="0"/>
          </a:p>
          <a:p>
            <a:r>
              <a:rPr lang="pt-BR" dirty="0"/>
              <a:t> ['G' </a:t>
            </a:r>
            <a:r>
              <a:rPr lang="pt-BR" dirty="0" smtClean="0"/>
              <a:t>	8.8%]</a:t>
            </a:r>
            <a:endParaRPr lang="pt-BR" dirty="0"/>
          </a:p>
          <a:p>
            <a:r>
              <a:rPr lang="pt-BR" dirty="0"/>
              <a:t> ['C' </a:t>
            </a:r>
            <a:r>
              <a:rPr lang="pt-BR" dirty="0" smtClean="0"/>
              <a:t>	7.1%]</a:t>
            </a:r>
            <a:endParaRPr lang="pt-BR" dirty="0"/>
          </a:p>
          <a:p>
            <a:r>
              <a:rPr lang="pt-BR" dirty="0"/>
              <a:t> ['Q' </a:t>
            </a:r>
            <a:r>
              <a:rPr lang="pt-BR" dirty="0" smtClean="0"/>
              <a:t>	7.1%]</a:t>
            </a:r>
            <a:endParaRPr lang="pt-BR" dirty="0"/>
          </a:p>
          <a:p>
            <a:r>
              <a:rPr lang="pt-BR" dirty="0"/>
              <a:t> ['T' </a:t>
            </a:r>
            <a:r>
              <a:rPr lang="pt-BR" dirty="0" smtClean="0"/>
              <a:t>	6.5%]</a:t>
            </a:r>
            <a:endParaRPr lang="pt-BR" dirty="0"/>
          </a:p>
          <a:p>
            <a:r>
              <a:rPr lang="pt-BR" dirty="0"/>
              <a:t> ['Y' </a:t>
            </a:r>
            <a:r>
              <a:rPr lang="pt-BR" dirty="0" smtClean="0"/>
              <a:t>	6.3%]</a:t>
            </a:r>
            <a:endParaRPr lang="pt-BR" dirty="0"/>
          </a:p>
          <a:p>
            <a:r>
              <a:rPr lang="pt-BR" dirty="0"/>
              <a:t> ['E' </a:t>
            </a:r>
            <a:r>
              <a:rPr lang="pt-BR" dirty="0" smtClean="0"/>
              <a:t>	6.2%]</a:t>
            </a:r>
            <a:endParaRPr lang="pt-BR" dirty="0"/>
          </a:p>
          <a:p>
            <a:r>
              <a:rPr lang="pt-BR" dirty="0"/>
              <a:t> ['L' </a:t>
            </a:r>
            <a:r>
              <a:rPr lang="pt-BR" dirty="0" smtClean="0"/>
              <a:t>	4.0%]</a:t>
            </a:r>
            <a:endParaRPr lang="pt-BR" dirty="0"/>
          </a:p>
          <a:p>
            <a:r>
              <a:rPr lang="pt-BR" dirty="0"/>
              <a:t> ['D' </a:t>
            </a:r>
            <a:r>
              <a:rPr lang="pt-BR" dirty="0" smtClean="0"/>
              <a:t>	3.3%]</a:t>
            </a:r>
            <a:endParaRPr lang="pt-BR" dirty="0"/>
          </a:p>
          <a:p>
            <a:r>
              <a:rPr lang="pt-BR" dirty="0"/>
              <a:t> ['P' </a:t>
            </a:r>
            <a:r>
              <a:rPr lang="pt-BR" dirty="0" smtClean="0"/>
              <a:t>	3.0%]</a:t>
            </a:r>
            <a:endParaRPr lang="pt-BR" dirty="0"/>
          </a:p>
          <a:p>
            <a:r>
              <a:rPr lang="pt-BR" dirty="0"/>
              <a:t> </a:t>
            </a:r>
            <a:r>
              <a:rPr lang="pt-BR" b="1" dirty="0"/>
              <a:t>['R' </a:t>
            </a:r>
            <a:r>
              <a:rPr lang="pt-BR" b="1" dirty="0" smtClean="0"/>
              <a:t>	3.0%]</a:t>
            </a:r>
            <a:endParaRPr lang="pt-BR" b="1" dirty="0"/>
          </a:p>
          <a:p>
            <a:r>
              <a:rPr lang="pt-BR" dirty="0"/>
              <a:t> ['N' </a:t>
            </a:r>
            <a:r>
              <a:rPr lang="pt-BR" dirty="0" smtClean="0"/>
              <a:t>	2.8%]</a:t>
            </a:r>
            <a:endParaRPr lang="pt-BR" dirty="0"/>
          </a:p>
          <a:p>
            <a:r>
              <a:rPr lang="pt-BR" dirty="0"/>
              <a:t> ['V' </a:t>
            </a:r>
            <a:r>
              <a:rPr lang="pt-BR" dirty="0" smtClean="0"/>
              <a:t>	1.9%]</a:t>
            </a:r>
            <a:endParaRPr lang="pt-BR" dirty="0"/>
          </a:p>
          <a:p>
            <a:r>
              <a:rPr lang="pt-BR" dirty="0"/>
              <a:t> ['H' </a:t>
            </a:r>
            <a:r>
              <a:rPr lang="pt-BR" dirty="0" smtClean="0"/>
              <a:t>	1.1%]</a:t>
            </a:r>
            <a:endParaRPr lang="pt-BR" dirty="0"/>
          </a:p>
          <a:p>
            <a:r>
              <a:rPr lang="pt-BR" dirty="0"/>
              <a:t> ['I' </a:t>
            </a:r>
            <a:r>
              <a:rPr lang="pt-BR" dirty="0" smtClean="0"/>
              <a:t>	0.9%]</a:t>
            </a:r>
            <a:endParaRPr lang="pt-BR" dirty="0"/>
          </a:p>
          <a:p>
            <a:r>
              <a:rPr lang="pt-BR" dirty="0"/>
              <a:t> ['K' </a:t>
            </a:r>
            <a:r>
              <a:rPr lang="pt-BR" dirty="0" smtClean="0"/>
              <a:t>	0.6%]</a:t>
            </a:r>
            <a:endParaRPr lang="pt-BR" dirty="0"/>
          </a:p>
          <a:p>
            <a:r>
              <a:rPr lang="pt-BR" dirty="0"/>
              <a:t> ['W' </a:t>
            </a:r>
            <a:r>
              <a:rPr lang="pt-BR" dirty="0" smtClean="0"/>
              <a:t>	0.6%]</a:t>
            </a:r>
            <a:endParaRPr lang="pt-BR" dirty="0"/>
          </a:p>
          <a:p>
            <a:r>
              <a:rPr lang="pt-BR" dirty="0"/>
              <a:t> ['M' </a:t>
            </a:r>
            <a:r>
              <a:rPr lang="pt-BR" dirty="0" smtClean="0"/>
              <a:t>	0.2%]</a:t>
            </a:r>
            <a:endParaRPr lang="en-US" dirty="0"/>
          </a:p>
        </p:txBody>
      </p:sp>
    </p:spTree>
    <p:extLst>
      <p:ext uri="{BB962C8B-B14F-4D97-AF65-F5344CB8AC3E}">
        <p14:creationId xmlns:p14="http://schemas.microsoft.com/office/powerpoint/2010/main" val="4097686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5751056" cy="400110"/>
          </a:xfrm>
          <a:prstGeom prst="rect">
            <a:avLst/>
          </a:prstGeom>
          <a:noFill/>
        </p:spPr>
        <p:txBody>
          <a:bodyPr wrap="square" rtlCol="0">
            <a:spAutoFit/>
          </a:bodyPr>
          <a:lstStyle/>
          <a:p>
            <a:r>
              <a:rPr lang="en-US" sz="2000" b="1" dirty="0" smtClean="0"/>
              <a:t>Classification using Amino Acid Position Probability:</a:t>
            </a:r>
            <a:endParaRPr lang="en-US" sz="2000" b="1" dirty="0"/>
          </a:p>
        </p:txBody>
      </p:sp>
      <p:sp>
        <p:nvSpPr>
          <p:cNvPr id="7" name="Rectangle 6"/>
          <p:cNvSpPr/>
          <p:nvPr/>
        </p:nvSpPr>
        <p:spPr>
          <a:xfrm>
            <a:off x="1101436" y="1085910"/>
            <a:ext cx="8780694" cy="2831544"/>
          </a:xfrm>
          <a:prstGeom prst="rect">
            <a:avLst/>
          </a:prstGeom>
        </p:spPr>
        <p:txBody>
          <a:bodyPr wrap="square">
            <a:spAutoFit/>
          </a:bodyPr>
          <a:lstStyle/>
          <a:p>
            <a:pPr marL="285750" lvl="0" indent="-285750">
              <a:buFont typeface="Arial" panose="020B0604020202020204" pitchFamily="34" charset="0"/>
              <a:buChar char="•"/>
            </a:pPr>
            <a:r>
              <a:rPr lang="en-US" sz="1600" dirty="0" smtClean="0"/>
              <a:t>I calculated the probabilities of a given AA being present in a given position for 14 long amino acids, for CD4 and CD8 populations.</a:t>
            </a:r>
          </a:p>
          <a:p>
            <a:pPr marL="285750" lvl="0" indent="-285750">
              <a:buFont typeface="Arial" panose="020B0604020202020204" pitchFamily="34" charset="0"/>
              <a:buChar char="•"/>
            </a:pPr>
            <a:r>
              <a:rPr lang="en-US" sz="1600" dirty="0" smtClean="0"/>
              <a:t>For each sequence I made a vector of those individual probabilities, so two 14 long vectors for each sequence. </a:t>
            </a:r>
          </a:p>
          <a:p>
            <a:pPr marL="285750" lvl="0" indent="-285750">
              <a:buFont typeface="Arial" panose="020B0604020202020204" pitchFamily="34" charset="0"/>
              <a:buChar char="•"/>
            </a:pPr>
            <a:r>
              <a:rPr lang="en-US" sz="1600" dirty="0" smtClean="0"/>
              <a:t>Both of the two vectors had their log products of all elements taken, leaving us with two values put into one vector</a:t>
            </a:r>
          </a:p>
          <a:p>
            <a:pPr marL="285750" lvl="0" indent="-285750">
              <a:buFont typeface="Arial" panose="020B0604020202020204" pitchFamily="34" charset="0"/>
              <a:buChar char="•"/>
            </a:pPr>
            <a:r>
              <a:rPr lang="en-US" sz="1600" dirty="0" smtClean="0"/>
              <a:t>Classifying on this was no better than random </a:t>
            </a:r>
          </a:p>
          <a:p>
            <a:pPr marL="285750" lvl="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04800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Amino Acid Usage in CD4/CD8:</a:t>
            </a:r>
            <a:endParaRPr lang="en-US" sz="2000" b="1" dirty="0"/>
          </a:p>
        </p:txBody>
      </p:sp>
      <p:pic>
        <p:nvPicPr>
          <p:cNvPr id="9" name="Picture 8"/>
          <p:cNvPicPr>
            <a:picLocks noChangeAspect="1"/>
          </p:cNvPicPr>
          <p:nvPr/>
        </p:nvPicPr>
        <p:blipFill>
          <a:blip r:embed="rId2"/>
          <a:stretch>
            <a:fillRect/>
          </a:stretch>
        </p:blipFill>
        <p:spPr>
          <a:xfrm>
            <a:off x="1176846" y="1949734"/>
            <a:ext cx="3467890" cy="3531405"/>
          </a:xfrm>
          <a:prstGeom prst="rect">
            <a:avLst/>
          </a:prstGeom>
        </p:spPr>
      </p:pic>
      <p:pic>
        <p:nvPicPr>
          <p:cNvPr id="10" name="Picture 9"/>
          <p:cNvPicPr>
            <a:picLocks noChangeAspect="1"/>
          </p:cNvPicPr>
          <p:nvPr/>
        </p:nvPicPr>
        <p:blipFill>
          <a:blip r:embed="rId3"/>
          <a:stretch>
            <a:fillRect/>
          </a:stretch>
        </p:blipFill>
        <p:spPr>
          <a:xfrm>
            <a:off x="6686614" y="1949733"/>
            <a:ext cx="3467890" cy="3531405"/>
          </a:xfrm>
          <a:prstGeom prst="rect">
            <a:avLst/>
          </a:prstGeom>
        </p:spPr>
      </p:pic>
    </p:spTree>
    <p:extLst>
      <p:ext uri="{BB962C8B-B14F-4D97-AF65-F5344CB8AC3E}">
        <p14:creationId xmlns:p14="http://schemas.microsoft.com/office/powerpoint/2010/main" val="187215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CD4:</a:t>
            </a:r>
            <a:endParaRPr lang="en-US" sz="2000" b="1" dirty="0"/>
          </a:p>
        </p:txBody>
      </p:sp>
      <p:pic>
        <p:nvPicPr>
          <p:cNvPr id="5" name="Picture 4"/>
          <p:cNvPicPr>
            <a:picLocks noChangeAspect="1"/>
          </p:cNvPicPr>
          <p:nvPr/>
        </p:nvPicPr>
        <p:blipFill>
          <a:blip r:embed="rId2"/>
          <a:stretch>
            <a:fillRect/>
          </a:stretch>
        </p:blipFill>
        <p:spPr>
          <a:xfrm>
            <a:off x="6334698" y="1528094"/>
            <a:ext cx="5198733" cy="5054484"/>
          </a:xfrm>
          <a:prstGeom prst="rect">
            <a:avLst/>
          </a:prstGeom>
        </p:spPr>
      </p:pic>
      <p:pic>
        <p:nvPicPr>
          <p:cNvPr id="6" name="Picture 5"/>
          <p:cNvPicPr>
            <a:picLocks noChangeAspect="1"/>
          </p:cNvPicPr>
          <p:nvPr/>
        </p:nvPicPr>
        <p:blipFill>
          <a:blip r:embed="rId3"/>
          <a:stretch>
            <a:fillRect/>
          </a:stretch>
        </p:blipFill>
        <p:spPr>
          <a:xfrm>
            <a:off x="413675" y="1528093"/>
            <a:ext cx="5237978" cy="5058951"/>
          </a:xfrm>
          <a:prstGeom prst="rect">
            <a:avLst/>
          </a:prstGeom>
        </p:spPr>
      </p:pic>
    </p:spTree>
    <p:extLst>
      <p:ext uri="{BB962C8B-B14F-4D97-AF65-F5344CB8AC3E}">
        <p14:creationId xmlns:p14="http://schemas.microsoft.com/office/powerpoint/2010/main" val="31803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1436" y="685800"/>
            <a:ext cx="3543300" cy="400110"/>
          </a:xfrm>
          <a:prstGeom prst="rect">
            <a:avLst/>
          </a:prstGeom>
          <a:noFill/>
        </p:spPr>
        <p:txBody>
          <a:bodyPr wrap="square" rtlCol="0">
            <a:spAutoFit/>
          </a:bodyPr>
          <a:lstStyle/>
          <a:p>
            <a:r>
              <a:rPr lang="en-US" sz="2000" b="1" dirty="0" smtClean="0"/>
              <a:t>V and J </a:t>
            </a:r>
            <a:r>
              <a:rPr lang="en-US" sz="2000" b="1" dirty="0"/>
              <a:t>G</a:t>
            </a:r>
            <a:r>
              <a:rPr lang="en-US" sz="2000" b="1" dirty="0" smtClean="0"/>
              <a:t>ene Usage in CD8:</a:t>
            </a:r>
            <a:endParaRPr lang="en-US" sz="2000" b="1" dirty="0"/>
          </a:p>
        </p:txBody>
      </p:sp>
      <p:pic>
        <p:nvPicPr>
          <p:cNvPr id="7" name="Picture 6"/>
          <p:cNvPicPr>
            <a:picLocks noChangeAspect="1"/>
          </p:cNvPicPr>
          <p:nvPr/>
        </p:nvPicPr>
        <p:blipFill>
          <a:blip r:embed="rId2"/>
          <a:stretch>
            <a:fillRect/>
          </a:stretch>
        </p:blipFill>
        <p:spPr>
          <a:xfrm>
            <a:off x="6550582" y="1526585"/>
            <a:ext cx="4979328" cy="4841166"/>
          </a:xfrm>
          <a:prstGeom prst="rect">
            <a:avLst/>
          </a:prstGeom>
        </p:spPr>
      </p:pic>
      <p:pic>
        <p:nvPicPr>
          <p:cNvPr id="8" name="Picture 7"/>
          <p:cNvPicPr>
            <a:picLocks noChangeAspect="1"/>
          </p:cNvPicPr>
          <p:nvPr/>
        </p:nvPicPr>
        <p:blipFill>
          <a:blip r:embed="rId3"/>
          <a:stretch>
            <a:fillRect/>
          </a:stretch>
        </p:blipFill>
        <p:spPr>
          <a:xfrm>
            <a:off x="793032" y="1526585"/>
            <a:ext cx="5012487" cy="4841166"/>
          </a:xfrm>
          <a:prstGeom prst="rect">
            <a:avLst/>
          </a:prstGeom>
        </p:spPr>
      </p:pic>
    </p:spTree>
    <p:extLst>
      <p:ext uri="{BB962C8B-B14F-4D97-AF65-F5344CB8AC3E}">
        <p14:creationId xmlns:p14="http://schemas.microsoft.com/office/powerpoint/2010/main" val="359610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27867</TotalTime>
  <Words>4217</Words>
  <Application>Microsoft Office PowerPoint</Application>
  <PresentationFormat>Widescreen</PresentationFormat>
  <Paragraphs>657</Paragraphs>
  <Slides>42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Lewis Iain</dc:creator>
  <cp:lastModifiedBy>Lewis Iain</cp:lastModifiedBy>
  <cp:revision>117</cp:revision>
  <dcterms:created xsi:type="dcterms:W3CDTF">2017-06-07T12:06:17Z</dcterms:created>
  <dcterms:modified xsi:type="dcterms:W3CDTF">2017-07-07T09:21:11Z</dcterms:modified>
</cp:coreProperties>
</file>