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57" r:id="rId4"/>
    <p:sldId id="258" r:id="rId5"/>
    <p:sldId id="267" r:id="rId6"/>
    <p:sldId id="271" r:id="rId7"/>
    <p:sldId id="272" r:id="rId8"/>
    <p:sldId id="273" r:id="rId9"/>
    <p:sldId id="274" r:id="rId10"/>
    <p:sldId id="266" r:id="rId11"/>
    <p:sldId id="275" r:id="rId12"/>
    <p:sldId id="259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324E76-9790-44FB-8590-54E393F0F988}">
          <p14:sldIdLst>
            <p14:sldId id="261"/>
            <p14:sldId id="262"/>
            <p14:sldId id="257"/>
            <p14:sldId id="258"/>
          </p14:sldIdLst>
        </p14:section>
        <p14:section name="Untitled Section" id="{F27EC834-F0C7-4559-B178-D85FCF03D032}">
          <p14:sldIdLst>
            <p14:sldId id="267"/>
            <p14:sldId id="271"/>
            <p14:sldId id="272"/>
            <p14:sldId id="273"/>
            <p14:sldId id="274"/>
            <p14:sldId id="266"/>
            <p14:sldId id="275"/>
            <p14:sldId id="259"/>
            <p14:sldId id="264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DABAD-20ED-488D-B4FF-EA3611E5B067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2E55D-B988-4C5F-9B64-BD54DAF6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http://journals.plos.org/plosone/article/metrics?id=10.1371/journal.pone.0141287</a:t>
            </a:r>
          </a:p>
          <a:p>
            <a:r>
              <a:rPr lang="en-US" dirty="0" smtClean="0"/>
              <a:t>https://cs224d.stanford.edu/reports/LeeNguyen.pdf</a:t>
            </a:r>
          </a:p>
          <a:p>
            <a:r>
              <a:rPr lang="en-US" dirty="0" smtClean="0"/>
              <a:t>https://arxiv.org/abs/1608.05949</a:t>
            </a:r>
          </a:p>
          <a:p>
            <a:r>
              <a:rPr lang="en-US" dirty="0" smtClean="0"/>
              <a:t>https://arxiv.org/abs/1604.07176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2E55D-B988-4C5F-9B64-BD54DAF69B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6B16-8F7A-4D6F-8C0F-6A16AA8AE1CA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DAB3F-3B41-4AD3-965E-B6BB7EB4A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685800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Overview: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1436" y="1210963"/>
            <a:ext cx="1056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Aim</a:t>
            </a:r>
            <a:r>
              <a:rPr lang="en-US" sz="1600" dirty="0" smtClean="0"/>
              <a:t>: Build an accurate binary classifier to distinguish if the origin of a CDR3 sequence is from a CD4 or CD8 cell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01436" y="1674570"/>
                <a:ext cx="10365634" cy="3298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Coding Overview: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Code written in Python and being stored in a private repository on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Github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SVM and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Kmeans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implemented using the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Sci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-Kit Learn library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All neural networks are implemented using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Tensorflow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library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Variational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AutoEncoder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performed using Edward library with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Tensorflow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Classification Overview: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alibri" panose="020F0502020204030204" pitchFamily="34" charset="0"/>
                  <a:buChar char="-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 not specified explicitly assume:</a:t>
                </a:r>
              </a:p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Train-test split of 80%/20% respectively</a:t>
                </a:r>
              </a:p>
              <a:p>
                <a:pPr marL="742950" marR="0" lvl="1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Cross Validation with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folds across training set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generally stuck to using the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sequences, as is tradition, however I checked that the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were behaving similarly in all classification runs.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1674570"/>
                <a:ext cx="10365634" cy="3298275"/>
              </a:xfrm>
              <a:prstGeom prst="rect">
                <a:avLst/>
              </a:prstGeom>
              <a:blipFill rotWithShape="0">
                <a:blip r:embed="rId2"/>
                <a:stretch>
                  <a:fillRect l="-353" t="-370" b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435" y="685800"/>
            <a:ext cx="3124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 Engineering: Thomas et al. 2014 Method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97527" y="4696275"/>
            <a:ext cx="82213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Both p=3 and p=2 where tested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Using triplets as an example, all possible triplet </a:t>
            </a:r>
            <a:r>
              <a:rPr lang="en-US" sz="1600" dirty="0" err="1" smtClean="0"/>
              <a:t>Atchley</a:t>
            </a:r>
            <a:r>
              <a:rPr lang="en-US" sz="1600" dirty="0" smtClean="0"/>
              <a:t> vectors are clustered into k clusters. </a:t>
            </a:r>
            <a:r>
              <a:rPr lang="en-US" sz="1600" dirty="0"/>
              <a:t>E</a:t>
            </a:r>
            <a:r>
              <a:rPr lang="en-US" sz="1600" dirty="0" smtClean="0"/>
              <a:t>very sequence is broken down into triplets and then each triplet is mapped to a cluster. The number of triplets mapped into each cluster is represented in a k-dimensional vector.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This process is performed for all sequences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 used k=100 and k=1000 with close to the same results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pic>
        <p:nvPicPr>
          <p:cNvPr id="1026" name="Picture 2" descr=" The computational pipeline for classifying TcR repertoires. A schematic of the computational pipeline is shown on the left, and a specific example for two arbitrary TcR β sequences is shown on the right (with p = 3). CDR3 sequences are preprocessed and represented as a series of p-tuples (contiguous sequences of amino acids of length p). The p-tuples are then converted into numeric vectors of length 5 p by representing each amino acid by its five Atchley factors. The codebook is then generated—a sample of these vectors pooled from all experimental groups is clustered to build a codebook of k code words via k-means clustering. A new sample of q p-tuples from each mouse is then selected and mapped to the nearest code word. The number of p-tuples within each code word for that mouse is counted. The sequence data from each mouse are therefore represented by a feature vector of length k, containing the frequency of each code word within the sample. These k length vectors are then analysed by hierarchical clustering or SV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1393686"/>
            <a:ext cx="4191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997527" y="3270422"/>
            <a:ext cx="4076981" cy="9638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These steps not needed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157136" y="1385447"/>
            <a:ext cx="1989718" cy="179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435" y="685800"/>
            <a:ext cx="425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Thomas et al. 2014 </a:t>
            </a:r>
            <a:r>
              <a:rPr lang="en-US" sz="2000" b="1" dirty="0" smtClean="0"/>
              <a:t>SVM Classification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1435" y="1085910"/>
            <a:ext cx="82213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Results given are over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Tried the three different kernels mentioned previously and optimized with grid search or line search depending. The following are the search parameters where gamma is the width of the RBF: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C: </a:t>
            </a:r>
            <a:r>
              <a:rPr lang="en-US" sz="1600" dirty="0"/>
              <a:t>[</a:t>
            </a:r>
            <a:r>
              <a:rPr lang="en-US" sz="1600" dirty="0" smtClean="0"/>
              <a:t>0.1, 1, 10, 100, 1000] </a:t>
            </a:r>
            <a:endParaRPr lang="en-US" sz="1600" dirty="0" smtClean="0"/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gamma:[</a:t>
            </a:r>
            <a:r>
              <a:rPr lang="en-US" sz="1600" dirty="0" smtClean="0"/>
              <a:t>1e-4, 1e-3, 1e-2, 1e-1, 1e0, 1e1, 1e2]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n clusters: 100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K samples: 10,000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Depending on results these were </a:t>
            </a:r>
            <a:r>
              <a:rPr lang="en-US" sz="1600" dirty="0" smtClean="0"/>
              <a:t>altered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Need to re-run as page I wrote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on is missing</a:t>
            </a:r>
            <a:endParaRPr lang="en-US" sz="1600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84748"/>
              </p:ext>
            </p:extLst>
          </p:nvPr>
        </p:nvGraphicFramePr>
        <p:xfrm>
          <a:off x="1175574" y="4343413"/>
          <a:ext cx="10497441" cy="1501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651"/>
                <a:gridCol w="1441627"/>
                <a:gridCol w="3266072"/>
                <a:gridCol w="4189091"/>
              </a:tblGrid>
              <a:tr h="695687">
                <a:tc>
                  <a:txBody>
                    <a:bodyPr/>
                    <a:lstStyle/>
                    <a:p>
                      <a:r>
                        <a:rPr lang="en-US" dirty="0" smtClean="0"/>
                        <a:t>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RBF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10, gamma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RBF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2099464"/>
            <a:ext cx="174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CDR3 Sequence:</a:t>
            </a:r>
          </a:p>
          <a:p>
            <a:r>
              <a:rPr lang="en-US" dirty="0" smtClean="0"/>
              <a:t>[“CAFMKRY…”]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36" y="685800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 Engineering: p-Tuple Frequency 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1736" y="2099463"/>
            <a:ext cx="256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CDR3 Sequence p-Tuples:</a:t>
            </a:r>
          </a:p>
          <a:p>
            <a:r>
              <a:rPr lang="en-US" dirty="0" smtClean="0"/>
              <a:t>[“CAF”, “AFM”, “FMK”, …]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2851018" y="2422629"/>
            <a:ext cx="650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8634" y="2745794"/>
            <a:ext cx="79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N]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9229" y="2743646"/>
            <a:ext cx="146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(N-2) x p]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0913" y="2099462"/>
            <a:ext cx="207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p-Tuples Frequency:</a:t>
            </a:r>
          </a:p>
          <a:p>
            <a:r>
              <a:rPr lang="en-US" dirty="0" smtClean="0"/>
              <a:t>[0,1,0,0,0,0,0,0, …]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 flipV="1">
            <a:off x="6070196" y="2422628"/>
            <a:ext cx="6507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93533" y="2743646"/>
            <a:ext cx="11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20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7527" y="1745673"/>
            <a:ext cx="8603673" cy="173528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Basic Method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1436" y="3757161"/>
            <a:ext cx="8221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Both p=3 and p=2 where tested, thus each point/sequence had 400 dimensions or 8000 dimensions respectively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These were not binary features, that is to say it was a frequency count of a p-Tuple being present in a sequence, but in practice counts above one are rare and the vectors are quite sparse.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Note that this is length invariant as a method so it doesn’t require separation of sequences by length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9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435" y="685800"/>
            <a:ext cx="425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p-Tuple Frequency SVM Classification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1435" y="1085910"/>
            <a:ext cx="82213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Results given are over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Tried the three different kernels mentioned previously and optimized with grid search or line search depending. The following are the search parameters where gamma is the width of the RBF: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C: </a:t>
            </a:r>
            <a:r>
              <a:rPr lang="en-US" sz="1600" dirty="0"/>
              <a:t>[0.1,1,10,100</a:t>
            </a:r>
            <a:r>
              <a:rPr lang="en-US" sz="1600" dirty="0" smtClean="0"/>
              <a:t>]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gamma:[</a:t>
            </a:r>
            <a:r>
              <a:rPr lang="en-US" sz="1600" dirty="0"/>
              <a:t>1e-4,1e-3,1e-2</a:t>
            </a:r>
            <a:r>
              <a:rPr lang="en-US" sz="1600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Depending on results these were </a:t>
            </a:r>
            <a:r>
              <a:rPr lang="en-US" sz="1600" dirty="0" smtClean="0"/>
              <a:t>altered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58598"/>
              </p:ext>
            </p:extLst>
          </p:nvPr>
        </p:nvGraphicFramePr>
        <p:xfrm>
          <a:off x="1101435" y="3148013"/>
          <a:ext cx="10497441" cy="3114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651"/>
                <a:gridCol w="1441627"/>
                <a:gridCol w="3266072"/>
                <a:gridCol w="4189091"/>
              </a:tblGrid>
              <a:tr h="695687">
                <a:tc>
                  <a:txBody>
                    <a:bodyPr/>
                    <a:lstStyle/>
                    <a:p>
                      <a:r>
                        <a:rPr lang="en-US" dirty="0" smtClean="0"/>
                        <a:t>p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1, gamma =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61.0%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Poly, n=3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100, gamma = 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60.8%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RBF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10, gamma = 0.01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62.0%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1, gamma = 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60.1%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Poly, n=3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1, gamma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61.0%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RBF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10, gamma = 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0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2099464"/>
            <a:ext cx="1696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CDR Sequences:</a:t>
            </a:r>
          </a:p>
          <a:p>
            <a:r>
              <a:rPr lang="en-US" dirty="0" smtClean="0"/>
              <a:t>[“CAFMKRY…”]</a:t>
            </a:r>
          </a:p>
          <a:p>
            <a:r>
              <a:rPr lang="en-US" dirty="0" smtClean="0"/>
              <a:t>[“VASNS…”]</a:t>
            </a:r>
            <a:endParaRPr lang="en-US" dirty="0"/>
          </a:p>
          <a:p>
            <a:r>
              <a:rPr lang="en-US" dirty="0" smtClean="0"/>
              <a:t>[“VSAKL…”]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35" y="685800"/>
            <a:ext cx="4236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 Engineering: </a:t>
            </a:r>
            <a:endParaRPr lang="en-US" sz="2000" b="1" dirty="0" smtClean="0"/>
          </a:p>
          <a:p>
            <a:r>
              <a:rPr lang="en-US" sz="2000" b="1" dirty="0" smtClean="0"/>
              <a:t>p-Tuple </a:t>
            </a:r>
            <a:r>
              <a:rPr lang="en-US" sz="2000" b="1" dirty="0"/>
              <a:t>Frequency with CDR1/2</a:t>
            </a:r>
          </a:p>
          <a:p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1736" y="2099463"/>
            <a:ext cx="2568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CDR3 Sequence p-Tuples:</a:t>
            </a:r>
          </a:p>
          <a:p>
            <a:r>
              <a:rPr lang="en-US" dirty="0" smtClean="0"/>
              <a:t>[“CAF”, “AFM”, “FMK”, …]</a:t>
            </a:r>
          </a:p>
          <a:p>
            <a:r>
              <a:rPr lang="en-US" dirty="0" smtClean="0"/>
              <a:t>[“VAS”, “ASN”, “SNS”, </a:t>
            </a:r>
            <a:r>
              <a:rPr lang="en-US" dirty="0"/>
              <a:t>…]</a:t>
            </a:r>
          </a:p>
          <a:p>
            <a:r>
              <a:rPr lang="en-US" dirty="0" smtClean="0"/>
              <a:t>[“VSA”, “SAK”, “AKL”, </a:t>
            </a:r>
            <a:r>
              <a:rPr lang="en-US" dirty="0"/>
              <a:t>…]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2797734" y="2838127"/>
            <a:ext cx="7040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2715" y="3573554"/>
            <a:ext cx="112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 x [1 x N]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5085" y="3573554"/>
            <a:ext cx="171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 x[1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 (N-2) x p]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0913" y="2099462"/>
            <a:ext cx="2073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p-Tuples Frequency:</a:t>
            </a:r>
          </a:p>
          <a:p>
            <a:r>
              <a:rPr lang="en-US" dirty="0" smtClean="0"/>
              <a:t>[0,1,0,0,0,0,0,0, …]</a:t>
            </a:r>
          </a:p>
          <a:p>
            <a:r>
              <a:rPr lang="en-US" dirty="0"/>
              <a:t>[0,1,0,0,0,0,0,0, </a:t>
            </a:r>
            <a:r>
              <a:rPr lang="en-US" dirty="0" smtClean="0"/>
              <a:t>…]</a:t>
            </a:r>
          </a:p>
          <a:p>
            <a:r>
              <a:rPr lang="en-US" dirty="0"/>
              <a:t>[0,1,0,0,0,0,0,0, …]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 flipV="1">
            <a:off x="6070196" y="2838126"/>
            <a:ext cx="6507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28331" y="3611094"/>
            <a:ext cx="12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 x[1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 20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7527" y="1745672"/>
            <a:ext cx="10560159" cy="27027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CDR1 and CDR2 Included Method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1436" y="4549676"/>
            <a:ext cx="8221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Both p=3 and p=2 where tested, thus each point/sequence had 400 dimensions or 8000 dimensions respectively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The last step flattens/concatenates the three CDRs together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139299" y="2376461"/>
            <a:ext cx="2073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p-Tuples Frequency:</a:t>
            </a:r>
          </a:p>
          <a:p>
            <a:r>
              <a:rPr lang="en-US" dirty="0" smtClean="0"/>
              <a:t>[0,1,0,0,0,0,0,0, …]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>
            <a:stCxn id="13" idx="3"/>
            <a:endCxn id="18" idx="1"/>
          </p:cNvCxnSpPr>
          <p:nvPr/>
        </p:nvCxnSpPr>
        <p:spPr>
          <a:xfrm>
            <a:off x="8794237" y="2838126"/>
            <a:ext cx="345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71157" y="3611094"/>
            <a:ext cx="14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 (20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x 3)]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435" y="685800"/>
            <a:ext cx="295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 Engineering: </a:t>
            </a:r>
          </a:p>
          <a:p>
            <a:r>
              <a:rPr lang="en-US" sz="2000" b="1" dirty="0" err="1" smtClean="0"/>
              <a:t>ProtVec</a:t>
            </a:r>
            <a:r>
              <a:rPr lang="en-US" sz="2000" b="1" dirty="0" smtClean="0"/>
              <a:t> </a:t>
            </a:r>
            <a:r>
              <a:rPr lang="en-US" sz="2000" b="1" dirty="0" smtClean="0"/>
              <a:t>Method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1435" y="1475280"/>
            <a:ext cx="8221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This method is based on </a:t>
            </a:r>
            <a:r>
              <a:rPr lang="en-US" sz="1600" dirty="0" err="1" smtClean="0"/>
              <a:t>BioVec</a:t>
            </a:r>
            <a:r>
              <a:rPr lang="en-US" sz="1600" dirty="0" smtClean="0"/>
              <a:t> from </a:t>
            </a:r>
            <a:r>
              <a:rPr lang="en-US" sz="1600" dirty="0" err="1" smtClean="0"/>
              <a:t>Asgari</a:t>
            </a:r>
            <a:r>
              <a:rPr lang="en-US" sz="1600" dirty="0" smtClean="0"/>
              <a:t> &amp; </a:t>
            </a:r>
            <a:r>
              <a:rPr lang="en-US" sz="1600" dirty="0" err="1" smtClean="0"/>
              <a:t>Mofrad</a:t>
            </a:r>
            <a:r>
              <a:rPr lang="en-US" sz="1600" dirty="0" smtClean="0"/>
              <a:t> (2015). 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This is still a work in progress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6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685800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Overview: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01436" y="1085910"/>
                <a:ext cx="588425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 Sequences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CD4</a:t>
                </a:r>
                <a:r>
                  <a:rPr lang="en-US" sz="1600" dirty="0"/>
                  <a:t> training points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=33342</m:t>
                    </m:r>
                  </m:oMath>
                </a14:m>
                <a:r>
                  <a:rPr lang="en-US" sz="1600" dirty="0"/>
                  <a:t>, with 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label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CD8</a:t>
                </a:r>
                <a:r>
                  <a:rPr lang="en-US" sz="1600" dirty="0"/>
                  <a:t> training points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=41377</m:t>
                    </m:r>
                  </m:oMath>
                </a14:m>
                <a:r>
                  <a:rPr lang="en-US" sz="1600" dirty="0"/>
                  <a:t>, with 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label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Total Training Points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=74719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CD4</a:t>
                </a:r>
                <a:r>
                  <a:rPr lang="en-US" sz="1600" dirty="0"/>
                  <a:t> to </a:t>
                </a:r>
                <a:r>
                  <a:rPr lang="en-US" sz="1600" i="1" dirty="0"/>
                  <a:t>CD8</a:t>
                </a:r>
                <a:r>
                  <a:rPr lang="en-US" sz="1600" dirty="0"/>
                  <a:t> Ratio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0.45 :0.55</m:t>
                    </m:r>
                  </m:oMath>
                </a14:m>
                <a:endParaRPr lang="en-US" sz="16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 Sequences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CD4</a:t>
                </a:r>
                <a:r>
                  <a:rPr lang="en-US" sz="1600" dirty="0"/>
                  <a:t> training points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=64264</m:t>
                    </m:r>
                  </m:oMath>
                </a14:m>
                <a:r>
                  <a:rPr lang="en-US" sz="1600" dirty="0"/>
                  <a:t>, with 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label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CD8</a:t>
                </a:r>
                <a:r>
                  <a:rPr lang="en-US" sz="1600" dirty="0"/>
                  <a:t> training points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=81693</m:t>
                    </m:r>
                  </m:oMath>
                </a14:m>
                <a:r>
                  <a:rPr lang="en-US" sz="1600" dirty="0"/>
                  <a:t>, with 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label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Total Training Points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=145957</m:t>
                    </m:r>
                  </m:oMath>
                </a14:m>
                <a:endParaRPr 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i="1" dirty="0"/>
                  <a:t>CD4</a:t>
                </a:r>
                <a:r>
                  <a:rPr lang="en-US" sz="1600" dirty="0"/>
                  <a:t> to </a:t>
                </a:r>
                <a:r>
                  <a:rPr lang="en-US" sz="1600" i="1" dirty="0"/>
                  <a:t>CD8</a:t>
                </a:r>
                <a:r>
                  <a:rPr lang="en-US" sz="1600" dirty="0"/>
                  <a:t> Ratio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0.44 :0.56</m:t>
                    </m:r>
                  </m:oMath>
                </a14:m>
                <a:endParaRPr lang="en-US" sz="16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Given how close the ratios are I did not do any class weighting but that is easy to integrate in the </a:t>
                </a:r>
                <a:r>
                  <a:rPr lang="en-US" sz="1600" dirty="0" smtClean="0"/>
                  <a:t>future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Before all runs I shuffled the dataset before splitting into train, validation, and test.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This data is sourced from one patient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I did not consider the count of the CDR3 as given in the .cdr3 file and treated each sequence as unique</a:t>
                </a:r>
                <a:endParaRPr lang="en-US" sz="16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1085910"/>
                <a:ext cx="5884250" cy="4555093"/>
              </a:xfrm>
              <a:prstGeom prst="rect">
                <a:avLst/>
              </a:prstGeom>
              <a:blipFill rotWithShape="0">
                <a:blip r:embed="rId2"/>
                <a:stretch>
                  <a:fillRect l="-415" t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14054" y="685800"/>
            <a:ext cx="4072709" cy="2899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414053" y="3584882"/>
                <a:ext cx="407270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Distribution of the length of sequences for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/>
                  <a:t> sequences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53" y="3584882"/>
                <a:ext cx="4072709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05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685800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General Structure of Algorithm:</a:t>
            </a:r>
            <a:endParaRPr lang="en-US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101436" y="1929714"/>
            <a:ext cx="9809018" cy="3106882"/>
            <a:chOff x="1184564" y="685801"/>
            <a:chExt cx="9809018" cy="3106882"/>
          </a:xfrm>
        </p:grpSpPr>
        <p:grpSp>
          <p:nvGrpSpPr>
            <p:cNvPr id="25" name="Group 24"/>
            <p:cNvGrpSpPr/>
            <p:nvPr/>
          </p:nvGrpSpPr>
          <p:grpSpPr>
            <a:xfrm>
              <a:off x="1184564" y="1055132"/>
              <a:ext cx="9809018" cy="2236231"/>
              <a:chOff x="1184564" y="1055132"/>
              <a:chExt cx="9809018" cy="223623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84564" y="1825152"/>
                <a:ext cx="8205354" cy="696191"/>
                <a:chOff x="1184564" y="1710351"/>
                <a:chExt cx="8205354" cy="696191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1184564" y="1735281"/>
                  <a:ext cx="174958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CDR3 Sequence:</a:t>
                  </a:r>
                </a:p>
                <a:p>
                  <a:r>
                    <a:rPr lang="en-US" dirty="0" smtClean="0"/>
                    <a:t>[“CAFMKRY…”]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863169" y="1710351"/>
                  <a:ext cx="1298863" cy="6961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Feature Engineering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091055" y="1710351"/>
                  <a:ext cx="1298863" cy="69619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Classifier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>
                  <a:stCxn id="5" idx="3"/>
                  <a:endCxn id="9" idx="1"/>
                </p:cNvCxnSpPr>
                <p:nvPr/>
              </p:nvCxnSpPr>
              <p:spPr>
                <a:xfrm>
                  <a:off x="2934146" y="2058447"/>
                  <a:ext cx="192902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9" idx="3"/>
                  <a:endCxn id="10" idx="1"/>
                </p:cNvCxnSpPr>
                <p:nvPr/>
              </p:nvCxnSpPr>
              <p:spPr>
                <a:xfrm>
                  <a:off x="6162032" y="2058447"/>
                  <a:ext cx="192902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9389918" y="1055132"/>
                <a:ext cx="1603664" cy="2236231"/>
                <a:chOff x="9389918" y="1055132"/>
                <a:chExt cx="1603664" cy="2236231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9996054" y="1055132"/>
                  <a:ext cx="997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CD4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9996054" y="2922031"/>
                  <a:ext cx="997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CD8</a:t>
                  </a:r>
                  <a:endParaRPr lang="en-US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9389918" y="1239798"/>
                  <a:ext cx="606136" cy="1866899"/>
                  <a:chOff x="9389918" y="1239798"/>
                  <a:chExt cx="606136" cy="1866899"/>
                </a:xfrm>
              </p:grpSpPr>
              <p:cxnSp>
                <p:nvCxnSpPr>
                  <p:cNvPr id="20" name="Straight Arrow Connector 19"/>
                  <p:cNvCxnSpPr>
                    <a:stCxn id="10" idx="3"/>
                    <a:endCxn id="16" idx="1"/>
                  </p:cNvCxnSpPr>
                  <p:nvPr/>
                </p:nvCxnSpPr>
                <p:spPr>
                  <a:xfrm flipV="1">
                    <a:off x="9389918" y="1239798"/>
                    <a:ext cx="606136" cy="9334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stCxn id="10" idx="3"/>
                    <a:endCxn id="17" idx="1"/>
                  </p:cNvCxnSpPr>
                  <p:nvPr/>
                </p:nvCxnSpPr>
                <p:spPr>
                  <a:xfrm>
                    <a:off x="9389918" y="2173248"/>
                    <a:ext cx="606136" cy="93344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6" name="Rectangle 25"/>
            <p:cNvSpPr/>
            <p:nvPr/>
          </p:nvSpPr>
          <p:spPr>
            <a:xfrm>
              <a:off x="7481455" y="685801"/>
              <a:ext cx="3335481" cy="310688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Binary Classification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61832" y="1370601"/>
              <a:ext cx="1901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String to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</a:rPr>
                <a:t>umeric Data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26251" y="1929714"/>
            <a:ext cx="3335481" cy="310688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09998" y="4673776"/>
            <a:ext cx="1838948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Optional: </a:t>
            </a:r>
          </a:p>
          <a:p>
            <a:r>
              <a:rPr lang="en-US" sz="1200" dirty="0" smtClean="0"/>
              <a:t>Dimensionality Reduction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5429472" y="3417161"/>
            <a:ext cx="1177338" cy="125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5" y="685800"/>
            <a:ext cx="339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 Engineering Methods: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01434" y="1085910"/>
            <a:ext cx="4104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p-Tuple </a:t>
            </a:r>
            <a:r>
              <a:rPr lang="en-US" dirty="0" smtClean="0"/>
              <a:t>Frequency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p-Tuple </a:t>
            </a:r>
            <a:r>
              <a:rPr lang="en-US" dirty="0" smtClean="0"/>
              <a:t>Frequency with CDR1/2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Thomas et al. 2014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Li et al. 2015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Aa2Vec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1435" y="2686349"/>
            <a:ext cx="339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Classification Methods: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1434" y="3086459"/>
            <a:ext cx="7943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SVM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Linear Kernel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Polynomial Kernel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RBF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Deep Feed Forward Neural 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Recurrent Neural Network (only used with Unsupervised feature extraction)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583716" y="685800"/>
            <a:ext cx="339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Dim. Reduction Methods: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83716" y="1085909"/>
            <a:ext cx="307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Deep </a:t>
            </a:r>
            <a:r>
              <a:rPr lang="en-US" dirty="0" err="1" smtClean="0"/>
              <a:t>Autoencoder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8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436" y="2099464"/>
            <a:ext cx="174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CDR3 Sequence:</a:t>
            </a:r>
          </a:p>
          <a:p>
            <a:r>
              <a:rPr lang="en-US" dirty="0" smtClean="0"/>
              <a:t>[“CAFMKRY…”]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35" y="685800"/>
            <a:ext cx="295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Feature Engineering: </a:t>
            </a:r>
          </a:p>
          <a:p>
            <a:r>
              <a:rPr lang="en-US" sz="2000" b="1" dirty="0" smtClean="0"/>
              <a:t>Li et al. 2015 Method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1736" y="2099463"/>
            <a:ext cx="1979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CDR3 of Length 14:</a:t>
            </a:r>
          </a:p>
          <a:p>
            <a:r>
              <a:rPr lang="en-US" dirty="0"/>
              <a:t>[“CAFMKRY…”]</a:t>
            </a:r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2851018" y="2422629"/>
            <a:ext cx="650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8634" y="2745794"/>
            <a:ext cx="79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N]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9229" y="2743646"/>
            <a:ext cx="146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14]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0913" y="2099462"/>
            <a:ext cx="232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Atchley</a:t>
            </a:r>
            <a:r>
              <a:rPr lang="en-US" dirty="0" smtClean="0"/>
              <a:t> Vectors:</a:t>
            </a:r>
          </a:p>
          <a:p>
            <a:r>
              <a:rPr lang="en-US" dirty="0" smtClean="0"/>
              <a:t>[1.4,-1.3,0.2,2.0,-1.8…]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13" idx="1"/>
          </p:cNvCxnSpPr>
          <p:nvPr/>
        </p:nvCxnSpPr>
        <p:spPr>
          <a:xfrm flipV="1">
            <a:off x="5481509" y="2422628"/>
            <a:ext cx="12394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93533" y="2743646"/>
            <a:ext cx="112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[1 x 70]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7527" y="1745673"/>
            <a:ext cx="8603673" cy="173528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Li Method, using length 14 as example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1436" y="3757161"/>
            <a:ext cx="8221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This method is essentially binning sequences by length for ease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Then replacing each amino acid with its corresponding 5-dim </a:t>
            </a:r>
            <a:r>
              <a:rPr lang="en-US" sz="1600" dirty="0" err="1" smtClean="0"/>
              <a:t>Atchley</a:t>
            </a:r>
            <a:r>
              <a:rPr lang="en-US" sz="1600" dirty="0" smtClean="0"/>
              <a:t> Vector and flattening it to length by five dimensions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0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435" y="685800"/>
            <a:ext cx="425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 et al. SVM Classification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1435" y="1085910"/>
            <a:ext cx="8221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Tried the three different kernels mentioned previously and optimized with grid search or line search depending. The following are the search parameters where gamma is the width of the RBF: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C: [0.01, 0.1, 1, 10, 100]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gamma:[1e-5, 1e-4, 1e-3, 1e-2,</a:t>
            </a:r>
            <a:r>
              <a:rPr lang="en-US" sz="1600" dirty="0"/>
              <a:t> </a:t>
            </a:r>
            <a:r>
              <a:rPr lang="en-US" sz="1600" dirty="0" smtClean="0"/>
              <a:t>1e-1]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Depending on results these were altered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Length 14 Sequences are almost 1:1 in terms of class ratios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64939"/>
              </p:ext>
            </p:extLst>
          </p:nvPr>
        </p:nvGraphicFramePr>
        <p:xfrm>
          <a:off x="1101434" y="2901792"/>
          <a:ext cx="10756979" cy="23079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651"/>
                <a:gridCol w="1701165"/>
                <a:gridCol w="3266072"/>
                <a:gridCol w="4189091"/>
              </a:tblGrid>
              <a:tr h="695687">
                <a:tc>
                  <a:txBody>
                    <a:bodyPr/>
                    <a:lstStyle/>
                    <a:p>
                      <a:r>
                        <a:rPr lang="en-US" dirty="0" smtClean="0"/>
                        <a:t>Seq.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Method/Kernel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59.6%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Poly, n=3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C=1,</a:t>
                      </a:r>
                      <a:r>
                        <a:rPr lang="en-US" baseline="0" dirty="0" smtClean="0"/>
                        <a:t> gamma=0.05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RBF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C=10, gamma =0.001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60.5%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Batch=64, Learning Rate=0.001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435" y="685800"/>
            <a:ext cx="425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 et al. NN Classification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1435" y="1085910"/>
            <a:ext cx="8221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Four layers of sizes 48, 24, 12, 6 and finally one output node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Weights are Xavier initialized and </a:t>
            </a:r>
            <a:r>
              <a:rPr lang="en-US" sz="1600" dirty="0" err="1" smtClean="0"/>
              <a:t>Bias’</a:t>
            </a:r>
            <a:r>
              <a:rPr lang="en-US" sz="1600" dirty="0" smtClean="0"/>
              <a:t> are zero initialized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Each layer has an ELU non-linearity and the output node is a sigmoid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Uses an Adam Optimizer with Cross Entropy loss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Gradient clipping to norm of 5 and an exponential decay of learning rate of 0.99 every epoch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Early stopping was performed based on manual heuristics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79608"/>
              </p:ext>
            </p:extLst>
          </p:nvPr>
        </p:nvGraphicFramePr>
        <p:xfrm>
          <a:off x="1101435" y="3025360"/>
          <a:ext cx="10756979" cy="27109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651"/>
                <a:gridCol w="1701165"/>
                <a:gridCol w="3266072"/>
                <a:gridCol w="4189091"/>
              </a:tblGrid>
              <a:tr h="695687">
                <a:tc>
                  <a:txBody>
                    <a:bodyPr/>
                    <a:lstStyle/>
                    <a:p>
                      <a:r>
                        <a:rPr lang="en-US" dirty="0" smtClean="0"/>
                        <a:t>Seq.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Method/Kernel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Batch=64, Learning Rate=0.01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69.6%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Batch=64, Learning Rate=0.01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68.9%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Batch=64, Learning Rate=0.01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62.8%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Batch=64, Learning Rate=0.01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62.1%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Deep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Batch=64, Learning Rate=0.01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435" y="685800"/>
            <a:ext cx="496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 et al</a:t>
            </a:r>
            <a:r>
              <a:rPr lang="en-US" sz="2000" b="1" dirty="0" smtClean="0"/>
              <a:t>. + </a:t>
            </a:r>
            <a:r>
              <a:rPr lang="en-US" sz="2000" b="1" dirty="0" err="1" smtClean="0"/>
              <a:t>AutoEncoder</a:t>
            </a:r>
            <a:r>
              <a:rPr lang="en-US" sz="2000" b="1" dirty="0" smtClean="0"/>
              <a:t>-SVM Classification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1434" y="1085910"/>
            <a:ext cx="92700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AutoEncoder</a:t>
            </a:r>
            <a:r>
              <a:rPr lang="en-US" sz="1600" dirty="0" smtClean="0"/>
              <a:t> used a layers of sizes 64, 32, 16, 32, 64, </a:t>
            </a:r>
            <a:r>
              <a:rPr lang="en-US" sz="1600" dirty="0" err="1" smtClean="0"/>
              <a:t>input_size</a:t>
            </a:r>
            <a:r>
              <a:rPr lang="en-US" sz="1600" dirty="0" smtClean="0"/>
              <a:t> 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The layer of size 16 is the bottleneck that will produce the final layer of the encoder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All layers except the last with sigmoid non-</a:t>
            </a:r>
            <a:r>
              <a:rPr lang="en-US" sz="1600" dirty="0" err="1" smtClean="0"/>
              <a:t>linearities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After training the </a:t>
            </a:r>
            <a:r>
              <a:rPr lang="en-US" sz="1600" dirty="0" err="1" smtClean="0"/>
              <a:t>AutoEncoder</a:t>
            </a:r>
            <a:r>
              <a:rPr lang="en-US" sz="1600" dirty="0" smtClean="0"/>
              <a:t> </a:t>
            </a:r>
            <a:r>
              <a:rPr lang="en-US" sz="1600" dirty="0" smtClean="0"/>
              <a:t>with an Adam optimizer around squared loss it is run through an SVM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After 500 epochs it can generally reduce squared error to 0.109 and the decoded outputs look very similar to the inputs suggesting that the </a:t>
            </a:r>
            <a:r>
              <a:rPr lang="en-US" sz="1600" dirty="0" err="1" smtClean="0"/>
              <a:t>AutoEncoder</a:t>
            </a:r>
            <a:r>
              <a:rPr lang="en-US" sz="1600" dirty="0" smtClean="0"/>
              <a:t> compression is effective.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AE used batch of 128 and a learning rate of 0.001. The SVM used a C value of  and gamma value of 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Input size is Seq. Length times five so it is interesting how compressible this is. </a:t>
            </a:r>
            <a:endParaRPr lang="en-US" sz="1600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0999"/>
              </p:ext>
            </p:extLst>
          </p:nvPr>
        </p:nvGraphicFramePr>
        <p:xfrm>
          <a:off x="1101434" y="3301902"/>
          <a:ext cx="10183698" cy="27109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0083"/>
                <a:gridCol w="1753702"/>
                <a:gridCol w="2461451"/>
                <a:gridCol w="4318462"/>
              </a:tblGrid>
              <a:tr h="695687">
                <a:tc>
                  <a:txBody>
                    <a:bodyPr/>
                    <a:lstStyle/>
                    <a:p>
                      <a:r>
                        <a:rPr lang="en-US" dirty="0" smtClean="0"/>
                        <a:t>Seq.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Method/Kernel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AE-SVM (RBF)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= 100, gamma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63.0%</a:t>
                      </a:r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AE-SVM (RBF)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= 10, gamma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63.8%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AE-SVM (RBF)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1000, gamma = </a:t>
                      </a:r>
                      <a:r>
                        <a:rPr lang="en-US" baseline="0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58.2%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AE-SVM (RBF)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1000, gamma = 0.01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58.1%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AE-SVM (RBF)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/>
                        <a:t>100, </a:t>
                      </a:r>
                      <a:r>
                        <a:rPr lang="en-US" baseline="0" dirty="0" smtClean="0"/>
                        <a:t>gamma = 0.01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9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435" y="685800"/>
            <a:ext cx="496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 et al</a:t>
            </a:r>
            <a:r>
              <a:rPr lang="en-US" sz="2000" b="1" dirty="0" smtClean="0"/>
              <a:t>. + </a:t>
            </a:r>
            <a:r>
              <a:rPr lang="en-US" sz="2000" b="1" dirty="0" err="1" smtClean="0"/>
              <a:t>AutoEncoder</a:t>
            </a:r>
            <a:r>
              <a:rPr lang="en-US" sz="2000" b="1" dirty="0" smtClean="0"/>
              <a:t>-SVM Classification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01434" y="1085910"/>
            <a:ext cx="9270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The obvious reason this appears to be working is that the repetition of </a:t>
            </a:r>
            <a:r>
              <a:rPr lang="en-US" sz="1600" dirty="0" err="1" smtClean="0"/>
              <a:t>Atchley</a:t>
            </a:r>
            <a:r>
              <a:rPr lang="en-US" sz="1600" dirty="0" smtClean="0"/>
              <a:t> vectors is very easy to learn and thus represent in some latent space as long as the latent space is larger than the size of the protein sequence primary structure.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Decreasing the latent space to below the size of the sequence is when the </a:t>
            </a:r>
            <a:r>
              <a:rPr lang="en-US" sz="1600" dirty="0" err="1" smtClean="0"/>
              <a:t>AutoEncoder</a:t>
            </a:r>
            <a:r>
              <a:rPr lang="en-US" sz="1600" dirty="0" smtClean="0"/>
              <a:t> is not only compressing but also trying to </a:t>
            </a:r>
            <a:r>
              <a:rPr lang="en-US" sz="1600" dirty="0" err="1" smtClean="0"/>
              <a:t>denoise</a:t>
            </a:r>
            <a:r>
              <a:rPr lang="en-US" sz="1600" dirty="0" smtClean="0"/>
              <a:t>.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After 2000 epochs, dropping the latent space size to 8 for sequences 14 AA long gets a loss of 0.198 and the outputs were looking pretty good. It was also still converging so could train longer.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Need to get a </a:t>
            </a:r>
            <a:r>
              <a:rPr lang="en-US" sz="1600" dirty="0" err="1" smtClean="0"/>
              <a:t>Variational</a:t>
            </a:r>
            <a:r>
              <a:rPr lang="en-US" sz="1600" dirty="0" smtClean="0"/>
              <a:t> </a:t>
            </a:r>
            <a:r>
              <a:rPr lang="en-US" sz="1600" dirty="0" err="1" smtClean="0"/>
              <a:t>AutoEncoder</a:t>
            </a:r>
            <a:r>
              <a:rPr lang="en-US" sz="1600" dirty="0" smtClean="0"/>
              <a:t> working then using </a:t>
            </a:r>
            <a:r>
              <a:rPr lang="en-US" sz="1600" dirty="0" err="1" smtClean="0"/>
              <a:t>tSNE</a:t>
            </a:r>
            <a:r>
              <a:rPr lang="en-US" sz="1600" dirty="0" smtClean="0"/>
              <a:t> we can visualize the space in 2D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This would give us more info about how it is separating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I believe the </a:t>
            </a:r>
            <a:r>
              <a:rPr lang="en-US" sz="1600" dirty="0" err="1" smtClean="0"/>
              <a:t>Keras</a:t>
            </a:r>
            <a:r>
              <a:rPr lang="en-US" sz="1600" dirty="0" smtClean="0"/>
              <a:t> documentation has a method for this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Actually shows an improvement from the original which suggests that the AE is de-noising to an extent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33782"/>
              </p:ext>
            </p:extLst>
          </p:nvPr>
        </p:nvGraphicFramePr>
        <p:xfrm>
          <a:off x="1101433" y="3983636"/>
          <a:ext cx="9904687" cy="10987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6359"/>
                <a:gridCol w="2146618"/>
                <a:gridCol w="2345563"/>
                <a:gridCol w="3916147"/>
              </a:tblGrid>
              <a:tr h="695687">
                <a:tc>
                  <a:txBody>
                    <a:bodyPr/>
                    <a:lstStyle/>
                    <a:p>
                      <a:r>
                        <a:rPr lang="en-US" dirty="0" smtClean="0"/>
                        <a:t>Seq.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Method/Kernel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40305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AE(small)-</a:t>
                      </a:r>
                      <a:r>
                        <a:rPr lang="en-US" baseline="0" dirty="0" smtClean="0"/>
                        <a:t>SVM (RBF)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/>
                        <a:t>100, </a:t>
                      </a:r>
                      <a:r>
                        <a:rPr lang="en-US" baseline="0" dirty="0" smtClean="0"/>
                        <a:t>gamma = </a:t>
                      </a:r>
                      <a:r>
                        <a:rPr lang="en-US" baseline="0" dirty="0" smtClean="0"/>
                        <a:t>1.0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01433" y="5344465"/>
            <a:ext cx="10700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 of Compression:</a:t>
            </a:r>
            <a:endParaRPr lang="en-US" dirty="0"/>
          </a:p>
          <a:p>
            <a:r>
              <a:rPr lang="en-US" dirty="0" smtClean="0"/>
              <a:t>Input		= [-</a:t>
            </a:r>
            <a:r>
              <a:rPr lang="en-US" dirty="0"/>
              <a:t>1.343 0.465 -0.862 ..., 1.891 -0.397 0.412]</a:t>
            </a:r>
          </a:p>
          <a:p>
            <a:r>
              <a:rPr lang="en-US" dirty="0" smtClean="0"/>
              <a:t>Prediction 	= [-1.332 0.463 </a:t>
            </a:r>
            <a:r>
              <a:rPr lang="en-US" dirty="0"/>
              <a:t>-</a:t>
            </a:r>
            <a:r>
              <a:rPr lang="en-US" dirty="0" smtClean="0"/>
              <a:t>0.858 </a:t>
            </a:r>
            <a:r>
              <a:rPr lang="en-US" dirty="0"/>
              <a:t>..., </a:t>
            </a:r>
            <a:r>
              <a:rPr lang="en-US" dirty="0" smtClean="0"/>
              <a:t>1.684 </a:t>
            </a:r>
            <a:r>
              <a:rPr lang="en-US" dirty="0"/>
              <a:t>-</a:t>
            </a:r>
            <a:r>
              <a:rPr lang="en-US" dirty="0" smtClean="0"/>
              <a:t>0.645 0.312]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1762</Words>
  <Application>Microsoft Office PowerPoint</Application>
  <PresentationFormat>Widescreen</PresentationFormat>
  <Paragraphs>286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Iain</dc:creator>
  <cp:lastModifiedBy>Lewis Iain</cp:lastModifiedBy>
  <cp:revision>54</cp:revision>
  <dcterms:created xsi:type="dcterms:W3CDTF">2017-06-07T12:06:17Z</dcterms:created>
  <dcterms:modified xsi:type="dcterms:W3CDTF">2017-06-14T09:27:24Z</dcterms:modified>
</cp:coreProperties>
</file>