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50.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603" r:id="rId2"/>
    <p:sldId id="1790" r:id="rId3"/>
    <p:sldId id="941" r:id="rId4"/>
    <p:sldId id="942" r:id="rId5"/>
    <p:sldId id="1987" r:id="rId6"/>
    <p:sldId id="2045" r:id="rId7"/>
    <p:sldId id="1988" r:id="rId8"/>
    <p:sldId id="2041" r:id="rId9"/>
    <p:sldId id="1989" r:id="rId10"/>
    <p:sldId id="1986" r:id="rId11"/>
    <p:sldId id="1749" r:id="rId12"/>
    <p:sldId id="1750" r:id="rId13"/>
    <p:sldId id="1807" r:id="rId14"/>
    <p:sldId id="1934" r:id="rId15"/>
    <p:sldId id="1751" r:id="rId16"/>
    <p:sldId id="1810" r:id="rId17"/>
    <p:sldId id="930" r:id="rId18"/>
    <p:sldId id="1811" r:id="rId19"/>
    <p:sldId id="1812" r:id="rId20"/>
    <p:sldId id="944" r:id="rId21"/>
    <p:sldId id="1792" r:id="rId22"/>
    <p:sldId id="1793" r:id="rId23"/>
    <p:sldId id="1446" r:id="rId24"/>
    <p:sldId id="1791" r:id="rId25"/>
    <p:sldId id="1447" r:id="rId26"/>
    <p:sldId id="1673" r:id="rId27"/>
    <p:sldId id="1448" r:id="rId28"/>
    <p:sldId id="1449" r:id="rId29"/>
    <p:sldId id="1450" r:id="rId30"/>
    <p:sldId id="1451" r:id="rId31"/>
    <p:sldId id="1796" r:id="rId32"/>
    <p:sldId id="1804" r:id="rId33"/>
    <p:sldId id="1517" r:id="rId34"/>
    <p:sldId id="1453" r:id="rId35"/>
    <p:sldId id="1797" r:id="rId36"/>
    <p:sldId id="1798" r:id="rId37"/>
    <p:sldId id="1541" r:id="rId38"/>
    <p:sldId id="2042" r:id="rId39"/>
    <p:sldId id="945" r:id="rId40"/>
    <p:sldId id="1799" r:id="rId41"/>
    <p:sldId id="1862" r:id="rId42"/>
    <p:sldId id="1808" r:id="rId43"/>
    <p:sldId id="1801" r:id="rId44"/>
    <p:sldId id="1802" r:id="rId45"/>
    <p:sldId id="1863" r:id="rId46"/>
    <p:sldId id="1803" r:id="rId47"/>
    <p:sldId id="1617" r:id="rId48"/>
    <p:sldId id="1600" r:id="rId49"/>
    <p:sldId id="1073" r:id="rId50"/>
    <p:sldId id="1809" r:id="rId51"/>
    <p:sldId id="1566" r:id="rId52"/>
    <p:sldId id="1082" r:id="rId53"/>
    <p:sldId id="1149" r:id="rId54"/>
    <p:sldId id="1074" r:id="rId55"/>
    <p:sldId id="1077" r:id="rId56"/>
    <p:sldId id="1805" r:id="rId57"/>
    <p:sldId id="1076" r:id="rId58"/>
    <p:sldId id="1075" r:id="rId59"/>
    <p:sldId id="946" r:id="rId60"/>
    <p:sldId id="1708" r:id="rId61"/>
    <p:sldId id="1707" r:id="rId62"/>
    <p:sldId id="2044"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FF3333"/>
    <a:srgbClr val="22C50C"/>
    <a:srgbClr val="0945A5"/>
    <a:srgbClr val="5B9BD5"/>
    <a:srgbClr val="DC3400"/>
    <a:srgbClr val="B01F3C"/>
    <a:srgbClr val="B52E49"/>
    <a:srgbClr val="A50021"/>
    <a:srgbClr val="B226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78446" autoAdjust="0"/>
  </p:normalViewPr>
  <p:slideViewPr>
    <p:cSldViewPr snapToGrid="0">
      <p:cViewPr varScale="1">
        <p:scale>
          <a:sx n="67" d="100"/>
          <a:sy n="67" d="100"/>
        </p:scale>
        <p:origin x="48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7D819-5FC4-4CF5-8195-40001D20147A}" type="datetimeFigureOut">
              <a:rPr lang="zh-CN" altLang="en-US" smtClean="0"/>
              <a:t>2020/2/15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F91A9-D84C-44C2-96C3-29782D35832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同学们： 新年好！ </a:t>
            </a:r>
            <a:br>
              <a:rPr lang="zh-CN" altLang="en-US" dirty="0"/>
            </a:br>
            <a:r>
              <a:rPr lang="zh-CN" altLang="en-US" dirty="0"/>
              <a:t>针对本次疫情，为了响应国家号召，“停课不停学”，学校安排本学期第一二周我们进行网络教学。建议大家按照课表上网看视频学习，因为课程多，容易遗漏某课程。根据大纲前面两周我们大概就学习第一章和第二章的内容。</a:t>
            </a:r>
          </a:p>
          <a:p>
            <a:endParaRPr lang="zh-CN" altLang="en-US" dirty="0">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接下来我们看一下第</a:t>
            </a:r>
            <a:r>
              <a:rPr lang="en-US" altLang="zh-CN">
                <a:sym typeface="+mn-ea"/>
              </a:rPr>
              <a:t>2</a:t>
            </a:r>
            <a:r>
              <a:rPr lang="zh-CN" altLang="en-US">
                <a:sym typeface="+mn-ea"/>
              </a:rPr>
              <a:t>小节，</a:t>
            </a:r>
            <a:r>
              <a:rPr lang="zh-CN">
                <a:sym typeface="+mn-ea"/>
              </a:rPr>
              <a:t>大数据技术概述</a:t>
            </a:r>
            <a:r>
              <a:rPr lang="zh-CN" altLang="en-US">
                <a:sym typeface="+mn-ea"/>
              </a:rPr>
              <a: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1946年，电脑诞生，数据与应用紧密捆绑在文件中，彼此不分。1960年代，IT系统规模和复杂度变大，数据与应用分离的需求开始产生，数据库技术开始萌芽并蓬勃发展，并在1990年后逐步统一到以关系型数据库为主导，如图1-1所示。</a:t>
            </a:r>
          </a:p>
          <a:p>
            <a:r>
              <a:rPr lang="zh-CN" altLang="en-US" dirty="0"/>
              <a:t>2001年后，互联网迅速发展，数据量成倍递增。</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据统计，超过150亿个设备连接到互联网，全球每秒钟发送 290万封电子邮件，每天有 2.88 万小时视频上传到Youtube，Facebook 每日评论达32亿条，每天上传照片近3亿张，每月处理数据总量约130万TB，2011年全球产生数据量1.8ZB，预计2020年将增长到35ZB（1ZB = 1百万PB = 10亿TB）。</a:t>
            </a:r>
            <a:endParaRPr lang="zh-CN" alt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EMC于5月9日-12日在美国拉斯维加斯举办第11届年度EMC World大会，以“云计算相遇大数据”主题将着重展现当今两个最重要的技术趋势，为行业提供了变革IT的机会，同时也为他们提供了变革业务的机会。这次大会的关注点是云计算方面，利用服务提供商和混合云技术加速云计算之旅。大数据方面的重点则是，如何管理PB级数据量，通过分析挖掘这些数据的价值，确保及时向相关人员提供信息。紧随其后，IBM、麦肯锡等众多国外机构发布了“大数据”的相关研究报告，2011年6月麦肯锡全球研究所发布研究报告——《大数据的下一个前沿：创新、竞争和生产力》，首次提出“大数据时代”来临。</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可能有些同学会问什么是大数据？海量的数据是大数据吗？答案是否定的，海量数据并不等同于大数据。</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要理解大数据这一概念，首先要从"大"入手，"大"是指数据规模，大数据一般指在10TB(1TB=1024GB)规模以上的数据量。大数据同过去的海量数据有所区别，其基本特征可以用4个V来总结(Volume、Variety、Value和Velocity)，即体量大、多样性、价值密度低、速度快。</a:t>
            </a:r>
          </a:p>
          <a:p>
            <a:r>
              <a:rPr lang="en-US" dirty="0"/>
              <a:t>• 数据体量巨大：从TB级别，跃升到PB级别。</a:t>
            </a:r>
          </a:p>
          <a:p>
            <a:r>
              <a:rPr lang="en-US" dirty="0"/>
              <a:t>• 数据类型繁多：如前文提到的网络日志、视频、图片、地理位置信息，等等。</a:t>
            </a:r>
          </a:p>
          <a:p>
            <a:r>
              <a:rPr lang="en-US" dirty="0"/>
              <a:t>• 价值密度低：以视频为例，连续不间断监控过程中，可能有用的数据仅仅有一两秒。</a:t>
            </a:r>
          </a:p>
          <a:p>
            <a:r>
              <a:rPr lang="en-US" dirty="0"/>
              <a:t>• 处理速度快：1秒定律。最后这一点也是和传统的数据挖掘技术有着本质的不同。</a:t>
            </a:r>
          </a:p>
          <a:p>
            <a:endParaRPr lang="en-US" dirty="0"/>
          </a:p>
          <a:p>
            <a:r>
              <a:rPr lang="en-US" dirty="0">
                <a:sym typeface="+mn-ea"/>
              </a:rPr>
              <a:t>2001年，高德纳分析员道格·莱尼在一份与其2001年的研究相关的演讲中指出，数据增长有三个方向的挑战和机遇：量（Volume），即数据多少；速（Velocity），即资料输入、输出的速度；类（Variety），即多样性。</a:t>
            </a:r>
            <a:endParaRPr lang="en-US" dirty="0"/>
          </a:p>
          <a:p>
            <a:r>
              <a:rPr lang="en-US" dirty="0">
                <a:sym typeface="+mn-ea"/>
              </a:rPr>
              <a:t>在莱尼的理论基础上，IBM提出大数据的4V特征？得到了业界的广泛认可。第一，数量（Volume），即数据巨大，从TB级别跃升到PB级别；第二，多样性（Variety），即数据类型繁多，不仅包括传统的格式化数据，还包括来自互联网的网络日志、视频、图片、地理位置信息等；第三，速度（Velocity），即处理速度快；第四，真实性（Veracity），即追求高质量的数据</a:t>
            </a:r>
            <a:r>
              <a:rPr lang="zh-CN" altLang="en-US" dirty="0">
                <a:sym typeface="+mn-ea"/>
              </a:rPr>
              <a:t>；</a:t>
            </a:r>
            <a:endParaRPr lang="zh-CN" altLang="en-US" dirty="0"/>
          </a:p>
          <a:p>
            <a:r>
              <a:rPr lang="zh-CN" altLang="en-US" dirty="0">
                <a:sym typeface="+mn-ea"/>
              </a:rPr>
              <a:t>目前网络上大数给出了</a:t>
            </a:r>
            <a:r>
              <a:rPr lang="en-US" altLang="zh-CN" dirty="0">
                <a:sym typeface="+mn-ea"/>
              </a:rPr>
              <a:t>5</a:t>
            </a:r>
            <a:r>
              <a:rPr lang="zh-CN" altLang="en-US" dirty="0">
                <a:sym typeface="+mn-ea"/>
              </a:rPr>
              <a:t>个特征，但</a:t>
            </a:r>
            <a:r>
              <a:rPr lang="en-US" altLang="zh-CN" dirty="0">
                <a:sym typeface="+mn-ea"/>
              </a:rPr>
              <a:t>value</a:t>
            </a:r>
            <a:r>
              <a:rPr lang="zh-CN" altLang="en-US" dirty="0">
                <a:sym typeface="+mn-ea"/>
              </a:rPr>
              <a:t>特征没有找到其出处。</a:t>
            </a:r>
            <a:endParaRPr lang="zh-CN" altLang="en-US" dirty="0"/>
          </a:p>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了解了什么是大数据后，那么如何对海量数据进行存储和计算，是大数据面对的基本问题，也是最核心的问题</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围绕大数据的核心问题，我们看一下大数据相关技术的发展历程。</a:t>
            </a:r>
          </a:p>
          <a:p>
            <a:r>
              <a:rPr lang="zh-CN" altLang="en-US" dirty="0">
                <a:sym typeface="+mn-ea"/>
              </a:rPr>
              <a:t>2003年，Google发表了论文《The Google File System》，介绍GFS分布式计算式文件系统。</a:t>
            </a:r>
            <a:endParaRPr lang="zh-CN" altLang="en-US" dirty="0"/>
          </a:p>
          <a:p>
            <a:r>
              <a:rPr lang="zh-CN" altLang="en-US" dirty="0">
                <a:sym typeface="+mn-ea"/>
              </a:rPr>
              <a:t>2004年，Google发表了论文《MapReduce: Simplified Data Processing on Large Clusters》，介绍并行计算模型MapReduce。</a:t>
            </a:r>
            <a:endParaRPr lang="zh-CN" altLang="en-US" dirty="0"/>
          </a:p>
          <a:p>
            <a:r>
              <a:rPr lang="zh-CN" altLang="en-US" dirty="0">
                <a:sym typeface="+mn-ea"/>
              </a:rPr>
              <a:t>2006年，Google发表了《Bigtable: A Distributed Storage System for Structured Data》介绍Google大表（BigTable）的设计，Bigtable是Google的分布式数据存储系统，用来处理海量的数据的一种非关系型的数据。</a:t>
            </a:r>
            <a:endParaRPr lang="zh-CN" altLang="en-US" dirty="0"/>
          </a:p>
          <a:p>
            <a:r>
              <a:rPr lang="zh-CN" altLang="en-US" dirty="0">
                <a:sym typeface="+mn-ea"/>
              </a:rPr>
              <a:t>Hadoop根据Google的论文GFS、MapReduce先后实现了HDFS分布式文件系统、MapReduce分布式计算模型并开源。2008年，Hadoop成为Apache顶级项目。</a:t>
            </a:r>
            <a:endParaRPr lang="zh-CN" altLang="en-US" dirty="0"/>
          </a:p>
          <a:p>
            <a:r>
              <a:rPr lang="zh-CN" altLang="en-US" dirty="0">
                <a:sym typeface="+mn-ea"/>
              </a:rPr>
              <a:t>2010年， Hadoop根据Google的论文Bigtable，开发出HBase并开源。开源组织GNU 发布Mongodb，Vmware 提供开源产品Redis。</a:t>
            </a:r>
            <a:endParaRPr lang="zh-CN" altLang="en-US" dirty="0"/>
          </a:p>
          <a:p>
            <a:r>
              <a:rPr lang="zh-CN" altLang="en-US" dirty="0">
                <a:sym typeface="+mn-ea"/>
              </a:rPr>
              <a:t>2011年Twitter提供开源产品Storm，它是开源的分布式实时计算系统。</a:t>
            </a:r>
            <a:endParaRPr lang="zh-CN" altLang="en-US" dirty="0"/>
          </a:p>
          <a:p>
            <a:r>
              <a:rPr lang="zh-CN" altLang="en-US" dirty="0">
                <a:sym typeface="+mn-ea"/>
              </a:rPr>
              <a:t>2014年，Spark成为了Apache的顶级项目，它专为大规模数据处理而设计的快速通用的计算引擎。</a:t>
            </a:r>
            <a:endParaRPr lang="zh-CN" alt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大数据技术仍在不断地发展，新的技术不断地出现。</a:t>
            </a:r>
          </a:p>
          <a:p>
            <a:r>
              <a:rPr lang="en-US" altLang="zh-CN" dirty="0">
                <a:sym typeface="+mn-ea"/>
              </a:rPr>
              <a:t>2016</a:t>
            </a:r>
            <a:r>
              <a:rPr lang="zh-CN" altLang="en-US" dirty="0">
                <a:sym typeface="+mn-ea"/>
              </a:rPr>
              <a:t>年</a:t>
            </a:r>
            <a:r>
              <a:rPr lang="en-US" altLang="zh-CN" dirty="0">
                <a:sym typeface="+mn-ea"/>
              </a:rPr>
              <a:t>6</a:t>
            </a:r>
            <a:r>
              <a:rPr lang="zh-CN" altLang="en-US" dirty="0">
                <a:sym typeface="+mn-ea"/>
              </a:rPr>
              <a:t>月</a:t>
            </a:r>
            <a:r>
              <a:rPr lang="en-US" altLang="zh-CN" dirty="0">
                <a:sym typeface="+mn-ea"/>
              </a:rPr>
              <a:t>15</a:t>
            </a:r>
            <a:r>
              <a:rPr lang="zh-CN" altLang="en-US" dirty="0">
                <a:sym typeface="+mn-ea"/>
              </a:rPr>
              <a:t>日</a:t>
            </a:r>
            <a:r>
              <a:rPr lang="en-US" altLang="zh-CN" dirty="0" err="1">
                <a:latin typeface="微软雅黑" panose="020B0503020204020204" charset="-122"/>
                <a:ea typeface="微软雅黑" panose="020B0503020204020204" charset="-122"/>
                <a:sym typeface="+mn-ea"/>
              </a:rPr>
              <a:t>俄罗斯最大的搜索公司</a:t>
            </a:r>
            <a:r>
              <a:rPr lang="en-US" altLang="zh-CN" dirty="0">
                <a:latin typeface="微软雅黑" panose="020B0503020204020204" charset="-122"/>
                <a:ea typeface="微软雅黑" panose="020B0503020204020204" charset="-122"/>
                <a:sym typeface="+mn-ea"/>
              </a:rPr>
              <a:t> Yandex</a:t>
            </a:r>
            <a:r>
              <a:rPr lang="en-US" altLang="zh-CN" dirty="0" err="1">
                <a:latin typeface="微软雅黑" panose="020B0503020204020204" charset="-122"/>
                <a:ea typeface="微软雅黑" panose="020B0503020204020204" charset="-122"/>
                <a:sym typeface="+mn-ea"/>
              </a:rPr>
              <a:t>在一个数据分析的数据库推出的大数据存储和开源组件:ClickHouse</a:t>
            </a:r>
            <a:r>
              <a:rPr lang="zh-CN" altLang="en-US" dirty="0" err="1">
                <a:latin typeface="微软雅黑" panose="020B0503020204020204" charset="-122"/>
                <a:ea typeface="微软雅黑" panose="020B0503020204020204" charset="-122"/>
                <a:sym typeface="+mn-ea"/>
              </a:rPr>
              <a:t>。</a:t>
            </a:r>
          </a:p>
          <a:p>
            <a:r>
              <a:rPr lang="en-US" altLang="zh-CN" dirty="0">
                <a:sym typeface="+mn-ea"/>
              </a:rPr>
              <a:t>2017</a:t>
            </a:r>
            <a:r>
              <a:rPr lang="zh-CN" altLang="en-US" dirty="0">
                <a:sym typeface="+mn-ea"/>
              </a:rPr>
              <a:t>年</a:t>
            </a:r>
            <a:r>
              <a:rPr lang="en-US" altLang="zh-CN" dirty="0" err="1">
                <a:latin typeface="微软雅黑" panose="020B0503020204020204" charset="-122"/>
                <a:ea typeface="微软雅黑" panose="020B0503020204020204" charset="-122"/>
                <a:sym typeface="+mn-ea"/>
              </a:rPr>
              <a:t>ClickHouse</a:t>
            </a:r>
            <a:r>
              <a:rPr lang="zh-CN" altLang="en-US" dirty="0" err="1">
                <a:latin typeface="微软雅黑" panose="020B0503020204020204" charset="-122"/>
                <a:ea typeface="微软雅黑" panose="020B0503020204020204" charset="-122"/>
                <a:sym typeface="+mn-ea"/>
              </a:rPr>
              <a:t>这个开源组件在</a:t>
            </a:r>
            <a:r>
              <a:rPr lang="en-US" altLang="zh-CN" dirty="0" err="1">
                <a:latin typeface="微软雅黑" panose="020B0503020204020204" charset="-122"/>
                <a:ea typeface="微软雅黑" panose="020B0503020204020204" charset="-122"/>
                <a:sym typeface="+mn-ea"/>
              </a:rPr>
              <a:t>易观</a:t>
            </a:r>
            <a:r>
              <a:rPr lang="en-US" altLang="zh-CN" dirty="0">
                <a:latin typeface="微软雅黑" panose="020B0503020204020204" charset="-122"/>
                <a:ea typeface="微软雅黑" panose="020B0503020204020204" charset="-122"/>
                <a:sym typeface="+mn-ea"/>
              </a:rPr>
              <a:t> OLAP </a:t>
            </a:r>
            <a:r>
              <a:rPr lang="zh-CN" altLang="en-US" dirty="0">
                <a:latin typeface="微软雅黑" panose="020B0503020204020204" charset="-122"/>
                <a:ea typeface="微软雅黑" panose="020B0503020204020204" charset="-122"/>
                <a:sym typeface="+mn-ea"/>
              </a:rPr>
              <a:t>（On-Line Analysis Processing，在线分析处理）</a:t>
            </a:r>
            <a:r>
              <a:rPr lang="en-US" altLang="zh-CN" dirty="0" err="1">
                <a:latin typeface="微软雅黑" panose="020B0503020204020204" charset="-122"/>
                <a:ea typeface="微软雅黑" panose="020B0503020204020204" charset="-122"/>
                <a:sym typeface="+mn-ea"/>
              </a:rPr>
              <a:t>大赛获得黑马冠军之后，得到了大量的媒体曝光和开发者的认同</a:t>
            </a:r>
            <a:r>
              <a:rPr lang="zh-CN" altLang="en-US" dirty="0">
                <a:sym typeface="+mn-ea"/>
              </a:rPr>
              <a:t>。</a:t>
            </a:r>
            <a:endParaRPr lang="zh-CN" altLang="en-US" dirty="0" err="1">
              <a:latin typeface="微软雅黑" panose="020B0503020204020204" charset="-122"/>
              <a:ea typeface="微软雅黑" panose="020B0503020204020204" charset="-122"/>
              <a:sym typeface="+mn-ea"/>
            </a:endParaRPr>
          </a:p>
          <a:p>
            <a:endParaRPr lang="zh-CN" altLang="en-US" dirty="0">
              <a:sym typeface="+mn-ea"/>
            </a:endParaRPr>
          </a:p>
          <a:p>
            <a:r>
              <a:rPr lang="zh-CN" altLang="en-US" dirty="0">
                <a:sym typeface="+mn-ea"/>
              </a:rPr>
              <a:t>随着物联网 IOT 时代的来临，IOT 设备感知和报警存储的数据越来越大，有用的价值数据需要数据分析师去分析。大数据分析成了非常重要的环节。当然近两年开启的开源大潮，为大数据分析工程师提供了十分富余的工具。但这同时也增加了开发者选择合适的 工具 的难度，尤其对于新入行的开发者来说。学习成本，框架的多样化和复杂度成了很大的难题。例如 Kafka,Hdfs,Spark,Hive 等等组合才能产生最后的分析结果。把各种开源框架、工具、库、平台人工整合到一起所需工作之复杂，是大数据领域开发和数据分析师常有的抱怨之一，也是他们支持大数据分析平台简单化和统一化的首要原因。 </a:t>
            </a:r>
          </a:p>
          <a:p>
            <a:r>
              <a:rPr lang="zh-CN" altLang="en-US" dirty="0">
                <a:sym typeface="+mn-ea"/>
              </a:rPr>
              <a:t>https://www.codercto.com/a/27963.html</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ym typeface="+mn-ea"/>
              </a:rPr>
              <a:t>100M</a:t>
            </a:r>
            <a:r>
              <a:rPr lang="zh-CN" altLang="en-US" dirty="0">
                <a:sym typeface="+mn-ea"/>
              </a:rPr>
              <a:t>数据集的跑分结果，</a:t>
            </a:r>
            <a:r>
              <a:rPr lang="en-US" altLang="zh-CN" dirty="0">
                <a:sym typeface="+mn-ea"/>
              </a:rPr>
              <a:t>ClickHouse</a:t>
            </a:r>
            <a:r>
              <a:rPr lang="zh-CN" altLang="en-US" dirty="0">
                <a:sym typeface="+mn-ea"/>
              </a:rPr>
              <a:t>相对于</a:t>
            </a:r>
            <a:r>
              <a:rPr lang="en-US" altLang="zh-CN" dirty="0">
                <a:sym typeface="+mn-ea"/>
              </a:rPr>
              <a:t>Vertia</a:t>
            </a:r>
            <a:r>
              <a:rPr lang="zh-CN" altLang="en-US" dirty="0">
                <a:sym typeface="+mn-ea"/>
              </a:rPr>
              <a:t>，</a:t>
            </a:r>
            <a:r>
              <a:rPr lang="en-US" altLang="zh-CN" dirty="0">
                <a:sym typeface="+mn-ea"/>
              </a:rPr>
              <a:t>Hive</a:t>
            </a:r>
            <a:r>
              <a:rPr lang="zh-CN" altLang="en-US" dirty="0">
                <a:sym typeface="+mn-ea"/>
              </a:rPr>
              <a:t>，</a:t>
            </a:r>
            <a:r>
              <a:rPr lang="en-US" altLang="zh-CN" dirty="0">
                <a:sym typeface="+mn-ea"/>
              </a:rPr>
              <a:t>MySQL</a:t>
            </a:r>
            <a:r>
              <a:rPr lang="zh-CN" altLang="en-US" dirty="0">
                <a:sym typeface="+mn-ea"/>
              </a:rPr>
              <a:t>跑分最快，比</a:t>
            </a:r>
            <a:r>
              <a:rPr lang="en-US" altLang="zh-CN" dirty="0">
                <a:sym typeface="+mn-ea"/>
              </a:rPr>
              <a:t>Vertia</a:t>
            </a:r>
            <a:r>
              <a:rPr lang="zh-CN" altLang="en-US" dirty="0">
                <a:sym typeface="+mn-ea"/>
              </a:rPr>
              <a:t>快约</a:t>
            </a:r>
            <a:r>
              <a:rPr lang="en-US" altLang="zh-CN" dirty="0">
                <a:sym typeface="+mn-ea"/>
              </a:rPr>
              <a:t>5</a:t>
            </a:r>
            <a:r>
              <a:rPr lang="zh-CN" altLang="en-US" dirty="0">
                <a:sym typeface="+mn-ea"/>
              </a:rPr>
              <a:t>倍，比</a:t>
            </a:r>
            <a:r>
              <a:rPr lang="en-US" altLang="zh-CN" dirty="0">
                <a:sym typeface="+mn-ea"/>
              </a:rPr>
              <a:t>Hive</a:t>
            </a:r>
            <a:r>
              <a:rPr lang="zh-CN" altLang="en-US" dirty="0">
                <a:sym typeface="+mn-ea"/>
              </a:rPr>
              <a:t>快约</a:t>
            </a:r>
            <a:r>
              <a:rPr lang="en-US" altLang="zh-CN" dirty="0">
                <a:sym typeface="+mn-ea"/>
              </a:rPr>
              <a:t>279</a:t>
            </a:r>
            <a:r>
              <a:rPr lang="zh-CN" altLang="en-US" dirty="0">
                <a:sym typeface="+mn-ea"/>
              </a:rPr>
              <a:t>倍，比</a:t>
            </a:r>
            <a:r>
              <a:rPr lang="en-US" altLang="zh-CN" dirty="0">
                <a:sym typeface="+mn-ea"/>
              </a:rPr>
              <a:t>MySQL</a:t>
            </a:r>
            <a:r>
              <a:rPr lang="zh-CN" altLang="en-US" dirty="0">
                <a:sym typeface="+mn-ea"/>
              </a:rPr>
              <a:t>快约</a:t>
            </a:r>
            <a:r>
              <a:rPr lang="en-US" altLang="zh-CN" dirty="0">
                <a:sym typeface="+mn-ea"/>
              </a:rPr>
              <a:t>801</a:t>
            </a:r>
            <a:r>
              <a:rPr lang="zh-CN" altLang="en-US" dirty="0">
                <a:sym typeface="+mn-ea"/>
              </a:rPr>
              <a:t>倍，虽然对于不同的</a:t>
            </a:r>
            <a:r>
              <a:rPr lang="en-US" altLang="zh-CN" dirty="0">
                <a:sym typeface="+mn-ea"/>
              </a:rPr>
              <a:t>SQL</a:t>
            </a:r>
            <a:r>
              <a:rPr lang="zh-CN" altLang="en-US" dirty="0">
                <a:sym typeface="+mn-ea"/>
              </a:rPr>
              <a:t>查询，结果不完全一样，但是基本趋势是一致的，</a:t>
            </a:r>
            <a:r>
              <a:rPr lang="en-US" altLang="zh-CN" dirty="0" err="1">
                <a:latin typeface="微软雅黑" panose="020B0503020204020204" charset="-122"/>
                <a:ea typeface="微软雅黑" panose="020B0503020204020204" charset="-122"/>
                <a:sym typeface="+mn-ea"/>
              </a:rPr>
              <a:t>ClickHouse</a:t>
            </a:r>
            <a:r>
              <a:rPr lang="en-US" altLang="zh-CN"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跑分到底有多快，举个例子：对同一个任务，</a:t>
            </a:r>
            <a:r>
              <a:rPr lang="en-US" altLang="zh-CN" dirty="0" err="1">
                <a:latin typeface="微软雅黑" panose="020B0503020204020204" charset="-122"/>
                <a:ea typeface="微软雅黑" panose="020B0503020204020204" charset="-122"/>
                <a:sym typeface="+mn-ea"/>
              </a:rPr>
              <a:t>ClickHouse</a:t>
            </a:r>
            <a:r>
              <a:rPr lang="en-US" altLang="zh-CN" dirty="0">
                <a:latin typeface="微软雅黑" panose="020B0503020204020204" charset="-122"/>
                <a:ea typeface="微软雅黑" panose="020B0503020204020204" charset="-122"/>
                <a:sym typeface="+mn-ea"/>
              </a:rPr>
              <a:t> 1 </a:t>
            </a:r>
            <a:r>
              <a:rPr lang="en-US" altLang="zh-CN" dirty="0" err="1">
                <a:latin typeface="微软雅黑" panose="020B0503020204020204" charset="-122"/>
                <a:ea typeface="微软雅黑" panose="020B0503020204020204" charset="-122"/>
                <a:sym typeface="+mn-ea"/>
              </a:rPr>
              <a:t>秒，Vertica</a:t>
            </a:r>
            <a:r>
              <a:rPr lang="en-US" altLang="zh-CN" dirty="0">
                <a:latin typeface="微软雅黑" panose="020B0503020204020204" charset="-122"/>
                <a:ea typeface="微软雅黑" panose="020B0503020204020204" charset="-122"/>
                <a:sym typeface="+mn-ea"/>
              </a:rPr>
              <a:t> 5.42 </a:t>
            </a:r>
            <a:r>
              <a:rPr lang="en-US" altLang="zh-CN" dirty="0" err="1">
                <a:latin typeface="微软雅黑" panose="020B0503020204020204" charset="-122"/>
                <a:ea typeface="微软雅黑" panose="020B0503020204020204" charset="-122"/>
                <a:sym typeface="+mn-ea"/>
              </a:rPr>
              <a:t>秒，</a:t>
            </a:r>
            <a:r>
              <a:rPr lang="en-US" altLang="zh-CN" b="1" dirty="0" err="1">
                <a:latin typeface="微软雅黑" panose="020B0503020204020204" charset="-122"/>
                <a:ea typeface="微软雅黑" panose="020B0503020204020204" charset="-122"/>
                <a:sym typeface="+mn-ea"/>
              </a:rPr>
              <a:t>Hive</a:t>
            </a:r>
            <a:r>
              <a:rPr lang="en-US" altLang="zh-CN" b="1" dirty="0">
                <a:latin typeface="微软雅黑" panose="020B0503020204020204" charset="-122"/>
                <a:ea typeface="微软雅黑" panose="020B0503020204020204" charset="-122"/>
                <a:sym typeface="+mn-ea"/>
              </a:rPr>
              <a:t> </a:t>
            </a:r>
            <a:r>
              <a:rPr lang="en-US" altLang="zh-CN" dirty="0">
                <a:latin typeface="微软雅黑" panose="020B0503020204020204" charset="-122"/>
                <a:ea typeface="微软雅黑" panose="020B0503020204020204" charset="-122"/>
                <a:sym typeface="+mn-ea"/>
              </a:rPr>
              <a:t>279 秒；</a:t>
            </a:r>
            <a:endParaRPr lang="en-US" altLang="zh-CN" dirty="0">
              <a:latin typeface="微软雅黑" panose="020B0503020204020204" charset="-122"/>
              <a:ea typeface="微软雅黑" panose="020B0503020204020204" charset="-122"/>
            </a:endParaRPr>
          </a:p>
          <a:p>
            <a:r>
              <a:rPr lang="zh-CN" altLang="en-US" dirty="0">
                <a:sym typeface="+mn-ea"/>
              </a:rPr>
              <a:t>这也是大数据时代相关技术发展的必然要求，对数据集的存储和计算效率必须随着互联网的发展而更高效。</a:t>
            </a:r>
            <a:endParaRPr lang="zh-CN" alt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先说一下这节课的课程目标，第一</a:t>
            </a:r>
            <a:r>
              <a:rPr lang="zh-CN" altLang="en-US" sz="1200" dirty="0">
                <a:sym typeface="+mn-ea"/>
              </a:rPr>
              <a:t>了解本门课程地位、目标、要求以及考核方式</a:t>
            </a:r>
            <a:r>
              <a:rPr lang="en-US" altLang="zh-CN" sz="1200" dirty="0">
                <a:sym typeface="+mn-ea"/>
              </a:rPr>
              <a:t>, </a:t>
            </a:r>
            <a:r>
              <a:rPr lang="zh-CN" altLang="en-US" dirty="0">
                <a:sym typeface="+mn-ea"/>
              </a:rPr>
              <a:t>第二是了解</a:t>
            </a:r>
            <a:r>
              <a:rPr lang="zh-CN" dirty="0">
                <a:sym typeface="+mn-ea"/>
              </a:rPr>
              <a:t>大数据技术的背景、有哪些大数据技术</a:t>
            </a:r>
            <a:r>
              <a:rPr lang="zh-CN" altLang="en-US" dirty="0">
                <a:sym typeface="+mn-ea"/>
              </a:rPr>
              <a:t>，</a:t>
            </a:r>
            <a:r>
              <a:rPr lang="zh-CN" altLang="zh-CN" dirty="0">
                <a:sym typeface="+mn-ea"/>
              </a:rPr>
              <a:t>第三</a:t>
            </a:r>
            <a:r>
              <a:rPr lang="zh-CN" altLang="en-US" dirty="0">
                <a:sym typeface="+mn-ea"/>
              </a:rPr>
              <a:t>是</a:t>
            </a:r>
            <a:r>
              <a:rPr lang="zh-CN" dirty="0">
                <a:sym typeface="+mn-ea"/>
              </a:rPr>
              <a:t>理解</a:t>
            </a:r>
            <a:r>
              <a:rPr dirty="0">
                <a:sym typeface="+mn-ea"/>
              </a:rPr>
              <a:t>Google三篇论文</a:t>
            </a:r>
            <a:r>
              <a:rPr lang="zh-CN" dirty="0">
                <a:sym typeface="+mn-ea"/>
              </a:rPr>
              <a:t>的</a:t>
            </a:r>
            <a:r>
              <a:rPr dirty="0" err="1">
                <a:sym typeface="+mn-ea"/>
              </a:rPr>
              <a:t>思想、基本架构</a:t>
            </a:r>
            <a:r>
              <a:rPr lang="zh-CN" dirty="0">
                <a:sym typeface="+mn-ea"/>
              </a:rPr>
              <a:t>，</a:t>
            </a:r>
            <a:r>
              <a:rPr lang="zh-CN" altLang="en-US" dirty="0">
                <a:sym typeface="+mn-ea"/>
              </a:rPr>
              <a:t>第四</a:t>
            </a:r>
            <a:r>
              <a:rPr lang="zh-CN" dirty="0">
                <a:sym typeface="+mn-ea"/>
              </a:rPr>
              <a:t>是</a:t>
            </a:r>
            <a:r>
              <a:rPr dirty="0">
                <a:sym typeface="+mn-ea"/>
              </a:rPr>
              <a:t>了解Hadoop的简史、版本差异</a:t>
            </a:r>
            <a:r>
              <a:rPr lang="zh-CN" dirty="0">
                <a:sym typeface="+mn-ea"/>
              </a:rPr>
              <a:t>、发行版本、特点</a:t>
            </a:r>
            <a:r>
              <a:rPr lang="zh-CN" altLang="en-US" dirty="0">
                <a:sym typeface="+mn-ea"/>
              </a:rPr>
              <a:t>，</a:t>
            </a:r>
            <a:r>
              <a:rPr lang="zh-CN" altLang="zh-CN" dirty="0">
                <a:sym typeface="+mn-ea"/>
              </a:rPr>
              <a:t>第五</a:t>
            </a:r>
            <a:r>
              <a:rPr lang="zh-CN" altLang="en-US" dirty="0">
                <a:sym typeface="+mn-ea"/>
              </a:rPr>
              <a:t>是</a:t>
            </a:r>
            <a:r>
              <a:rPr lang="zh-CN" dirty="0">
                <a:sym typeface="+mn-ea"/>
              </a:rPr>
              <a:t>了解</a:t>
            </a:r>
            <a:r>
              <a:rPr lang="en-US" altLang="zh-CN" dirty="0">
                <a:sym typeface="+mn-ea"/>
              </a:rPr>
              <a:t>Hadoop</a:t>
            </a:r>
            <a:r>
              <a:rPr lang="zh-CN" altLang="en-US" dirty="0">
                <a:sym typeface="+mn-ea"/>
              </a:rPr>
              <a:t>的</a:t>
            </a:r>
            <a:r>
              <a:rPr dirty="0">
                <a:sym typeface="+mn-ea"/>
              </a:rPr>
              <a:t>生态圈</a:t>
            </a:r>
            <a:r>
              <a:rPr lang="zh-CN" dirty="0">
                <a:sym typeface="+mn-ea"/>
              </a:rPr>
              <a:t>，第</a:t>
            </a:r>
            <a:r>
              <a:rPr lang="zh-CN" altLang="en-US" dirty="0">
                <a:sym typeface="+mn-ea"/>
              </a:rPr>
              <a:t>六</a:t>
            </a:r>
            <a:r>
              <a:rPr lang="zh-CN" dirty="0">
                <a:sym typeface="+mn-ea"/>
              </a:rPr>
              <a:t>是了解</a:t>
            </a:r>
            <a:r>
              <a:rPr lang="en-US" altLang="zh-CN" dirty="0">
                <a:sym typeface="+mn-ea"/>
              </a:rPr>
              <a:t>Hadoop</a:t>
            </a:r>
            <a:r>
              <a:rPr lang="zh-CN" altLang="en-US" dirty="0">
                <a:sym typeface="+mn-ea"/>
              </a:rPr>
              <a:t>的</a:t>
            </a:r>
            <a:r>
              <a:rPr dirty="0">
                <a:sym typeface="+mn-ea"/>
              </a:rPr>
              <a:t>使用场景</a:t>
            </a:r>
            <a:r>
              <a:rPr lang="zh-CN" dirty="0">
                <a:sym typeface="+mn-ea"/>
              </a:rPr>
              <a:t>、典型应用架构</a:t>
            </a:r>
            <a:r>
              <a:rPr lang="zh-CN" altLang="en-US" dirty="0">
                <a:sym typeface="+mn-ea"/>
              </a:rPr>
              <a:t>。</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现在我们接着学习第</a:t>
            </a:r>
            <a:r>
              <a:rPr lang="en-US" altLang="zh-CN" dirty="0">
                <a:sym typeface="+mn-ea"/>
              </a:rPr>
              <a:t>3</a:t>
            </a:r>
            <a:r>
              <a:rPr lang="zh-CN" altLang="en-US" dirty="0">
                <a:sym typeface="+mn-ea"/>
              </a:rPr>
              <a:t>小节，</a:t>
            </a:r>
            <a:r>
              <a:rPr lang="en-US" altLang="zh-CN" dirty="0">
                <a:sym typeface="+mn-ea"/>
              </a:rPr>
              <a:t>Google</a:t>
            </a:r>
            <a:r>
              <a:rPr lang="zh-CN" altLang="en-US" dirty="0">
                <a:sym typeface="+mn-ea"/>
              </a:rPr>
              <a:t>的</a:t>
            </a:r>
            <a:r>
              <a:rPr lang="en-US" altLang="zh-CN" dirty="0">
                <a:sym typeface="+mn-ea"/>
              </a:rPr>
              <a:t>“</a:t>
            </a:r>
            <a:r>
              <a:rPr lang="zh-CN" altLang="en-US" dirty="0">
                <a:sym typeface="+mn-ea"/>
              </a:rPr>
              <a:t>三驾马车</a:t>
            </a:r>
            <a:r>
              <a:rPr lang="en-US" altLang="zh-CN" dirty="0">
                <a:sym typeface="+mn-ea"/>
              </a:rPr>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在开始学习这节内容之前，我们先来看一下传统存储。</a:t>
            </a:r>
          </a:p>
          <a:p>
            <a:r>
              <a:rPr lang="zh-CN" altLang="en-US" dirty="0"/>
              <a:t>传统方案存储一般有两种，关系型数据存储和硬盘</a:t>
            </a:r>
            <a:r>
              <a:rPr lang="en-US" altLang="zh-CN" dirty="0"/>
              <a:t>/</a:t>
            </a:r>
            <a:r>
              <a:rPr lang="zh-CN" altLang="en-US" dirty="0"/>
              <a:t>磁盘阵列存储。</a:t>
            </a:r>
          </a:p>
          <a:p>
            <a:r>
              <a:rPr lang="zh-CN" altLang="en-US" dirty="0"/>
              <a:t>这些数据都会存储在硬盘上，提供</a:t>
            </a:r>
            <a:r>
              <a:rPr lang="zh-CN" altLang="en-US" dirty="0">
                <a:sym typeface="+mn-ea"/>
              </a:rPr>
              <a:t>集中式的存储，集中式的计算</a:t>
            </a:r>
          </a:p>
          <a:p>
            <a:r>
              <a:rPr lang="zh-CN" altLang="en-US" dirty="0"/>
              <a:t>为了得到更大容量的储存空间，</a:t>
            </a:r>
            <a:r>
              <a:rPr lang="zh-CN" altLang="en-US" dirty="0">
                <a:sym typeface="+mn-ea"/>
              </a:rPr>
              <a:t>希望采购更高配置的机器来搭建系统</a:t>
            </a:r>
            <a:endParaRPr lang="zh-CN" altLang="en-US" dirty="0"/>
          </a:p>
          <a:p>
            <a:r>
              <a:rPr lang="zh-CN" altLang="en-US" dirty="0"/>
              <a:t>但是当存储规模和计算需求进一步扩大时，很难去进行横向扩展</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传统方案出现弊端，也必然会有解决方案被提出。</a:t>
            </a:r>
            <a:r>
              <a:rPr lang="en-US" altLang="zh-CN" dirty="0"/>
              <a:t>EMC</a:t>
            </a:r>
            <a:r>
              <a:rPr lang="zh-CN" altLang="en-US" dirty="0"/>
              <a:t>给出的解决方案是这样的：磁盘矩阵，可以有效地解决磁盘扩容的问题。</a:t>
            </a:r>
          </a:p>
          <a:p>
            <a:r>
              <a:rPr lang="zh-CN" altLang="en-US" dirty="0"/>
              <a:t>这种解决方案有这样两个特点：一，</a:t>
            </a:r>
            <a:r>
              <a:rPr lang="zh-CN" altLang="en-US" dirty="0">
                <a:sym typeface="+mn-ea"/>
              </a:rPr>
              <a:t>磁盘矩阵属于硬件储存，容量较大，采用</a:t>
            </a:r>
            <a:r>
              <a:rPr lang="en-US" altLang="zh-CN" dirty="0">
                <a:sym typeface="+mn-ea"/>
              </a:rPr>
              <a:t>Raid</a:t>
            </a:r>
            <a:r>
              <a:rPr lang="zh-CN" altLang="en-US" dirty="0">
                <a:sym typeface="+mn-ea"/>
              </a:rPr>
              <a:t>来保证数据的冗余安全；</a:t>
            </a:r>
            <a:endParaRPr lang="en-US" altLang="zh-CN" dirty="0"/>
          </a:p>
          <a:p>
            <a:r>
              <a:rPr lang="en-US" altLang="zh-CN" dirty="0"/>
              <a:t>RAID （ Redundant Array of Independent Disks ）</a:t>
            </a:r>
            <a:r>
              <a:rPr lang="en-US" altLang="zh-CN" dirty="0" err="1"/>
              <a:t>即独立磁盘冗余阵列，通常简称为磁盘阵列</a:t>
            </a:r>
            <a:r>
              <a:rPr lang="en-US" altLang="zh-CN" dirty="0"/>
              <a:t>。</a:t>
            </a:r>
          </a:p>
          <a:p>
            <a:r>
              <a:rPr lang="en-US" altLang="zh-CN" dirty="0" err="1"/>
              <a:t>简单地说</a:t>
            </a:r>
            <a:r>
              <a:rPr lang="en-US" altLang="zh-CN" dirty="0"/>
              <a:t>， RAID </a:t>
            </a:r>
            <a:r>
              <a:rPr lang="en-US" altLang="zh-CN" dirty="0" err="1"/>
              <a:t>是由多个独立的高性能磁盘驱动器组成的磁盘子系统，从而提供比单个磁盘更高的存储性能和数据冗余的技术</a:t>
            </a:r>
            <a:r>
              <a:rPr lang="en-US" altLang="zh-CN" dirty="0"/>
              <a:t>。 </a:t>
            </a:r>
          </a:p>
          <a:p>
            <a:r>
              <a:rPr lang="en-US" altLang="zh-CN" dirty="0"/>
              <a:t>http://www.hack520.com/169.html</a:t>
            </a:r>
          </a:p>
          <a:p>
            <a:r>
              <a:rPr lang="zh-CN" altLang="en-US" dirty="0">
                <a:sym typeface="+mn-ea"/>
              </a:rPr>
              <a:t>这种解决方案有一个缺点，也是它另一个特点就是价格昂贵，容量越大，价格越高。</a:t>
            </a:r>
          </a:p>
          <a:p>
            <a:r>
              <a:rPr lang="zh-CN" altLang="en-US" dirty="0">
                <a:sym typeface="+mn-ea"/>
              </a:rPr>
              <a:t>这一点是很多企业不愿意接受的。</a:t>
            </a:r>
          </a:p>
          <a:p>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a:p>
            <a:r>
              <a:rPr lang="en-US" altLang="zh-CN" dirty="0">
                <a:sym typeface="+mn-ea"/>
              </a:rPr>
              <a:t>Google</a:t>
            </a:r>
            <a:r>
              <a:rPr lang="zh-CN" altLang="en-US" dirty="0">
                <a:sym typeface="+mn-ea"/>
              </a:rPr>
              <a:t>针对以上问题，给出了一种低成本的解决方案：不采用超级计算机，不使用存储，大量使用普通的廉价</a:t>
            </a:r>
            <a:r>
              <a:rPr lang="en-US" altLang="zh-CN" dirty="0">
                <a:sym typeface="+mn-ea"/>
              </a:rPr>
              <a:t>PC</a:t>
            </a:r>
            <a:r>
              <a:rPr lang="zh-CN" altLang="en-US" dirty="0">
                <a:sym typeface="+mn-ea"/>
              </a:rPr>
              <a:t>机作服务器，提供有冗余的集群服务，因为冗余的存在，也能更好地确保数据安全性。</a:t>
            </a:r>
            <a:endParaRPr lang="zh-CN" altLang="en-US" dirty="0"/>
          </a:p>
          <a:p>
            <a:r>
              <a:rPr lang="zh-CN" altLang="en-US" dirty="0">
                <a:sym typeface="+mn-ea"/>
              </a:rPr>
              <a:t>这也是大家常听到的去</a:t>
            </a:r>
            <a:r>
              <a:rPr lang="en-US" altLang="zh-CN" dirty="0">
                <a:sym typeface="+mn-ea"/>
              </a:rPr>
              <a:t>IOE</a:t>
            </a:r>
            <a:r>
              <a:rPr lang="zh-CN" altLang="en-US" dirty="0">
                <a:sym typeface="+mn-ea"/>
              </a:rPr>
              <a:t>的概念，IOE分别是IBM、Oracle、EMC</a:t>
            </a:r>
            <a:endParaRPr lang="zh-CN" altLang="en-US" dirty="0"/>
          </a:p>
          <a:p>
            <a:r>
              <a:rPr lang="zh-CN" altLang="en-US" dirty="0">
                <a:sym typeface="+mn-ea"/>
              </a:rPr>
              <a:t>更确切地说是IBM服务器、Oracle数据库 与EMC存储，</a:t>
            </a:r>
            <a:r>
              <a:rPr lang="en-US" altLang="zh-CN" dirty="0">
                <a:sym typeface="+mn-ea"/>
              </a:rPr>
              <a:t>google</a:t>
            </a:r>
            <a:r>
              <a:rPr lang="zh-CN" altLang="en-US" dirty="0">
                <a:sym typeface="+mn-ea"/>
              </a:rPr>
              <a:t>不再使用这些价格昂贵的服务器，存储系统和磁盘存储解决方案，用大量廉价的</a:t>
            </a:r>
            <a:r>
              <a:rPr lang="en-US" altLang="zh-CN" dirty="0">
                <a:sym typeface="+mn-ea"/>
              </a:rPr>
              <a:t>pc</a:t>
            </a:r>
            <a:r>
              <a:rPr lang="zh-CN" altLang="en-US" dirty="0">
                <a:sym typeface="+mn-ea"/>
              </a:rPr>
              <a:t>服务器来替代完成海量数据的存储和计算问题。</a:t>
            </a:r>
            <a:endParaRPr lang="zh-CN" altLang="en-US" dirty="0"/>
          </a:p>
          <a:p>
            <a:endParaRPr lang="en-US" altLang="zh-CN" dirty="0"/>
          </a:p>
          <a:p>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那么 问题来了，怎么让这些机器协同工作呢？如何实现存储和计算的扩展呢？</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Google</a:t>
            </a:r>
            <a:r>
              <a:rPr lang="zh-CN" altLang="en-US" dirty="0"/>
              <a:t>在</a:t>
            </a:r>
            <a:r>
              <a:rPr lang="en-US" altLang="zh-CN" dirty="0"/>
              <a:t>2003</a:t>
            </a:r>
            <a:r>
              <a:rPr lang="zh-CN" altLang="en-US" dirty="0"/>
              <a:t>年，</a:t>
            </a:r>
            <a:r>
              <a:rPr lang="en-US" altLang="zh-CN" dirty="0"/>
              <a:t>2004</a:t>
            </a:r>
            <a:r>
              <a:rPr lang="zh-CN" altLang="en-US" dirty="0"/>
              <a:t>年，</a:t>
            </a:r>
            <a:r>
              <a:rPr lang="en-US" altLang="zh-CN" dirty="0"/>
              <a:t>2006</a:t>
            </a:r>
            <a:r>
              <a:rPr lang="zh-CN" altLang="en-US" dirty="0"/>
              <a:t>年分别发表的论文解决这两个问题。</a:t>
            </a:r>
          </a:p>
          <a:p>
            <a:r>
              <a:rPr lang="en-US" altLang="zh-CN" dirty="0"/>
              <a:t>GFS</a:t>
            </a:r>
            <a:r>
              <a:rPr lang="zh-CN" altLang="en-US" dirty="0"/>
              <a:t>是一个分布式文件系统，提供海量数据的储存。</a:t>
            </a:r>
          </a:p>
          <a:p>
            <a:r>
              <a:rPr lang="en-US" altLang="zh-CN" dirty="0">
                <a:sym typeface="+mn-ea"/>
              </a:rPr>
              <a:t>MapReduce</a:t>
            </a:r>
            <a:r>
              <a:rPr lang="zh-CN" altLang="en-US" dirty="0">
                <a:sym typeface="+mn-ea"/>
              </a:rPr>
              <a:t>提供了</a:t>
            </a:r>
            <a:r>
              <a:rPr lang="en-US" altLang="zh-CN" dirty="0" err="1">
                <a:sym typeface="+mn-ea"/>
              </a:rPr>
              <a:t>大型集群上的简单数据处理</a:t>
            </a:r>
            <a:r>
              <a:rPr lang="zh-CN" altLang="en-US" dirty="0">
                <a:sym typeface="+mn-ea"/>
              </a:rPr>
              <a:t>的思想</a:t>
            </a:r>
            <a:endParaRPr lang="en-US" altLang="zh-CN" dirty="0">
              <a:sym typeface="+mn-ea"/>
            </a:endParaRPr>
          </a:p>
          <a:p>
            <a:r>
              <a:rPr lang="en-US" altLang="zh-CN" dirty="0" err="1">
                <a:sym typeface="+mn-ea"/>
              </a:rPr>
              <a:t>BigTable</a:t>
            </a:r>
            <a:r>
              <a:rPr lang="zh-CN" altLang="en-US" dirty="0">
                <a:sym typeface="+mn-ea"/>
              </a:rPr>
              <a:t>则是一个一个分布式的半结构化数据存储系统</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首先介绍</a:t>
            </a:r>
            <a:r>
              <a:rPr lang="en-US" altLang="zh-CN" dirty="0">
                <a:sym typeface="+mn-ea"/>
              </a:rPr>
              <a:t>Google</a:t>
            </a:r>
            <a:r>
              <a:rPr lang="zh-CN" altLang="en-US" dirty="0">
                <a:sym typeface="+mn-ea"/>
              </a:rPr>
              <a:t>思想一</a:t>
            </a:r>
            <a:r>
              <a:rPr lang="en-US" altLang="zh-CN" dirty="0">
                <a:sym typeface="+mn-ea"/>
              </a:rPr>
              <a:t>--GFS</a:t>
            </a:r>
            <a:r>
              <a:rPr lang="zh-CN" altLang="en-US" dirty="0">
                <a:sym typeface="+mn-ea"/>
              </a:rPr>
              <a:t>分布式文件系统</a:t>
            </a:r>
          </a:p>
          <a:p>
            <a:r>
              <a:rPr lang="zh-CN" altLang="en-US" dirty="0">
                <a:sym typeface="+mn-ea"/>
              </a:rPr>
              <a:t>论文“The Google File System”描述了一个分布式文件系统的设计思路。它有客户端和服务端组成。</a:t>
            </a:r>
          </a:p>
          <a:p>
            <a:endParaRPr lang="zh-CN" altLang="en-US" dirty="0"/>
          </a:p>
          <a:p>
            <a:r>
              <a:rPr lang="zh-CN" altLang="en-US" dirty="0">
                <a:sym typeface="+mn-ea"/>
              </a:rPr>
              <a:t>我们来看一下，</a:t>
            </a:r>
            <a:r>
              <a:rPr lang="en-US" altLang="zh-CN" dirty="0">
                <a:sym typeface="+mn-ea"/>
              </a:rPr>
              <a:t>GFS</a:t>
            </a:r>
            <a:r>
              <a:rPr lang="zh-CN" altLang="en-US" dirty="0">
                <a:sym typeface="+mn-ea"/>
              </a:rPr>
              <a:t>怎么解决传统的储存系统存在的问题的，先考虑第一个问题，如果客户端把文件上传到服务端，但是服务端的硬盘不够大，怎么办？显然可以增加硬盘或多增加主机：另一个问题，则是数据的储存可靠性怎么保证？如果把文件存在硬盘上，一旦硬盘坏了，数据岂不丢失了？对于这个问题，可以采用数据冗余的方式解决，即同一文件多保存几份。</a:t>
            </a:r>
          </a:p>
          <a:p>
            <a:endParaRPr lang="zh-CN" altLang="en-US" dirty="0">
              <a:sym typeface="+mn-ea"/>
            </a:endParaRPr>
          </a:p>
          <a:p>
            <a:r>
              <a:rPr lang="zh-CN" altLang="en-US" dirty="0">
                <a:sym typeface="+mn-ea"/>
              </a:rPr>
              <a:t>但这里又有问题了，多增加了硬盘或者主机后，这些硬盘或主机应该怎么被管理？或它们怎样才能有效运作起来？</a:t>
            </a:r>
          </a:p>
          <a:p>
            <a:r>
              <a:rPr lang="zh-CN" altLang="en-US" dirty="0">
                <a:sym typeface="+mn-ea"/>
              </a:rPr>
              <a:t>如何做到数据冗余，是对每个上传的文件，在各台主机都单独存放一份？</a:t>
            </a:r>
          </a:p>
          <a:p>
            <a:r>
              <a:rPr lang="zh-CN" altLang="en-US" dirty="0">
                <a:sym typeface="+mn-ea"/>
              </a:rPr>
              <a:t>这些都在</a:t>
            </a:r>
            <a:r>
              <a:rPr lang="en-US" altLang="zh-CN" dirty="0">
                <a:sym typeface="+mn-ea"/>
              </a:rPr>
              <a:t>GFS</a:t>
            </a:r>
            <a:r>
              <a:rPr lang="zh-CN" altLang="en-US" dirty="0">
                <a:sym typeface="+mn-ea"/>
              </a:rPr>
              <a:t>需要解决的范围内。</a:t>
            </a:r>
          </a:p>
          <a:p>
            <a:endParaRPr lang="zh-CN" altLang="en-US" dirty="0">
              <a:sym typeface="+mn-ea"/>
            </a:endParaRPr>
          </a:p>
          <a:p>
            <a:r>
              <a:rPr lang="zh-CN" altLang="en-US" dirty="0"/>
              <a:t>GFS解决这些问题的思路是这样的，增加一个管理节点，去管理这些存放数据的主机。存放数据的主机称为数据节点。而上传的文件会按固定的大小进行分块。数据节点上保存的是数据块，而非独立的文件。数据块冗余度默认是3。上传文件时，客户端先连接管理节点，管理节点生成数据块的信息，包括文件名、文件大小、上传时间、数据块的位置信息等。这些信息称为文件的元信息，它会保存在管理节点。客户端获取这些元信息之后，就开始把数据块一个个上传。客户端把数据块先上传到第一个数据节点，然后，在管理节点的管理下，通过水平复制，复制几份数据块到其他节点，最终达到冗余度的要求。水平复制需要考虑两个要求：可靠性、可用性。</a:t>
            </a:r>
          </a:p>
          <a:p>
            <a:endParaRPr lang="zh-CN" alt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再来看下论文“The Google File System”描述的GFS架构图，</a:t>
            </a:r>
            <a:r>
              <a:rPr lang="en-US" altLang="zh-CN" dirty="0">
                <a:sym typeface="+mn-ea"/>
              </a:rPr>
              <a:t>GFS</a:t>
            </a:r>
            <a:r>
              <a:rPr lang="zh-CN" altLang="en-US" dirty="0">
                <a:sym typeface="+mn-ea"/>
              </a:rPr>
              <a:t>的架构是</a:t>
            </a:r>
            <a:r>
              <a:rPr lang="en-US" altLang="zh-CN" dirty="0">
                <a:sym typeface="+mn-ea"/>
              </a:rPr>
              <a:t>c/s </a:t>
            </a:r>
            <a:r>
              <a:rPr lang="zh-CN" altLang="en-US" dirty="0">
                <a:sym typeface="+mn-ea"/>
              </a:rPr>
              <a:t>客户端与服务器架构。</a:t>
            </a:r>
            <a:endParaRPr lang="en-US" altLang="zh-CN" dirty="0"/>
          </a:p>
          <a:p>
            <a:r>
              <a:rPr lang="zh-CN" altLang="en-US" dirty="0">
                <a:sym typeface="+mn-ea"/>
              </a:rPr>
              <a:t>其中服务器由</a:t>
            </a:r>
            <a:r>
              <a:rPr lang="en-US" altLang="zh-CN" dirty="0">
                <a:sym typeface="+mn-ea"/>
              </a:rPr>
              <a:t>master</a:t>
            </a:r>
            <a:r>
              <a:rPr lang="zh-CN" altLang="en-US" dirty="0">
                <a:sym typeface="+mn-ea"/>
              </a:rPr>
              <a:t>节点和多个</a:t>
            </a:r>
            <a:r>
              <a:rPr lang="en-US" altLang="zh-CN" dirty="0" err="1">
                <a:sym typeface="+mn-ea"/>
              </a:rPr>
              <a:t>chunkserver</a:t>
            </a:r>
            <a:r>
              <a:rPr lang="zh-CN" altLang="en-US" dirty="0">
                <a:sym typeface="+mn-ea"/>
              </a:rPr>
              <a:t>节点组成。</a:t>
            </a:r>
            <a:r>
              <a:rPr lang="en-US" altLang="zh-CN" dirty="0">
                <a:sym typeface="+mn-ea"/>
              </a:rPr>
              <a:t>Master</a:t>
            </a:r>
            <a:r>
              <a:rPr lang="zh-CN" altLang="en-US" dirty="0">
                <a:sym typeface="+mn-ea"/>
              </a:rPr>
              <a:t>节点为主节点，也是管理节点，</a:t>
            </a:r>
            <a:r>
              <a:rPr lang="en-US" altLang="zh-CN" dirty="0">
                <a:sym typeface="+mn-ea"/>
              </a:rPr>
              <a:t>chunk server</a:t>
            </a:r>
            <a:r>
              <a:rPr lang="zh-CN" altLang="en-US" dirty="0">
                <a:sym typeface="+mn-ea"/>
              </a:rPr>
              <a:t>为块服务器，也是从节点，负责存储数据块，</a:t>
            </a:r>
            <a:r>
              <a:rPr lang="en-US" altLang="zh-CN" dirty="0">
                <a:sym typeface="+mn-ea"/>
              </a:rPr>
              <a:t>chunk server</a:t>
            </a:r>
            <a:r>
              <a:rPr lang="zh-CN" altLang="en-US" dirty="0">
                <a:sym typeface="+mn-ea"/>
              </a:rPr>
              <a:t>是数据实际存储的位置。</a:t>
            </a:r>
          </a:p>
          <a:p>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现在来具体看下</a:t>
            </a:r>
            <a:r>
              <a:rPr lang="en-US" altLang="zh-CN" dirty="0"/>
              <a:t>Master</a:t>
            </a:r>
            <a:r>
              <a:rPr lang="zh-CN" altLang="en-US" dirty="0"/>
              <a:t>的具体职责</a:t>
            </a:r>
          </a:p>
          <a:p>
            <a:r>
              <a:rPr lang="zh-CN" altLang="en-US" dirty="0">
                <a:sym typeface="+mn-ea"/>
              </a:rPr>
              <a:t>（1）GFS Master节点管理所有的文件系统元数据，包括命名空间、访问控制信息、文件和块的映射信息以及当前块的位置信息。</a:t>
            </a:r>
            <a:endParaRPr lang="zh-CN" altLang="en-US" dirty="0"/>
          </a:p>
          <a:p>
            <a:r>
              <a:rPr lang="zh-CN" altLang="en-US" dirty="0">
                <a:sym typeface="+mn-ea"/>
              </a:rPr>
              <a:t>（2）GFS存储的文件都被分割成固定大小的块，每个块都会被复制到多个块服务器上（可靠性）。块的冗余度默认为3。</a:t>
            </a:r>
            <a:endParaRPr lang="zh-CN" altLang="en-US" dirty="0"/>
          </a:p>
          <a:p>
            <a:r>
              <a:rPr lang="zh-CN" altLang="en-US" dirty="0">
                <a:sym typeface="+mn-ea"/>
              </a:rPr>
              <a:t>（3）GFS Master还管理着系统范围内的活动，比如块服务器之间的数据迁移等。</a:t>
            </a:r>
            <a:endParaRPr lang="zh-CN" altLang="en-US" dirty="0"/>
          </a:p>
          <a:p>
            <a:r>
              <a:rPr lang="zh-CN" altLang="en-US" dirty="0">
                <a:sym typeface="+mn-ea"/>
              </a:rPr>
              <a:t>（4）GFS Master与每个块服务器通信（发送心跳包），发送指令，获取状态。</a:t>
            </a:r>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a:p>
            <a:r>
              <a:rPr lang="zh-CN" altLang="en-US" dirty="0">
                <a:sym typeface="+mn-ea"/>
              </a:rPr>
              <a:t>论文也提到“副本的位置”的要求，如何选择副本的位置呢？即块副本位置选择的策略要满足两大目标：最大化数据可靠性和可用性。</a:t>
            </a:r>
            <a:endParaRPr lang="zh-CN" altLang="en-US" dirty="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本章分成</a:t>
            </a:r>
            <a:r>
              <a:rPr lang="en-US" altLang="zh-CN" dirty="0">
                <a:sym typeface="+mn-ea"/>
              </a:rPr>
              <a:t>5</a:t>
            </a:r>
            <a:r>
              <a:rPr lang="zh-CN" altLang="en-US" dirty="0">
                <a:sym typeface="+mn-ea"/>
              </a:rPr>
              <a:t>个小节，分别是</a:t>
            </a:r>
            <a:r>
              <a:rPr lang="zh-CN" altLang="en-US" dirty="0">
                <a:solidFill>
                  <a:schemeClr val="tx1">
                    <a:lumMod val="75000"/>
                    <a:lumOff val="25000"/>
                  </a:schemeClr>
                </a:solidFill>
                <a:latin typeface="微软雅黑" panose="020B0503020204020204" charset="-122"/>
                <a:ea typeface="微软雅黑" panose="020B0503020204020204" charset="-122"/>
                <a:sym typeface="+mn-ea"/>
              </a:rPr>
              <a:t>大数据技术概述</a:t>
            </a:r>
            <a:r>
              <a:rPr lang="zh-CN" altLang="en-US" dirty="0">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sym typeface="+mn-ea"/>
              </a:rPr>
              <a:t>Google的“三驾马车</a:t>
            </a:r>
            <a:r>
              <a:rPr lang="zh-CN" altLang="en-US" dirty="0">
                <a:sym typeface="+mn-ea"/>
              </a:rPr>
              <a:t>，</a:t>
            </a:r>
            <a:r>
              <a:rPr lang="en-US" altLang="zh-CN" dirty="0">
                <a:solidFill>
                  <a:schemeClr val="tx1">
                    <a:lumMod val="75000"/>
                    <a:lumOff val="25000"/>
                  </a:schemeClr>
                </a:solidFill>
                <a:latin typeface="微软雅黑" panose="020B0503020204020204" charset="-122"/>
                <a:ea typeface="微软雅黑" panose="020B0503020204020204" charset="-122"/>
                <a:sym typeface="+mn-ea"/>
              </a:rPr>
              <a:t>Hadoop</a:t>
            </a:r>
            <a:r>
              <a:rPr lang="zh-CN" altLang="en-US" dirty="0">
                <a:solidFill>
                  <a:schemeClr val="tx1">
                    <a:lumMod val="75000"/>
                    <a:lumOff val="25000"/>
                  </a:schemeClr>
                </a:solidFill>
                <a:latin typeface="微软雅黑" panose="020B0503020204020204" charset="-122"/>
                <a:ea typeface="微软雅黑" panose="020B0503020204020204" charset="-122"/>
                <a:sym typeface="+mn-ea"/>
              </a:rPr>
              <a:t>概述</a:t>
            </a:r>
            <a:r>
              <a:rPr lang="zh-CN" altLang="en-US" dirty="0">
                <a:sym typeface="+mn-ea"/>
              </a:rPr>
              <a:t>，</a:t>
            </a:r>
            <a:r>
              <a:rPr dirty="0">
                <a:solidFill>
                  <a:schemeClr val="tx1">
                    <a:lumMod val="75000"/>
                    <a:lumOff val="25000"/>
                  </a:schemeClr>
                </a:solidFill>
                <a:latin typeface="微软雅黑" panose="020B0503020204020204" charset="-122"/>
                <a:ea typeface="微软雅黑" panose="020B0503020204020204" charset="-122"/>
                <a:sym typeface="+mn-ea"/>
              </a:rPr>
              <a:t>Hadoop生态圈</a:t>
            </a:r>
            <a:r>
              <a:rPr lang="zh-CN" altLang="en-US" dirty="0">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sym typeface="+mn-ea"/>
              </a:rPr>
              <a:t>Hadoop典型应用场景与应用架构</a:t>
            </a:r>
            <a:r>
              <a:rPr lang="zh-CN" altLang="en-US" dirty="0">
                <a:sym typeface="+mn-ea"/>
              </a:rPr>
              <a:t>。</a:t>
            </a:r>
            <a:endParaRPr lang="zh-CN" altLang="en-US" dirty="0"/>
          </a:p>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在讨论MapReduce之前，我们先讨论一个与“PageRank”相关的问题。PageRank，即网页排名，又称网页级别。</a:t>
            </a:r>
          </a:p>
          <a:p>
            <a:r>
              <a:rPr lang="en-US" dirty="0"/>
              <a:t>如果现在有1~4四个网页，网页1的内容有链接到网页2、网页3、网页4，网页2的内容有链接到网页3、网页4，网页3没有链接到其他页面，网页4有内容链接到网页3，</a:t>
            </a:r>
            <a:r>
              <a:rPr lang="zh-CN" altLang="en-US" dirty="0"/>
              <a:t>如左图。</a:t>
            </a:r>
          </a:p>
          <a:p>
            <a:r>
              <a:rPr lang="zh-CN" altLang="en-US" dirty="0"/>
              <a:t>用一个矩阵向量表来表达这几个网页的关联关系，如右图。</a:t>
            </a:r>
          </a:p>
          <a:p>
            <a:r>
              <a:rPr lang="zh-CN" altLang="en-US" dirty="0"/>
              <a:t>计算这个44的矩阵，计算机丝毫没有问题。但如果网页非常多，比如计算1亿1亿的矩阵呢？则这个矩阵就非常大，一台计算机则计算不了，该怎么办呢？</a:t>
            </a:r>
          </a:p>
          <a:p>
            <a:r>
              <a:rPr lang="zh-CN" altLang="en-US" dirty="0"/>
              <a:t>有一个方法，就是把这个矩阵进行细分，分成很多小的矩阵。对每个小矩阵计算后，获得一个中间结果，再把中间结果合并起来，得到最终的结果。这其实就是“MapReduce”，</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再看一个案例：假设计算一个大任务</a:t>
            </a:r>
            <a:r>
              <a:rPr lang="en-US" altLang="zh-CN" dirty="0"/>
              <a:t>1</a:t>
            </a:r>
            <a:r>
              <a:rPr lang="zh-CN" altLang="en-US" dirty="0"/>
              <a:t>至</a:t>
            </a:r>
            <a:r>
              <a:rPr lang="en-US" altLang="zh-CN" dirty="0"/>
              <a:t>10</a:t>
            </a:r>
            <a:r>
              <a:rPr lang="zh-CN" altLang="en-US" dirty="0"/>
              <a:t>数字的相加，利用</a:t>
            </a:r>
            <a:r>
              <a:rPr lang="en-US" altLang="zh-CN" dirty="0"/>
              <a:t>MapReduce</a:t>
            </a:r>
            <a:r>
              <a:rPr lang="zh-CN" altLang="en-US" dirty="0"/>
              <a:t>思想，先将一个大任务分割成</a:t>
            </a:r>
            <a:r>
              <a:rPr lang="en-US" altLang="zh-CN" dirty="0"/>
              <a:t>n</a:t>
            </a:r>
            <a:r>
              <a:rPr lang="zh-CN" altLang="en-US" dirty="0"/>
              <a:t>个小任务，然后将小任务的计算结果汇总，得到最终的结果。</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通过以上两个案例可以得出</a:t>
            </a:r>
            <a:r>
              <a:rPr lang="en-US" altLang="zh-CN"/>
              <a:t>MapReduce</a:t>
            </a:r>
            <a:r>
              <a:rPr lang="zh-CN" altLang="en-US"/>
              <a:t>思想。</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接着来看一下</a:t>
            </a:r>
            <a:r>
              <a:rPr lang="en-US" altLang="zh-CN" dirty="0"/>
              <a:t>Google</a:t>
            </a:r>
            <a:r>
              <a:rPr lang="zh-CN" altLang="en-US" dirty="0"/>
              <a:t>的思想三。</a:t>
            </a:r>
          </a:p>
          <a:p>
            <a:r>
              <a:rPr lang="zh-CN" altLang="en-US" dirty="0"/>
              <a:t>首先看一下传统的关系型数据库表，</a:t>
            </a:r>
            <a:endParaRPr lang="en-US" dirty="0"/>
          </a:p>
          <a:p>
            <a:r>
              <a:rPr lang="en-US" dirty="0"/>
              <a:t>假设有一个学生信息系统记录了学生信息和成绩信息。该系统采用关系数据库保存数据。</a:t>
            </a:r>
            <a:r>
              <a:rPr lang="zh-CN" altLang="en-US" dirty="0"/>
              <a:t>如左图</a:t>
            </a:r>
            <a:r>
              <a:rPr lang="en-US" dirty="0"/>
              <a:t>所示是关系数据库中存储了学生信息和成绩信息的两张表。可以看出，两张表各自有相应的字段的定义。“学生成绩表”中的“stu_id”是“学生信息表”中的外键。</a:t>
            </a:r>
          </a:p>
          <a:p>
            <a:r>
              <a:rPr lang="en-US" dirty="0"/>
              <a:t>而采用BigTable存储这两张表的数据，存储模型如</a:t>
            </a:r>
            <a:r>
              <a:rPr lang="zh-CN" altLang="en-US" dirty="0"/>
              <a:t>右</a:t>
            </a:r>
            <a:r>
              <a:rPr lang="en-US" dirty="0"/>
              <a:t>图所示。它把数据分成两个列族（Column Family）存放，分别是：info、score。每个列族下存放的数据都有一个行键（RowKey），它相当于关系型数据库的主键。行键（RowKey）可以重复，但不能为空。</a:t>
            </a:r>
          </a:p>
          <a:p>
            <a:r>
              <a:rPr lang="en-US" dirty="0"/>
              <a:t>相同的行键的数据都属于同一行记录。每个列族下有多个列（Column）。列族在创建表时就固定下来，但列族下面的列可以随意定义。</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如图所示 可用来表达</a:t>
            </a:r>
            <a:r>
              <a:rPr lang="en-US" altLang="zh-CN" dirty="0" err="1">
                <a:sym typeface="+mn-ea"/>
              </a:rPr>
              <a:t>BigTable</a:t>
            </a:r>
            <a:r>
              <a:rPr lang="zh-CN" altLang="en-US" dirty="0">
                <a:sym typeface="+mn-ea"/>
              </a:rPr>
              <a:t>的数据模型</a:t>
            </a:r>
          </a:p>
          <a:p>
            <a:r>
              <a:rPr lang="zh-CN" altLang="en-US" dirty="0">
                <a:sym typeface="+mn-ea"/>
              </a:rPr>
              <a:t>可以看出，表格（Table）由行键（RowKey）和列族（Column Family）组成，每个列族下又分了多个列（Column），每个列下包含了时间戳（Timestamp）和值（Value）。这里的Timestamp可以理解为是Value的版本号（Version），所以同一个列下的数据可能会存在多个版本。</a:t>
            </a:r>
          </a:p>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再来看一下</a:t>
            </a:r>
            <a:r>
              <a:rPr lang="en-US" altLang="zh-CN" dirty="0"/>
              <a:t>BigTable</a:t>
            </a:r>
            <a:r>
              <a:rPr lang="zh-CN" altLang="en-US" dirty="0"/>
              <a:t>的架构，先理解分区</a:t>
            </a:r>
            <a:r>
              <a:rPr lang="en-US" altLang="zh-CN" dirty="0"/>
              <a:t>“Tablet”</a:t>
            </a:r>
            <a:r>
              <a:rPr lang="zh-CN" altLang="en-US" dirty="0"/>
              <a:t>，</a:t>
            </a:r>
          </a:p>
          <a:p>
            <a:r>
              <a:rPr lang="zh-CN" altLang="en-US" dirty="0"/>
              <a:t>表中的行用分区来管理，每一个分区叫做</a:t>
            </a:r>
            <a:r>
              <a:rPr lang="en-US" altLang="zh-CN" dirty="0"/>
              <a:t>Tablet</a:t>
            </a:r>
            <a:r>
              <a:rPr lang="zh-CN" altLang="en-US" dirty="0"/>
              <a:t>，</a:t>
            </a:r>
          </a:p>
          <a:p>
            <a:r>
              <a:rPr lang="en-US" altLang="zh-CN" dirty="0">
                <a:sym typeface="+mn-ea"/>
              </a:rPr>
              <a:t>Tablet1</a:t>
            </a:r>
            <a:r>
              <a:rPr lang="zh-CN" altLang="en-US" dirty="0">
                <a:sym typeface="+mn-ea"/>
              </a:rPr>
              <a:t>、</a:t>
            </a:r>
            <a:r>
              <a:rPr lang="en-US" altLang="zh-CN" dirty="0">
                <a:sym typeface="+mn-ea"/>
              </a:rPr>
              <a:t>Tablet2</a:t>
            </a:r>
            <a:r>
              <a:rPr lang="zh-CN" altLang="en-US" dirty="0">
                <a:sym typeface="+mn-ea"/>
              </a:rPr>
              <a:t>逻辑上连续，但在物理是并没有被划分，只是逻辑上的分区。</a:t>
            </a:r>
            <a:endParaRPr lang="zh-CN" alt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再看一个概念：分区服务器</a:t>
            </a:r>
            <a:r>
              <a:rPr lang="en-US" altLang="zh-CN" dirty="0"/>
              <a:t>“Tablet Server”</a:t>
            </a:r>
          </a:p>
          <a:p>
            <a:r>
              <a:rPr lang="zh-CN" altLang="en-US" dirty="0"/>
              <a:t>前面提到了分区</a:t>
            </a:r>
            <a:r>
              <a:rPr lang="en-US" altLang="zh-CN" dirty="0"/>
              <a:t>Tablet</a:t>
            </a:r>
            <a:r>
              <a:rPr lang="zh-CN" altLang="en-US" dirty="0"/>
              <a:t>，多个</a:t>
            </a:r>
            <a:r>
              <a:rPr lang="en-US" altLang="zh-CN" dirty="0"/>
              <a:t>Tablet</a:t>
            </a:r>
            <a:r>
              <a:rPr lang="zh-CN" altLang="en-US" dirty="0"/>
              <a:t>存在一台服务器上，并且由这台服务器去管理，我们成这台服务器为</a:t>
            </a:r>
            <a:r>
              <a:rPr lang="en-US" altLang="zh-CN" dirty="0"/>
              <a:t>Tablet Server</a:t>
            </a:r>
            <a:r>
              <a:rPr lang="zh-CN" altLang="en-US" dirty="0"/>
              <a:t>。</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err="1">
                <a:sym typeface="+mn-ea"/>
              </a:rPr>
              <a:t>BigTable</a:t>
            </a:r>
            <a:r>
              <a:rPr lang="zh-CN" altLang="en-US" b="1" dirty="0">
                <a:sym typeface="+mn-ea"/>
              </a:rPr>
              <a:t>架构如图所示，由一个</a:t>
            </a:r>
            <a:r>
              <a:rPr lang="en-US" altLang="zh-CN" b="1" dirty="0">
                <a:sym typeface="+mn-ea"/>
              </a:rPr>
              <a:t>Master</a:t>
            </a:r>
            <a:r>
              <a:rPr lang="zh-CN" altLang="en-US" b="1" dirty="0">
                <a:sym typeface="+mn-ea"/>
              </a:rPr>
              <a:t>和多个</a:t>
            </a:r>
            <a:r>
              <a:rPr lang="en-US" altLang="zh-CN" b="1" dirty="0">
                <a:sym typeface="+mn-ea"/>
              </a:rPr>
              <a:t>Tablet Server</a:t>
            </a:r>
            <a:r>
              <a:rPr lang="zh-CN" altLang="en-US" b="1" dirty="0">
                <a:sym typeface="+mn-ea"/>
              </a:rPr>
              <a:t>组成。</a:t>
            </a:r>
          </a:p>
          <a:p>
            <a:r>
              <a:rPr lang="en-US" altLang="zh-CN" b="1" dirty="0" err="1">
                <a:sym typeface="+mn-ea"/>
              </a:rPr>
              <a:t>BigTable</a:t>
            </a:r>
            <a:r>
              <a:rPr lang="zh-CN" altLang="en-US" b="1" dirty="0">
                <a:sym typeface="+mn-ea"/>
              </a:rPr>
              <a:t>的思想</a:t>
            </a:r>
            <a:r>
              <a:rPr lang="en-US" altLang="zh-CN" b="1" dirty="0">
                <a:sym typeface="+mn-ea"/>
              </a:rPr>
              <a:t>:</a:t>
            </a:r>
            <a:endParaRPr lang="en-US" altLang="zh-CN" dirty="0"/>
          </a:p>
          <a:p>
            <a:r>
              <a:rPr lang="zh-CN" altLang="en-US" dirty="0">
                <a:sym typeface="+mn-ea"/>
              </a:rPr>
              <a:t>是把所有的数据存入一张表</a:t>
            </a:r>
            <a:endParaRPr lang="zh-CN" altLang="en-US" dirty="0"/>
          </a:p>
          <a:p>
            <a:r>
              <a:rPr lang="zh-CN" altLang="en-US" dirty="0">
                <a:sym typeface="+mn-ea"/>
              </a:rPr>
              <a:t>通过牺牲空间，来换取时间</a:t>
            </a:r>
            <a:endParaRPr lang="zh-CN" altLang="en-US" dirty="0"/>
          </a:p>
          <a:p>
            <a:r>
              <a:rPr lang="zh-CN" altLang="en-US" dirty="0">
                <a:sym typeface="+mn-ea"/>
              </a:rPr>
              <a:t>违背关系型数据库范式的要求</a:t>
            </a:r>
            <a:endParaRPr lang="zh-CN" altLang="en-US" dirty="0"/>
          </a:p>
          <a:p>
            <a:r>
              <a:rPr lang="zh-CN" altLang="en-US" b="1" dirty="0">
                <a:sym typeface="+mn-ea"/>
              </a:rPr>
              <a:t>问题：</a:t>
            </a:r>
            <a:r>
              <a:rPr lang="zh-CN" altLang="en-US" dirty="0">
                <a:sym typeface="+mn-ea"/>
              </a:rPr>
              <a:t>引起数据的冗余</a:t>
            </a:r>
            <a:endParaRPr lang="zh-CN" altLang="en-US" dirty="0"/>
          </a:p>
          <a:p>
            <a:r>
              <a:rPr lang="zh-CN" altLang="en-US" b="1" dirty="0">
                <a:sym typeface="+mn-ea"/>
              </a:rPr>
              <a:t>优点：</a:t>
            </a:r>
            <a:r>
              <a:rPr lang="zh-CN" altLang="en-US" dirty="0">
                <a:sym typeface="+mn-ea"/>
              </a:rPr>
              <a:t>提高性能    面向列</a:t>
            </a:r>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dirty="0"/>
              <a:t>本节介绍了大数据的基本定义，以及大数据产生的背景，随着大数据时代的到来，大数据技术越来越多，对于如何对海量数据进行可靠存储和高效计算，是大数据技术面临的基本也是最核心问题。为了解决这两大问题，Google公司发表了三篇论文，GFS描述了一个分布式文件系统设计思路，实现数据存储；MapReduce采用“分而治之”的思想，实现高效计算；BigTable将所有数据存储到一张表中，以牺牲空间来换取时间。</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接下来学习第</a:t>
            </a:r>
            <a:r>
              <a:rPr lang="en-US" altLang="zh-CN" dirty="0"/>
              <a:t>4</a:t>
            </a:r>
            <a:r>
              <a:rPr lang="zh-CN" altLang="en-US" dirty="0"/>
              <a:t>小节：</a:t>
            </a:r>
            <a:r>
              <a:rPr lang="en-US" altLang="zh-CN" dirty="0"/>
              <a:t>Hadoop</a:t>
            </a:r>
            <a:r>
              <a:rPr lang="zh-CN" altLang="en-US" dirty="0"/>
              <a:t>概述</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先讲第</a:t>
            </a:r>
            <a:r>
              <a:rPr lang="en-US" altLang="zh-CN" dirty="0">
                <a:sym typeface="+mn-ea"/>
              </a:rPr>
              <a:t>1</a:t>
            </a:r>
            <a:r>
              <a:rPr lang="zh-CN" altLang="en-US" dirty="0">
                <a:sym typeface="+mn-ea"/>
              </a:rPr>
              <a:t>小节，课程介绍。</a:t>
            </a:r>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Hadoop是一个由Apache基金会开发的分布式系统基础架构。Apache Hadoop的Logo如图所示。</a:t>
            </a:r>
          </a:p>
          <a:p>
            <a:r>
              <a:rPr lang="en-US" altLang="zh-CN"/>
              <a:t>Hadoop的HDFS、MapReduce、HBase分别是对Google公司的GFS、MapReduce、BigTable思想的开源实现。</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HDFS（Hadoop Distributed File System）是Hadoop项目的核心子项目，是分布式计算中数据存储管理的基础，它是对Google公司的GFS论文的实现。</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a:sym typeface="+mn-ea"/>
              </a:rPr>
              <a:t>HDFS架构如图所示。</a:t>
            </a:r>
          </a:p>
          <a:p>
            <a:r>
              <a:rPr>
                <a:sym typeface="+mn-ea"/>
              </a:rPr>
              <a:t>它由名称节点（NameNode）、数据节点（DataNode）、第二名称节点组成（SecondaryNameNode）组成。</a:t>
            </a:r>
          </a:p>
          <a:p>
            <a:r>
              <a:rPr>
                <a:sym typeface="+mn-ea"/>
              </a:rPr>
              <a:t>NameNode相当于GFS论文提到的GFS Master，而DataNode相当于GFS论文提到的GFS ChunkServer。</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FS论文提到的“块副本位置选择的策略服务大目标：最大化数据可靠性和可用性”，在HDFS中是通过“机架感知与副本冗余存储策略”来实现的。“机架感知与副本冗余存储策略”在第3章“HDFS”中会详细介绍。如图所示，副本一保存在机架1（Rack1），而出于安全考虑，副本二保存在与机架1不一样的机架（如Rack2），而副本三则会保存在与副本二一样的机架（Rack2）。这主要是出于效率的考虑，因为副本二的主机如果坏了，可以按照就近原则，从同一个机架的其他主机获取。所以说，HDFS中副本位置的选择策略是考虑了“安全性”和“效率”的，它是GFS的“副本选择目标最大化数据可靠性和可用性”的一种具体实现方式。</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Hadoop的MapReduce与Google公司的MapReduce论文所提的实现思路是一样的。</a:t>
            </a:r>
          </a:p>
          <a:p>
            <a:r>
              <a:rPr lang="zh-CN" altLang="en-US" dirty="0"/>
              <a:t>在这里就不一一阐述了，而且第五章也会重点讲解</a:t>
            </a:r>
            <a:r>
              <a:rPr lang="en-US" altLang="zh-CN" dirty="0"/>
              <a:t>MapReduce</a:t>
            </a:r>
            <a:r>
              <a:rPr lang="zh-CN" altLang="en-US" dirty="0"/>
              <a:t>。</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HBase是对Google公司的BigTable论文的实现。</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在架构上，HBase主要由HMaster和Region Server两部分组成，如图所示。</a:t>
            </a:r>
          </a:p>
          <a:p>
            <a:r>
              <a:rPr lang="en-US" dirty="0"/>
              <a:t>表中的行用分区管理，每个分区叫作一个“Region”，存储“Region”的服务器称为“Region Server”。</a:t>
            </a:r>
          </a:p>
          <a:p>
            <a:r>
              <a:rPr lang="en-US" dirty="0"/>
              <a:t>HMaster相当于BigTable的Master，而Region Server相当于BigTable的Tablet Server。</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介绍万</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Hadoop</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与</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Google</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三篇论文的关系后，再看下</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Hadoop</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的发展史。</a:t>
            </a:r>
          </a:p>
          <a:p>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 </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 Hadoop</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最初是由</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Apache </a:t>
            </a:r>
            <a:r>
              <a:rPr kumimoji="1" lang="en-US" altLang="zh-CN" dirty="0" err="1">
                <a:solidFill>
                  <a:schemeClr val="tx1">
                    <a:lumMod val="65000"/>
                    <a:lumOff val="35000"/>
                  </a:schemeClr>
                </a:solidFill>
                <a:latin typeface="微软雅黑" panose="020B0503020204020204" charset="-122"/>
                <a:ea typeface="微软雅黑" panose="020B0503020204020204" charset="-122"/>
                <a:sym typeface="+mn-ea"/>
              </a:rPr>
              <a:t>Lucene</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项目的创始人</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Doug Cutting</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开发的文本搜索库。</a:t>
            </a:r>
          </a:p>
          <a:p>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Hadoop</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源自始于</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2002</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年的</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Apache </a:t>
            </a:r>
            <a:r>
              <a:rPr kumimoji="1" lang="en-US" altLang="zh-CN" dirty="0" err="1">
                <a:solidFill>
                  <a:schemeClr val="tx1">
                    <a:lumMod val="65000"/>
                    <a:lumOff val="35000"/>
                  </a:schemeClr>
                </a:solidFill>
                <a:latin typeface="微软雅黑" panose="020B0503020204020204" charset="-122"/>
                <a:ea typeface="微软雅黑" panose="020B0503020204020204" charset="-122"/>
                <a:sym typeface="+mn-ea"/>
              </a:rPr>
              <a:t>Nutch</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项目</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一个开源的网络搜索引擎并且也是</a:t>
            </a:r>
            <a:r>
              <a:rPr kumimoji="1" lang="en-US" altLang="zh-CN" dirty="0" err="1">
                <a:solidFill>
                  <a:schemeClr val="tx1">
                    <a:lumMod val="65000"/>
                    <a:lumOff val="35000"/>
                  </a:schemeClr>
                </a:solidFill>
                <a:latin typeface="微软雅黑" panose="020B0503020204020204" charset="-122"/>
                <a:ea typeface="微软雅黑" panose="020B0503020204020204" charset="-122"/>
                <a:sym typeface="+mn-ea"/>
              </a:rPr>
              <a:t>Lucene</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项目的一部分</a:t>
            </a:r>
          </a:p>
          <a:p>
            <a:r>
              <a:rPr lang="zh-CN" altLang="en-US" dirty="0"/>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Hadoop 在2008年正式成为Apache的顶级项目，其2008年以前的发展历程如图所示。</a:t>
            </a:r>
          </a:p>
          <a:p>
            <a:endParaRPr lang="zh-CN" altLang="en-US">
              <a:sym typeface="+mn-ea"/>
            </a:endParaRPr>
          </a:p>
          <a:p>
            <a:r>
              <a:rPr lang="zh-CN" altLang="en-US">
                <a:sym typeface="+mn-ea"/>
              </a:rPr>
              <a:t>在2004年，Nutch项目也模仿GFS开发了自己的分布式文件系统NDFS（Nutch Distributed File System），也就是HDFS的前身</a:t>
            </a:r>
            <a:endParaRPr lang="zh-CN" altLang="en-US"/>
          </a:p>
          <a:p>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2004</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年，谷歌公司又发表了另一篇具有深远影响的论文，阐述了</a:t>
            </a:r>
            <a:r>
              <a:rPr kumimoji="1" lang="en-US" altLang="zh-CN" dirty="0" err="1">
                <a:solidFill>
                  <a:schemeClr val="tx1">
                    <a:lumMod val="65000"/>
                    <a:lumOff val="35000"/>
                  </a:schemeClr>
                </a:solidFill>
                <a:latin typeface="微软雅黑" panose="020B0503020204020204" charset="-122"/>
                <a:ea typeface="微软雅黑" panose="020B0503020204020204" charset="-122"/>
                <a:sym typeface="+mn-ea"/>
              </a:rPr>
              <a:t>MapReduce</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分布式编程思想</a:t>
            </a:r>
          </a:p>
          <a:p>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 </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2005</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年，</a:t>
            </a:r>
            <a:r>
              <a:rPr kumimoji="1" lang="en-US" altLang="zh-CN" dirty="0" err="1">
                <a:solidFill>
                  <a:schemeClr val="tx1">
                    <a:lumMod val="65000"/>
                    <a:lumOff val="35000"/>
                  </a:schemeClr>
                </a:solidFill>
                <a:latin typeface="微软雅黑" panose="020B0503020204020204" charset="-122"/>
                <a:ea typeface="微软雅黑" panose="020B0503020204020204" charset="-122"/>
                <a:sym typeface="+mn-ea"/>
              </a:rPr>
              <a:t>Nutch</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开源实现了谷歌的</a:t>
            </a:r>
            <a:r>
              <a:rPr kumimoji="1" lang="en-US" altLang="zh-CN" dirty="0" err="1">
                <a:solidFill>
                  <a:schemeClr val="tx1">
                    <a:lumMod val="65000"/>
                    <a:lumOff val="35000"/>
                  </a:schemeClr>
                </a:solidFill>
                <a:latin typeface="微软雅黑" panose="020B0503020204020204" charset="-122"/>
                <a:ea typeface="微软雅黑" panose="020B0503020204020204" charset="-122"/>
                <a:sym typeface="+mn-ea"/>
              </a:rPr>
              <a:t>MapReduce</a:t>
            </a:r>
            <a:endParaRPr kumimoji="1" lang="en-US" altLang="zh-CN" dirty="0">
              <a:solidFill>
                <a:schemeClr val="tx1">
                  <a:lumMod val="65000"/>
                  <a:lumOff val="35000"/>
                </a:schemeClr>
              </a:solidFill>
              <a:latin typeface="微软雅黑" panose="020B0503020204020204" charset="-122"/>
              <a:ea typeface="微软雅黑" panose="020B0503020204020204" charset="-122"/>
            </a:endParaRPr>
          </a:p>
          <a:p>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 到了</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2006</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年</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2</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月，</a:t>
            </a:r>
            <a:r>
              <a:rPr kumimoji="1" lang="en-US" altLang="zh-CN" dirty="0" err="1">
                <a:solidFill>
                  <a:schemeClr val="tx1">
                    <a:lumMod val="65000"/>
                    <a:lumOff val="35000"/>
                  </a:schemeClr>
                </a:solidFill>
                <a:latin typeface="微软雅黑" panose="020B0503020204020204" charset="-122"/>
                <a:ea typeface="微软雅黑" panose="020B0503020204020204" charset="-122"/>
                <a:sym typeface="+mn-ea"/>
              </a:rPr>
              <a:t>Nutch</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中的</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NDFS</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和</a:t>
            </a:r>
            <a:r>
              <a:rPr kumimoji="1" lang="en-US" altLang="zh-CN" dirty="0" err="1">
                <a:solidFill>
                  <a:schemeClr val="tx1">
                    <a:lumMod val="65000"/>
                    <a:lumOff val="35000"/>
                  </a:schemeClr>
                </a:solidFill>
                <a:latin typeface="微软雅黑" panose="020B0503020204020204" charset="-122"/>
                <a:ea typeface="微软雅黑" panose="020B0503020204020204" charset="-122"/>
                <a:sym typeface="+mn-ea"/>
              </a:rPr>
              <a:t>MapReduce</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开始独立出来，成为</a:t>
            </a:r>
            <a:r>
              <a:rPr kumimoji="1" lang="en-US" altLang="zh-CN" dirty="0" err="1">
                <a:solidFill>
                  <a:schemeClr val="tx1">
                    <a:lumMod val="65000"/>
                    <a:lumOff val="35000"/>
                  </a:schemeClr>
                </a:solidFill>
                <a:latin typeface="微软雅黑" panose="020B0503020204020204" charset="-122"/>
                <a:ea typeface="微软雅黑" panose="020B0503020204020204" charset="-122"/>
                <a:sym typeface="+mn-ea"/>
              </a:rPr>
              <a:t>Lucene</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项目的一个子项目，称为</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Hadoop</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，同时，</a:t>
            </a:r>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Doug Cutting</a:t>
            </a: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加盟雅虎</a:t>
            </a:r>
          </a:p>
          <a:p>
            <a:r>
              <a:rPr lang="zh-CN" altLang="en-US">
                <a:sym typeface="+mn-ea"/>
              </a:rPr>
              <a:t>2008年1月，Hadoop正式成为Apache顶级项目，Hadoop也逐渐开始被雅虎之外的其他公司使用</a:t>
            </a:r>
            <a:endParaRPr lang="zh-CN" altLang="en-US"/>
          </a:p>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a:p>
            <a:r>
              <a:rPr lang="zh-CN" altLang="en-US"/>
              <a:t>这些数据都表示了</a:t>
            </a:r>
            <a:r>
              <a:rPr lang="en-US" altLang="zh-CN"/>
              <a:t>Hadoop</a:t>
            </a:r>
            <a:r>
              <a:rPr lang="zh-CN" altLang="en-US"/>
              <a:t>大数据技术一直在不断地发展和进步中，数据的储存容量和处理效率也在不断提高</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首先看一下该课程的地位，也就是说为什么要学习</a:t>
            </a:r>
            <a:r>
              <a:rPr lang="en-US" altLang="zh-CN" dirty="0"/>
              <a:t>Hadoop</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2010</a:t>
            </a:r>
            <a:r>
              <a:rPr lang="zh-CN" altLang="en-US"/>
              <a:t>年</a:t>
            </a:r>
            <a:r>
              <a:rPr lang="en-US" altLang="zh-CN"/>
              <a:t>5</a:t>
            </a:r>
            <a:r>
              <a:rPr lang="zh-CN" altLang="en-US"/>
              <a:t>月至</a:t>
            </a:r>
            <a:r>
              <a:rPr lang="en-US" altLang="zh-CN"/>
              <a:t>2017</a:t>
            </a:r>
            <a:r>
              <a:rPr lang="zh-CN" altLang="en-US"/>
              <a:t>年的发展历程如图所示。</a:t>
            </a:r>
          </a:p>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nSpc>
                <a:spcPct val="134000"/>
              </a:lnSpc>
              <a:spcBef>
                <a:spcPts val="0"/>
              </a:spcBef>
              <a:spcAft>
                <a:spcPts val="600"/>
              </a:spcAft>
              <a:buClr>
                <a:srgbClr val="000565"/>
              </a:buClr>
              <a:buSzPct val="80000"/>
              <a:buNone/>
              <a:tabLst>
                <a:tab pos="2660650" algn="l"/>
              </a:tabLst>
            </a:pP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总结以上发展历程，Hadoop经历了三代的版本演变，如图所示。其中Hadoop 2.x是目前主流的版本。</a:t>
            </a:r>
          </a:p>
          <a:p>
            <a:pPr>
              <a:lnSpc>
                <a:spcPct val="134000"/>
              </a:lnSpc>
              <a:spcBef>
                <a:spcPts val="0"/>
              </a:spcBef>
              <a:spcAft>
                <a:spcPts val="600"/>
              </a:spcAft>
              <a:buClr>
                <a:srgbClr val="000565"/>
              </a:buClr>
              <a:buSzPct val="80000"/>
              <a:buBlip>
                <a:blip r:embed="rId3"/>
              </a:buBlip>
              <a:tabLst>
                <a:tab pos="2660650" algn="l"/>
              </a:tabLst>
            </a:pP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其实最大改变的是hdfs,hdfs 通过最近black块计算，根据最近计算原则，本地black块，加入到内存，先计算，通过IO，共享内存计算区域，最后快速形成计算结果。</a:t>
            </a:r>
          </a:p>
          <a:p>
            <a:pPr>
              <a:lnSpc>
                <a:spcPct val="134000"/>
              </a:lnSpc>
              <a:spcBef>
                <a:spcPts val="0"/>
              </a:spcBef>
              <a:spcAft>
                <a:spcPts val="600"/>
              </a:spcAft>
              <a:buClr>
                <a:srgbClr val="000565"/>
              </a:buClr>
              <a:buSzPct val="80000"/>
              <a:buBlip>
                <a:blip r:embed="rId3"/>
              </a:buBlip>
              <a:tabLst>
                <a:tab pos="2660650" algn="l"/>
              </a:tabLst>
            </a:pPr>
            <a:r>
              <a:rPr lang="zh-CN" altLang="en-US"/>
              <a:t>Hadoop 3.0中引入了一些重要的功能和优化，包括HDFS 可擦除编码、多Namenode支持、MR Native Task优化、YARN基于cgroup的内存和磁盘IO隔离、YARN container resizing等。</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与Hadoop 1.x相比，Hadoop 2.x采用全新的架构，最明显的变化就是增加了YARN（一个通用资源调度框架），如图所示。</a:t>
            </a:r>
          </a:p>
          <a:p>
            <a:r>
              <a:rPr lang="zh-CN" altLang="en-US"/>
              <a:t>同时Hadoop 2.x还支持HDFS的Federation（联邦）、HA（High Availability）等。</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Hadoop 2.x </a:t>
            </a:r>
            <a:r>
              <a:rPr lang="zh-CN" altLang="en-US" dirty="0"/>
              <a:t>至</a:t>
            </a:r>
            <a:r>
              <a:rPr lang="en-US" dirty="0"/>
              <a:t>Hadoop 3.x</a:t>
            </a:r>
            <a:r>
              <a:rPr lang="zh-CN" altLang="en-US" dirty="0"/>
              <a:t>的演变</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Hadoop的发行版除了社区的Apache Hadoop外，Cloudera、Hortonworks、MapR、EMC、IBM、Intel、华为等公司都提供了自己的商业版本。Cloudera公司是最早将Hadoop商用的公司，CDH（Cloudera’s Distribution Including Apache Hadoop）是Cloudera公司的Hadoop发行版，完全开源，比Apache Hadoop在兼容性、安全性、稳定性上有增强。HDP（Hortonworks Data Platform）则是Hortonworks公司的发行版，Ambari也是Hortonworks公司提供的。</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现在来介绍下</a:t>
            </a:r>
            <a:r>
              <a:rPr lang="en-US" altLang="zh-CN" dirty="0"/>
              <a:t>Hadoop</a:t>
            </a:r>
            <a:r>
              <a:rPr lang="zh-CN" altLang="en-US" dirty="0"/>
              <a:t>的特点</a:t>
            </a:r>
          </a:p>
          <a:p>
            <a:r>
              <a:rPr lang="zh-CN" altLang="en-US" dirty="0">
                <a:sym typeface="+mn-ea"/>
              </a:rPr>
              <a:t>扩容能力强：</a:t>
            </a:r>
            <a:r>
              <a:rPr kumimoji="1" lang="zh-CN" altLang="en-US" dirty="0">
                <a:latin typeface="楷体" panose="02010609060101010101" charset="-122"/>
                <a:ea typeface="楷体" panose="02010609060101010101" charset="-122"/>
                <a:cs typeface="楷体" panose="02010609060101010101" charset="-122"/>
                <a:sym typeface="+mn-ea"/>
              </a:rPr>
              <a:t>数以千计的计算机集簇</a:t>
            </a:r>
            <a:endParaRPr lang="zh-CN" altLang="en-US" dirty="0"/>
          </a:p>
          <a:p>
            <a:r>
              <a:rPr lang="zh-CN" altLang="en-US" dirty="0">
                <a:sym typeface="+mn-ea"/>
              </a:rPr>
              <a:t>成本低：开源</a:t>
            </a:r>
            <a:endParaRPr lang="zh-CN" altLang="en-US" dirty="0"/>
          </a:p>
          <a:p>
            <a:r>
              <a:rPr lang="zh-CN" altLang="en-US" dirty="0">
                <a:sym typeface="+mn-ea"/>
              </a:rPr>
              <a:t>高效率：</a:t>
            </a:r>
            <a:r>
              <a:rPr kumimoji="1" lang="zh-CN" altLang="en-US" dirty="0">
                <a:latin typeface="楷体" panose="02010609060101010101" charset="-122"/>
                <a:ea typeface="楷体" panose="02010609060101010101" charset="-122"/>
                <a:cs typeface="楷体" panose="02010609060101010101" charset="-122"/>
                <a:sym typeface="+mn-ea"/>
              </a:rPr>
              <a:t>在节点之间动态地移动数据，并保证各个节点的动态平衡，因此处理速度非常快。</a:t>
            </a:r>
            <a:endParaRPr lang="zh-CN" altLang="en-US"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可靠性：</a:t>
            </a:r>
            <a:r>
              <a:rPr kumimoji="1" lang="zh-CN" altLang="en-US" dirty="0">
                <a:latin typeface="楷体" panose="02010609060101010101" charset="-122"/>
                <a:ea typeface="楷体" panose="02010609060101010101" charset="-122"/>
                <a:cs typeface="楷体" panose="02010609060101010101" charset="-122"/>
                <a:sym typeface="+mn-ea"/>
              </a:rPr>
              <a:t>能够自动保存数据的多个副本，并且能够自动将失败的任务重新分配。</a:t>
            </a:r>
            <a:endParaRPr kumimoji="1" lang="en-US" altLang="zh-CN" dirty="0">
              <a:latin typeface="楷体" panose="02010609060101010101" charset="-122"/>
              <a:ea typeface="楷体" panose="02010609060101010101" charset="-122"/>
              <a:cs typeface="楷体" panose="02010609060101010101" charset="-122"/>
            </a:endParaRPr>
          </a:p>
          <a:p>
            <a:pPr marL="0" marR="0" indent="0" algn="l" defTabSz="914400" rtl="0" eaLnBrk="1" fontAlgn="auto" latinLnBrk="0" hangingPunct="1">
              <a:lnSpc>
                <a:spcPct val="100000"/>
              </a:lnSpc>
              <a:spcBef>
                <a:spcPts val="0"/>
              </a:spcBef>
              <a:spcAft>
                <a:spcPts val="0"/>
              </a:spcAft>
              <a:buClrTx/>
              <a:buSzTx/>
              <a:buFontTx/>
              <a:buNone/>
              <a:defRPr/>
            </a:pPr>
            <a:endParaRPr kumimoji="1" lang="en-US" altLang="zh-CN" dirty="0">
              <a:latin typeface="楷体" panose="02010609060101010101" charset="-122"/>
              <a:ea typeface="楷体" panose="02010609060101010101" charset="-122"/>
              <a:cs typeface="楷体" panose="02010609060101010101" charset="-122"/>
            </a:endParaRPr>
          </a:p>
          <a:p>
            <a:pPr marL="0" marR="0" indent="0" algn="l" defTabSz="914400" rtl="0" eaLnBrk="1" fontAlgn="auto" latinLnBrk="0" hangingPunct="1">
              <a:lnSpc>
                <a:spcPct val="100000"/>
              </a:lnSpc>
              <a:spcBef>
                <a:spcPts val="0"/>
              </a:spcBef>
              <a:spcAft>
                <a:spcPts val="0"/>
              </a:spcAft>
              <a:buClrTx/>
              <a:buSzTx/>
              <a:buFontTx/>
              <a:buNone/>
              <a:defRPr/>
            </a:pPr>
            <a:endParaRPr kumimoji="1" lang="zh-CN" altLang="en-US" dirty="0">
              <a:latin typeface="楷体" panose="02010609060101010101" charset="-122"/>
              <a:ea typeface="楷体" panose="02010609060101010101" charset="-122"/>
              <a:cs typeface="楷体" panose="0201060906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dirty="0">
                <a:latin typeface="楷体" panose="02010609060101010101" charset="-122"/>
                <a:ea typeface="楷体" panose="02010609060101010101" charset="-122"/>
                <a:cs typeface="楷体" panose="02010609060101010101" charset="-122"/>
              </a:rPr>
              <a:t>Hadoop</a:t>
            </a:r>
            <a:r>
              <a:rPr kumimoji="1" lang="zh-CN" altLang="en-US" dirty="0">
                <a:latin typeface="楷体" panose="02010609060101010101" charset="-122"/>
                <a:ea typeface="楷体" panose="02010609060101010101" charset="-122"/>
                <a:cs typeface="楷体" panose="02010609060101010101" charset="-122"/>
              </a:rPr>
              <a:t>适用于大数据分析的离线场景；</a:t>
            </a:r>
          </a:p>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dirty="0">
                <a:latin typeface="楷体" panose="02010609060101010101" charset="-122"/>
                <a:ea typeface="楷体" panose="02010609060101010101" charset="-122"/>
                <a:cs typeface="楷体" panose="02010609060101010101" charset="-122"/>
              </a:rPr>
              <a:t>对于实时的、复杂的、在线分析场景需要结合其他系统来完成。</a:t>
            </a:r>
          </a:p>
          <a:p>
            <a:endParaRPr kumimoji="1" lang="zh-CN" altLang="en-US" dirty="0">
              <a:latin typeface="楷体" panose="02010609060101010101" charset="-122"/>
              <a:ea typeface="楷体" panose="02010609060101010101" charset="-122"/>
              <a:cs typeface="楷体" panose="02010609060101010101" charset="-122"/>
            </a:endParaRPr>
          </a:p>
        </p:txBody>
      </p:sp>
      <p:sp>
        <p:nvSpPr>
          <p:cNvPr id="4" name="Slide Number Placeholder 3"/>
          <p:cNvSpPr>
            <a:spLocks noGrp="1"/>
          </p:cNvSpPr>
          <p:nvPr>
            <p:ph type="sldNum" sz="quarter" idx="10"/>
          </p:nvPr>
        </p:nvSpPr>
        <p:spPr/>
        <p:txBody>
          <a:bodyPr/>
          <a:lstStyle/>
          <a:p>
            <a:fld id="{AC2F3D7F-3C6E-486F-84F6-2E547EFB7C0C}"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接下来学习本章的第</a:t>
            </a:r>
            <a:r>
              <a:rPr lang="en-US" altLang="zh-CN" dirty="0"/>
              <a:t>5</a:t>
            </a:r>
            <a:r>
              <a:rPr lang="zh-CN" altLang="en-US" dirty="0"/>
              <a:t>小节，</a:t>
            </a:r>
            <a:r>
              <a:rPr lang="en-US" altLang="zh-CN" dirty="0"/>
              <a:t>Hadoop</a:t>
            </a:r>
            <a:r>
              <a:rPr lang="zh-CN" altLang="en-US" dirty="0"/>
              <a:t>生态圈</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大数据本身是个很宽泛的概念，</a:t>
            </a:r>
            <a:r>
              <a:rPr lang="en-US" altLang="zh-CN" dirty="0"/>
              <a:t>Hadoop</a:t>
            </a:r>
            <a:r>
              <a:rPr lang="zh-CN" altLang="en-US" dirty="0"/>
              <a:t>生态圈（或者泛生态圈）基本上都是为了处理超过单机尺度的数据处理而诞生的。你可以把它比作一个厨房所以需要的各种工具。锅碗瓢盆，各有各的用处，互相之间又有重合。你可以用汤锅直接当碗吃饭喝汤，你可以用小刀或者刨子去皮。但是每个工具有自己的特性，虽然奇怪的组合也能工作，但是未必是最佳选择。</a:t>
            </a:r>
          </a:p>
          <a:p>
            <a:r>
              <a:rPr lang="zh-CN" altLang="en-US" dirty="0"/>
              <a:t>大数据，首先你要能存的下大数据。</a:t>
            </a:r>
            <a:br>
              <a:rPr lang="zh-CN" altLang="en-US" dirty="0"/>
            </a:br>
            <a:r>
              <a:rPr lang="zh-CN" altLang="en-US" dirty="0"/>
              <a:t>传统的文件系统是单机的，不能横跨不同的机器。</a:t>
            </a:r>
            <a:r>
              <a:rPr lang="en-US" altLang="zh-CN" dirty="0"/>
              <a:t>HDFS</a:t>
            </a:r>
            <a:r>
              <a:rPr lang="zh-CN" altLang="en-US" dirty="0"/>
              <a:t>（</a:t>
            </a:r>
            <a:r>
              <a:rPr lang="en-US" altLang="zh-CN" dirty="0"/>
              <a:t>Hadoop Distributed </a:t>
            </a:r>
            <a:r>
              <a:rPr lang="en-US" altLang="zh-CN" dirty="0" err="1"/>
              <a:t>FileSystem</a:t>
            </a:r>
            <a:r>
              <a:rPr lang="zh-CN" altLang="en-US" dirty="0"/>
              <a:t>）的设计本质上是为了大量的数据能横跨成百上千台机器，但是你看到的是一个文件系统而不是很多文件系统。比如你说我要获取</a:t>
            </a:r>
            <a:r>
              <a:rPr lang="en-US" altLang="zh-CN" dirty="0"/>
              <a:t>/</a:t>
            </a:r>
            <a:r>
              <a:rPr lang="en-US" altLang="zh-CN" dirty="0" err="1"/>
              <a:t>hdfs</a:t>
            </a:r>
            <a:r>
              <a:rPr lang="en-US" altLang="zh-CN" dirty="0"/>
              <a:t>/</a:t>
            </a:r>
            <a:r>
              <a:rPr lang="en-US" altLang="zh-CN" dirty="0" err="1"/>
              <a:t>tmp</a:t>
            </a:r>
            <a:r>
              <a:rPr lang="en-US" altLang="zh-CN" dirty="0"/>
              <a:t>/file1</a:t>
            </a:r>
            <a:r>
              <a:rPr lang="zh-CN" altLang="en-US" dirty="0"/>
              <a:t>的数据，你引用的是一个文件路径，但是实际的数据存放在很多不同的机器上。你作为用户，不需要知道这些，就好比在单机上你不关心文件分散在什么磁道什么扇区一样。</a:t>
            </a:r>
            <a:r>
              <a:rPr lang="en-US" altLang="zh-CN" dirty="0"/>
              <a:t>HDFS</a:t>
            </a:r>
            <a:r>
              <a:rPr lang="zh-CN" altLang="en-US" dirty="0"/>
              <a:t>为你管理这些数据。</a:t>
            </a:r>
          </a:p>
          <a:p>
            <a:r>
              <a:rPr lang="zh-CN" altLang="en-US" dirty="0"/>
              <a:t>存的下数据之后，你就开始考虑怎么处理数据。虽然</a:t>
            </a:r>
            <a:r>
              <a:rPr lang="en-US" altLang="zh-CN" dirty="0"/>
              <a:t>HDFS</a:t>
            </a:r>
            <a:r>
              <a:rPr lang="zh-CN" altLang="en-US" dirty="0"/>
              <a:t>可以为你整体管理不同机器上的数据，但是这些数据太大了。一台机器读取成</a:t>
            </a:r>
            <a:r>
              <a:rPr lang="en-US" altLang="zh-CN" dirty="0"/>
              <a:t>T</a:t>
            </a:r>
            <a:r>
              <a:rPr lang="zh-CN" altLang="en-US" dirty="0"/>
              <a:t>上</a:t>
            </a:r>
            <a:r>
              <a:rPr lang="en-US" altLang="zh-CN" dirty="0"/>
              <a:t>P</a:t>
            </a:r>
            <a:r>
              <a:rPr lang="zh-CN" altLang="en-US" dirty="0"/>
              <a:t>的数据（很大的数据哦，比如整个东京热有史以来所有高清电影的大小甚至更大），一台机器慢慢跑也许需要好几天甚至好几周。对于很多公司来说，单机处理是不可忍受的，比如微博要更新</a:t>
            </a:r>
            <a:r>
              <a:rPr lang="en-US" altLang="zh-CN" dirty="0"/>
              <a:t>24</a:t>
            </a:r>
            <a:r>
              <a:rPr lang="zh-CN" altLang="en-US" dirty="0"/>
              <a:t>小时热博，它必须在</a:t>
            </a:r>
            <a:r>
              <a:rPr lang="en-US" altLang="zh-CN" dirty="0"/>
              <a:t>24</a:t>
            </a:r>
            <a:r>
              <a:rPr lang="zh-CN" altLang="en-US" dirty="0"/>
              <a:t>小时之内跑完这些处理。那么我如果要用很多台机器处理，我就面临了如何分配工作，如果一台机器挂了如何重新启动相应的任务，机器之间如何互相通信交换数据以完成复杂的计算等等。这就是</a:t>
            </a:r>
            <a:r>
              <a:rPr lang="en-US" altLang="zh-CN" dirty="0" err="1"/>
              <a:t>MapReduce</a:t>
            </a:r>
            <a:r>
              <a:rPr lang="en-US" altLang="zh-CN" dirty="0"/>
              <a:t> / </a:t>
            </a:r>
            <a:r>
              <a:rPr lang="en-US" altLang="zh-CN" dirty="0" err="1"/>
              <a:t>Tez</a:t>
            </a:r>
            <a:r>
              <a:rPr lang="en-US" altLang="zh-CN" dirty="0"/>
              <a:t> / Spark</a:t>
            </a:r>
            <a:r>
              <a:rPr lang="zh-CN" altLang="en-US" dirty="0"/>
              <a:t>的功能。</a:t>
            </a:r>
            <a:r>
              <a:rPr lang="en-US" altLang="zh-CN" dirty="0" err="1"/>
              <a:t>MapReduce</a:t>
            </a:r>
            <a:r>
              <a:rPr lang="zh-CN" altLang="en-US" dirty="0"/>
              <a:t>是第一代计算引擎，</a:t>
            </a:r>
            <a:r>
              <a:rPr lang="en-US" altLang="zh-CN" dirty="0" err="1"/>
              <a:t>Tez</a:t>
            </a:r>
            <a:r>
              <a:rPr lang="zh-CN" altLang="en-US" dirty="0"/>
              <a:t>和</a:t>
            </a:r>
            <a:r>
              <a:rPr lang="en-US" altLang="zh-CN" dirty="0"/>
              <a:t>Spark</a:t>
            </a:r>
            <a:r>
              <a:rPr lang="zh-CN" altLang="en-US" dirty="0"/>
              <a:t>是第二代。</a:t>
            </a:r>
            <a:r>
              <a:rPr lang="en-US" altLang="zh-CN" dirty="0" err="1"/>
              <a:t>MapReduce</a:t>
            </a:r>
            <a:r>
              <a:rPr lang="zh-CN" altLang="en-US" dirty="0"/>
              <a:t>的设计，采用了很简化的计算模型，只有</a:t>
            </a:r>
            <a:r>
              <a:rPr lang="en-US" altLang="zh-CN" dirty="0"/>
              <a:t>Map</a:t>
            </a:r>
            <a:r>
              <a:rPr lang="zh-CN" altLang="en-US" dirty="0"/>
              <a:t>和</a:t>
            </a:r>
            <a:r>
              <a:rPr lang="en-US" altLang="zh-CN" dirty="0"/>
              <a:t>Reduce</a:t>
            </a:r>
            <a:r>
              <a:rPr lang="zh-CN" altLang="en-US" dirty="0"/>
              <a:t>两个计算过程（中间用</a:t>
            </a:r>
            <a:r>
              <a:rPr lang="en-US" altLang="zh-CN" dirty="0"/>
              <a:t>Shuffle</a:t>
            </a:r>
            <a:r>
              <a:rPr lang="zh-CN" altLang="en-US" dirty="0"/>
              <a:t>串联），用这个模型，已经可以处理大数据领域很大一部分问题了。</a:t>
            </a:r>
            <a:br>
              <a:rPr lang="zh-CN" altLang="en-US" dirty="0"/>
            </a:br>
            <a:r>
              <a:rPr lang="zh-CN" altLang="en-US" dirty="0"/>
              <a:t>那什么是</a:t>
            </a:r>
            <a:r>
              <a:rPr lang="en-US" altLang="zh-CN" dirty="0"/>
              <a:t>Map</a:t>
            </a:r>
            <a:r>
              <a:rPr lang="zh-CN" altLang="en-US" dirty="0"/>
              <a:t>什么是</a:t>
            </a:r>
            <a:r>
              <a:rPr lang="en-US" altLang="zh-CN" dirty="0"/>
              <a:t>Reduce</a:t>
            </a:r>
            <a:r>
              <a:rPr lang="zh-CN" altLang="en-US" dirty="0"/>
              <a:t>？</a:t>
            </a:r>
            <a:br>
              <a:rPr lang="zh-CN" altLang="en-US" dirty="0"/>
            </a:br>
            <a:r>
              <a:rPr lang="zh-CN" altLang="en-US" dirty="0"/>
              <a:t>考虑如果你要统计一个巨大的文本文件存储在类似</a:t>
            </a:r>
            <a:r>
              <a:rPr lang="en-US" altLang="zh-CN" dirty="0"/>
              <a:t>HDFS</a:t>
            </a:r>
            <a:r>
              <a:rPr lang="zh-CN" altLang="en-US" dirty="0"/>
              <a:t>上，你想要知道这个文本里各个词的出现频率。你启动了一个</a:t>
            </a:r>
            <a:r>
              <a:rPr lang="en-US" altLang="zh-CN" dirty="0" err="1"/>
              <a:t>MapReduce</a:t>
            </a:r>
            <a:r>
              <a:rPr lang="zh-CN" altLang="en-US" dirty="0"/>
              <a:t>程序。</a:t>
            </a:r>
            <a:r>
              <a:rPr lang="en-US" altLang="zh-CN" dirty="0"/>
              <a:t>Map</a:t>
            </a:r>
            <a:r>
              <a:rPr lang="zh-CN" altLang="en-US" dirty="0"/>
              <a:t>阶段，几百台机器同时读取这个文件的各个部分，分别把各自读到的部分分别统计出词频，产生类似</a:t>
            </a:r>
            <a:br>
              <a:rPr lang="zh-CN" altLang="en-US" dirty="0"/>
            </a:br>
            <a:r>
              <a:rPr lang="zh-CN" altLang="en-US" dirty="0"/>
              <a:t>（</a:t>
            </a:r>
            <a:r>
              <a:rPr lang="en-US" altLang="zh-CN" dirty="0"/>
              <a:t>hello, 12100</a:t>
            </a:r>
            <a:r>
              <a:rPr lang="zh-CN" altLang="en-US" dirty="0"/>
              <a:t>次），（</a:t>
            </a:r>
            <a:r>
              <a:rPr lang="en-US" altLang="zh-CN" dirty="0"/>
              <a:t>world</a:t>
            </a:r>
            <a:r>
              <a:rPr lang="zh-CN" altLang="en-US" dirty="0"/>
              <a:t>，</a:t>
            </a:r>
            <a:r>
              <a:rPr lang="en-US" altLang="zh-CN" dirty="0"/>
              <a:t>15214</a:t>
            </a:r>
            <a:r>
              <a:rPr lang="zh-CN" altLang="en-US" dirty="0"/>
              <a:t>次）等等这样的</a:t>
            </a:r>
            <a:r>
              <a:rPr lang="en-US" altLang="zh-CN" dirty="0"/>
              <a:t>Pair</a:t>
            </a:r>
            <a:r>
              <a:rPr lang="zh-CN" altLang="en-US" dirty="0"/>
              <a:t>（我这里把</a:t>
            </a:r>
            <a:r>
              <a:rPr lang="en-US" altLang="zh-CN" dirty="0"/>
              <a:t>Map</a:t>
            </a:r>
            <a:r>
              <a:rPr lang="zh-CN" altLang="en-US" dirty="0"/>
              <a:t>和</a:t>
            </a:r>
            <a:r>
              <a:rPr lang="en-US" altLang="zh-CN" dirty="0"/>
              <a:t>Combine</a:t>
            </a:r>
            <a:r>
              <a:rPr lang="zh-CN" altLang="en-US" dirty="0"/>
              <a:t>放在一起说以便简化）；这几百台机器各自都产生了如上的集合，然后又有几百台机器启动</a:t>
            </a:r>
            <a:r>
              <a:rPr lang="en-US" altLang="zh-CN" dirty="0"/>
              <a:t>Reduce</a:t>
            </a:r>
            <a:r>
              <a:rPr lang="zh-CN" altLang="en-US" dirty="0"/>
              <a:t>处理。</a:t>
            </a:r>
            <a:r>
              <a:rPr lang="en-US" altLang="zh-CN" dirty="0"/>
              <a:t>Reducer</a:t>
            </a:r>
            <a:r>
              <a:rPr lang="zh-CN" altLang="en-US" dirty="0"/>
              <a:t>机器</a:t>
            </a:r>
            <a:r>
              <a:rPr lang="en-US" altLang="zh-CN" dirty="0"/>
              <a:t>A</a:t>
            </a:r>
            <a:r>
              <a:rPr lang="zh-CN" altLang="en-US" dirty="0"/>
              <a:t>将从</a:t>
            </a:r>
            <a:r>
              <a:rPr lang="en-US" altLang="zh-CN" dirty="0"/>
              <a:t>Mapper</a:t>
            </a:r>
            <a:r>
              <a:rPr lang="zh-CN" altLang="en-US" dirty="0"/>
              <a:t>机器收到所有以</a:t>
            </a:r>
            <a:r>
              <a:rPr lang="en-US" altLang="zh-CN" dirty="0"/>
              <a:t>A</a:t>
            </a:r>
            <a:r>
              <a:rPr lang="zh-CN" altLang="en-US" dirty="0"/>
              <a:t>开头的统计结果，机器</a:t>
            </a:r>
            <a:r>
              <a:rPr lang="en-US" altLang="zh-CN" dirty="0"/>
              <a:t>B</a:t>
            </a:r>
            <a:r>
              <a:rPr lang="zh-CN" altLang="en-US" dirty="0"/>
              <a:t>将收到</a:t>
            </a:r>
            <a:r>
              <a:rPr lang="en-US" altLang="zh-CN" dirty="0"/>
              <a:t>B</a:t>
            </a:r>
            <a:r>
              <a:rPr lang="zh-CN" altLang="en-US" dirty="0"/>
              <a:t>开头的词汇统计结果（当然实际上不会真的以字母开头做依据，而是用函数产生</a:t>
            </a:r>
            <a:r>
              <a:rPr lang="en-US" altLang="zh-CN" dirty="0"/>
              <a:t>Hash</a:t>
            </a:r>
            <a:r>
              <a:rPr lang="zh-CN" altLang="en-US" dirty="0"/>
              <a:t>值以避免数据串化。因为类似</a:t>
            </a:r>
            <a:r>
              <a:rPr lang="en-US" altLang="zh-CN" dirty="0"/>
              <a:t>X</a:t>
            </a:r>
            <a:r>
              <a:rPr lang="zh-CN" altLang="en-US" dirty="0"/>
              <a:t>开头的词肯定比其他要少得多，而你不希望数据处理各个机器的工作量相差悬殊）。然后这些</a:t>
            </a:r>
            <a:r>
              <a:rPr lang="en-US" altLang="zh-CN" dirty="0"/>
              <a:t>Reducer</a:t>
            </a:r>
            <a:r>
              <a:rPr lang="zh-CN" altLang="en-US" dirty="0"/>
              <a:t>将再次汇总，（</a:t>
            </a:r>
            <a:r>
              <a:rPr lang="en-US" altLang="zh-CN" dirty="0"/>
              <a:t>hello</a:t>
            </a:r>
            <a:r>
              <a:rPr lang="zh-CN" altLang="en-US" dirty="0"/>
              <a:t>，</a:t>
            </a:r>
            <a:r>
              <a:rPr lang="en-US" altLang="zh-CN" dirty="0"/>
              <a:t>12100</a:t>
            </a:r>
            <a:r>
              <a:rPr lang="zh-CN" altLang="en-US" dirty="0"/>
              <a:t>）＋（</a:t>
            </a:r>
            <a:r>
              <a:rPr lang="en-US" altLang="zh-CN" dirty="0"/>
              <a:t>hello</a:t>
            </a:r>
            <a:r>
              <a:rPr lang="zh-CN" altLang="en-US" dirty="0"/>
              <a:t>，</a:t>
            </a:r>
            <a:r>
              <a:rPr lang="en-US" altLang="zh-CN" dirty="0"/>
              <a:t>12311</a:t>
            </a:r>
            <a:r>
              <a:rPr lang="zh-CN" altLang="en-US" dirty="0"/>
              <a:t>）＋（</a:t>
            </a:r>
            <a:r>
              <a:rPr lang="en-US" altLang="zh-CN" dirty="0"/>
              <a:t>hello</a:t>
            </a:r>
            <a:r>
              <a:rPr lang="zh-CN" altLang="en-US" dirty="0"/>
              <a:t>，</a:t>
            </a:r>
            <a:r>
              <a:rPr lang="en-US" altLang="zh-CN" dirty="0"/>
              <a:t>345881</a:t>
            </a:r>
            <a:r>
              <a:rPr lang="zh-CN" altLang="en-US" dirty="0"/>
              <a:t>）</a:t>
            </a:r>
            <a:r>
              <a:rPr lang="en-US" altLang="zh-CN" dirty="0"/>
              <a:t>= </a:t>
            </a:r>
            <a:r>
              <a:rPr lang="zh-CN" altLang="en-US" dirty="0"/>
              <a:t>（</a:t>
            </a:r>
            <a:r>
              <a:rPr lang="en-US" altLang="zh-CN" dirty="0"/>
              <a:t>hello</a:t>
            </a:r>
            <a:r>
              <a:rPr lang="zh-CN" altLang="en-US" dirty="0"/>
              <a:t>，</a:t>
            </a:r>
            <a:r>
              <a:rPr lang="en-US" altLang="zh-CN" dirty="0"/>
              <a:t>370292</a:t>
            </a:r>
            <a:r>
              <a:rPr lang="zh-CN" altLang="en-US" dirty="0"/>
              <a:t>）。每个</a:t>
            </a:r>
            <a:r>
              <a:rPr lang="en-US" altLang="zh-CN" dirty="0"/>
              <a:t>Reducer</a:t>
            </a:r>
            <a:r>
              <a:rPr lang="zh-CN" altLang="en-US" dirty="0"/>
              <a:t>都如上处理，你就得到了整个文件的词频结果。</a:t>
            </a:r>
            <a:br>
              <a:rPr lang="zh-CN" altLang="en-US" dirty="0"/>
            </a:br>
            <a:r>
              <a:rPr lang="zh-CN" altLang="en-US" dirty="0"/>
              <a:t>这看似是个很简单的模型，但很多算法都可以用这个模型描述了。</a:t>
            </a:r>
            <a:br>
              <a:rPr lang="zh-CN" altLang="en-US" dirty="0"/>
            </a:br>
            <a:r>
              <a:rPr lang="en-US" altLang="zh-CN" dirty="0"/>
              <a:t>Map</a:t>
            </a:r>
            <a:r>
              <a:rPr lang="zh-CN" altLang="en-US" dirty="0"/>
              <a:t>＋</a:t>
            </a:r>
            <a:r>
              <a:rPr lang="en-US" altLang="zh-CN" dirty="0"/>
              <a:t>Reduce</a:t>
            </a:r>
            <a:r>
              <a:rPr lang="zh-CN" altLang="en-US" dirty="0"/>
              <a:t>的简单模型很黄很暴力，虽然好用，但是很笨重。第二代的</a:t>
            </a:r>
            <a:r>
              <a:rPr lang="en-US" altLang="zh-CN" dirty="0" err="1"/>
              <a:t>Tez</a:t>
            </a:r>
            <a:r>
              <a:rPr lang="zh-CN" altLang="en-US" dirty="0"/>
              <a:t>和</a:t>
            </a:r>
            <a:r>
              <a:rPr lang="en-US" altLang="zh-CN" dirty="0"/>
              <a:t>Spark</a:t>
            </a:r>
            <a:r>
              <a:rPr lang="zh-CN" altLang="en-US" dirty="0"/>
              <a:t>除了内存</a:t>
            </a:r>
            <a:r>
              <a:rPr lang="en-US" altLang="zh-CN" dirty="0"/>
              <a:t>Cache</a:t>
            </a:r>
            <a:r>
              <a:rPr lang="zh-CN" altLang="en-US" dirty="0"/>
              <a:t>之类的新</a:t>
            </a:r>
            <a:r>
              <a:rPr lang="en-US" altLang="zh-CN" dirty="0"/>
              <a:t>feature</a:t>
            </a:r>
            <a:r>
              <a:rPr lang="zh-CN" altLang="en-US" dirty="0"/>
              <a:t>，本质上来说，是让</a:t>
            </a:r>
            <a:r>
              <a:rPr lang="en-US" altLang="zh-CN" dirty="0"/>
              <a:t>Map/Reduce</a:t>
            </a:r>
            <a:r>
              <a:rPr lang="zh-CN" altLang="en-US" dirty="0"/>
              <a:t>模型更通用，让</a:t>
            </a:r>
            <a:r>
              <a:rPr lang="en-US" altLang="zh-CN" dirty="0"/>
              <a:t>Map</a:t>
            </a:r>
            <a:r>
              <a:rPr lang="zh-CN" altLang="en-US" dirty="0"/>
              <a:t>和</a:t>
            </a:r>
            <a:r>
              <a:rPr lang="en-US" altLang="zh-CN" dirty="0"/>
              <a:t>Reduce</a:t>
            </a:r>
            <a:r>
              <a:rPr lang="zh-CN" altLang="en-US" dirty="0"/>
              <a:t>之间的界限更模糊，数据交换更灵活，更少的磁盘读写，以便更方便地描述复杂算法，取得更高的吞吐量。</a:t>
            </a:r>
          </a:p>
          <a:p>
            <a:r>
              <a:rPr lang="zh-CN" altLang="en-US" dirty="0"/>
              <a:t>有了</a:t>
            </a:r>
            <a:r>
              <a:rPr lang="en-US" altLang="zh-CN" dirty="0" err="1"/>
              <a:t>MapReduce</a:t>
            </a:r>
            <a:r>
              <a:rPr lang="zh-CN" altLang="en-US" dirty="0"/>
              <a:t>，</a:t>
            </a:r>
            <a:r>
              <a:rPr lang="en-US" altLang="zh-CN" dirty="0" err="1"/>
              <a:t>Tez</a:t>
            </a:r>
            <a:r>
              <a:rPr lang="zh-CN" altLang="en-US" dirty="0"/>
              <a:t>和</a:t>
            </a:r>
            <a:r>
              <a:rPr lang="en-US" altLang="zh-CN" dirty="0"/>
              <a:t>Spark</a:t>
            </a:r>
            <a:r>
              <a:rPr lang="zh-CN" altLang="en-US" dirty="0"/>
              <a:t>之后，程序员发现，</a:t>
            </a:r>
            <a:r>
              <a:rPr lang="en-US" altLang="zh-CN" dirty="0" err="1"/>
              <a:t>MapReduce</a:t>
            </a:r>
            <a:r>
              <a:rPr lang="zh-CN" altLang="en-US" dirty="0"/>
              <a:t>的程序写起来真麻烦。他们希望简化这个过程。这就好比你有了汇编语言，虽然你几乎什么都能干了，但是你还是觉得繁琐。你希望有个更高层更抽象的语言层来描述算法和数据处理流程。于是就有了</a:t>
            </a:r>
            <a:r>
              <a:rPr lang="en-US" altLang="zh-CN" dirty="0"/>
              <a:t>Pig</a:t>
            </a:r>
            <a:r>
              <a:rPr lang="zh-CN" altLang="en-US" dirty="0"/>
              <a:t>和</a:t>
            </a:r>
            <a:r>
              <a:rPr lang="en-US" altLang="zh-CN" dirty="0"/>
              <a:t>Hive</a:t>
            </a:r>
            <a:r>
              <a:rPr lang="zh-CN" altLang="en-US" dirty="0"/>
              <a:t>。</a:t>
            </a:r>
            <a:r>
              <a:rPr lang="en-US" altLang="zh-CN" dirty="0"/>
              <a:t>Pig</a:t>
            </a:r>
            <a:r>
              <a:rPr lang="zh-CN" altLang="en-US" dirty="0"/>
              <a:t>是接近脚本方式去描述</a:t>
            </a:r>
            <a:r>
              <a:rPr lang="en-US" altLang="zh-CN" dirty="0" err="1"/>
              <a:t>MapReduce</a:t>
            </a:r>
            <a:r>
              <a:rPr lang="zh-CN" altLang="en-US" dirty="0"/>
              <a:t>，</a:t>
            </a:r>
            <a:r>
              <a:rPr lang="en-US" altLang="zh-CN" dirty="0"/>
              <a:t>Hive</a:t>
            </a:r>
            <a:r>
              <a:rPr lang="zh-CN" altLang="en-US" dirty="0"/>
              <a:t>则用的是</a:t>
            </a:r>
            <a:r>
              <a:rPr lang="en-US" altLang="zh-CN" dirty="0"/>
              <a:t>SQL</a:t>
            </a:r>
            <a:r>
              <a:rPr lang="zh-CN" altLang="en-US" dirty="0"/>
              <a:t>。它们把脚本和</a:t>
            </a:r>
            <a:r>
              <a:rPr lang="en-US" altLang="zh-CN" dirty="0"/>
              <a:t>SQL</a:t>
            </a:r>
            <a:r>
              <a:rPr lang="zh-CN" altLang="en-US" dirty="0"/>
              <a:t>语言翻译成</a:t>
            </a:r>
            <a:r>
              <a:rPr lang="en-US" altLang="zh-CN" dirty="0" err="1"/>
              <a:t>MapReduce</a:t>
            </a:r>
            <a:r>
              <a:rPr lang="zh-CN" altLang="en-US" dirty="0"/>
              <a:t>程序，丢给计算引擎去计算，而你就从繁琐的</a:t>
            </a:r>
            <a:r>
              <a:rPr lang="en-US" altLang="zh-CN" dirty="0" err="1"/>
              <a:t>MapReduce</a:t>
            </a:r>
            <a:r>
              <a:rPr lang="zh-CN" altLang="en-US" dirty="0"/>
              <a:t>程序中解脱出来，用更简单更直观的语言去写程序了。</a:t>
            </a:r>
          </a:p>
          <a:p>
            <a:r>
              <a:rPr lang="zh-CN" altLang="en-US" dirty="0"/>
              <a:t>有了</a:t>
            </a:r>
            <a:r>
              <a:rPr lang="en-US" altLang="zh-CN" dirty="0"/>
              <a:t>Hive</a:t>
            </a:r>
            <a:r>
              <a:rPr lang="zh-CN" altLang="en-US" dirty="0"/>
              <a:t>之后，人们发现</a:t>
            </a:r>
            <a:r>
              <a:rPr lang="en-US" altLang="zh-CN" dirty="0"/>
              <a:t>SQL</a:t>
            </a:r>
            <a:r>
              <a:rPr lang="zh-CN" altLang="en-US" dirty="0"/>
              <a:t>对比</a:t>
            </a:r>
            <a:r>
              <a:rPr lang="en-US" altLang="zh-CN" dirty="0"/>
              <a:t>Java</a:t>
            </a:r>
            <a:r>
              <a:rPr lang="zh-CN" altLang="en-US" dirty="0"/>
              <a:t>有巨大的优势。一个是它太容易写了。刚才词频的东西，用</a:t>
            </a:r>
            <a:r>
              <a:rPr lang="en-US" altLang="zh-CN" dirty="0"/>
              <a:t>SQL</a:t>
            </a:r>
            <a:r>
              <a:rPr lang="zh-CN" altLang="en-US" dirty="0"/>
              <a:t>描述就只有一两行，</a:t>
            </a:r>
            <a:r>
              <a:rPr lang="en-US" altLang="zh-CN" dirty="0" err="1"/>
              <a:t>MapReduce</a:t>
            </a:r>
            <a:r>
              <a:rPr lang="zh-CN" altLang="en-US" dirty="0"/>
              <a:t>写起来大约要几十上百行。而更重要的是，非计算机背景的用户终于感受到了爱：我也会写</a:t>
            </a:r>
            <a:r>
              <a:rPr lang="en-US" altLang="zh-CN" dirty="0"/>
              <a:t>SQL</a:t>
            </a:r>
            <a:r>
              <a:rPr lang="zh-CN" altLang="en-US" dirty="0"/>
              <a:t>！于是数据分析人员终于从乞求工程师帮忙的窘境解脱出来，工程师也从写奇怪的一次性的处理程序中解脱出来。大家都开心了。</a:t>
            </a:r>
            <a:r>
              <a:rPr lang="en-US" altLang="zh-CN" dirty="0"/>
              <a:t>Hive</a:t>
            </a:r>
            <a:r>
              <a:rPr lang="zh-CN" altLang="en-US" dirty="0"/>
              <a:t>逐渐成长成了大数据仓库的核心组件。甚至很多公司的流水线作业集完全是用</a:t>
            </a:r>
            <a:r>
              <a:rPr lang="en-US" altLang="zh-CN" dirty="0"/>
              <a:t>SQL</a:t>
            </a:r>
            <a:r>
              <a:rPr lang="zh-CN" altLang="en-US" dirty="0"/>
              <a:t>描述，因为易写易改，一看就懂，容易维护。</a:t>
            </a:r>
          </a:p>
          <a:p>
            <a:r>
              <a:rPr lang="zh-CN" altLang="en-US" dirty="0"/>
              <a:t>自从数据分析人员开始用</a:t>
            </a:r>
            <a:r>
              <a:rPr lang="en-US" altLang="zh-CN" dirty="0"/>
              <a:t>Hive</a:t>
            </a:r>
            <a:r>
              <a:rPr lang="zh-CN" altLang="en-US" dirty="0"/>
              <a:t>分析数据之后，它们发现，</a:t>
            </a:r>
            <a:r>
              <a:rPr lang="en-US" altLang="zh-CN" dirty="0"/>
              <a:t>Hive</a:t>
            </a:r>
            <a:r>
              <a:rPr lang="zh-CN" altLang="en-US" dirty="0"/>
              <a:t>在</a:t>
            </a:r>
            <a:r>
              <a:rPr lang="en-US" altLang="zh-CN" dirty="0" err="1"/>
              <a:t>MapReduce</a:t>
            </a:r>
            <a:r>
              <a:rPr lang="zh-CN" altLang="en-US" dirty="0"/>
              <a:t>上跑，真鸡巴慢！流水线作业集也许没啥关系，比如</a:t>
            </a:r>
            <a:r>
              <a:rPr lang="en-US" altLang="zh-CN" dirty="0"/>
              <a:t>24</a:t>
            </a:r>
            <a:r>
              <a:rPr lang="zh-CN" altLang="en-US" dirty="0"/>
              <a:t>小时更新的推荐，反正</a:t>
            </a:r>
            <a:r>
              <a:rPr lang="en-US" altLang="zh-CN" dirty="0"/>
              <a:t>24</a:t>
            </a:r>
            <a:r>
              <a:rPr lang="zh-CN" altLang="en-US" dirty="0"/>
              <a:t>小时内跑完就算了。但是数据分析，人们总是希望能跑更快一些。比如我希望看过去一个小时内多少人在充气娃娃页面驻足，分别停留了多久，对于一个巨型网站海量数据下，这个处理过程也许要花几十分钟甚至很多小时。而这个分析也许只是你万里长征的第一步，你还要看多少人浏览了跳蛋多少人看了拉赫曼尼诺夫的</a:t>
            </a:r>
            <a:r>
              <a:rPr lang="en-US" altLang="zh-CN" dirty="0"/>
              <a:t>CD</a:t>
            </a:r>
            <a:r>
              <a:rPr lang="zh-CN" altLang="en-US" dirty="0"/>
              <a:t>，以便跟老板汇报，我们的用户是猥琐男闷骚女更多还是文艺青年／少女更多。你无法忍受等待的折磨，只能跟帅帅的工程师蝈蝈说，快，快，再快一点！</a:t>
            </a:r>
            <a:br>
              <a:rPr lang="zh-CN" altLang="en-US" dirty="0"/>
            </a:br>
            <a:r>
              <a:rPr lang="zh-CN" altLang="en-US" dirty="0"/>
              <a:t>于是</a:t>
            </a:r>
            <a:r>
              <a:rPr lang="en-US" altLang="zh-CN" dirty="0"/>
              <a:t>Impala</a:t>
            </a:r>
            <a:r>
              <a:rPr lang="zh-CN" altLang="en-US" dirty="0"/>
              <a:t>，</a:t>
            </a:r>
            <a:r>
              <a:rPr lang="en-US" altLang="zh-CN" dirty="0"/>
              <a:t>Presto</a:t>
            </a:r>
            <a:r>
              <a:rPr lang="zh-CN" altLang="en-US" dirty="0"/>
              <a:t>，</a:t>
            </a:r>
            <a:r>
              <a:rPr lang="en-US" altLang="zh-CN" dirty="0"/>
              <a:t>Drill</a:t>
            </a:r>
            <a:r>
              <a:rPr lang="zh-CN" altLang="en-US" dirty="0"/>
              <a:t>诞生了（当然还有无数非著名的交互</a:t>
            </a:r>
            <a:r>
              <a:rPr lang="en-US" altLang="zh-CN" dirty="0"/>
              <a:t>SQL</a:t>
            </a:r>
            <a:r>
              <a:rPr lang="zh-CN" altLang="en-US" dirty="0"/>
              <a:t>引擎，就不一一列举了）。三个系统的核心理念是，</a:t>
            </a:r>
            <a:r>
              <a:rPr lang="en-US" altLang="zh-CN" dirty="0" err="1"/>
              <a:t>MapReduce</a:t>
            </a:r>
            <a:r>
              <a:rPr lang="zh-CN" altLang="en-US" dirty="0"/>
              <a:t>引擎太慢，因为它太通用，太强壮，太保守，我们</a:t>
            </a:r>
            <a:r>
              <a:rPr lang="en-US" altLang="zh-CN" dirty="0"/>
              <a:t>SQL</a:t>
            </a:r>
            <a:r>
              <a:rPr lang="zh-CN" altLang="en-US" dirty="0"/>
              <a:t>需要更轻量，更激进地获取资源，更专门地对</a:t>
            </a:r>
            <a:r>
              <a:rPr lang="en-US" altLang="zh-CN" dirty="0"/>
              <a:t>SQL</a:t>
            </a:r>
            <a:r>
              <a:rPr lang="zh-CN" altLang="en-US" dirty="0"/>
              <a:t>做优化，而且不需要那么多容错性保证（因为系统出错了大不了重新启动任务，如果整个处理时间更短的话，比如几分钟之内）。这些系统让用户更快速地处理</a:t>
            </a:r>
            <a:r>
              <a:rPr lang="en-US" altLang="zh-CN" dirty="0"/>
              <a:t>SQL</a:t>
            </a:r>
            <a:r>
              <a:rPr lang="zh-CN" altLang="en-US" dirty="0"/>
              <a:t>任务，牺牲了通用性稳定性等特性。如果说</a:t>
            </a:r>
            <a:r>
              <a:rPr lang="en-US" altLang="zh-CN" dirty="0" err="1"/>
              <a:t>MapReduce</a:t>
            </a:r>
            <a:r>
              <a:rPr lang="zh-CN" altLang="en-US" dirty="0"/>
              <a:t>是大砍刀，砍啥都不怕，那上面三个就是剔骨刀，灵巧锋利，但是不能搞太大太硬的东西。</a:t>
            </a:r>
          </a:p>
          <a:p>
            <a:r>
              <a:rPr lang="zh-CN" altLang="en-US" dirty="0"/>
              <a:t>这些系统，说实话，一直没有达到人们期望的流行度。因为这时候又两个异类被造出来了。他们是</a:t>
            </a:r>
            <a:r>
              <a:rPr lang="en-US" altLang="zh-CN" dirty="0"/>
              <a:t>Hive on </a:t>
            </a:r>
            <a:r>
              <a:rPr lang="en-US" altLang="zh-CN" dirty="0" err="1"/>
              <a:t>Tez</a:t>
            </a:r>
            <a:r>
              <a:rPr lang="en-US" altLang="zh-CN" dirty="0"/>
              <a:t> / Spark</a:t>
            </a:r>
            <a:r>
              <a:rPr lang="zh-CN" altLang="en-US" dirty="0"/>
              <a:t>和</a:t>
            </a:r>
            <a:r>
              <a:rPr lang="en-US" altLang="zh-CN" dirty="0" err="1"/>
              <a:t>SparkSQL</a:t>
            </a:r>
            <a:r>
              <a:rPr lang="zh-CN" altLang="en-US" dirty="0"/>
              <a:t>。它们的设计理念是，</a:t>
            </a:r>
            <a:r>
              <a:rPr lang="en-US" altLang="zh-CN" dirty="0" err="1"/>
              <a:t>MapReduce</a:t>
            </a:r>
            <a:r>
              <a:rPr lang="zh-CN" altLang="en-US" dirty="0"/>
              <a:t>慢，但是如果我用新一代通用计算引擎</a:t>
            </a:r>
            <a:r>
              <a:rPr lang="en-US" altLang="zh-CN" dirty="0" err="1"/>
              <a:t>Tez</a:t>
            </a:r>
            <a:r>
              <a:rPr lang="zh-CN" altLang="en-US" dirty="0"/>
              <a:t>或者</a:t>
            </a:r>
            <a:r>
              <a:rPr lang="en-US" altLang="zh-CN" dirty="0"/>
              <a:t>Spark</a:t>
            </a:r>
            <a:r>
              <a:rPr lang="zh-CN" altLang="en-US" dirty="0"/>
              <a:t>来跑</a:t>
            </a:r>
            <a:r>
              <a:rPr lang="en-US" altLang="zh-CN" dirty="0"/>
              <a:t>SQL</a:t>
            </a:r>
            <a:r>
              <a:rPr lang="zh-CN" altLang="en-US" dirty="0"/>
              <a:t>，那我就能跑的更快。而且用户不需要维护两套系统。这就好比如果你厨房小，人又懒，对吃的精细程度要求有限，那你可以买个电饭煲，能蒸能煲能烧，省了好多厨具。</a:t>
            </a:r>
          </a:p>
          <a:p>
            <a:r>
              <a:rPr lang="zh-CN" altLang="en-US" dirty="0"/>
              <a:t>上面的介绍，基本就是一个数据仓库的构架了。底层</a:t>
            </a:r>
            <a:r>
              <a:rPr lang="en-US" altLang="zh-CN" dirty="0"/>
              <a:t>HDFS</a:t>
            </a:r>
            <a:r>
              <a:rPr lang="zh-CN" altLang="en-US" dirty="0"/>
              <a:t>，上面跑</a:t>
            </a:r>
            <a:r>
              <a:rPr lang="en-US" altLang="zh-CN" dirty="0" err="1"/>
              <a:t>MapReduce</a:t>
            </a:r>
            <a:r>
              <a:rPr lang="zh-CN" altLang="en-US" dirty="0"/>
              <a:t>／</a:t>
            </a:r>
            <a:r>
              <a:rPr lang="en-US" altLang="zh-CN" dirty="0" err="1"/>
              <a:t>Tez</a:t>
            </a:r>
            <a:r>
              <a:rPr lang="zh-CN" altLang="en-US" dirty="0"/>
              <a:t>／</a:t>
            </a:r>
            <a:r>
              <a:rPr lang="en-US" altLang="zh-CN" dirty="0"/>
              <a:t>Spark</a:t>
            </a:r>
            <a:r>
              <a:rPr lang="zh-CN" altLang="en-US" dirty="0"/>
              <a:t>，在上面跑</a:t>
            </a:r>
            <a:r>
              <a:rPr lang="en-US" altLang="zh-CN" dirty="0"/>
              <a:t>Hive</a:t>
            </a:r>
            <a:r>
              <a:rPr lang="zh-CN" altLang="en-US" dirty="0"/>
              <a:t>，</a:t>
            </a:r>
            <a:r>
              <a:rPr lang="en-US" altLang="zh-CN" dirty="0"/>
              <a:t>Pig</a:t>
            </a:r>
            <a:r>
              <a:rPr lang="zh-CN" altLang="en-US" dirty="0"/>
              <a:t>。或者</a:t>
            </a:r>
            <a:r>
              <a:rPr lang="en-US" altLang="zh-CN" dirty="0"/>
              <a:t>HDFS</a:t>
            </a:r>
            <a:r>
              <a:rPr lang="zh-CN" altLang="en-US" dirty="0"/>
              <a:t>上直接跑</a:t>
            </a:r>
            <a:r>
              <a:rPr lang="en-US" altLang="zh-CN" dirty="0"/>
              <a:t>Impala</a:t>
            </a:r>
            <a:r>
              <a:rPr lang="zh-CN" altLang="en-US" dirty="0"/>
              <a:t>，</a:t>
            </a:r>
            <a:r>
              <a:rPr lang="en-US" altLang="zh-CN" dirty="0"/>
              <a:t>Drill</a:t>
            </a:r>
            <a:r>
              <a:rPr lang="zh-CN" altLang="en-US" dirty="0"/>
              <a:t>，</a:t>
            </a:r>
            <a:r>
              <a:rPr lang="en-US" altLang="zh-CN" dirty="0"/>
              <a:t>Presto</a:t>
            </a:r>
            <a:r>
              <a:rPr lang="zh-CN" altLang="en-US" dirty="0"/>
              <a:t>。这解决了中低速数据处理的要求。</a:t>
            </a:r>
          </a:p>
          <a:p>
            <a:r>
              <a:rPr lang="zh-CN" altLang="en-US" dirty="0"/>
              <a:t>那如果我要更高速的处理呢？</a:t>
            </a:r>
            <a:br>
              <a:rPr lang="zh-CN" altLang="en-US" dirty="0"/>
            </a:br>
            <a:r>
              <a:rPr lang="zh-CN" altLang="en-US" dirty="0"/>
              <a:t>如果我是一个类似微博的公司，我希望显示不是</a:t>
            </a:r>
            <a:r>
              <a:rPr lang="en-US" altLang="zh-CN" dirty="0"/>
              <a:t>24</a:t>
            </a:r>
            <a:r>
              <a:rPr lang="zh-CN" altLang="en-US" dirty="0"/>
              <a:t>小时热博，我想看一个不断变化的热播榜，更新延迟在一分钟之内，上面的手段都将无法胜任。于是又一种计算模型被开发出来，这就是</a:t>
            </a:r>
            <a:r>
              <a:rPr lang="en-US" altLang="zh-CN" dirty="0"/>
              <a:t>Streaming</a:t>
            </a:r>
            <a:r>
              <a:rPr lang="zh-CN" altLang="en-US" dirty="0"/>
              <a:t>（流）计算。</a:t>
            </a:r>
            <a:r>
              <a:rPr lang="en-US" altLang="zh-CN" dirty="0"/>
              <a:t>Storm</a:t>
            </a:r>
            <a:r>
              <a:rPr lang="zh-CN" altLang="en-US" dirty="0"/>
              <a:t>是最流行的流计算平台。流计算的思路是，如果要达到更实时的更新，我何不在数据流进来的时候就处理了？比如还是词频统计的例子，我的数据流是一个一个的词，我就让他们一边流过我就一边开始统计了。流计算很牛逼，基本无延迟，但是它的短处是，不灵活，你想要统计的东西必须预先知道，毕竟数据流过就没了，你没算的东西就无法补算了。因此它是个很好的东西，但是无法替代上面数据仓库和批处理系统。</a:t>
            </a:r>
          </a:p>
          <a:p>
            <a:r>
              <a:rPr lang="zh-CN" altLang="en-US" dirty="0"/>
              <a:t>还有一个有些独立的模块是</a:t>
            </a:r>
            <a:r>
              <a:rPr lang="en-US" altLang="zh-CN" dirty="0"/>
              <a:t>KV Store</a:t>
            </a:r>
            <a:r>
              <a:rPr lang="zh-CN" altLang="en-US" dirty="0"/>
              <a:t>，比如</a:t>
            </a:r>
            <a:r>
              <a:rPr lang="en-US" altLang="zh-CN" dirty="0"/>
              <a:t>Cassandra</a:t>
            </a:r>
            <a:r>
              <a:rPr lang="zh-CN" altLang="en-US" dirty="0"/>
              <a:t>，</a:t>
            </a:r>
            <a:r>
              <a:rPr lang="en-US" altLang="zh-CN" dirty="0" err="1"/>
              <a:t>HBase</a:t>
            </a:r>
            <a:r>
              <a:rPr lang="zh-CN" altLang="en-US" dirty="0"/>
              <a:t>，</a:t>
            </a:r>
            <a:r>
              <a:rPr lang="en-US" altLang="zh-CN" dirty="0" err="1"/>
              <a:t>MongoDB</a:t>
            </a:r>
            <a:r>
              <a:rPr lang="zh-CN" altLang="en-US" dirty="0"/>
              <a:t>以及很多很多很多很多其他的（多到无法想象）。所以</a:t>
            </a:r>
            <a:r>
              <a:rPr lang="en-US" altLang="zh-CN" dirty="0"/>
              <a:t>KV Store</a:t>
            </a:r>
            <a:r>
              <a:rPr lang="zh-CN" altLang="en-US" dirty="0"/>
              <a:t>就是说，我有一堆键值，我能很快速滴获取与这个</a:t>
            </a:r>
            <a:r>
              <a:rPr lang="en-US" altLang="zh-CN" dirty="0"/>
              <a:t>Key</a:t>
            </a:r>
            <a:r>
              <a:rPr lang="zh-CN" altLang="en-US" dirty="0"/>
              <a:t>绑定的数据。比如我用身份证号，能取到你的身份数据。这个动作用</a:t>
            </a:r>
            <a:r>
              <a:rPr lang="en-US" altLang="zh-CN" dirty="0" err="1"/>
              <a:t>MapReduce</a:t>
            </a:r>
            <a:r>
              <a:rPr lang="zh-CN" altLang="en-US" dirty="0"/>
              <a:t>也能完成，但是很可能要扫描整个数据集。而</a:t>
            </a:r>
            <a:r>
              <a:rPr lang="en-US" altLang="zh-CN" dirty="0"/>
              <a:t>KV Store</a:t>
            </a:r>
            <a:r>
              <a:rPr lang="zh-CN" altLang="en-US" dirty="0"/>
              <a:t>专用来处理这个操作，所有存和取都专门为此优化了。从几个</a:t>
            </a:r>
            <a:r>
              <a:rPr lang="en-US" altLang="zh-CN" dirty="0"/>
              <a:t>P</a:t>
            </a:r>
            <a:r>
              <a:rPr lang="zh-CN" altLang="en-US" dirty="0"/>
              <a:t>的数据中查找一个身份证号，也许只要零点几秒。这让大数据公司的一些专门操作被大大优化了。比如我网页上有个根据订单号查找订单内容的页面，而整个网站的订单数量无法单机数据库存储，我就会考虑用</a:t>
            </a:r>
            <a:r>
              <a:rPr lang="en-US" altLang="zh-CN" dirty="0"/>
              <a:t>KV Store</a:t>
            </a:r>
            <a:r>
              <a:rPr lang="zh-CN" altLang="en-US" dirty="0"/>
              <a:t>来存。</a:t>
            </a:r>
            <a:r>
              <a:rPr lang="en-US" altLang="zh-CN" dirty="0"/>
              <a:t>KV Store</a:t>
            </a:r>
            <a:r>
              <a:rPr lang="zh-CN" altLang="en-US" dirty="0"/>
              <a:t>的理念是，基本无法处理复杂的计算，大多没法</a:t>
            </a:r>
            <a:r>
              <a:rPr lang="en-US" altLang="zh-CN" dirty="0"/>
              <a:t>JOIN</a:t>
            </a:r>
            <a:r>
              <a:rPr lang="zh-CN" altLang="en-US" dirty="0"/>
              <a:t>，也许没法聚合，没有强一致性保证（不同数据分布在不同机器上，你每次读取也许会读到不同的结果，也无法处理类似银行转账那样的强一致性要求的操作）。但是丫就是快。极快。</a:t>
            </a:r>
            <a:br>
              <a:rPr lang="zh-CN" altLang="en-US" dirty="0"/>
            </a:br>
            <a:r>
              <a:rPr lang="zh-CN" altLang="en-US" dirty="0"/>
              <a:t>每个不同的</a:t>
            </a:r>
            <a:r>
              <a:rPr lang="en-US" altLang="zh-CN" dirty="0"/>
              <a:t>KV Store</a:t>
            </a:r>
            <a:r>
              <a:rPr lang="zh-CN" altLang="en-US" dirty="0"/>
              <a:t>设计都有不同取舍，有些更快，有些容量更高，有些可以支持更复杂的操作。必有一款适合你。</a:t>
            </a:r>
          </a:p>
          <a:p>
            <a:r>
              <a:rPr lang="zh-CN" altLang="en-US" dirty="0"/>
              <a:t>除此之外，还有一些更特制的系统／组件，比如</a:t>
            </a:r>
            <a:r>
              <a:rPr lang="en-US" altLang="zh-CN" dirty="0"/>
              <a:t>Mahout</a:t>
            </a:r>
            <a:r>
              <a:rPr lang="zh-CN" altLang="en-US" dirty="0"/>
              <a:t>是分布式机器学习库，</a:t>
            </a:r>
            <a:r>
              <a:rPr lang="en-US" altLang="zh-CN" dirty="0" err="1"/>
              <a:t>Protobuf</a:t>
            </a:r>
            <a:r>
              <a:rPr lang="zh-CN" altLang="en-US" dirty="0"/>
              <a:t>是数据交换的编码和库，</a:t>
            </a:r>
            <a:r>
              <a:rPr lang="en-US" altLang="zh-CN" dirty="0" err="1"/>
              <a:t>ZooKeeper</a:t>
            </a:r>
            <a:r>
              <a:rPr lang="zh-CN" altLang="en-US" dirty="0"/>
              <a:t>是高一致性的分布存取协同系统，等等。</a:t>
            </a:r>
          </a:p>
          <a:p>
            <a:r>
              <a:rPr lang="zh-CN" altLang="en-US" dirty="0"/>
              <a:t>有了这么多乱七八糟的工具，都在同一个集群上运转，大家需要互相尊重有序工作。所以另外一个重要组件是，调度系统。现在最流行的是</a:t>
            </a:r>
            <a:r>
              <a:rPr lang="en-US" altLang="zh-CN" dirty="0"/>
              <a:t>Yarn</a:t>
            </a:r>
            <a:r>
              <a:rPr lang="zh-CN" altLang="en-US" dirty="0"/>
              <a:t>。你可以把他看作中央管理，好比你妈在厨房监工，哎，你妹妹切菜切完了，你可以把刀拿去杀鸡了。只要大家都服从你妈分配，那大家都能愉快滴烧菜。</a:t>
            </a:r>
          </a:p>
          <a:p>
            <a:r>
              <a:rPr lang="zh-CN" altLang="en-US" dirty="0"/>
              <a:t>你可以认为，大数据生态圈就是一个厨房工具生态圈。为了做不同的菜，中国菜，日本菜，法国菜，你需要各种不同的工具。而且客人的需求正在复杂化，你的厨具不断被发明，也没有一个万用的厨具可以处理所有情况，因此它会变的越来越复杂。</a:t>
            </a:r>
          </a:p>
          <a:p>
            <a:endParaRPr lang="zh-CN" altLang="en-US" dirty="0"/>
          </a:p>
        </p:txBody>
      </p:sp>
      <p:sp>
        <p:nvSpPr>
          <p:cNvPr id="4" name="Slide Number Placeholder 3"/>
          <p:cNvSpPr>
            <a:spLocks noGrp="1"/>
          </p:cNvSpPr>
          <p:nvPr>
            <p:ph type="sldNum" sz="quarter" idx="10"/>
          </p:nvPr>
        </p:nvSpPr>
        <p:spPr/>
        <p:txBody>
          <a:bodyPr/>
          <a:lstStyle/>
          <a:p>
            <a:fld id="{AC2F3D7F-3C6E-486F-84F6-2E547EFB7C0C}"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现在大致介绍下</a:t>
            </a:r>
            <a:r>
              <a:rPr lang="en-US" altLang="zh-CN" dirty="0"/>
              <a:t>Hadoop</a:t>
            </a:r>
            <a:r>
              <a:rPr lang="zh-CN" altLang="en-US" dirty="0"/>
              <a:t>生态圈的组件，这些组件会在接下来的学习中慢慢接触到。</a:t>
            </a:r>
          </a:p>
          <a:p>
            <a:r>
              <a:rPr lang="zh-CN" altLang="en-US" dirty="0"/>
              <a:t>首先第一个组件</a:t>
            </a:r>
            <a:r>
              <a:rPr lang="en-US" altLang="zh-CN" dirty="0"/>
              <a:t>...</a:t>
            </a:r>
          </a:p>
          <a:p>
            <a:r>
              <a:rPr lang="zh-CN" altLang="en-US" dirty="0"/>
              <a:t>第二个组件</a:t>
            </a:r>
            <a:r>
              <a:rPr lang="en-US" altLang="zh-CN" dirty="0"/>
              <a:t>...</a:t>
            </a:r>
          </a:p>
          <a:p>
            <a:r>
              <a:rPr lang="en-US" altLang="zh-CN" dirty="0"/>
              <a:t>.</a:t>
            </a:r>
          </a:p>
          <a:p>
            <a:r>
              <a:rPr lang="en-US" altLang="zh-CN" dirty="0"/>
              <a:t>.</a:t>
            </a:r>
          </a:p>
          <a:p>
            <a:r>
              <a:rPr lang="en-US" altLang="zh-CN" dirty="0"/>
              <a:t>.</a:t>
            </a:r>
          </a:p>
          <a:p>
            <a:r>
              <a:rPr lang="en-US" altLang="zh-CN" dirty="0"/>
              <a:t>.</a:t>
            </a:r>
          </a:p>
        </p:txBody>
      </p:sp>
      <p:sp>
        <p:nvSpPr>
          <p:cNvPr id="4" name="Slide Number Placeholder 3"/>
          <p:cNvSpPr>
            <a:spLocks noGrp="1"/>
          </p:cNvSpPr>
          <p:nvPr>
            <p:ph type="sldNum" sz="quarter" idx="10"/>
          </p:nvPr>
        </p:nvSpPr>
        <p:spPr/>
        <p:txBody>
          <a:bodyPr/>
          <a:lstStyle/>
          <a:p>
            <a:fld id="{AC2F3D7F-3C6E-486F-84F6-2E547EFB7C0C}"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现在来学习：本章最后一个小节，</a:t>
            </a:r>
            <a:r>
              <a:rPr lang="en-US" altLang="zh-CN"/>
              <a:t>Hadoop</a:t>
            </a:r>
            <a:r>
              <a:rPr lang="zh-CN" altLang="en-US" dirty="0"/>
              <a:t>典型应用场景与应用架构</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首先看一下该课程的地位，也就是说为什么要学习</a:t>
            </a:r>
            <a:r>
              <a:rPr lang="en-US" altLang="zh-CN" dirty="0"/>
              <a:t>Hadoop</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6</a:t>
            </a:fld>
            <a:endParaRPr lang="zh-CN" altLang="en-US"/>
          </a:p>
        </p:txBody>
      </p:sp>
    </p:spTree>
    <p:extLst>
      <p:ext uri="{BB962C8B-B14F-4D97-AF65-F5344CB8AC3E}">
        <p14:creationId xmlns:p14="http://schemas.microsoft.com/office/powerpoint/2010/main" val="2335514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先看一下</a:t>
            </a:r>
            <a:r>
              <a:rPr lang="en-US" altLang="zh-CN" dirty="0"/>
              <a:t>Hadoop</a:t>
            </a:r>
            <a:r>
              <a:rPr lang="zh-CN" altLang="en-US" dirty="0"/>
              <a:t>的十大应用场景</a:t>
            </a:r>
            <a:endParaRPr lang="en-US" dirty="0"/>
          </a:p>
          <a:p>
            <a:r>
              <a:rPr lang="en-US" dirty="0"/>
              <a:t>（1）在线旅游：目前全球范围内80%的在线旅游网站都是在使用Cloudera公司提供的Hadoop发行版，其中SearchBI网站曾经报道过的Expedia也在其中</a:t>
            </a:r>
          </a:p>
          <a:p>
            <a:r>
              <a:rPr lang="en-US" dirty="0"/>
              <a:t>（2）移动数据：Cloudera运营总监称，美国有70%的智能手机数据服务背后都是由Hadoop来支撑的，也就是说，包括数据的存储以及无线运营商的数据处理等，都是在利用Hadoop技术。</a:t>
            </a:r>
          </a:p>
          <a:p>
            <a:r>
              <a:rPr lang="en-US" dirty="0"/>
              <a:t>　	（3）电子商务：这一场景应该是非常确定的，eBay就是最大的实践者之一。国内的电商在Hadoop技术上也是储备颇为雄厚的。</a:t>
            </a:r>
          </a:p>
          <a:p>
            <a:r>
              <a:rPr lang="en-US" dirty="0"/>
              <a:t>（4）能源开采：美国Chevron公司是全美第二大石油公司，他们的IT部门主管介绍了Chevron使用Hadoop的经验，他们利用Hadoop进行数据的收集和处理，其中这些数据是海洋的地震数据，以便于他们找到油矿的位置。</a:t>
            </a:r>
          </a:p>
          <a:p>
            <a:r>
              <a:rPr lang="en-US" dirty="0"/>
              <a:t>（5）节能：另外一家能源服务商Opower也在使用Hadoop，为消费者提供节约电费的服务，其中对用户电费单进行了预测分析。</a:t>
            </a:r>
          </a:p>
          <a:p>
            <a:r>
              <a:rPr lang="en-US" dirty="0"/>
              <a:t>（6）基础架构管理：这是一个非常基础的应用场景，用户可以用Hadoop从服务器、交换机以及其他的设备中收集并分析数据。</a:t>
            </a:r>
          </a:p>
          <a:p>
            <a:r>
              <a:rPr lang="en-US" dirty="0"/>
              <a:t>（7）图像处理：创业公司Skybox Imaging 使用Hadoop来存储并处理图片数据，从卫星中拍摄的高清图像中探测地理变化。</a:t>
            </a:r>
          </a:p>
          <a:p>
            <a:r>
              <a:rPr lang="en-US" dirty="0"/>
              <a:t>（8）诈骗检测：这个场景用户接触的比较少，一般金融服务或者政府机构会用到。利用Hadoop来存储所有的客户交易数据，包括一些非结构化的数据，能够帮助机构发现客户的异常活动，预防欺诈行为。</a:t>
            </a:r>
          </a:p>
          <a:p>
            <a:r>
              <a:rPr lang="en-US" dirty="0"/>
              <a:t>（9）IT安全：除企业IT基础机构的管理之外，Hadoop还可以用来处理机器生成数据以便甄别来自恶意软件或者网络中的攻击。</a:t>
            </a:r>
          </a:p>
          <a:p>
            <a:r>
              <a:rPr lang="en-US" dirty="0"/>
              <a:t>（10）医疗保健：医疗行业也会用到Hadoop，像IBM的Watson就会使用Hadoop集群作为其服务的基础，包括语义分析等高级分析技术等。医疗机构可以利用语义分析为患者提供医护人员，并协助医生更好地为患者进行诊断。</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doop的典型应用架构示例如图所示。自下而上，分为数据来源层、数据传输层、数据存储层、编程模型层、数据分析层、上层业务。结构化与非结构化的离线数据，采集后保存在HDFS或HBase中。实时流数据则通过Kafka消息队列发送给Storm。</a:t>
            </a:r>
          </a:p>
          <a:p>
            <a:r>
              <a:rPr lang="en-US" dirty="0"/>
              <a:t>在编程模型层，Spark与MapReduce框架的数据交互，一般通过磁盘完成数据交换，这样的效率是很低的。为了解决这个问题，引入了Tachyon中间层，数据交换实际上在内存中进行了。</a:t>
            </a:r>
          </a:p>
          <a:p>
            <a:r>
              <a:rPr lang="en-US" dirty="0"/>
              <a:t>HDFS、HBase、Tachyon集群的Master通过ZooKeeper来管理，宕机时会自动选举出新的Leader，并且从节点会自动连接到新的Leader上。</a:t>
            </a:r>
          </a:p>
          <a:p>
            <a:r>
              <a:rPr lang="en-US" dirty="0"/>
              <a:t>数据分析层，采用先进机器学习的预测模型和集成学习的策略，进行大数据挖掘。</a:t>
            </a:r>
          </a:p>
          <a:p>
            <a:r>
              <a:rPr lang="en-US" dirty="0"/>
              <a:t>上层业务可以从数据分析层获取数据，对用户提供大数据可视化展示。</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dirty="0"/>
              <a:t>本节介绍了Hadoop发展简史，Hadoop源自始于2002年的Apache Nutch项目，是由Doug Cutting提出的，2008年正式成为Apache的顶级项目。Hadoop经历了三代的版本演变，与Hadoop 1.x相比，Hadoop 2.x采用全新的架构，增加了YARN，同时HDFS的Federation、HA、Wire-compatibity特性，Hadoop 2.x是目前主流的版本。Hadoop具有扩容能力强、成本低、高效率、可靠性等特点，适用于大数据分析、离线分析场景，不适用于少量数据、复杂数据、在线分析场景。Hadoop生态圈常用组件有HDFS、MapReduce、Yarn、HBase、Hive、Pig、Flume、Sqoop、Zookeeper、Ambari、Mahout等，本课程围绕着这十一个组件进行阐述，后面会详细讲解这些组件的主要功能和应用。最后介绍了Hadoop典型的十大应用场景和典型应用架构。</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62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dirty="0"/>
              <a:t>知识目标：</a:t>
            </a:r>
            <a:r>
              <a:rPr dirty="0"/>
              <a:t>学习Hadoop平台框架，学会手动搭建Hadoop环境，掌握Hadoop平台上存储及计算的原理、结构、工作流程，掌握基础的MapReduce编程，掌握Hadoop生态圈常用组件的作用、结构、配置和工作流程，并具备一定的动手及问题分析能力，使用掌握的知识应用到实际的项目实践中。</a:t>
            </a:r>
          </a:p>
          <a:p>
            <a:endParaRPr dirty="0"/>
          </a:p>
          <a:p>
            <a:r>
              <a:rPr dirty="0"/>
              <a:t>工程师思维方式</a:t>
            </a:r>
            <a:r>
              <a:rPr lang="zh-CN" dirty="0"/>
              <a:t>：</a:t>
            </a:r>
            <a:r>
              <a:rPr dirty="0"/>
              <a:t>通过本课程的学习，引导学生养成工程师逻辑思维、系统思维的思维方式及习惯。</a:t>
            </a:r>
          </a:p>
          <a:p>
            <a:endParaRPr dirty="0"/>
          </a:p>
          <a:p>
            <a:r>
              <a:rPr dirty="0"/>
              <a:t>分析及解决问题的能力</a:t>
            </a:r>
            <a:r>
              <a:rPr lang="zh-CN" dirty="0"/>
              <a:t>：</a:t>
            </a:r>
            <a:r>
              <a:rPr dirty="0"/>
              <a:t>课程中实验由浅及深，有一定的步骤及难度，操作不当可能会遇到问题；遇到问题时老师会给出引导，但不会直接告诉解决方法，因此，如何分析、分析完成后实施具体的解决步骤，都需要学生摸索完成，在这个摸索实践过程中，学生的分析及解决问题的能力得到培养。</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该课程需具备一下基础知识</a:t>
            </a:r>
          </a:p>
          <a:p>
            <a:r>
              <a:rPr lang="zh-CN" altLang="en-US" dirty="0">
                <a:sym typeface="+mn-ea"/>
              </a:rPr>
              <a:t>（</a:t>
            </a:r>
            <a:r>
              <a:rPr lang="en-US" altLang="zh-CN" dirty="0">
                <a:sym typeface="+mn-ea"/>
              </a:rPr>
              <a:t>1</a:t>
            </a:r>
            <a:r>
              <a:rPr lang="zh-CN" altLang="en-US" dirty="0">
                <a:sym typeface="+mn-ea"/>
              </a:rPr>
              <a:t>）</a:t>
            </a:r>
            <a:r>
              <a:rPr lang="en-US" altLang="zh-CN" dirty="0">
                <a:sym typeface="+mn-ea"/>
              </a:rPr>
              <a:t>Linux</a:t>
            </a:r>
            <a:r>
              <a:rPr lang="zh-CN" altLang="en-US" dirty="0">
                <a:sym typeface="+mn-ea"/>
              </a:rPr>
              <a:t>基础，对常用的命令熟悉。</a:t>
            </a:r>
            <a:endParaRPr lang="zh-CN" altLang="en-US" dirty="0"/>
          </a:p>
          <a:p>
            <a:r>
              <a:rPr lang="zh-CN" dirty="0">
                <a:sym typeface="+mn-ea"/>
              </a:rPr>
              <a:t>（</a:t>
            </a:r>
            <a:r>
              <a:rPr lang="en-US" altLang="zh-CN" dirty="0">
                <a:sym typeface="+mn-ea"/>
              </a:rPr>
              <a:t>2</a:t>
            </a:r>
            <a:r>
              <a:rPr lang="zh-CN" altLang="en-US" dirty="0">
                <a:sym typeface="+mn-ea"/>
              </a:rPr>
              <a:t>）</a:t>
            </a:r>
            <a:r>
              <a:rPr lang="en-US" altLang="zh-CN" dirty="0">
                <a:sym typeface="+mn-ea"/>
              </a:rPr>
              <a:t>JAVA</a:t>
            </a:r>
            <a:r>
              <a:rPr lang="zh-CN" altLang="en-US" dirty="0">
                <a:sym typeface="+mn-ea"/>
              </a:rPr>
              <a:t>基础，对</a:t>
            </a:r>
            <a:r>
              <a:rPr lang="en-US" altLang="zh-CN" dirty="0">
                <a:sym typeface="+mn-ea"/>
              </a:rPr>
              <a:t>JAVA</a:t>
            </a:r>
            <a:r>
              <a:rPr lang="zh-CN" altLang="en-US" dirty="0">
                <a:sym typeface="+mn-ea"/>
              </a:rPr>
              <a:t>语法、面向对象知识（封装继承多态）有了解</a:t>
            </a:r>
            <a:endParaRPr lang="zh-CN" altLang="en-US" dirty="0"/>
          </a:p>
          <a:p>
            <a:r>
              <a:rPr lang="zh-CN" altLang="en-US" dirty="0">
                <a:sym typeface="+mn-ea"/>
              </a:rPr>
              <a:t>（</a:t>
            </a:r>
            <a:r>
              <a:rPr lang="en-US" altLang="zh-CN" dirty="0">
                <a:sym typeface="+mn-ea"/>
              </a:rPr>
              <a:t>3</a:t>
            </a:r>
            <a:r>
              <a:rPr lang="zh-CN" altLang="en-US" dirty="0">
                <a:sym typeface="+mn-ea"/>
              </a:rPr>
              <a:t>）关系型数据库有所了解，懂得简单的查询语句，最好能了解分组、连接、多表查询、排序等知识点。</a:t>
            </a:r>
            <a:endParaRPr lang="zh-CN" altLang="en-US" dirty="0"/>
          </a:p>
          <a:p>
            <a:endParaRPr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r>
              <a:rPr lang="zh-CN" altLang="en-US" dirty="0">
                <a:sym typeface="+mn-ea"/>
              </a:rPr>
              <a:t>本课程采用闭卷考试形式进行考核，成绩由平时成绩、实验成绩、期末成绩三部分组成，其中平时成绩包括平时考勤、课堂提问等。</a:t>
            </a:r>
            <a:endParaRPr lang="zh-CN" altLang="en-US" dirty="0"/>
          </a:p>
          <a:p>
            <a:endParaRPr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2020/2/15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r>
              <a:rPr lang="zh-CN" altLang="en-US"/>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t>2020/2/15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0" hangingPunct="0">
              <a:defRPr/>
            </a:lvl1pPr>
          </a:lstStyle>
          <a:p>
            <a:fld id="{068C4245-2DB4-4457-AC6A-D8E11794E114}" type="datetimeFigureOut">
              <a:rPr lang="en-US" altLang="en-US"/>
              <a:t>2/15/2020</a:t>
            </a:fld>
            <a:endParaRPr lang="en-US" altLang="en-US"/>
          </a:p>
        </p:txBody>
      </p:sp>
      <p:sp>
        <p:nvSpPr>
          <p:cNvPr id="3" name="Footer Placeholder 4"/>
          <p:cNvSpPr>
            <a:spLocks noGrp="1"/>
          </p:cNvSpPr>
          <p:nvPr>
            <p:ph type="ftr" sz="quarter" idx="11"/>
          </p:nvPr>
        </p:nvSpPr>
        <p:spPr/>
        <p:txBody>
          <a:bodyPr/>
          <a:lstStyle>
            <a:lvl1pPr eaLnBrk="0" hangingPunct="0">
              <a:defRPr/>
            </a:lvl1pPr>
          </a:lstStyle>
          <a:p>
            <a:endParaRPr lang="en-US" altLang="en-US"/>
          </a:p>
        </p:txBody>
      </p:sp>
      <p:sp>
        <p:nvSpPr>
          <p:cNvPr id="4" name="Slide Number Placeholder 5"/>
          <p:cNvSpPr>
            <a:spLocks noGrp="1"/>
          </p:cNvSpPr>
          <p:nvPr>
            <p:ph type="sldNum" sz="quarter" idx="12"/>
          </p:nvPr>
        </p:nvSpPr>
        <p:spPr/>
        <p:txBody>
          <a:bodyPr/>
          <a:lstStyle>
            <a:lvl1pPr eaLnBrk="0" hangingPunct="0">
              <a:defRPr/>
            </a:lvl1pPr>
          </a:lstStyle>
          <a:p>
            <a:fld id="{EBCD4427-F983-4DBA-B951-CD70FAFEE3E0}"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2020/2/15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6" name="矩形 15"/>
          <p:cNvSpPr/>
          <p:nvPr userDrawn="1"/>
        </p:nvSpPr>
        <p:spPr>
          <a:xfrm>
            <a:off x="-4445" y="-3175"/>
            <a:ext cx="6901180" cy="12827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4445" y="125095"/>
            <a:ext cx="6901815" cy="144145"/>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userDrawn="1"/>
        </p:nvSpPr>
        <p:spPr>
          <a:xfrm>
            <a:off x="-4445" y="269240"/>
            <a:ext cx="6901180" cy="144145"/>
          </a:xfrm>
          <a:prstGeom prst="rect">
            <a:avLst/>
          </a:prstGeom>
          <a:solidFill>
            <a:srgbClr val="A50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片 50" descr="瑞翼教育（红灰版）"/>
          <p:cNvPicPr>
            <a:picLocks noChangeAspect="1"/>
          </p:cNvPicPr>
          <p:nvPr userDrawn="1"/>
        </p:nvPicPr>
        <p:blipFill>
          <a:blip r:embed="rId10"/>
          <a:stretch>
            <a:fillRect/>
          </a:stretch>
        </p:blipFill>
        <p:spPr>
          <a:xfrm>
            <a:off x="9236710" y="41275"/>
            <a:ext cx="1787525" cy="403225"/>
          </a:xfrm>
          <a:prstGeom prst="rect">
            <a:avLst/>
          </a:prstGeom>
        </p:spPr>
      </p:pic>
      <p:grpSp>
        <p:nvGrpSpPr>
          <p:cNvPr id="37" name="组合 36"/>
          <p:cNvGrpSpPr/>
          <p:nvPr userDrawn="1"/>
        </p:nvGrpSpPr>
        <p:grpSpPr>
          <a:xfrm>
            <a:off x="11423015" y="-3175"/>
            <a:ext cx="797560" cy="422275"/>
            <a:chOff x="-7" y="-6"/>
            <a:chExt cx="1256" cy="665"/>
          </a:xfrm>
        </p:grpSpPr>
        <p:sp>
          <p:nvSpPr>
            <p:cNvPr id="10" name="矩形 9"/>
            <p:cNvSpPr/>
            <p:nvPr userDrawn="1"/>
          </p:nvSpPr>
          <p:spPr>
            <a:xfrm>
              <a:off x="-6" y="-6"/>
              <a:ext cx="1255" cy="2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 y="196"/>
              <a:ext cx="1247" cy="227"/>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6" y="423"/>
              <a:ext cx="1255" cy="236"/>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红色SUGON"/>
          <p:cNvPicPr>
            <a:picLocks noChangeAspect="1"/>
          </p:cNvPicPr>
          <p:nvPr userDrawn="1"/>
        </p:nvPicPr>
        <p:blipFill>
          <a:blip r:embed="rId11"/>
          <a:stretch>
            <a:fillRect/>
          </a:stretch>
        </p:blipFill>
        <p:spPr>
          <a:xfrm>
            <a:off x="7284085" y="-149225"/>
            <a:ext cx="1757680" cy="7715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GIF"/><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slideLayout" Target="../slideLayouts/slideLayout1.xml"/><Relationship Id="rId3" Type="http://schemas.openxmlformats.org/officeDocument/2006/relationships/tags" Target="../tags/tag11.xml"/><Relationship Id="rId21" Type="http://schemas.openxmlformats.org/officeDocument/2006/relationships/tags" Target="../tags/tag29.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10" Type="http://schemas.openxmlformats.org/officeDocument/2006/relationships/tags" Target="../tags/tag18.xml"/><Relationship Id="rId19" Type="http://schemas.openxmlformats.org/officeDocument/2006/relationships/tags" Target="../tags/tag27.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tags" Target="../tags/tag45.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notesSlide" Target="../notesSlides/notesSlide25.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tags" Target="../tags/tag64.xml"/><Relationship Id="rId26" Type="http://schemas.openxmlformats.org/officeDocument/2006/relationships/notesSlide" Target="../notesSlides/notesSlide48.xml"/><Relationship Id="rId3" Type="http://schemas.openxmlformats.org/officeDocument/2006/relationships/tags" Target="../tags/tag49.xml"/><Relationship Id="rId21" Type="http://schemas.openxmlformats.org/officeDocument/2006/relationships/tags" Target="../tags/tag67.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5" Type="http://schemas.openxmlformats.org/officeDocument/2006/relationships/slideLayout" Target="../slideLayouts/slideLayout2.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tags" Target="../tags/tag66.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tags" Target="../tags/tag70.xml"/><Relationship Id="rId5" Type="http://schemas.openxmlformats.org/officeDocument/2006/relationships/tags" Target="../tags/tag51.xml"/><Relationship Id="rId15" Type="http://schemas.openxmlformats.org/officeDocument/2006/relationships/tags" Target="../tags/tag61.xml"/><Relationship Id="rId23" Type="http://schemas.openxmlformats.org/officeDocument/2006/relationships/tags" Target="../tags/tag69.xml"/><Relationship Id="rId10" Type="http://schemas.openxmlformats.org/officeDocument/2006/relationships/tags" Target="../tags/tag56.xml"/><Relationship Id="rId19" Type="http://schemas.openxmlformats.org/officeDocument/2006/relationships/tags" Target="../tags/tag65.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tags" Target="../tags/tag68.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tags" Target="../tags/tag88.xml"/><Relationship Id="rId26" Type="http://schemas.openxmlformats.org/officeDocument/2006/relationships/tags" Target="../tags/tag96.xml"/><Relationship Id="rId3" Type="http://schemas.openxmlformats.org/officeDocument/2006/relationships/tags" Target="../tags/tag73.xml"/><Relationship Id="rId21" Type="http://schemas.openxmlformats.org/officeDocument/2006/relationships/tags" Target="../tags/tag91.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tags" Target="../tags/tag87.xml"/><Relationship Id="rId25" Type="http://schemas.openxmlformats.org/officeDocument/2006/relationships/tags" Target="../tags/tag95.xml"/><Relationship Id="rId2" Type="http://schemas.openxmlformats.org/officeDocument/2006/relationships/tags" Target="../tags/tag72.xml"/><Relationship Id="rId16" Type="http://schemas.openxmlformats.org/officeDocument/2006/relationships/tags" Target="../tags/tag86.xml"/><Relationship Id="rId20" Type="http://schemas.openxmlformats.org/officeDocument/2006/relationships/tags" Target="../tags/tag90.xml"/><Relationship Id="rId29" Type="http://schemas.openxmlformats.org/officeDocument/2006/relationships/tags" Target="../tags/tag99.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24" Type="http://schemas.openxmlformats.org/officeDocument/2006/relationships/tags" Target="../tags/tag94.xml"/><Relationship Id="rId5" Type="http://schemas.openxmlformats.org/officeDocument/2006/relationships/tags" Target="../tags/tag75.xml"/><Relationship Id="rId15" Type="http://schemas.openxmlformats.org/officeDocument/2006/relationships/tags" Target="../tags/tag85.xml"/><Relationship Id="rId23" Type="http://schemas.openxmlformats.org/officeDocument/2006/relationships/tags" Target="../tags/tag93.xml"/><Relationship Id="rId28" Type="http://schemas.openxmlformats.org/officeDocument/2006/relationships/tags" Target="../tags/tag98.xml"/><Relationship Id="rId10" Type="http://schemas.openxmlformats.org/officeDocument/2006/relationships/tags" Target="../tags/tag80.xml"/><Relationship Id="rId19" Type="http://schemas.openxmlformats.org/officeDocument/2006/relationships/tags" Target="../tags/tag89.xml"/><Relationship Id="rId31" Type="http://schemas.openxmlformats.org/officeDocument/2006/relationships/notesSlide" Target="../notesSlides/notesSlide5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 Id="rId22" Type="http://schemas.openxmlformats.org/officeDocument/2006/relationships/tags" Target="../tags/tag92.xml"/><Relationship Id="rId27" Type="http://schemas.openxmlformats.org/officeDocument/2006/relationships/tags" Target="../tags/tag97.xml"/><Relationship Id="rId30"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notesSlide" Target="../notesSlides/notesSlide51.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slideLayout" Target="../slideLayouts/slideLayout2.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tags" Target="../tags/tag124.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3" Type="http://schemas.openxmlformats.org/officeDocument/2006/relationships/tags" Target="../tags/tag137.xml"/><Relationship Id="rId18" Type="http://schemas.openxmlformats.org/officeDocument/2006/relationships/tags" Target="../tags/tag142.xml"/><Relationship Id="rId26" Type="http://schemas.openxmlformats.org/officeDocument/2006/relationships/tags" Target="../tags/tag150.xml"/><Relationship Id="rId39" Type="http://schemas.openxmlformats.org/officeDocument/2006/relationships/tags" Target="../tags/tag163.xml"/><Relationship Id="rId21" Type="http://schemas.openxmlformats.org/officeDocument/2006/relationships/tags" Target="../tags/tag145.xml"/><Relationship Id="rId34" Type="http://schemas.openxmlformats.org/officeDocument/2006/relationships/tags" Target="../tags/tag158.xml"/><Relationship Id="rId42" Type="http://schemas.openxmlformats.org/officeDocument/2006/relationships/tags" Target="../tags/tag166.xml"/><Relationship Id="rId47" Type="http://schemas.openxmlformats.org/officeDocument/2006/relationships/tags" Target="../tags/tag171.xml"/><Relationship Id="rId50" Type="http://schemas.openxmlformats.org/officeDocument/2006/relationships/slideLayout" Target="../slideLayouts/slideLayout1.xml"/><Relationship Id="rId7" Type="http://schemas.openxmlformats.org/officeDocument/2006/relationships/tags" Target="../tags/tag131.xml"/><Relationship Id="rId2" Type="http://schemas.openxmlformats.org/officeDocument/2006/relationships/tags" Target="../tags/tag126.xml"/><Relationship Id="rId16" Type="http://schemas.openxmlformats.org/officeDocument/2006/relationships/tags" Target="../tags/tag140.xml"/><Relationship Id="rId29" Type="http://schemas.openxmlformats.org/officeDocument/2006/relationships/tags" Target="../tags/tag153.xml"/><Relationship Id="rId11" Type="http://schemas.openxmlformats.org/officeDocument/2006/relationships/tags" Target="../tags/tag135.xml"/><Relationship Id="rId24" Type="http://schemas.openxmlformats.org/officeDocument/2006/relationships/tags" Target="../tags/tag148.xml"/><Relationship Id="rId32" Type="http://schemas.openxmlformats.org/officeDocument/2006/relationships/tags" Target="../tags/tag156.xml"/><Relationship Id="rId37" Type="http://schemas.openxmlformats.org/officeDocument/2006/relationships/tags" Target="../tags/tag161.xml"/><Relationship Id="rId40" Type="http://schemas.openxmlformats.org/officeDocument/2006/relationships/tags" Target="../tags/tag164.xml"/><Relationship Id="rId45" Type="http://schemas.openxmlformats.org/officeDocument/2006/relationships/tags" Target="../tags/tag169.xml"/><Relationship Id="rId5" Type="http://schemas.openxmlformats.org/officeDocument/2006/relationships/tags" Target="../tags/tag129.xml"/><Relationship Id="rId15" Type="http://schemas.openxmlformats.org/officeDocument/2006/relationships/tags" Target="../tags/tag139.xml"/><Relationship Id="rId23" Type="http://schemas.openxmlformats.org/officeDocument/2006/relationships/tags" Target="../tags/tag147.xml"/><Relationship Id="rId28" Type="http://schemas.openxmlformats.org/officeDocument/2006/relationships/tags" Target="../tags/tag152.xml"/><Relationship Id="rId36" Type="http://schemas.openxmlformats.org/officeDocument/2006/relationships/tags" Target="../tags/tag160.xml"/><Relationship Id="rId49" Type="http://schemas.openxmlformats.org/officeDocument/2006/relationships/tags" Target="../tags/tag173.xml"/><Relationship Id="rId10" Type="http://schemas.openxmlformats.org/officeDocument/2006/relationships/tags" Target="../tags/tag134.xml"/><Relationship Id="rId19" Type="http://schemas.openxmlformats.org/officeDocument/2006/relationships/tags" Target="../tags/tag143.xml"/><Relationship Id="rId31" Type="http://schemas.openxmlformats.org/officeDocument/2006/relationships/tags" Target="../tags/tag155.xml"/><Relationship Id="rId44" Type="http://schemas.openxmlformats.org/officeDocument/2006/relationships/tags" Target="../tags/tag168.xml"/><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tags" Target="../tags/tag138.xml"/><Relationship Id="rId22" Type="http://schemas.openxmlformats.org/officeDocument/2006/relationships/tags" Target="../tags/tag146.xml"/><Relationship Id="rId27" Type="http://schemas.openxmlformats.org/officeDocument/2006/relationships/tags" Target="../tags/tag151.xml"/><Relationship Id="rId30" Type="http://schemas.openxmlformats.org/officeDocument/2006/relationships/tags" Target="../tags/tag154.xml"/><Relationship Id="rId35" Type="http://schemas.openxmlformats.org/officeDocument/2006/relationships/tags" Target="../tags/tag159.xml"/><Relationship Id="rId43" Type="http://schemas.openxmlformats.org/officeDocument/2006/relationships/tags" Target="../tags/tag167.xml"/><Relationship Id="rId48" Type="http://schemas.openxmlformats.org/officeDocument/2006/relationships/tags" Target="../tags/tag172.xml"/><Relationship Id="rId8" Type="http://schemas.openxmlformats.org/officeDocument/2006/relationships/tags" Target="../tags/tag132.xml"/><Relationship Id="rId51" Type="http://schemas.openxmlformats.org/officeDocument/2006/relationships/notesSlide" Target="../notesSlides/notesSlide60.xml"/><Relationship Id="rId3" Type="http://schemas.openxmlformats.org/officeDocument/2006/relationships/tags" Target="../tags/tag127.xml"/><Relationship Id="rId12" Type="http://schemas.openxmlformats.org/officeDocument/2006/relationships/tags" Target="../tags/tag136.xml"/><Relationship Id="rId17" Type="http://schemas.openxmlformats.org/officeDocument/2006/relationships/tags" Target="../tags/tag141.xml"/><Relationship Id="rId25" Type="http://schemas.openxmlformats.org/officeDocument/2006/relationships/tags" Target="../tags/tag149.xml"/><Relationship Id="rId33" Type="http://schemas.openxmlformats.org/officeDocument/2006/relationships/tags" Target="../tags/tag157.xml"/><Relationship Id="rId38" Type="http://schemas.openxmlformats.org/officeDocument/2006/relationships/tags" Target="../tags/tag162.xml"/><Relationship Id="rId46" Type="http://schemas.openxmlformats.org/officeDocument/2006/relationships/tags" Target="../tags/tag170.xml"/><Relationship Id="rId20" Type="http://schemas.openxmlformats.org/officeDocument/2006/relationships/tags" Target="../tags/tag144.xml"/><Relationship Id="rId41" Type="http://schemas.openxmlformats.org/officeDocument/2006/relationships/tags" Target="../tags/tag165.xml"/><Relationship Id="rId1" Type="http://schemas.openxmlformats.org/officeDocument/2006/relationships/tags" Target="../tags/tag125.xml"/><Relationship Id="rId6" Type="http://schemas.openxmlformats.org/officeDocument/2006/relationships/tags" Target="../tags/tag13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2"/>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3"/>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4"/>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5"/>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6"/>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7"/>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8"/>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04265" y="3474720"/>
            <a:ext cx="10163175" cy="829945"/>
          </a:xfrm>
          <a:prstGeom prst="rect">
            <a:avLst/>
          </a:prstGeom>
          <a:noFill/>
        </p:spPr>
        <p:txBody>
          <a:bodyPr wrap="square" rtlCol="0">
            <a:spAutoFit/>
          </a:bodyPr>
          <a:lstStyle/>
          <a:p>
            <a:pPr algn="ctr"/>
            <a:r>
              <a:rPr lang="zh-CN" altLang="en-US" sz="4800" b="1" dirty="0">
                <a:sym typeface="+mn-ea"/>
              </a:rPr>
              <a:t>第一章 初识</a:t>
            </a:r>
            <a:r>
              <a:rPr lang="en-US" altLang="zh-CN" sz="4800" b="1" dirty="0">
                <a:sym typeface="+mn-ea"/>
              </a:rPr>
              <a:t>Hadoop</a:t>
            </a:r>
            <a:r>
              <a:rPr lang="zh-CN" altLang="en-US" sz="4800" b="1" dirty="0">
                <a:sym typeface="+mn-ea"/>
              </a:rPr>
              <a:t>大数据技术</a:t>
            </a:r>
          </a:p>
        </p:txBody>
      </p:sp>
      <p:pic>
        <p:nvPicPr>
          <p:cNvPr id="5" name="图片 4" descr="反白瑞翼教育LOGO"/>
          <p:cNvPicPr>
            <a:picLocks noChangeAspect="1"/>
          </p:cNvPicPr>
          <p:nvPr/>
        </p:nvPicPr>
        <p:blipFill>
          <a:blip r:embed="rId11" cstate="print"/>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12" cstate="print"/>
          <a:stretch>
            <a:fillRect/>
          </a:stretch>
        </p:blipFill>
        <p:spPr>
          <a:xfrm>
            <a:off x="1651635" y="257175"/>
            <a:ext cx="2324735" cy="102044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大数据技术概述</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13106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34759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18071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3850" y="596900"/>
            <a:ext cx="6336030" cy="521970"/>
          </a:xfrm>
          <a:prstGeom prst="rect">
            <a:avLst/>
          </a:prstGeom>
          <a:noFill/>
        </p:spPr>
        <p:txBody>
          <a:bodyPr wrap="square" rtlCol="0">
            <a:spAutoFit/>
          </a:bodyPr>
          <a:lstStyle/>
          <a:p>
            <a:r>
              <a:rPr lang="en-US" altLang="zh-CN" sz="2800" b="1" dirty="0"/>
              <a:t>1.1.1</a:t>
            </a:r>
            <a:r>
              <a:rPr lang="zh-CN" altLang="en-US" sz="2800" b="1" dirty="0"/>
              <a:t>  大数据产生的背景</a:t>
            </a:r>
          </a:p>
        </p:txBody>
      </p:sp>
      <p:grpSp>
        <p:nvGrpSpPr>
          <p:cNvPr id="31" name="组合 30"/>
          <p:cNvGrpSpPr/>
          <p:nvPr/>
        </p:nvGrpSpPr>
        <p:grpSpPr>
          <a:xfrm>
            <a:off x="323850" y="1322070"/>
            <a:ext cx="11343640" cy="5472918"/>
            <a:chOff x="510" y="2905"/>
            <a:chExt cx="13495" cy="6372"/>
          </a:xfrm>
        </p:grpSpPr>
        <p:sp>
          <p:nvSpPr>
            <p:cNvPr id="20" name="横卷形 19"/>
            <p:cNvSpPr/>
            <p:nvPr/>
          </p:nvSpPr>
          <p:spPr>
            <a:xfrm>
              <a:off x="5160" y="5875"/>
              <a:ext cx="808" cy="663"/>
            </a:xfrm>
            <a:prstGeom prst="horizontalScroll">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横卷形 20"/>
            <p:cNvSpPr/>
            <p:nvPr/>
          </p:nvSpPr>
          <p:spPr>
            <a:xfrm>
              <a:off x="6180" y="5713"/>
              <a:ext cx="808" cy="663"/>
            </a:xfrm>
            <a:prstGeom prst="horizontalScroll">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燕尾形 21"/>
            <p:cNvSpPr/>
            <p:nvPr/>
          </p:nvSpPr>
          <p:spPr>
            <a:xfrm>
              <a:off x="3913" y="3600"/>
              <a:ext cx="6288" cy="1123"/>
            </a:xfrm>
            <a:prstGeom prst="chevron">
              <a:avLst>
                <a:gd name="adj" fmla="val 14923"/>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cxnSp>
          <p:nvCxnSpPr>
            <p:cNvPr id="23" name="直接连接符 22"/>
            <p:cNvCxnSpPr/>
            <p:nvPr/>
          </p:nvCxnSpPr>
          <p:spPr>
            <a:xfrm flipH="1" flipV="1">
              <a:off x="3845" y="3600"/>
              <a:ext cx="50" cy="5265"/>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510" y="8865"/>
              <a:ext cx="13495" cy="55"/>
            </a:xfrm>
            <a:prstGeom prst="straightConnector1">
              <a:avLst/>
            </a:prstGeom>
            <a:ln w="76200">
              <a:solidFill>
                <a:schemeClr val="bg1">
                  <a:lumMod val="50000"/>
                </a:schemeClr>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202" name="TextBox 9"/>
            <p:cNvSpPr txBox="1"/>
            <p:nvPr/>
          </p:nvSpPr>
          <p:spPr>
            <a:xfrm>
              <a:off x="510" y="8920"/>
              <a:ext cx="918"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1946</a:t>
              </a:r>
              <a:endParaRPr lang="zh-CN" altLang="en-US" sz="1400" dirty="0">
                <a:latin typeface="Trebuchet MS" panose="020B0603020202020204" pitchFamily="34" charset="0"/>
                <a:ea typeface="方正姚体" panose="02010601030101010101" pitchFamily="2" charset="-122"/>
              </a:endParaRPr>
            </a:p>
          </p:txBody>
        </p:sp>
        <p:sp>
          <p:nvSpPr>
            <p:cNvPr id="8203" name="TextBox 10"/>
            <p:cNvSpPr txBox="1"/>
            <p:nvPr/>
          </p:nvSpPr>
          <p:spPr>
            <a:xfrm>
              <a:off x="1453" y="8920"/>
              <a:ext cx="915"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1951</a:t>
              </a:r>
              <a:endParaRPr lang="zh-CN" altLang="en-US" sz="1400" dirty="0">
                <a:latin typeface="Trebuchet MS" panose="020B0603020202020204" pitchFamily="34" charset="0"/>
                <a:ea typeface="方正姚体" panose="02010601030101010101" pitchFamily="2" charset="-122"/>
              </a:endParaRPr>
            </a:p>
          </p:txBody>
        </p:sp>
        <p:sp>
          <p:nvSpPr>
            <p:cNvPr id="8204" name="TextBox 11"/>
            <p:cNvSpPr txBox="1"/>
            <p:nvPr/>
          </p:nvSpPr>
          <p:spPr>
            <a:xfrm>
              <a:off x="2368" y="8920"/>
              <a:ext cx="917"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1956</a:t>
              </a:r>
              <a:endParaRPr lang="zh-CN" altLang="en-US" sz="1400" dirty="0">
                <a:latin typeface="Trebuchet MS" panose="020B0603020202020204" pitchFamily="34" charset="0"/>
                <a:ea typeface="方正姚体" panose="02010601030101010101" pitchFamily="2" charset="-122"/>
              </a:endParaRPr>
            </a:p>
          </p:txBody>
        </p:sp>
        <p:sp>
          <p:nvSpPr>
            <p:cNvPr id="8205" name="TextBox 12"/>
            <p:cNvSpPr txBox="1"/>
            <p:nvPr/>
          </p:nvSpPr>
          <p:spPr>
            <a:xfrm>
              <a:off x="3448" y="8920"/>
              <a:ext cx="917"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1961</a:t>
              </a:r>
              <a:endParaRPr lang="zh-CN" altLang="en-US" sz="1400" dirty="0">
                <a:latin typeface="Trebuchet MS" panose="020B0603020202020204" pitchFamily="34" charset="0"/>
                <a:ea typeface="方正姚体" panose="02010601030101010101" pitchFamily="2" charset="-122"/>
              </a:endParaRPr>
            </a:p>
          </p:txBody>
        </p:sp>
        <p:sp>
          <p:nvSpPr>
            <p:cNvPr id="8206" name="TextBox 13"/>
            <p:cNvSpPr txBox="1"/>
            <p:nvPr/>
          </p:nvSpPr>
          <p:spPr>
            <a:xfrm>
              <a:off x="4863" y="8920"/>
              <a:ext cx="917"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1970</a:t>
              </a:r>
              <a:endParaRPr lang="zh-CN" altLang="en-US" sz="1400" dirty="0">
                <a:latin typeface="Trebuchet MS" panose="020B0603020202020204" pitchFamily="34" charset="0"/>
                <a:ea typeface="方正姚体" panose="02010601030101010101" pitchFamily="2" charset="-122"/>
              </a:endParaRPr>
            </a:p>
          </p:txBody>
        </p:sp>
        <p:sp>
          <p:nvSpPr>
            <p:cNvPr id="8207" name="TextBox 14"/>
            <p:cNvSpPr txBox="1"/>
            <p:nvPr/>
          </p:nvSpPr>
          <p:spPr>
            <a:xfrm>
              <a:off x="5935" y="8920"/>
              <a:ext cx="915"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1974</a:t>
              </a:r>
              <a:endParaRPr lang="zh-CN" altLang="en-US" sz="1400" dirty="0">
                <a:latin typeface="Trebuchet MS" panose="020B0603020202020204" pitchFamily="34" charset="0"/>
                <a:ea typeface="方正姚体" panose="02010601030101010101" pitchFamily="2" charset="-122"/>
              </a:endParaRPr>
            </a:p>
          </p:txBody>
        </p:sp>
        <p:sp>
          <p:nvSpPr>
            <p:cNvPr id="8208" name="TextBox 15"/>
            <p:cNvSpPr txBox="1"/>
            <p:nvPr/>
          </p:nvSpPr>
          <p:spPr>
            <a:xfrm>
              <a:off x="6820" y="8920"/>
              <a:ext cx="918"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1979</a:t>
              </a:r>
              <a:endParaRPr lang="zh-CN" altLang="en-US" sz="1400" dirty="0">
                <a:latin typeface="Trebuchet MS" panose="020B0603020202020204" pitchFamily="34" charset="0"/>
                <a:ea typeface="方正姚体" panose="02010601030101010101" pitchFamily="2" charset="-122"/>
              </a:endParaRPr>
            </a:p>
          </p:txBody>
        </p:sp>
        <p:sp>
          <p:nvSpPr>
            <p:cNvPr id="8209" name="TextBox 16"/>
            <p:cNvSpPr txBox="1"/>
            <p:nvPr/>
          </p:nvSpPr>
          <p:spPr>
            <a:xfrm>
              <a:off x="8220" y="8920"/>
              <a:ext cx="918"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1991</a:t>
              </a:r>
              <a:endParaRPr lang="zh-CN" altLang="en-US" sz="1400" dirty="0">
                <a:latin typeface="Trebuchet MS" panose="020B0603020202020204" pitchFamily="34" charset="0"/>
                <a:ea typeface="方正姚体" panose="02010601030101010101" pitchFamily="2" charset="-122"/>
              </a:endParaRPr>
            </a:p>
          </p:txBody>
        </p:sp>
        <p:sp>
          <p:nvSpPr>
            <p:cNvPr id="8210" name="TextBox 17"/>
            <p:cNvSpPr txBox="1"/>
            <p:nvPr/>
          </p:nvSpPr>
          <p:spPr>
            <a:xfrm>
              <a:off x="9918" y="8920"/>
              <a:ext cx="915"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2001</a:t>
              </a:r>
              <a:endParaRPr lang="zh-CN" altLang="en-US" sz="1400" dirty="0">
                <a:latin typeface="Trebuchet MS" panose="020B0603020202020204" pitchFamily="34" charset="0"/>
                <a:ea typeface="方正姚体" panose="02010601030101010101" pitchFamily="2" charset="-122"/>
              </a:endParaRPr>
            </a:p>
          </p:txBody>
        </p:sp>
        <p:sp>
          <p:nvSpPr>
            <p:cNvPr id="8211" name="TextBox 18"/>
            <p:cNvSpPr txBox="1"/>
            <p:nvPr/>
          </p:nvSpPr>
          <p:spPr>
            <a:xfrm>
              <a:off x="10593" y="8920"/>
              <a:ext cx="917"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2003</a:t>
              </a:r>
              <a:endParaRPr lang="zh-CN" altLang="en-US" sz="1400" dirty="0">
                <a:latin typeface="Trebuchet MS" panose="020B0603020202020204" pitchFamily="34" charset="0"/>
                <a:ea typeface="方正姚体" panose="02010601030101010101" pitchFamily="2" charset="-122"/>
              </a:endParaRPr>
            </a:p>
          </p:txBody>
        </p:sp>
        <p:sp>
          <p:nvSpPr>
            <p:cNvPr id="8212" name="TextBox 19"/>
            <p:cNvSpPr txBox="1"/>
            <p:nvPr/>
          </p:nvSpPr>
          <p:spPr>
            <a:xfrm>
              <a:off x="11808" y="8920"/>
              <a:ext cx="915"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2008</a:t>
              </a:r>
              <a:endParaRPr lang="zh-CN" altLang="en-US" sz="1400" dirty="0">
                <a:latin typeface="Trebuchet MS" panose="020B0603020202020204" pitchFamily="34" charset="0"/>
                <a:ea typeface="方正姚体" panose="02010601030101010101" pitchFamily="2" charset="-122"/>
              </a:endParaRPr>
            </a:p>
          </p:txBody>
        </p:sp>
        <p:sp>
          <p:nvSpPr>
            <p:cNvPr id="8213" name="TextBox 20"/>
            <p:cNvSpPr txBox="1"/>
            <p:nvPr/>
          </p:nvSpPr>
          <p:spPr>
            <a:xfrm>
              <a:off x="12973" y="8920"/>
              <a:ext cx="895" cy="357"/>
            </a:xfrm>
            <a:prstGeom prst="rect">
              <a:avLst/>
            </a:prstGeom>
            <a:noFill/>
            <a:ln w="9525">
              <a:noFill/>
            </a:ln>
          </p:spPr>
          <p:txBody>
            <a:bodyPr wrap="square">
              <a:spAutoFit/>
            </a:bodyPr>
            <a:lstStyle/>
            <a:p>
              <a:r>
                <a:rPr lang="en-US" altLang="zh-CN" sz="1400" dirty="0">
                  <a:latin typeface="Trebuchet MS" panose="020B0603020202020204" pitchFamily="34" charset="0"/>
                  <a:ea typeface="方正姚体" panose="02010601030101010101" pitchFamily="2" charset="-122"/>
                </a:rPr>
                <a:t>2011</a:t>
              </a:r>
              <a:endParaRPr lang="zh-CN" altLang="en-US" sz="1400" dirty="0">
                <a:latin typeface="Trebuchet MS" panose="020B0603020202020204" pitchFamily="34" charset="0"/>
                <a:ea typeface="方正姚体" panose="02010601030101010101" pitchFamily="2" charset="-122"/>
              </a:endParaRPr>
            </a:p>
          </p:txBody>
        </p:sp>
        <p:cxnSp>
          <p:nvCxnSpPr>
            <p:cNvPr id="25" name="直接连接符 24"/>
            <p:cNvCxnSpPr/>
            <p:nvPr/>
          </p:nvCxnSpPr>
          <p:spPr>
            <a:xfrm flipH="1" flipV="1">
              <a:off x="623" y="4840"/>
              <a:ext cx="30" cy="4078"/>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 y="6689"/>
              <a:ext cx="993" cy="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16" name="矩形 23"/>
            <p:cNvSpPr/>
            <p:nvPr/>
          </p:nvSpPr>
          <p:spPr>
            <a:xfrm>
              <a:off x="705" y="7568"/>
              <a:ext cx="1205" cy="697"/>
            </a:xfrm>
            <a:prstGeom prst="rect">
              <a:avLst/>
            </a:prstGeom>
            <a:noFill/>
            <a:ln w="9525">
              <a:noFill/>
            </a:ln>
          </p:spPr>
          <p:txBody>
            <a:bodyPr>
              <a:spAutoFit/>
            </a:bodyPr>
            <a:lstStyle/>
            <a:p>
              <a:r>
                <a:rPr lang="zh-CN" altLang="en-US" sz="1100" dirty="0">
                  <a:latin typeface="华文细黑" panose="02010600040101010101" pitchFamily="2" charset="-122"/>
                  <a:ea typeface="华文细黑" panose="02010600040101010101" pitchFamily="2" charset="-122"/>
                </a:rPr>
                <a:t>第一台计算机</a:t>
              </a:r>
              <a:r>
                <a:rPr lang="en-US" altLang="zh-CN" sz="1100" dirty="0">
                  <a:latin typeface="华文细黑" panose="02010600040101010101" pitchFamily="2" charset="-122"/>
                  <a:ea typeface="华文细黑" panose="02010600040101010101" pitchFamily="2" charset="-122"/>
                </a:rPr>
                <a:t>ENIAC</a:t>
              </a:r>
              <a:r>
                <a:rPr lang="zh-CN" altLang="en-US" sz="1100" dirty="0">
                  <a:latin typeface="华文细黑" panose="02010600040101010101" pitchFamily="2" charset="-122"/>
                  <a:ea typeface="华文细黑" panose="02010600040101010101" pitchFamily="2" charset="-122"/>
                </a:rPr>
                <a:t>面世</a:t>
              </a:r>
              <a:endParaRPr lang="en-US" altLang="zh-CN" sz="1100" dirty="0">
                <a:latin typeface="华文细黑" panose="02010600040101010101" pitchFamily="2" charset="-122"/>
                <a:ea typeface="华文细黑" panose="02010600040101010101" pitchFamily="2" charset="-122"/>
              </a:endParaRPr>
            </a:p>
          </p:txBody>
        </p:sp>
        <p:cxnSp>
          <p:nvCxnSpPr>
            <p:cNvPr id="27" name="直接连接符 26"/>
            <p:cNvCxnSpPr/>
            <p:nvPr/>
          </p:nvCxnSpPr>
          <p:spPr>
            <a:xfrm flipV="1">
              <a:off x="1700" y="7178"/>
              <a:ext cx="45" cy="1725"/>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7" y="6405"/>
              <a:ext cx="981" cy="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19" name="矩形 26"/>
            <p:cNvSpPr/>
            <p:nvPr/>
          </p:nvSpPr>
          <p:spPr>
            <a:xfrm>
              <a:off x="1700" y="7378"/>
              <a:ext cx="1083" cy="501"/>
            </a:xfrm>
            <a:prstGeom prst="rect">
              <a:avLst/>
            </a:prstGeom>
            <a:noFill/>
            <a:ln w="9525">
              <a:noFill/>
            </a:ln>
          </p:spPr>
          <p:txBody>
            <a:bodyPr>
              <a:spAutoFit/>
            </a:bodyPr>
            <a:lstStyle/>
            <a:p>
              <a:r>
                <a:rPr lang="zh-CN" altLang="en-US" sz="1100" dirty="0">
                  <a:latin typeface="华文细黑" panose="02010600040101010101" pitchFamily="2" charset="-122"/>
                  <a:ea typeface="华文细黑" panose="02010600040101010101" pitchFamily="2" charset="-122"/>
                </a:rPr>
                <a:t>磁带</a:t>
              </a:r>
              <a:r>
                <a:rPr lang="en-US" altLang="zh-CN" sz="1100" dirty="0">
                  <a:latin typeface="华文细黑" panose="02010600040101010101" pitchFamily="2" charset="-122"/>
                  <a:ea typeface="华文细黑" panose="02010600040101010101" pitchFamily="2" charset="-122"/>
                </a:rPr>
                <a:t>+</a:t>
              </a:r>
              <a:r>
                <a:rPr lang="zh-CN" altLang="en-US" sz="1100" dirty="0">
                  <a:latin typeface="华文细黑" panose="02010600040101010101" pitchFamily="2" charset="-122"/>
                  <a:ea typeface="华文细黑" panose="02010600040101010101" pitchFamily="2" charset="-122"/>
                </a:rPr>
                <a:t>卡片</a:t>
              </a:r>
              <a:endParaRPr lang="en-US" altLang="zh-CN" sz="1100" dirty="0">
                <a:latin typeface="华文细黑" panose="02010600040101010101" pitchFamily="2" charset="-122"/>
                <a:ea typeface="华文细黑" panose="02010600040101010101" pitchFamily="2" charset="-122"/>
              </a:endParaRPr>
            </a:p>
            <a:p>
              <a:r>
                <a:rPr lang="zh-CN" altLang="en-US" sz="1100" dirty="0">
                  <a:latin typeface="华文细黑" panose="02010600040101010101" pitchFamily="2" charset="-122"/>
                  <a:ea typeface="华文细黑" panose="02010600040101010101" pitchFamily="2" charset="-122"/>
                </a:rPr>
                <a:t>人工管理</a:t>
              </a:r>
              <a:endParaRPr lang="en-US" altLang="zh-CN" sz="1100" dirty="0">
                <a:latin typeface="华文细黑" panose="02010600040101010101" pitchFamily="2" charset="-122"/>
                <a:ea typeface="华文细黑" panose="02010600040101010101" pitchFamily="2" charset="-122"/>
              </a:endParaRPr>
            </a:p>
          </p:txBody>
        </p:sp>
        <p:cxnSp>
          <p:nvCxnSpPr>
            <p:cNvPr id="29" name="直接连接符 28"/>
            <p:cNvCxnSpPr/>
            <p:nvPr/>
          </p:nvCxnSpPr>
          <p:spPr>
            <a:xfrm flipV="1">
              <a:off x="2828" y="7043"/>
              <a:ext cx="13" cy="1775"/>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25" y="6084"/>
              <a:ext cx="1120" cy="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22" name="矩形 29"/>
            <p:cNvSpPr/>
            <p:nvPr/>
          </p:nvSpPr>
          <p:spPr>
            <a:xfrm>
              <a:off x="2813" y="7218"/>
              <a:ext cx="1082" cy="697"/>
            </a:xfrm>
            <a:prstGeom prst="rect">
              <a:avLst/>
            </a:prstGeom>
            <a:noFill/>
            <a:ln w="9525">
              <a:noFill/>
            </a:ln>
          </p:spPr>
          <p:txBody>
            <a:bodyPr>
              <a:spAutoFit/>
            </a:bodyPr>
            <a:lstStyle/>
            <a:p>
              <a:r>
                <a:rPr lang="zh-CN" altLang="en-US" sz="1100" dirty="0">
                  <a:latin typeface="华文细黑" panose="02010600040101010101" pitchFamily="2" charset="-122"/>
                  <a:ea typeface="华文细黑" panose="02010600040101010101" pitchFamily="2" charset="-122"/>
                </a:rPr>
                <a:t>磁盘被发明，进入</a:t>
              </a:r>
              <a:r>
                <a:rPr lang="zh-CN" altLang="en-US" sz="1100" b="1" dirty="0">
                  <a:latin typeface="华文细黑" panose="02010600040101010101" pitchFamily="2" charset="-122"/>
                  <a:ea typeface="华文细黑" panose="02010600040101010101" pitchFamily="2" charset="-122"/>
                </a:rPr>
                <a:t>文件管理时代</a:t>
              </a:r>
              <a:endParaRPr lang="en-US" altLang="zh-CN" sz="1100" b="1" dirty="0">
                <a:latin typeface="华文细黑" panose="02010600040101010101" pitchFamily="2" charset="-122"/>
                <a:ea typeface="华文细黑" panose="02010600040101010101" pitchFamily="2" charset="-122"/>
              </a:endParaRPr>
            </a:p>
          </p:txBody>
        </p:sp>
        <p:grpSp>
          <p:nvGrpSpPr>
            <p:cNvPr id="8223" name="组合 30"/>
            <p:cNvGrpSpPr/>
            <p:nvPr/>
          </p:nvGrpSpPr>
          <p:grpSpPr>
            <a:xfrm>
              <a:off x="3975" y="5970"/>
              <a:ext cx="958" cy="908"/>
              <a:chOff x="2595989" y="3861048"/>
              <a:chExt cx="607859" cy="576064"/>
            </a:xfrm>
          </p:grpSpPr>
          <p:sp>
            <p:nvSpPr>
              <p:cNvPr id="32" name="圆柱形 31"/>
              <p:cNvSpPr/>
              <p:nvPr/>
            </p:nvSpPr>
            <p:spPr>
              <a:xfrm>
                <a:off x="2630905" y="3861048"/>
                <a:ext cx="541201" cy="576064"/>
              </a:xfrm>
              <a:prstGeom prst="can">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255" name="TextBox 32"/>
              <p:cNvSpPr txBox="1"/>
              <p:nvPr/>
            </p:nvSpPr>
            <p:spPr>
              <a:xfrm>
                <a:off x="2595989" y="4031485"/>
                <a:ext cx="607859" cy="192415"/>
              </a:xfrm>
              <a:prstGeom prst="rect">
                <a:avLst/>
              </a:prstGeom>
              <a:noFill/>
              <a:ln w="9525">
                <a:noFill/>
              </a:ln>
            </p:spPr>
            <p:txBody>
              <a:bodyPr wrap="square">
                <a:spAutoFit/>
              </a:bodyPr>
              <a:lstStyle/>
              <a:p>
                <a:r>
                  <a:rPr lang="zh-CN" altLang="en-US" sz="1100" dirty="0">
                    <a:latin typeface="华文细黑" panose="02010600040101010101" pitchFamily="2" charset="-122"/>
                    <a:ea typeface="华文细黑" panose="02010600040101010101" pitchFamily="2" charset="-122"/>
                  </a:rPr>
                  <a:t>网络型</a:t>
                </a:r>
              </a:p>
            </p:txBody>
          </p:sp>
        </p:grpSp>
        <p:sp>
          <p:nvSpPr>
            <p:cNvPr id="8224" name="TextBox 33"/>
            <p:cNvSpPr txBox="1"/>
            <p:nvPr/>
          </p:nvSpPr>
          <p:spPr>
            <a:xfrm>
              <a:off x="6235" y="5875"/>
              <a:ext cx="700" cy="303"/>
            </a:xfrm>
            <a:prstGeom prst="rect">
              <a:avLst/>
            </a:prstGeom>
            <a:noFill/>
            <a:ln w="9525">
              <a:noFill/>
            </a:ln>
          </p:spPr>
          <p:txBody>
            <a:bodyPr wrap="square">
              <a:spAutoFit/>
            </a:bodyPr>
            <a:lstStyle/>
            <a:p>
              <a:r>
                <a:rPr lang="en-US" altLang="zh-CN" sz="1100" dirty="0">
                  <a:latin typeface="华文细黑" panose="02010600040101010101" pitchFamily="2" charset="-122"/>
                  <a:ea typeface="华文细黑" panose="02010600040101010101" pitchFamily="2" charset="-122"/>
                </a:rPr>
                <a:t>SQL</a:t>
              </a:r>
              <a:endParaRPr lang="zh-CN" altLang="en-US" sz="1100" dirty="0">
                <a:latin typeface="华文细黑" panose="02010600040101010101" pitchFamily="2" charset="-122"/>
                <a:ea typeface="华文细黑" panose="02010600040101010101" pitchFamily="2" charset="-122"/>
              </a:endParaRPr>
            </a:p>
          </p:txBody>
        </p:sp>
        <p:sp>
          <p:nvSpPr>
            <p:cNvPr id="8225" name="TextBox 34"/>
            <p:cNvSpPr txBox="1"/>
            <p:nvPr/>
          </p:nvSpPr>
          <p:spPr>
            <a:xfrm>
              <a:off x="5160" y="6013"/>
              <a:ext cx="615" cy="303"/>
            </a:xfrm>
            <a:prstGeom prst="rect">
              <a:avLst/>
            </a:prstGeom>
            <a:noFill/>
            <a:ln w="9525">
              <a:noFill/>
            </a:ln>
          </p:spPr>
          <p:txBody>
            <a:bodyPr wrap="square">
              <a:spAutoFit/>
            </a:bodyPr>
            <a:lstStyle/>
            <a:p>
              <a:r>
                <a:rPr lang="en-US" altLang="zh-CN" sz="1100" dirty="0">
                  <a:latin typeface="华文细黑" panose="02010600040101010101" pitchFamily="2" charset="-122"/>
                  <a:ea typeface="华文细黑" panose="02010600040101010101" pitchFamily="2" charset="-122"/>
                </a:rPr>
                <a:t>E-R</a:t>
              </a:r>
              <a:endParaRPr lang="zh-CN" altLang="en-US" sz="1100" dirty="0">
                <a:latin typeface="华文细黑" panose="02010600040101010101" pitchFamily="2" charset="-122"/>
                <a:ea typeface="华文细黑" panose="02010600040101010101" pitchFamily="2" charset="-122"/>
              </a:endParaRPr>
            </a:p>
          </p:txBody>
        </p:sp>
        <p:sp>
          <p:nvSpPr>
            <p:cNvPr id="8226" name="矩形 35"/>
            <p:cNvSpPr/>
            <p:nvPr/>
          </p:nvSpPr>
          <p:spPr>
            <a:xfrm>
              <a:off x="3845" y="7005"/>
              <a:ext cx="1398" cy="1091"/>
            </a:xfrm>
            <a:prstGeom prst="rect">
              <a:avLst/>
            </a:prstGeom>
            <a:noFill/>
            <a:ln w="9525">
              <a:noFill/>
            </a:ln>
          </p:spPr>
          <p:txBody>
            <a:bodyPr>
              <a:spAutoFit/>
            </a:bodyPr>
            <a:lstStyle/>
            <a:p>
              <a:r>
                <a:rPr lang="en-US" altLang="zh-CN" sz="1100" dirty="0">
                  <a:latin typeface="华文细黑" panose="02010600040101010101" pitchFamily="2" charset="-122"/>
                  <a:ea typeface="华文细黑" panose="02010600040101010101" pitchFamily="2" charset="-122"/>
                </a:rPr>
                <a:t>GE</a:t>
              </a:r>
              <a:r>
                <a:rPr lang="zh-CN" altLang="en-US" sz="1100" dirty="0">
                  <a:latin typeface="华文细黑" panose="02010600040101010101" pitchFamily="2" charset="-122"/>
                  <a:ea typeface="华文细黑" panose="02010600040101010101" pitchFamily="2" charset="-122"/>
                </a:rPr>
                <a:t>公司发明第一个网络模型数据库，但仅限于</a:t>
              </a:r>
              <a:r>
                <a:rPr lang="en-US" altLang="zh-CN" sz="1100" dirty="0">
                  <a:latin typeface="华文细黑" panose="02010600040101010101" pitchFamily="2" charset="-122"/>
                  <a:ea typeface="华文细黑" panose="02010600040101010101" pitchFamily="2" charset="-122"/>
                </a:rPr>
                <a:t>GE</a:t>
              </a:r>
              <a:r>
                <a:rPr lang="zh-CN" altLang="en-US" sz="1100" dirty="0">
                  <a:latin typeface="华文细黑" panose="02010600040101010101" pitchFamily="2" charset="-122"/>
                  <a:ea typeface="华文细黑" panose="02010600040101010101" pitchFamily="2" charset="-122"/>
                </a:rPr>
                <a:t>自己的主机</a:t>
              </a:r>
            </a:p>
            <a:p>
              <a:endParaRPr lang="zh-CN" altLang="en-US" sz="1100" dirty="0">
                <a:latin typeface="Trebuchet MS" panose="020B0603020202020204" pitchFamily="34" charset="0"/>
                <a:ea typeface="方正姚体" panose="02010601030101010101" pitchFamily="2" charset="-122"/>
              </a:endParaRPr>
            </a:p>
          </p:txBody>
        </p:sp>
        <p:sp>
          <p:nvSpPr>
            <p:cNvPr id="8227" name="矩形 36"/>
            <p:cNvSpPr/>
            <p:nvPr/>
          </p:nvSpPr>
          <p:spPr>
            <a:xfrm>
              <a:off x="4030" y="3785"/>
              <a:ext cx="6005" cy="751"/>
            </a:xfrm>
            <a:prstGeom prst="rect">
              <a:avLst/>
            </a:prstGeom>
            <a:noFill/>
            <a:ln w="9525">
              <a:noFill/>
            </a:ln>
          </p:spPr>
          <p:txBody>
            <a:bodyPr>
              <a:spAutoFit/>
            </a:bodyPr>
            <a:lstStyle/>
            <a:p>
              <a:r>
                <a:rPr lang="en-US" altLang="zh-CN" sz="1200" dirty="0">
                  <a:latin typeface="华文细黑" panose="02010600040101010101" pitchFamily="2" charset="-122"/>
                  <a:ea typeface="华文细黑" panose="02010600040101010101" pitchFamily="2" charset="-122"/>
                </a:rPr>
                <a:t>1960</a:t>
              </a:r>
              <a:r>
                <a:rPr lang="zh-CN" altLang="en-US" sz="1200" dirty="0">
                  <a:latin typeface="华文细黑" panose="02010600040101010101" pitchFamily="2" charset="-122"/>
                  <a:ea typeface="华文细黑" panose="02010600040101010101" pitchFamily="2" charset="-122"/>
                </a:rPr>
                <a:t>年代，</a:t>
              </a:r>
              <a:r>
                <a:rPr lang="en-US" altLang="zh-CN" sz="1200" dirty="0">
                  <a:latin typeface="华文细黑" panose="02010600040101010101" pitchFamily="2" charset="-122"/>
                  <a:ea typeface="华文细黑" panose="02010600040101010101" pitchFamily="2" charset="-122"/>
                </a:rPr>
                <a:t>IT</a:t>
              </a:r>
              <a:r>
                <a:rPr lang="zh-CN" altLang="en-US" sz="1200" dirty="0">
                  <a:latin typeface="华文细黑" panose="02010600040101010101" pitchFamily="2" charset="-122"/>
                  <a:ea typeface="华文细黑" panose="02010600040101010101" pitchFamily="2" charset="-122"/>
                </a:rPr>
                <a:t>系统规模和复杂度变大，数据与应用分离的需求开始产生，数据库技术开始萌芽并蓬勃发展，并在</a:t>
              </a:r>
              <a:r>
                <a:rPr lang="en-US" altLang="zh-CN" sz="1200" dirty="0">
                  <a:latin typeface="华文细黑" panose="02010600040101010101" pitchFamily="2" charset="-122"/>
                  <a:ea typeface="华文细黑" panose="02010600040101010101" pitchFamily="2" charset="-122"/>
                </a:rPr>
                <a:t>1990</a:t>
              </a:r>
              <a:r>
                <a:rPr lang="zh-CN" altLang="en-US" sz="1200" dirty="0">
                  <a:latin typeface="华文细黑" panose="02010600040101010101" pitchFamily="2" charset="-122"/>
                  <a:ea typeface="华文细黑" panose="02010600040101010101" pitchFamily="2" charset="-122"/>
                </a:rPr>
                <a:t>年后逐步统一到以关系型数据库为主导</a:t>
              </a:r>
              <a:endParaRPr lang="en-US" altLang="zh-CN" sz="1200" dirty="0">
                <a:latin typeface="华文细黑" panose="02010600040101010101" pitchFamily="2" charset="-122"/>
                <a:ea typeface="华文细黑" panose="02010600040101010101" pitchFamily="2" charset="-122"/>
              </a:endParaRPr>
            </a:p>
          </p:txBody>
        </p:sp>
        <p:cxnSp>
          <p:nvCxnSpPr>
            <p:cNvPr id="38" name="直接连接符 37"/>
            <p:cNvCxnSpPr/>
            <p:nvPr/>
          </p:nvCxnSpPr>
          <p:spPr>
            <a:xfrm flipV="1">
              <a:off x="5160" y="6228"/>
              <a:ext cx="0" cy="2675"/>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29" name="矩形 38"/>
            <p:cNvSpPr/>
            <p:nvPr/>
          </p:nvSpPr>
          <p:spPr>
            <a:xfrm>
              <a:off x="5158" y="6890"/>
              <a:ext cx="965" cy="895"/>
            </a:xfrm>
            <a:prstGeom prst="rect">
              <a:avLst/>
            </a:prstGeom>
            <a:noFill/>
            <a:ln w="9525">
              <a:noFill/>
            </a:ln>
          </p:spPr>
          <p:txBody>
            <a:bodyPr>
              <a:spAutoFit/>
            </a:bodyPr>
            <a:lstStyle/>
            <a:p>
              <a:r>
                <a:rPr lang="en-US" altLang="zh-CN" sz="1100" dirty="0">
                  <a:latin typeface="华文细黑" panose="02010600040101010101" pitchFamily="2" charset="-122"/>
                  <a:ea typeface="华文细黑" panose="02010600040101010101" pitchFamily="2" charset="-122"/>
                </a:rPr>
                <a:t>IBM E.F.Dodd</a:t>
              </a:r>
              <a:r>
                <a:rPr lang="zh-CN" altLang="en-US" sz="1100" dirty="0">
                  <a:latin typeface="华文细黑" panose="02010600040101010101" pitchFamily="2" charset="-122"/>
                  <a:ea typeface="华文细黑" panose="02010600040101010101" pitchFamily="2" charset="-122"/>
                </a:rPr>
                <a:t>提出关系模型</a:t>
              </a:r>
              <a:endParaRPr lang="zh-CN" altLang="en-US" sz="1100" dirty="0">
                <a:latin typeface="Trebuchet MS" panose="020B0603020202020204" pitchFamily="34" charset="0"/>
                <a:ea typeface="方正姚体" panose="02010601030101010101" pitchFamily="2" charset="-122"/>
              </a:endParaRPr>
            </a:p>
          </p:txBody>
        </p:sp>
        <p:cxnSp>
          <p:nvCxnSpPr>
            <p:cNvPr id="40" name="直接连接符 39"/>
            <p:cNvCxnSpPr/>
            <p:nvPr/>
          </p:nvCxnSpPr>
          <p:spPr>
            <a:xfrm flipH="1" flipV="1">
              <a:off x="6180" y="5948"/>
              <a:ext cx="43" cy="2908"/>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31" name="矩形 40"/>
            <p:cNvSpPr/>
            <p:nvPr/>
          </p:nvSpPr>
          <p:spPr>
            <a:xfrm>
              <a:off x="6223" y="6528"/>
              <a:ext cx="965" cy="501"/>
            </a:xfrm>
            <a:prstGeom prst="rect">
              <a:avLst/>
            </a:prstGeom>
            <a:noFill/>
            <a:ln w="9525">
              <a:noFill/>
            </a:ln>
          </p:spPr>
          <p:txBody>
            <a:bodyPr>
              <a:spAutoFit/>
            </a:bodyPr>
            <a:lstStyle/>
            <a:p>
              <a:r>
                <a:rPr lang="en-US" altLang="zh-CN" sz="1100" dirty="0">
                  <a:latin typeface="华文细黑" panose="02010600040101010101" pitchFamily="2" charset="-122"/>
                  <a:ea typeface="华文细黑" panose="02010600040101010101" pitchFamily="2" charset="-122"/>
                </a:rPr>
                <a:t>SQL</a:t>
              </a:r>
              <a:r>
                <a:rPr lang="zh-CN" altLang="en-US" sz="1100" dirty="0">
                  <a:latin typeface="华文细黑" panose="02010600040101010101" pitchFamily="2" charset="-122"/>
                  <a:ea typeface="华文细黑" panose="02010600040101010101" pitchFamily="2" charset="-122"/>
                </a:rPr>
                <a:t>语言被发明</a:t>
              </a:r>
              <a:endParaRPr lang="en-US" altLang="zh-CN" sz="1100" dirty="0">
                <a:latin typeface="华文细黑" panose="02010600040101010101" pitchFamily="2" charset="-122"/>
                <a:ea typeface="华文细黑" panose="02010600040101010101" pitchFamily="2" charset="-122"/>
              </a:endParaRPr>
            </a:p>
          </p:txBody>
        </p:sp>
        <p:cxnSp>
          <p:nvCxnSpPr>
            <p:cNvPr id="42" name="直接连接符 41"/>
            <p:cNvCxnSpPr/>
            <p:nvPr/>
          </p:nvCxnSpPr>
          <p:spPr>
            <a:xfrm flipV="1">
              <a:off x="8688" y="5553"/>
              <a:ext cx="0" cy="3238"/>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圆柱形 42"/>
            <p:cNvSpPr/>
            <p:nvPr/>
          </p:nvSpPr>
          <p:spPr>
            <a:xfrm>
              <a:off x="7358" y="5373"/>
              <a:ext cx="908" cy="908"/>
            </a:xfrm>
            <a:prstGeom prst="can">
              <a:avLst/>
            </a:prstGeom>
            <a:solidFill>
              <a:schemeClr val="accent2">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234" name="TextBox 43"/>
            <p:cNvSpPr txBox="1"/>
            <p:nvPr/>
          </p:nvSpPr>
          <p:spPr>
            <a:xfrm>
              <a:off x="7313" y="5663"/>
              <a:ext cx="897" cy="464"/>
            </a:xfrm>
            <a:prstGeom prst="rect">
              <a:avLst/>
            </a:prstGeom>
            <a:noFill/>
            <a:ln w="9525">
              <a:noFill/>
            </a:ln>
          </p:spPr>
          <p:txBody>
            <a:bodyPr wrap="square">
              <a:spAutoFit/>
            </a:bodyPr>
            <a:lstStyle/>
            <a:p>
              <a:r>
                <a:rPr lang="zh-CN" altLang="en-US" sz="1000" dirty="0">
                  <a:latin typeface="华文细黑" panose="02010600040101010101" pitchFamily="2" charset="-122"/>
                  <a:ea typeface="华文细黑" panose="02010600040101010101" pitchFamily="2" charset="-122"/>
                </a:rPr>
                <a:t>关系型</a:t>
              </a:r>
              <a:endParaRPr lang="en-US" altLang="zh-CN" sz="1000" dirty="0">
                <a:latin typeface="华文细黑" panose="02010600040101010101" pitchFamily="2" charset="-122"/>
                <a:ea typeface="华文细黑" panose="02010600040101010101" pitchFamily="2" charset="-122"/>
              </a:endParaRPr>
            </a:p>
            <a:p>
              <a:r>
                <a:rPr lang="zh-CN" altLang="en-US" sz="1000" dirty="0">
                  <a:latin typeface="华文细黑" panose="02010600040101010101" pitchFamily="2" charset="-122"/>
                  <a:ea typeface="华文细黑" panose="02010600040101010101" pitchFamily="2" charset="-122"/>
                </a:rPr>
                <a:t>数据库</a:t>
              </a:r>
            </a:p>
          </p:txBody>
        </p:sp>
        <p:sp>
          <p:nvSpPr>
            <p:cNvPr id="8235" name="矩形 44"/>
            <p:cNvSpPr/>
            <p:nvPr/>
          </p:nvSpPr>
          <p:spPr>
            <a:xfrm>
              <a:off x="7335" y="6300"/>
              <a:ext cx="1113" cy="1091"/>
            </a:xfrm>
            <a:prstGeom prst="rect">
              <a:avLst/>
            </a:prstGeom>
            <a:noFill/>
            <a:ln w="9525">
              <a:noFill/>
            </a:ln>
          </p:spPr>
          <p:txBody>
            <a:bodyPr>
              <a:spAutoFit/>
            </a:bodyPr>
            <a:lstStyle/>
            <a:p>
              <a:r>
                <a:rPr lang="en-US" altLang="zh-CN" sz="1100" dirty="0">
                  <a:latin typeface="华文细黑" panose="02010600040101010101" pitchFamily="2" charset="-122"/>
                  <a:ea typeface="华文细黑" panose="02010600040101010101" pitchFamily="2" charset="-122"/>
                </a:rPr>
                <a:t>ORACLE</a:t>
              </a:r>
              <a:r>
                <a:rPr lang="zh-CN" altLang="en-US" sz="1100" dirty="0">
                  <a:latin typeface="华文细黑" panose="02010600040101010101" pitchFamily="2" charset="-122"/>
                  <a:ea typeface="华文细黑" panose="02010600040101010101" pitchFamily="2" charset="-122"/>
                </a:rPr>
                <a:t>发布第一个商用</a:t>
              </a:r>
              <a:r>
                <a:rPr lang="en-US" altLang="zh-CN" sz="1100" dirty="0">
                  <a:latin typeface="华文细黑" panose="02010600040101010101" pitchFamily="2" charset="-122"/>
                  <a:ea typeface="华文细黑" panose="02010600040101010101" pitchFamily="2" charset="-122"/>
                </a:rPr>
                <a:t>SQL</a:t>
              </a:r>
              <a:r>
                <a:rPr lang="zh-CN" altLang="en-US" sz="1100" dirty="0">
                  <a:latin typeface="华文细黑" panose="02010600040101010101" pitchFamily="2" charset="-122"/>
                  <a:ea typeface="华文细黑" panose="02010600040101010101" pitchFamily="2" charset="-122"/>
                </a:rPr>
                <a:t>关系数据库，后续快速发展</a:t>
              </a:r>
              <a:endParaRPr lang="en-US" altLang="zh-CN" sz="1100" dirty="0">
                <a:latin typeface="华文细黑" panose="02010600040101010101" pitchFamily="2" charset="-122"/>
                <a:ea typeface="华文细黑" panose="02010600040101010101" pitchFamily="2" charset="-122"/>
              </a:endParaRPr>
            </a:p>
          </p:txBody>
        </p:sp>
        <p:sp>
          <p:nvSpPr>
            <p:cNvPr id="46" name="圆柱形 45"/>
            <p:cNvSpPr/>
            <p:nvPr/>
          </p:nvSpPr>
          <p:spPr>
            <a:xfrm>
              <a:off x="8675" y="5260"/>
              <a:ext cx="1333" cy="740"/>
            </a:xfrm>
            <a:prstGeom prst="can">
              <a:avLst/>
            </a:prstGeom>
            <a:solidFill>
              <a:schemeClr val="accent1">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237" name="TextBox 46"/>
            <p:cNvSpPr txBox="1"/>
            <p:nvPr/>
          </p:nvSpPr>
          <p:spPr>
            <a:xfrm>
              <a:off x="8820" y="5520"/>
              <a:ext cx="1098" cy="285"/>
            </a:xfrm>
            <a:prstGeom prst="rect">
              <a:avLst/>
            </a:prstGeom>
            <a:noFill/>
            <a:ln w="9525">
              <a:noFill/>
            </a:ln>
          </p:spPr>
          <p:txBody>
            <a:bodyPr wrap="square">
              <a:spAutoFit/>
            </a:bodyPr>
            <a:lstStyle/>
            <a:p>
              <a:r>
                <a:rPr lang="zh-CN" altLang="en-US" sz="1000" dirty="0">
                  <a:latin typeface="华文细黑" panose="02010600040101010101" pitchFamily="2" charset="-122"/>
                  <a:ea typeface="华文细黑" panose="02010600040101010101" pitchFamily="2" charset="-122"/>
                </a:rPr>
                <a:t>数据仓库</a:t>
              </a:r>
              <a:endParaRPr lang="en-US" altLang="zh-CN" sz="1000" dirty="0">
                <a:latin typeface="华文细黑" panose="02010600040101010101" pitchFamily="2" charset="-122"/>
                <a:ea typeface="华文细黑" panose="02010600040101010101" pitchFamily="2" charset="-122"/>
              </a:endParaRPr>
            </a:p>
          </p:txBody>
        </p:sp>
        <p:cxnSp>
          <p:nvCxnSpPr>
            <p:cNvPr id="48" name="直接连接符 47"/>
            <p:cNvCxnSpPr/>
            <p:nvPr/>
          </p:nvCxnSpPr>
          <p:spPr>
            <a:xfrm flipV="1">
              <a:off x="7400" y="6170"/>
              <a:ext cx="0" cy="2750"/>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10263" y="3175"/>
              <a:ext cx="0" cy="5630"/>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40" name="矩形 49"/>
            <p:cNvSpPr/>
            <p:nvPr/>
          </p:nvSpPr>
          <p:spPr>
            <a:xfrm>
              <a:off x="8738" y="6088"/>
              <a:ext cx="1462" cy="1091"/>
            </a:xfrm>
            <a:prstGeom prst="rect">
              <a:avLst/>
            </a:prstGeom>
            <a:noFill/>
            <a:ln w="9525">
              <a:noFill/>
            </a:ln>
          </p:spPr>
          <p:txBody>
            <a:bodyPr>
              <a:spAutoFit/>
            </a:bodyPr>
            <a:lstStyle/>
            <a:p>
              <a:r>
                <a:rPr lang="zh-CN" altLang="en-US" sz="1100" b="1" dirty="0">
                  <a:latin typeface="华文细黑" panose="02010600040101010101" pitchFamily="2" charset="-122"/>
                  <a:ea typeface="华文细黑" panose="02010600040101010101" pitchFamily="2" charset="-122"/>
                </a:rPr>
                <a:t>数据仓库</a:t>
              </a:r>
              <a:r>
                <a:rPr lang="zh-CN" altLang="en-US" sz="1100" dirty="0">
                  <a:latin typeface="华文细黑" panose="02010600040101010101" pitchFamily="2" charset="-122"/>
                  <a:ea typeface="华文细黑" panose="02010600040101010101" pitchFamily="2" charset="-122"/>
                </a:rPr>
                <a:t>开始涌现，关系数据库开始全面普及且平台无关，进入成熟期</a:t>
              </a:r>
              <a:endParaRPr lang="zh-CN" altLang="en-US" sz="1100" dirty="0">
                <a:latin typeface="Trebuchet MS" panose="020B0603020202020204" pitchFamily="34" charset="0"/>
                <a:ea typeface="方正姚体" panose="02010601030101010101" pitchFamily="2" charset="-122"/>
              </a:endParaRPr>
            </a:p>
          </p:txBody>
        </p:sp>
        <p:sp>
          <p:nvSpPr>
            <p:cNvPr id="51" name="燕尾形 50"/>
            <p:cNvSpPr/>
            <p:nvPr/>
          </p:nvSpPr>
          <p:spPr>
            <a:xfrm>
              <a:off x="10468" y="2905"/>
              <a:ext cx="2860" cy="1580"/>
            </a:xfrm>
            <a:prstGeom prst="chevron">
              <a:avLst>
                <a:gd name="adj" fmla="val 14923"/>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242" name="矩形 51"/>
            <p:cNvSpPr/>
            <p:nvPr/>
          </p:nvSpPr>
          <p:spPr>
            <a:xfrm>
              <a:off x="10705" y="3177"/>
              <a:ext cx="2727" cy="966"/>
            </a:xfrm>
            <a:prstGeom prst="rect">
              <a:avLst/>
            </a:prstGeom>
            <a:noFill/>
            <a:ln w="9525">
              <a:noFill/>
            </a:ln>
          </p:spPr>
          <p:txBody>
            <a:bodyPr>
              <a:spAutoFit/>
            </a:bodyPr>
            <a:lstStyle/>
            <a:p>
              <a:r>
                <a:rPr lang="en-US" altLang="zh-CN" sz="1200" dirty="0">
                  <a:latin typeface="华文细黑" panose="02010600040101010101" pitchFamily="2" charset="-122"/>
                  <a:ea typeface="华文细黑" panose="02010600040101010101" pitchFamily="2" charset="-122"/>
                </a:rPr>
                <a:t>2001</a:t>
              </a:r>
              <a:r>
                <a:rPr lang="zh-CN" altLang="en-US" sz="1200" dirty="0">
                  <a:latin typeface="华文细黑" panose="02010600040101010101" pitchFamily="2" charset="-122"/>
                  <a:ea typeface="华文细黑" panose="02010600040101010101" pitchFamily="2" charset="-122"/>
                </a:rPr>
                <a:t>年后，互联网迅速发展，数据量成倍递增，量变引起质变，开始对数据管理技术提出全新的要求</a:t>
              </a:r>
              <a:endParaRPr lang="en-US" altLang="zh-CN" sz="1200" dirty="0">
                <a:latin typeface="华文细黑" panose="02010600040101010101" pitchFamily="2" charset="-122"/>
                <a:ea typeface="华文细黑" panose="02010600040101010101" pitchFamily="2" charset="-122"/>
              </a:endParaRPr>
            </a:p>
          </p:txBody>
        </p:sp>
        <p:sp>
          <p:nvSpPr>
            <p:cNvPr id="53" name="燕尾形 52"/>
            <p:cNvSpPr/>
            <p:nvPr/>
          </p:nvSpPr>
          <p:spPr>
            <a:xfrm>
              <a:off x="720" y="4875"/>
              <a:ext cx="3255" cy="953"/>
            </a:xfrm>
            <a:prstGeom prst="chevron">
              <a:avLst>
                <a:gd name="adj" fmla="val 14923"/>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244" name="矩形 53"/>
            <p:cNvSpPr/>
            <p:nvPr/>
          </p:nvSpPr>
          <p:spPr>
            <a:xfrm>
              <a:off x="850" y="5080"/>
              <a:ext cx="2948" cy="536"/>
            </a:xfrm>
            <a:prstGeom prst="rect">
              <a:avLst/>
            </a:prstGeom>
            <a:noFill/>
            <a:ln w="9525">
              <a:noFill/>
            </a:ln>
          </p:spPr>
          <p:txBody>
            <a:bodyPr>
              <a:spAutoFit/>
            </a:bodyPr>
            <a:lstStyle/>
            <a:p>
              <a:r>
                <a:rPr lang="en-US" altLang="zh-CN" sz="1200" dirty="0">
                  <a:latin typeface="华文细黑" panose="02010600040101010101" pitchFamily="2" charset="-122"/>
                  <a:ea typeface="华文细黑" panose="02010600040101010101" pitchFamily="2" charset="-122"/>
                </a:rPr>
                <a:t>1946</a:t>
              </a:r>
              <a:r>
                <a:rPr lang="zh-CN" altLang="en-US" sz="1200" dirty="0">
                  <a:latin typeface="华文细黑" panose="02010600040101010101" pitchFamily="2" charset="-122"/>
                  <a:ea typeface="华文细黑" panose="02010600040101010101" pitchFamily="2" charset="-122"/>
                </a:rPr>
                <a:t>年，电脑诞生，数据与应用紧密捆绑在文件中，彼此不分</a:t>
              </a:r>
              <a:endParaRPr lang="en-US" altLang="zh-CN" sz="1200" dirty="0">
                <a:latin typeface="华文细黑" panose="02010600040101010101" pitchFamily="2" charset="-122"/>
                <a:ea typeface="华文细黑" panose="02010600040101010101" pitchFamily="2" charset="-122"/>
              </a:endParaRPr>
            </a:p>
          </p:txBody>
        </p:sp>
        <p:cxnSp>
          <p:nvCxnSpPr>
            <p:cNvPr id="55" name="直接连接符 54"/>
            <p:cNvCxnSpPr/>
            <p:nvPr/>
          </p:nvCxnSpPr>
          <p:spPr>
            <a:xfrm flipV="1">
              <a:off x="10943" y="5373"/>
              <a:ext cx="0" cy="3393"/>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6"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230" y="4676"/>
              <a:ext cx="1145" cy="1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47" name="矩形 56"/>
            <p:cNvSpPr/>
            <p:nvPr/>
          </p:nvSpPr>
          <p:spPr>
            <a:xfrm>
              <a:off x="12195" y="5808"/>
              <a:ext cx="1468" cy="1091"/>
            </a:xfrm>
            <a:prstGeom prst="rect">
              <a:avLst/>
            </a:prstGeom>
            <a:noFill/>
            <a:ln w="9525">
              <a:noFill/>
            </a:ln>
          </p:spPr>
          <p:txBody>
            <a:bodyPr>
              <a:spAutoFit/>
            </a:bodyPr>
            <a:lstStyle/>
            <a:p>
              <a:r>
                <a:rPr lang="en-US" altLang="zh-CN" sz="1100" dirty="0">
                  <a:latin typeface="华文细黑" panose="02010600040101010101" pitchFamily="2" charset="-122"/>
                  <a:ea typeface="华文细黑" panose="02010600040101010101" pitchFamily="2" charset="-122"/>
                </a:rPr>
                <a:t>Hadoop</a:t>
              </a:r>
              <a:r>
                <a:rPr lang="zh-CN" altLang="en-US" sz="1100" dirty="0">
                  <a:latin typeface="华文细黑" panose="02010600040101010101" pitchFamily="2" charset="-122"/>
                  <a:ea typeface="华文细黑" panose="02010600040101010101" pitchFamily="2" charset="-122"/>
                </a:rPr>
                <a:t>成为</a:t>
              </a:r>
              <a:r>
                <a:rPr lang="en-US" altLang="zh-CN" sz="1100" dirty="0">
                  <a:latin typeface="华文细黑" panose="02010600040101010101" pitchFamily="2" charset="-122"/>
                  <a:ea typeface="华文细黑" panose="02010600040101010101" pitchFamily="2" charset="-122"/>
                </a:rPr>
                <a:t>Apache</a:t>
              </a:r>
              <a:r>
                <a:rPr lang="zh-CN" altLang="en-US" sz="1100" dirty="0">
                  <a:latin typeface="华文细黑" panose="02010600040101010101" pitchFamily="2" charset="-122"/>
                  <a:ea typeface="华文细黑" panose="02010600040101010101" pitchFamily="2" charset="-122"/>
                </a:rPr>
                <a:t>顶级项目，重点支持海量数据分布式管理和分布式计算</a:t>
              </a:r>
              <a:endParaRPr lang="en-US" altLang="zh-CN" sz="1100" dirty="0">
                <a:latin typeface="华文细黑" panose="02010600040101010101" pitchFamily="2" charset="-122"/>
                <a:ea typeface="华文细黑" panose="02010600040101010101" pitchFamily="2" charset="-122"/>
              </a:endParaRPr>
            </a:p>
          </p:txBody>
        </p:sp>
        <p:cxnSp>
          <p:nvCxnSpPr>
            <p:cNvPr id="58" name="直接连接符 57"/>
            <p:cNvCxnSpPr/>
            <p:nvPr/>
          </p:nvCxnSpPr>
          <p:spPr>
            <a:xfrm flipV="1">
              <a:off x="12075" y="5230"/>
              <a:ext cx="0" cy="3538"/>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横卷形 58"/>
            <p:cNvSpPr/>
            <p:nvPr/>
          </p:nvSpPr>
          <p:spPr>
            <a:xfrm>
              <a:off x="10938" y="4935"/>
              <a:ext cx="808" cy="663"/>
            </a:xfrm>
            <a:prstGeom prst="horizontalScroll">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250" name="TextBox 59"/>
            <p:cNvSpPr txBox="1"/>
            <p:nvPr/>
          </p:nvSpPr>
          <p:spPr>
            <a:xfrm>
              <a:off x="10943" y="5103"/>
              <a:ext cx="705" cy="303"/>
            </a:xfrm>
            <a:prstGeom prst="rect">
              <a:avLst/>
            </a:prstGeom>
            <a:noFill/>
            <a:ln w="9525">
              <a:noFill/>
            </a:ln>
          </p:spPr>
          <p:txBody>
            <a:bodyPr wrap="square">
              <a:spAutoFit/>
            </a:bodyPr>
            <a:lstStyle/>
            <a:p>
              <a:r>
                <a:rPr lang="en-US" altLang="zh-CN" sz="1100" dirty="0">
                  <a:latin typeface="华文细黑" panose="02010600040101010101" pitchFamily="2" charset="-122"/>
                  <a:ea typeface="华文细黑" panose="02010600040101010101" pitchFamily="2" charset="-122"/>
                </a:rPr>
                <a:t>GFS</a:t>
              </a:r>
              <a:endParaRPr lang="zh-CN" altLang="en-US" sz="1100" dirty="0">
                <a:latin typeface="华文细黑" panose="02010600040101010101" pitchFamily="2" charset="-122"/>
                <a:ea typeface="华文细黑" panose="02010600040101010101" pitchFamily="2" charset="-122"/>
              </a:endParaRPr>
            </a:p>
          </p:txBody>
        </p:sp>
        <p:sp>
          <p:nvSpPr>
            <p:cNvPr id="8251" name="矩形 60"/>
            <p:cNvSpPr/>
            <p:nvPr/>
          </p:nvSpPr>
          <p:spPr>
            <a:xfrm>
              <a:off x="10943" y="5938"/>
              <a:ext cx="1310" cy="697"/>
            </a:xfrm>
            <a:prstGeom prst="rect">
              <a:avLst/>
            </a:prstGeom>
            <a:noFill/>
            <a:ln w="9525">
              <a:noFill/>
            </a:ln>
          </p:spPr>
          <p:txBody>
            <a:bodyPr>
              <a:spAutoFit/>
            </a:bodyPr>
            <a:lstStyle/>
            <a:p>
              <a:r>
                <a:rPr lang="zh-CN" altLang="en-US" sz="1100" dirty="0">
                  <a:latin typeface="华文细黑" panose="02010600040101010101" pitchFamily="2" charset="-122"/>
                  <a:ea typeface="华文细黑" panose="02010600040101010101" pitchFamily="2" charset="-122"/>
                </a:rPr>
                <a:t>谷歌发表论文介绍分布式文件系统</a:t>
              </a:r>
              <a:endParaRPr lang="en-US" altLang="zh-CN" sz="1100" dirty="0">
                <a:latin typeface="华文细黑" panose="02010600040101010101" pitchFamily="2" charset="-122"/>
                <a:ea typeface="华文细黑" panose="02010600040101010101" pitchFamily="2" charset="-122"/>
              </a:endParaRPr>
            </a:p>
          </p:txBody>
        </p:sp>
        <p:cxnSp>
          <p:nvCxnSpPr>
            <p:cNvPr id="62" name="直接连接符 61"/>
            <p:cNvCxnSpPr/>
            <p:nvPr/>
          </p:nvCxnSpPr>
          <p:spPr>
            <a:xfrm flipV="1">
              <a:off x="13640" y="3705"/>
              <a:ext cx="23" cy="5093"/>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五角星 62"/>
            <p:cNvSpPr/>
            <p:nvPr/>
          </p:nvSpPr>
          <p:spPr>
            <a:xfrm>
              <a:off x="13443" y="3363"/>
              <a:ext cx="448" cy="425"/>
            </a:xfrm>
            <a:prstGeom prst="star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3" name="文本框 32"/>
          <p:cNvSpPr txBox="1"/>
          <p:nvPr/>
        </p:nvSpPr>
        <p:spPr>
          <a:xfrm>
            <a:off x="236855" y="1273810"/>
            <a:ext cx="8286115" cy="645160"/>
          </a:xfrm>
          <a:prstGeom prst="rect">
            <a:avLst/>
          </a:prstGeom>
          <a:noFill/>
        </p:spPr>
        <p:txBody>
          <a:bodyPr wrap="square" rtlCol="0">
            <a:spAutoFit/>
          </a:bodyPr>
          <a:lstStyle/>
          <a:p>
            <a:r>
              <a:rPr lang="zh-CN" altLang="en-US" b="1" noProof="0">
                <a:ln>
                  <a:noFill/>
                </a:ln>
                <a:solidFill>
                  <a:schemeClr val="tx2"/>
                </a:solidFill>
                <a:effectLst/>
                <a:uLnTx/>
                <a:uFillTx/>
                <a:latin typeface="华文细黑" panose="02010600040101010101" pitchFamily="2" charset="-122"/>
                <a:ea typeface="华文细黑" panose="02010600040101010101" pitchFamily="2" charset="-122"/>
                <a:sym typeface="+mn-ea"/>
              </a:rPr>
              <a:t>数据管理技术历经人工管理、文件管理、数据库管理等时代，大数据技术的出现使该领域进入了一个新的发展阶段</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4505" y="800100"/>
            <a:ext cx="6336030" cy="521970"/>
          </a:xfrm>
          <a:prstGeom prst="rect">
            <a:avLst/>
          </a:prstGeom>
          <a:noFill/>
        </p:spPr>
        <p:txBody>
          <a:bodyPr wrap="square" rtlCol="0">
            <a:spAutoFit/>
          </a:bodyPr>
          <a:lstStyle/>
          <a:p>
            <a:r>
              <a:rPr lang="en-US" altLang="zh-CN" sz="2800" b="1" dirty="0"/>
              <a:t>1.1.1</a:t>
            </a:r>
            <a:r>
              <a:rPr lang="zh-CN" altLang="en-US" sz="2800" b="1" dirty="0"/>
              <a:t>  大数据产生的背景</a:t>
            </a:r>
          </a:p>
        </p:txBody>
      </p:sp>
      <p:sp>
        <p:nvSpPr>
          <p:cNvPr id="3" name="内容占位符 2"/>
          <p:cNvSpPr>
            <a:spLocks noGrp="1"/>
          </p:cNvSpPr>
          <p:nvPr/>
        </p:nvSpPr>
        <p:spPr>
          <a:xfrm>
            <a:off x="259715" y="1741805"/>
            <a:ext cx="7544435" cy="2854960"/>
          </a:xfrm>
          <a:prstGeom prst="rect">
            <a:avLst/>
          </a:prstGeom>
          <a:noFill/>
          <a:ln w="9525">
            <a:noFill/>
          </a:ln>
        </p:spPr>
        <p:txBody>
          <a:bodyPr vert="horz" wrap="square" lIns="91440" tIns="45720" rIns="91440" bIns="45720" numCol="1" rtlCol="0" anchor="t" anchorCtr="0" compatLnSpc="1">
            <a:normAutofit/>
          </a:bodyPr>
          <a:lstStyle>
            <a:lvl1pPr marL="274955" indent="-274955" algn="l" rtl="0" eaLnBrk="0" fontAlgn="base" hangingPunct="0">
              <a:spcBef>
                <a:spcPts val="300"/>
              </a:spcBef>
              <a:spcAft>
                <a:spcPts val="300"/>
              </a:spcAft>
              <a:buClr>
                <a:srgbClr val="C3260C"/>
              </a:buClr>
              <a:buSzPct val="70000"/>
              <a:buFontTx/>
              <a:buBlip>
                <a:blip r:embed="rId3"/>
              </a:buBlip>
              <a:defRPr sz="2400" b="0" kern="1200">
                <a:solidFill>
                  <a:schemeClr val="tx1"/>
                </a:solidFill>
                <a:latin typeface="华文细黑" panose="02010600040101010101" pitchFamily="2" charset="-122"/>
                <a:ea typeface="华文细黑" panose="02010600040101010101" pitchFamily="2" charset="-122"/>
                <a:cs typeface="+mn-cs"/>
              </a:defRPr>
            </a:lvl1pPr>
            <a:lvl2pPr marL="542925" indent="-268605" algn="l" rtl="0" eaLnBrk="0" fontAlgn="base" hangingPunct="0">
              <a:spcBef>
                <a:spcPts val="300"/>
              </a:spcBef>
              <a:spcAft>
                <a:spcPts val="300"/>
              </a:spcAft>
              <a:buClr>
                <a:srgbClr val="C3260C"/>
              </a:buClr>
              <a:buSzPct val="70000"/>
              <a:buFontTx/>
              <a:buBlip>
                <a:blip r:embed="rId4"/>
              </a:buBlip>
              <a:defRPr sz="2000" kern="1200">
                <a:solidFill>
                  <a:srgbClr val="404040"/>
                </a:solidFill>
                <a:latin typeface="华文细黑" panose="02010600040101010101" pitchFamily="2" charset="-122"/>
                <a:ea typeface="华文细黑" panose="02010600040101010101" pitchFamily="2" charset="-122"/>
                <a:cs typeface="+mn-cs"/>
              </a:defRPr>
            </a:lvl2pPr>
            <a:lvl3pPr marL="542925" indent="-268605" algn="l" rtl="0" eaLnBrk="0" fontAlgn="base" hangingPunct="0">
              <a:spcBef>
                <a:spcPts val="300"/>
              </a:spcBef>
              <a:spcAft>
                <a:spcPts val="300"/>
              </a:spcAft>
              <a:buClr>
                <a:srgbClr val="C3260C"/>
              </a:buClr>
              <a:buSzPct val="70000"/>
              <a:buFontTx/>
              <a:buBlip>
                <a:blip r:embed="rId4"/>
              </a:buBlip>
              <a:defRPr sz="2000" kern="1200">
                <a:solidFill>
                  <a:srgbClr val="404040"/>
                </a:solidFill>
                <a:latin typeface="华文细黑" panose="02010600040101010101" pitchFamily="2" charset="-122"/>
                <a:ea typeface="华文细黑" panose="02010600040101010101" pitchFamily="2" charset="-122"/>
                <a:cs typeface="+mn-cs"/>
              </a:defRPr>
            </a:lvl3pPr>
            <a:lvl4pPr marL="542925" indent="-268605" algn="l" rtl="0" eaLnBrk="0" fontAlgn="base" hangingPunct="0">
              <a:spcBef>
                <a:spcPts val="300"/>
              </a:spcBef>
              <a:spcAft>
                <a:spcPts val="300"/>
              </a:spcAft>
              <a:buClr>
                <a:srgbClr val="C3260C"/>
              </a:buClr>
              <a:buSzPct val="70000"/>
              <a:buFontTx/>
              <a:buBlip>
                <a:blip r:embed="rId4"/>
              </a:buBlip>
              <a:defRPr sz="2000" kern="1200">
                <a:solidFill>
                  <a:srgbClr val="404040"/>
                </a:solidFill>
                <a:latin typeface="华文细黑" panose="02010600040101010101" pitchFamily="2" charset="-122"/>
                <a:ea typeface="华文细黑" panose="02010600040101010101" pitchFamily="2" charset="-122"/>
                <a:cs typeface="+mn-cs"/>
              </a:defRPr>
            </a:lvl4pPr>
            <a:lvl5pPr marL="542925" indent="-268605" algn="l" rtl="0" eaLnBrk="0" fontAlgn="base" hangingPunct="0">
              <a:spcBef>
                <a:spcPts val="300"/>
              </a:spcBef>
              <a:spcAft>
                <a:spcPts val="300"/>
              </a:spcAft>
              <a:buClr>
                <a:srgbClr val="C3260C"/>
              </a:buClr>
              <a:buSzPct val="70000"/>
              <a:buFontTx/>
              <a:buBlip>
                <a:blip r:embed="rId4"/>
              </a:buBlip>
              <a:defRPr sz="2000" kern="1200">
                <a:solidFill>
                  <a:srgbClr val="404040"/>
                </a:solidFill>
                <a:latin typeface="华文细黑" panose="02010600040101010101" pitchFamily="2" charset="-122"/>
                <a:ea typeface="华文细黑" panose="02010600040101010101" pitchFamily="2" charset="-122"/>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a:lstStyle>
          <a:p>
            <a:pPr marL="274955" marR="0" lvl="0" indent="-274955" algn="l" defTabSz="914400" rtl="0" eaLnBrk="1" fontAlgn="auto" latinLnBrk="0" hangingPunct="1">
              <a:lnSpc>
                <a:spcPct val="100000"/>
              </a:lnSpc>
              <a:spcBef>
                <a:spcPts val="300"/>
              </a:spcBef>
              <a:spcAft>
                <a:spcPts val="300"/>
              </a:spcAft>
              <a:buClr>
                <a:schemeClr val="accent6">
                  <a:lumMod val="75000"/>
                </a:schemeClr>
              </a:buClr>
              <a:buSzPct val="70000"/>
              <a:buFontTx/>
              <a:buBlip>
                <a:blip r:embed="rId5"/>
              </a:buBlip>
              <a:defRPr/>
            </a:pPr>
            <a:r>
              <a:rPr kumimoji="0" lang="zh-CN" altLang="en-US" sz="2400" b="1" i="0" u="none" strike="noStrike" kern="1200" cap="none" spc="0" normalizeH="0" baseline="0" noProof="0" dirty="0">
                <a:ln>
                  <a:noFill/>
                </a:ln>
                <a:solidFill>
                  <a:schemeClr val="tx2"/>
                </a:solidFill>
                <a:effectLst/>
                <a:uLnTx/>
                <a:uFillTx/>
                <a:latin typeface="华文细黑" panose="02010600040101010101" pitchFamily="2" charset="-122"/>
                <a:ea typeface="华文细黑" panose="02010600040101010101" pitchFamily="2" charset="-122"/>
                <a:cs typeface="+mn-cs"/>
              </a:rPr>
              <a:t>数据量剧增 </a:t>
            </a:r>
            <a:r>
              <a:rPr kumimoji="0" lang="zh-CN" altLang="en-US" sz="2400" b="1" i="0" u="none" strike="noStrike" kern="1200" cap="none" spc="0" normalizeH="0" baseline="0" noProof="0" dirty="0">
                <a:ln>
                  <a:noFill/>
                </a:ln>
                <a:solidFill>
                  <a:schemeClr val="tx2"/>
                </a:solidFill>
                <a:effectLst/>
                <a:uLnTx/>
                <a:uFillTx/>
                <a:latin typeface="Arial" panose="020B0604020202020204" pitchFamily="34" charset="0"/>
                <a:ea typeface="华文细黑" panose="02010600040101010101" pitchFamily="2" charset="-122"/>
                <a:cs typeface="Arial" panose="020B0604020202020204" pitchFamily="34" charset="0"/>
              </a:rPr>
              <a:t>→ </a:t>
            </a:r>
            <a:r>
              <a:rPr kumimoji="0" lang="zh-CN" altLang="en-US" sz="2400" b="1" i="0" u="none" strike="noStrike" kern="1200" cap="none" spc="0" normalizeH="0" baseline="0" noProof="0" dirty="0">
                <a:ln>
                  <a:noFill/>
                </a:ln>
                <a:solidFill>
                  <a:schemeClr val="tx2"/>
                </a:solidFill>
                <a:effectLst/>
                <a:uLnTx/>
                <a:uFillTx/>
                <a:latin typeface="华文细黑" panose="02010600040101010101" pitchFamily="2" charset="-122"/>
                <a:ea typeface="华文细黑" panose="02010600040101010101" pitchFamily="2" charset="-122"/>
                <a:cs typeface="+mn-cs"/>
              </a:rPr>
              <a:t>海量数据</a:t>
            </a:r>
            <a:endParaRPr kumimoji="0" lang="en-US" altLang="zh-CN" sz="2400" b="1" i="0" u="none" strike="noStrike" kern="1200" cap="none" spc="0" normalizeH="0" baseline="0" noProof="0" dirty="0">
              <a:ln>
                <a:noFill/>
              </a:ln>
              <a:solidFill>
                <a:schemeClr val="tx2"/>
              </a:solidFill>
              <a:effectLst/>
              <a:uLnTx/>
              <a:uFillTx/>
              <a:latin typeface="华文细黑" panose="02010600040101010101" pitchFamily="2" charset="-122"/>
              <a:ea typeface="华文细黑" panose="02010600040101010101" pitchFamily="2" charset="-122"/>
              <a:cs typeface="+mn-cs"/>
            </a:endParaRPr>
          </a:p>
          <a:p>
            <a:pPr marL="450850" marR="0" lvl="1" indent="-176530" algn="l" defTabSz="914400" rtl="0" eaLnBrk="1" fontAlgn="auto" latinLnBrk="0" hangingPunct="1">
              <a:lnSpc>
                <a:spcPct val="100000"/>
              </a:lnSpc>
              <a:spcBef>
                <a:spcPts val="300"/>
              </a:spcBef>
              <a:spcAft>
                <a:spcPts val="300"/>
              </a:spcAft>
              <a:buClr>
                <a:schemeClr val="accent6">
                  <a:lumMod val="75000"/>
                </a:schemeClr>
              </a:buClr>
              <a:buSzPct val="70000"/>
              <a:buFontTx/>
              <a:buBlip>
                <a:blip r:embed="rId6"/>
              </a:buBlip>
              <a:defRPr/>
            </a:pP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超过</a:t>
            </a:r>
            <a:r>
              <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150</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亿个设备连接到互联网</a:t>
            </a:r>
          </a:p>
          <a:p>
            <a:pPr marL="450850" marR="0" lvl="1" indent="-176530" algn="l" defTabSz="914400" rtl="0" eaLnBrk="1" fontAlgn="auto" latinLnBrk="0" hangingPunct="1">
              <a:lnSpc>
                <a:spcPct val="100000"/>
              </a:lnSpc>
              <a:spcBef>
                <a:spcPts val="300"/>
              </a:spcBef>
              <a:spcAft>
                <a:spcPts val="300"/>
              </a:spcAft>
              <a:buClr>
                <a:schemeClr val="accent6">
                  <a:lumMod val="75000"/>
                </a:schemeClr>
              </a:buClr>
              <a:buSzPct val="70000"/>
              <a:buFontTx/>
              <a:buBlip>
                <a:blip r:embed="rId6"/>
              </a:buBlip>
              <a:defRPr/>
            </a:pP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全球每秒钟发送 </a:t>
            </a:r>
            <a:r>
              <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290</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万封电子邮件</a:t>
            </a:r>
          </a:p>
          <a:p>
            <a:pPr marL="450850" marR="0" lvl="1" indent="-176530" algn="l" defTabSz="914400" rtl="0" eaLnBrk="1" fontAlgn="auto" latinLnBrk="0" hangingPunct="1">
              <a:lnSpc>
                <a:spcPct val="100000"/>
              </a:lnSpc>
              <a:spcBef>
                <a:spcPts val="300"/>
              </a:spcBef>
              <a:spcAft>
                <a:spcPts val="300"/>
              </a:spcAft>
              <a:buClr>
                <a:schemeClr val="accent6">
                  <a:lumMod val="75000"/>
                </a:schemeClr>
              </a:buClr>
              <a:buSzPct val="70000"/>
              <a:buFontTx/>
              <a:buBlip>
                <a:blip r:embed="rId6"/>
              </a:buBlip>
              <a:defRPr/>
            </a:pP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每天有 </a:t>
            </a:r>
            <a:r>
              <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2.88 </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万小时视频上传到</a:t>
            </a:r>
            <a:r>
              <a:rPr kumimoji="0" lang="en-US" altLang="zh-CN" sz="2000" b="0" i="0" u="none" strike="noStrike" kern="1200" cap="none" spc="0" normalizeH="0" baseline="0" noProof="0" dirty="0" err="1">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Youtube</a:t>
            </a: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endParaRPr>
          </a:p>
          <a:p>
            <a:pPr marL="450850" marR="0" lvl="1" indent="-176530" algn="l" defTabSz="914400" rtl="0" eaLnBrk="1" fontAlgn="auto" latinLnBrk="0" hangingPunct="1">
              <a:lnSpc>
                <a:spcPct val="100000"/>
              </a:lnSpc>
              <a:spcBef>
                <a:spcPts val="300"/>
              </a:spcBef>
              <a:spcAft>
                <a:spcPts val="300"/>
              </a:spcAft>
              <a:buClr>
                <a:schemeClr val="accent6">
                  <a:lumMod val="75000"/>
                </a:schemeClr>
              </a:buClr>
              <a:buSzPct val="70000"/>
              <a:buFontTx/>
              <a:buBlip>
                <a:blip r:embed="rId6"/>
              </a:buBlip>
              <a:defRPr/>
            </a:pPr>
            <a:r>
              <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Facebook </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每日评论达</a:t>
            </a:r>
            <a:r>
              <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32</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亿条，每天上传照片近</a:t>
            </a:r>
            <a:r>
              <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3</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亿张，每月处理数据总量约</a:t>
            </a:r>
            <a:r>
              <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130</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万</a:t>
            </a:r>
            <a:r>
              <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TB</a:t>
            </a:r>
          </a:p>
          <a:p>
            <a:pPr marL="450850" marR="0" lvl="1" indent="-176530" algn="l" defTabSz="914400" rtl="0" eaLnBrk="1" fontAlgn="auto" latinLnBrk="0" hangingPunct="1">
              <a:lnSpc>
                <a:spcPct val="100000"/>
              </a:lnSpc>
              <a:spcBef>
                <a:spcPts val="300"/>
              </a:spcBef>
              <a:spcAft>
                <a:spcPts val="300"/>
              </a:spcAft>
              <a:buClr>
                <a:schemeClr val="accent6">
                  <a:lumMod val="75000"/>
                </a:schemeClr>
              </a:buClr>
              <a:buSzPct val="70000"/>
              <a:buFontTx/>
              <a:buBlip>
                <a:blip r:embed="rId6"/>
              </a:buBlip>
              <a:defRPr/>
            </a:pP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预计</a:t>
            </a:r>
            <a:r>
              <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2020</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年将增长到</a:t>
            </a:r>
            <a:r>
              <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35ZB</a:t>
            </a:r>
          </a:p>
        </p:txBody>
      </p:sp>
      <p:sp>
        <p:nvSpPr>
          <p:cNvPr id="4" name="TextBox 6"/>
          <p:cNvSpPr txBox="1"/>
          <p:nvPr/>
        </p:nvSpPr>
        <p:spPr>
          <a:xfrm>
            <a:off x="8107363" y="3533775"/>
            <a:ext cx="3805237" cy="292100"/>
          </a:xfrm>
          <a:prstGeom prst="rect">
            <a:avLst/>
          </a:prstGeom>
          <a:noFill/>
          <a:ln w="9525">
            <a:noFill/>
          </a:ln>
        </p:spPr>
        <p:txBody>
          <a:bodyPr wrap="none">
            <a:spAutoFit/>
          </a:bodyPr>
          <a:lstStyle/>
          <a:p>
            <a:r>
              <a:rPr lang="en-US" altLang="zh-CN" sz="1300" dirty="0">
                <a:latin typeface="华文细黑" panose="02010600040101010101" pitchFamily="2" charset="-122"/>
                <a:ea typeface="华文细黑" panose="02010600040101010101" pitchFamily="2" charset="-122"/>
              </a:rPr>
              <a:t>IDC</a:t>
            </a:r>
            <a:r>
              <a:rPr lang="zh-CN" altLang="en-US" sz="1300" dirty="0">
                <a:latin typeface="华文细黑" panose="02010600040101010101" pitchFamily="2" charset="-122"/>
                <a:ea typeface="华文细黑" panose="02010600040101010101" pitchFamily="2" charset="-122"/>
              </a:rPr>
              <a:t>全球数据量预测（ </a:t>
            </a:r>
            <a:r>
              <a:rPr lang="en-US" altLang="zh-CN" sz="1300" dirty="0">
                <a:latin typeface="华文细黑" panose="02010600040101010101" pitchFamily="2" charset="-122"/>
                <a:ea typeface="华文细黑" panose="02010600040101010101" pitchFamily="2" charset="-122"/>
              </a:rPr>
              <a:t>1ZB</a:t>
            </a:r>
            <a:r>
              <a:rPr lang="zh-CN" altLang="en-US" sz="1300" dirty="0">
                <a:latin typeface="华文细黑" panose="02010600040101010101" pitchFamily="2" charset="-122"/>
                <a:ea typeface="华文细黑" panose="02010600040101010101" pitchFamily="2" charset="-122"/>
              </a:rPr>
              <a:t> </a:t>
            </a:r>
            <a:r>
              <a:rPr lang="en-US" altLang="zh-CN" sz="1300" dirty="0">
                <a:latin typeface="华文细黑" panose="02010600040101010101" pitchFamily="2" charset="-122"/>
                <a:ea typeface="华文细黑" panose="02010600040101010101" pitchFamily="2" charset="-122"/>
              </a:rPr>
              <a:t>= 1</a:t>
            </a:r>
            <a:r>
              <a:rPr lang="zh-CN" altLang="en-US" sz="1300" dirty="0">
                <a:latin typeface="华文细黑" panose="02010600040101010101" pitchFamily="2" charset="-122"/>
                <a:ea typeface="华文细黑" panose="02010600040101010101" pitchFamily="2" charset="-122"/>
              </a:rPr>
              <a:t>百万</a:t>
            </a:r>
            <a:r>
              <a:rPr lang="en-US" altLang="zh-CN" sz="1300" dirty="0">
                <a:latin typeface="华文细黑" panose="02010600040101010101" pitchFamily="2" charset="-122"/>
                <a:ea typeface="华文细黑" panose="02010600040101010101" pitchFamily="2" charset="-122"/>
              </a:rPr>
              <a:t>PB = 10</a:t>
            </a:r>
            <a:r>
              <a:rPr lang="zh-CN" altLang="en-US" sz="1300" dirty="0">
                <a:latin typeface="华文细黑" panose="02010600040101010101" pitchFamily="2" charset="-122"/>
                <a:ea typeface="华文细黑" panose="02010600040101010101" pitchFamily="2" charset="-122"/>
              </a:rPr>
              <a:t>亿</a:t>
            </a:r>
            <a:r>
              <a:rPr lang="en-US" altLang="zh-CN" sz="1300" dirty="0">
                <a:latin typeface="华文细黑" panose="02010600040101010101" pitchFamily="2" charset="-122"/>
                <a:ea typeface="华文细黑" panose="02010600040101010101" pitchFamily="2" charset="-122"/>
              </a:rPr>
              <a:t>TB</a:t>
            </a:r>
            <a:r>
              <a:rPr lang="zh-CN" altLang="en-US" sz="1300" dirty="0">
                <a:latin typeface="华文细黑" panose="02010600040101010101" pitchFamily="2" charset="-122"/>
                <a:ea typeface="华文细黑" panose="02010600040101010101" pitchFamily="2" charset="-122"/>
              </a:rPr>
              <a:t>）</a:t>
            </a:r>
            <a:endParaRPr lang="en-US" altLang="zh-CN" sz="1300" dirty="0">
              <a:latin typeface="华文细黑" panose="02010600040101010101" pitchFamily="2" charset="-122"/>
              <a:ea typeface="华文细黑" panose="02010600040101010101" pitchFamily="2" charset="-122"/>
            </a:endParaRPr>
          </a:p>
        </p:txBody>
      </p:sp>
      <p:pic>
        <p:nvPicPr>
          <p:cNvPr id="8" name="Picture 2"/>
          <p:cNvPicPr>
            <a:picLocks noChangeArrowheads="1"/>
          </p:cNvPicPr>
          <p:nvPr/>
        </p:nvPicPr>
        <p:blipFill>
          <a:blip r:embed="rId7"/>
          <a:srcRect/>
          <a:stretch>
            <a:fillRect/>
          </a:stretch>
        </p:blipFill>
        <p:spPr bwMode="auto">
          <a:xfrm>
            <a:off x="7657783" y="3971608"/>
            <a:ext cx="4400550" cy="2619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4505" y="800100"/>
            <a:ext cx="6336030" cy="521970"/>
          </a:xfrm>
          <a:prstGeom prst="rect">
            <a:avLst/>
          </a:prstGeom>
          <a:noFill/>
        </p:spPr>
        <p:txBody>
          <a:bodyPr wrap="square" rtlCol="0">
            <a:spAutoFit/>
          </a:bodyPr>
          <a:lstStyle/>
          <a:p>
            <a:r>
              <a:rPr lang="en-US" altLang="zh-CN" sz="2800" b="1" dirty="0"/>
              <a:t>1.1.1</a:t>
            </a:r>
            <a:r>
              <a:rPr lang="zh-CN" altLang="en-US" sz="2800" b="1" dirty="0"/>
              <a:t>  大数据产生的背景</a:t>
            </a:r>
          </a:p>
        </p:txBody>
      </p:sp>
      <p:pic>
        <p:nvPicPr>
          <p:cNvPr id="6" name="Picture 2"/>
          <p:cNvPicPr>
            <a:picLocks noChangeArrowheads="1"/>
          </p:cNvPicPr>
          <p:nvPr/>
        </p:nvPicPr>
        <p:blipFill>
          <a:blip r:embed="rId3"/>
          <a:srcRect/>
          <a:stretch>
            <a:fillRect/>
          </a:stretch>
        </p:blipFill>
        <p:spPr bwMode="auto">
          <a:xfrm>
            <a:off x="5837555" y="1711960"/>
            <a:ext cx="6002655" cy="34785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4" name="TextBox 7"/>
          <p:cNvSpPr txBox="1"/>
          <p:nvPr/>
        </p:nvSpPr>
        <p:spPr>
          <a:xfrm>
            <a:off x="7061835" y="5588635"/>
            <a:ext cx="3991610" cy="291465"/>
          </a:xfrm>
          <a:prstGeom prst="rect">
            <a:avLst/>
          </a:prstGeom>
          <a:noFill/>
          <a:ln w="9525">
            <a:noFill/>
          </a:ln>
        </p:spPr>
        <p:txBody>
          <a:bodyPr wrap="square">
            <a:spAutoFit/>
          </a:bodyPr>
          <a:lstStyle/>
          <a:p>
            <a:r>
              <a:rPr lang="en-US" altLang="zh-CN" sz="1300" dirty="0">
                <a:latin typeface="华文细黑" panose="02010600040101010101" pitchFamily="2" charset="-122"/>
                <a:ea typeface="华文细黑" panose="02010600040101010101" pitchFamily="2" charset="-122"/>
              </a:rPr>
              <a:t>Google</a:t>
            </a:r>
            <a:r>
              <a:rPr lang="zh-CN" altLang="en-US" sz="1300" dirty="0">
                <a:latin typeface="华文细黑" panose="02010600040101010101" pitchFamily="2" charset="-122"/>
                <a:ea typeface="华文细黑" panose="02010600040101010101" pitchFamily="2" charset="-122"/>
              </a:rPr>
              <a:t>网站 </a:t>
            </a:r>
            <a:r>
              <a:rPr lang="en-US" altLang="zh-CN" sz="1300" dirty="0">
                <a:latin typeface="华文细黑" panose="02010600040101010101" pitchFamily="2" charset="-122"/>
                <a:ea typeface="华文细黑" panose="02010600040101010101" pitchFamily="2" charset="-122"/>
              </a:rPr>
              <a:t>Big data</a:t>
            </a:r>
            <a:r>
              <a:rPr lang="zh-CN" altLang="en-US" sz="1300" dirty="0">
                <a:latin typeface="华文细黑" panose="02010600040101010101" pitchFamily="2" charset="-122"/>
                <a:ea typeface="华文细黑" panose="02010600040101010101" pitchFamily="2" charset="-122"/>
              </a:rPr>
              <a:t>关键词搜索及新闻引用量</a:t>
            </a:r>
            <a:endParaRPr lang="en-US" altLang="zh-CN" sz="1300" dirty="0">
              <a:latin typeface="华文细黑" panose="02010600040101010101" pitchFamily="2" charset="-122"/>
              <a:ea typeface="华文细黑" panose="02010600040101010101" pitchFamily="2" charset="-122"/>
            </a:endParaRPr>
          </a:p>
        </p:txBody>
      </p:sp>
      <p:sp>
        <p:nvSpPr>
          <p:cNvPr id="3" name="内容占位符 2"/>
          <p:cNvSpPr>
            <a:spLocks noGrp="1"/>
          </p:cNvSpPr>
          <p:nvPr/>
        </p:nvSpPr>
        <p:spPr>
          <a:xfrm>
            <a:off x="196850" y="1711960"/>
            <a:ext cx="5640705" cy="2270760"/>
          </a:xfrm>
          <a:prstGeom prst="rect">
            <a:avLst/>
          </a:prstGeom>
          <a:noFill/>
          <a:ln w="9525">
            <a:noFill/>
          </a:ln>
        </p:spPr>
        <p:txBody>
          <a:bodyPr vert="horz" wrap="square" lIns="91440" tIns="45720" rIns="91440" bIns="45720" numCol="1" rtlCol="0" anchor="t" anchorCtr="0" compatLnSpc="1">
            <a:normAutofit fontScale="25000" lnSpcReduction="20000"/>
          </a:bodyPr>
          <a:lstStyle>
            <a:lvl1pPr marL="274955" indent="-274955" algn="l" rtl="0" eaLnBrk="0" fontAlgn="base" hangingPunct="0">
              <a:spcBef>
                <a:spcPts val="300"/>
              </a:spcBef>
              <a:spcAft>
                <a:spcPts val="300"/>
              </a:spcAft>
              <a:buClr>
                <a:srgbClr val="C3260C"/>
              </a:buClr>
              <a:buSzPct val="70000"/>
              <a:buFontTx/>
              <a:buBlip>
                <a:blip r:embed="rId4"/>
              </a:buBlip>
              <a:defRPr sz="2400" b="0" kern="1200">
                <a:solidFill>
                  <a:schemeClr val="tx1"/>
                </a:solidFill>
                <a:latin typeface="华文细黑" panose="02010600040101010101" pitchFamily="2" charset="-122"/>
                <a:ea typeface="华文细黑" panose="02010600040101010101" pitchFamily="2" charset="-122"/>
                <a:cs typeface="+mn-cs"/>
              </a:defRPr>
            </a:lvl1pPr>
            <a:lvl2pPr marL="542925" indent="-268605" algn="l" rtl="0" eaLnBrk="0" fontAlgn="base" hangingPunct="0">
              <a:spcBef>
                <a:spcPts val="300"/>
              </a:spcBef>
              <a:spcAft>
                <a:spcPts val="300"/>
              </a:spcAft>
              <a:buClr>
                <a:srgbClr val="C3260C"/>
              </a:buClr>
              <a:buSzPct val="70000"/>
              <a:buFontTx/>
              <a:buBlip>
                <a:blip r:embed="rId5"/>
              </a:buBlip>
              <a:defRPr sz="2000" kern="1200">
                <a:solidFill>
                  <a:srgbClr val="404040"/>
                </a:solidFill>
                <a:latin typeface="华文细黑" panose="02010600040101010101" pitchFamily="2" charset="-122"/>
                <a:ea typeface="华文细黑" panose="02010600040101010101" pitchFamily="2" charset="-122"/>
                <a:cs typeface="+mn-cs"/>
              </a:defRPr>
            </a:lvl2pPr>
            <a:lvl3pPr marL="542925" indent="-268605" algn="l" rtl="0" eaLnBrk="0" fontAlgn="base" hangingPunct="0">
              <a:spcBef>
                <a:spcPts val="300"/>
              </a:spcBef>
              <a:spcAft>
                <a:spcPts val="300"/>
              </a:spcAft>
              <a:buClr>
                <a:srgbClr val="C3260C"/>
              </a:buClr>
              <a:buSzPct val="70000"/>
              <a:buFontTx/>
              <a:buBlip>
                <a:blip r:embed="rId5"/>
              </a:buBlip>
              <a:defRPr sz="2000" kern="1200">
                <a:solidFill>
                  <a:srgbClr val="404040"/>
                </a:solidFill>
                <a:latin typeface="华文细黑" panose="02010600040101010101" pitchFamily="2" charset="-122"/>
                <a:ea typeface="华文细黑" panose="02010600040101010101" pitchFamily="2" charset="-122"/>
                <a:cs typeface="+mn-cs"/>
              </a:defRPr>
            </a:lvl3pPr>
            <a:lvl4pPr marL="542925" indent="-268605" algn="l" rtl="0" eaLnBrk="0" fontAlgn="base" hangingPunct="0">
              <a:spcBef>
                <a:spcPts val="300"/>
              </a:spcBef>
              <a:spcAft>
                <a:spcPts val="300"/>
              </a:spcAft>
              <a:buClr>
                <a:srgbClr val="C3260C"/>
              </a:buClr>
              <a:buSzPct val="70000"/>
              <a:buFontTx/>
              <a:buBlip>
                <a:blip r:embed="rId5"/>
              </a:buBlip>
              <a:defRPr sz="2000" kern="1200">
                <a:solidFill>
                  <a:srgbClr val="404040"/>
                </a:solidFill>
                <a:latin typeface="华文细黑" panose="02010600040101010101" pitchFamily="2" charset="-122"/>
                <a:ea typeface="华文细黑" panose="02010600040101010101" pitchFamily="2" charset="-122"/>
                <a:cs typeface="+mn-cs"/>
              </a:defRPr>
            </a:lvl4pPr>
            <a:lvl5pPr marL="542925" indent="-268605" algn="l" rtl="0" eaLnBrk="0" fontAlgn="base" hangingPunct="0">
              <a:spcBef>
                <a:spcPts val="300"/>
              </a:spcBef>
              <a:spcAft>
                <a:spcPts val="300"/>
              </a:spcAft>
              <a:buClr>
                <a:srgbClr val="C3260C"/>
              </a:buClr>
              <a:buSzPct val="70000"/>
              <a:buFontTx/>
              <a:buBlip>
                <a:blip r:embed="rId5"/>
              </a:buBlip>
              <a:defRPr sz="2000" kern="1200">
                <a:solidFill>
                  <a:srgbClr val="404040"/>
                </a:solidFill>
                <a:latin typeface="华文细黑" panose="02010600040101010101" pitchFamily="2" charset="-122"/>
                <a:ea typeface="华文细黑" panose="02010600040101010101" pitchFamily="2" charset="-122"/>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a:lstStyle>
          <a:p>
            <a:pPr marL="274955" marR="0" lvl="0" indent="-274955" algn="l" defTabSz="914400" rtl="0" eaLnBrk="1" fontAlgn="auto" latinLnBrk="0" hangingPunct="1">
              <a:lnSpc>
                <a:spcPct val="100000"/>
              </a:lnSpc>
              <a:spcBef>
                <a:spcPts val="300"/>
              </a:spcBef>
              <a:spcAft>
                <a:spcPts val="300"/>
              </a:spcAft>
              <a:buClr>
                <a:schemeClr val="accent6">
                  <a:lumMod val="75000"/>
                </a:schemeClr>
              </a:buClr>
              <a:buSzPct val="70000"/>
              <a:buFontTx/>
              <a:buBlip>
                <a:blip r:embed="rId6"/>
              </a:buBlip>
              <a:defRPr/>
            </a:pPr>
            <a:r>
              <a:rPr kumimoji="0" lang="zh-CN" altLang="en-US" sz="9600" b="1"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微软雅黑" panose="020B0503020204020204" charset="-122"/>
              </a:rPr>
              <a:t>大数据</a:t>
            </a:r>
            <a:r>
              <a:rPr lang="en-US" altLang="zh-CN" sz="960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微软雅黑" panose="020B0503020204020204" charset="-122"/>
                <a:sym typeface="+mn-ea"/>
              </a:rPr>
              <a:t>（Big Data）</a:t>
            </a:r>
            <a:r>
              <a:rPr kumimoji="0" lang="zh-CN" altLang="en-US" sz="9600" b="1"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微软雅黑" panose="020B0503020204020204" charset="-122"/>
              </a:rPr>
              <a:t>正迅速成为最值得关注的IT领域之一</a:t>
            </a:r>
            <a:endParaRPr kumimoji="0" lang="zh-CN" altLang="en-US" sz="2400" b="1" i="0" u="none" strike="noStrike" kern="1200" cap="none" spc="0" normalizeH="0" baseline="0" noProof="0" dirty="0">
              <a:ln>
                <a:noFill/>
              </a:ln>
              <a:solidFill>
                <a:schemeClr val="tx2"/>
              </a:solidFill>
              <a:effectLst/>
              <a:uLnTx/>
              <a:uFillTx/>
              <a:latin typeface="华文细黑" panose="02010600040101010101" pitchFamily="2" charset="-122"/>
              <a:ea typeface="华文细黑" panose="02010600040101010101" pitchFamily="2" charset="-122"/>
              <a:cs typeface="+mn-cs"/>
            </a:endParaRPr>
          </a:p>
          <a:p>
            <a:pPr marL="0" marR="0" lvl="0" indent="0" algn="l" defTabSz="914400" rtl="0" eaLnBrk="1" fontAlgn="auto" latinLnBrk="0" hangingPunct="1">
              <a:lnSpc>
                <a:spcPct val="100000"/>
              </a:lnSpc>
              <a:spcBef>
                <a:spcPts val="300"/>
              </a:spcBef>
              <a:spcAft>
                <a:spcPts val="300"/>
              </a:spcAft>
              <a:buClr>
                <a:schemeClr val="accent6">
                  <a:lumMod val="75000"/>
                </a:schemeClr>
              </a:buClr>
              <a:buSzPct val="70000"/>
              <a:buFontTx/>
              <a:buNone/>
              <a:defRPr/>
            </a:pPr>
            <a:r>
              <a:rPr kumimoji="0" lang="en-US" altLang="zh-CN" sz="20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   </a:t>
            </a:r>
          </a:p>
          <a:p>
            <a:pPr marL="0" marR="0" lvl="0" indent="431800" algn="l" defTabSz="914400" rtl="0" eaLnBrk="1" fontAlgn="auto" hangingPunct="1">
              <a:lnSpc>
                <a:spcPct val="150000"/>
              </a:lnSpc>
              <a:spcBef>
                <a:spcPts val="300"/>
              </a:spcBef>
              <a:spcAft>
                <a:spcPts val="300"/>
              </a:spcAft>
              <a:buClr>
                <a:schemeClr val="accent6">
                  <a:lumMod val="75000"/>
                </a:schemeClr>
              </a:buClr>
              <a:buSzPct val="70000"/>
              <a:buFontTx/>
              <a:buNone/>
              <a:defRPr/>
              <a:extLst>
                <a:ext uri="{35155182-B16C-46BC-9424-99874614C6A1}">
                  <wpsdc:indentchars xmlns="" xmlns:wpsdc="http://www.wps.cn/officeDocument/2017/drawingmlCustomData" val="200" checksum="3588746719"/>
                </a:ext>
              </a:extLst>
            </a:pPr>
            <a:r>
              <a:rPr kumimoji="0" lang="en-US" altLang="zh-CN" sz="66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2011年5月，EMC World 2011大会主题“云计算相遇大数据”，EMC 除了一直倡导的云计算外，还抛出"大数据"（Big Data）概念</a:t>
            </a:r>
            <a:r>
              <a:rPr kumimoji="0" lang="zh-CN" altLang="en-US" sz="66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a:t>
            </a:r>
            <a:endParaRPr kumimoji="0" lang="en-US" altLang="zh-CN" sz="66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endParaRPr>
          </a:p>
          <a:p>
            <a:pPr marL="0" marR="0" lvl="0" indent="431800" algn="l" defTabSz="914400" rtl="0" eaLnBrk="1" fontAlgn="auto" hangingPunct="1">
              <a:lnSpc>
                <a:spcPct val="150000"/>
              </a:lnSpc>
              <a:spcBef>
                <a:spcPts val="300"/>
              </a:spcBef>
              <a:spcAft>
                <a:spcPts val="300"/>
              </a:spcAft>
              <a:buClr>
                <a:schemeClr val="accent6">
                  <a:lumMod val="75000"/>
                </a:schemeClr>
              </a:buClr>
              <a:buSzPct val="70000"/>
              <a:buFontTx/>
              <a:buNone/>
              <a:defRPr/>
              <a:extLst>
                <a:ext uri="{35155182-B16C-46BC-9424-99874614C6A1}">
                  <wpsdc:indentchars xmlns="" xmlns:wpsdc="http://www.wps.cn/officeDocument/2017/drawingmlCustomData" val="200" checksum="3588746719"/>
                </a:ext>
              </a:extLst>
            </a:pPr>
            <a:r>
              <a:rPr kumimoji="0" lang="en-US" altLang="zh-CN" sz="66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2011年6月底，IBM、麦肯锡等众多国外机构发布"大数据"相关研究报告，予以积极跟进</a:t>
            </a:r>
            <a:r>
              <a:rPr kumimoji="0" lang="zh-CN" altLang="en-US" sz="6600" b="0" i="0" u="none" strike="noStrike" kern="1200" cap="none" spc="0" normalizeH="0" baseline="0"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mn-cs"/>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13155" y="800100"/>
            <a:ext cx="6336030" cy="521970"/>
          </a:xfrm>
          <a:prstGeom prst="rect">
            <a:avLst/>
          </a:prstGeom>
          <a:noFill/>
        </p:spPr>
        <p:txBody>
          <a:bodyPr wrap="square" rtlCol="0">
            <a:spAutoFit/>
          </a:bodyPr>
          <a:lstStyle/>
          <a:p>
            <a:r>
              <a:rPr lang="en-US" altLang="zh-CN" sz="2800" b="1" dirty="0"/>
              <a:t>1.1.2</a:t>
            </a:r>
            <a:r>
              <a:rPr lang="zh-CN" altLang="en-US" sz="2800" b="1" dirty="0"/>
              <a:t>  大数据的定义</a:t>
            </a:r>
          </a:p>
        </p:txBody>
      </p:sp>
      <p:sp>
        <p:nvSpPr>
          <p:cNvPr id="4" name="文本框 3"/>
          <p:cNvSpPr txBox="1"/>
          <p:nvPr/>
        </p:nvSpPr>
        <p:spPr>
          <a:xfrm>
            <a:off x="3521710" y="2760345"/>
            <a:ext cx="4984115" cy="583565"/>
          </a:xfrm>
          <a:prstGeom prst="rect">
            <a:avLst/>
          </a:prstGeom>
          <a:noFill/>
        </p:spPr>
        <p:txBody>
          <a:bodyPr wrap="square" rtlCol="0">
            <a:spAutoFit/>
          </a:bodyPr>
          <a:lstStyle/>
          <a:p>
            <a:r>
              <a:rPr lang="zh-CN" altLang="en-US" sz="3200">
                <a:ln w="22225">
                  <a:solidFill>
                    <a:schemeClr val="accent2"/>
                  </a:solidFill>
                  <a:prstDash val="solid"/>
                </a:ln>
                <a:solidFill>
                  <a:schemeClr val="accent2">
                    <a:lumMod val="40000"/>
                    <a:lumOff val="60000"/>
                  </a:schemeClr>
                </a:solidFill>
                <a:effectLst/>
              </a:rPr>
              <a:t>海量数据  </a:t>
            </a:r>
            <a:r>
              <a:rPr lang="en-US" altLang="zh-CN" sz="3200">
                <a:ln w="22225">
                  <a:solidFill>
                    <a:schemeClr val="accent2"/>
                  </a:solidFill>
                  <a:prstDash val="solid"/>
                </a:ln>
                <a:solidFill>
                  <a:schemeClr val="accent2">
                    <a:lumMod val="40000"/>
                    <a:lumOff val="60000"/>
                  </a:schemeClr>
                </a:solidFill>
                <a:effectLst/>
              </a:rPr>
              <a:t>= </a:t>
            </a:r>
            <a:r>
              <a:rPr lang="zh-CN" altLang="en-US" sz="3200">
                <a:ln w="22225">
                  <a:solidFill>
                    <a:schemeClr val="accent2"/>
                  </a:solidFill>
                  <a:prstDash val="solid"/>
                </a:ln>
                <a:solidFill>
                  <a:schemeClr val="accent2">
                    <a:lumMod val="40000"/>
                    <a:lumOff val="60000"/>
                  </a:schemeClr>
                </a:solidFill>
                <a:effectLst/>
              </a:rPr>
              <a:t>大数据 </a:t>
            </a:r>
            <a:r>
              <a:rPr lang="en-US" altLang="zh-CN" sz="3200">
                <a:ln w="22225">
                  <a:solidFill>
                    <a:schemeClr val="accent2"/>
                  </a:solidFill>
                  <a:prstDash val="solid"/>
                </a:ln>
                <a:solidFill>
                  <a:schemeClr val="accent2">
                    <a:lumMod val="40000"/>
                    <a:lumOff val="60000"/>
                  </a:schemeClr>
                </a:solidFill>
                <a:effectLst/>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13155" y="800100"/>
            <a:ext cx="6336030" cy="521970"/>
          </a:xfrm>
          <a:prstGeom prst="rect">
            <a:avLst/>
          </a:prstGeom>
          <a:noFill/>
        </p:spPr>
        <p:txBody>
          <a:bodyPr wrap="square" rtlCol="0">
            <a:spAutoFit/>
          </a:bodyPr>
          <a:lstStyle/>
          <a:p>
            <a:r>
              <a:rPr lang="en-US" altLang="zh-CN" sz="2800" b="1" dirty="0"/>
              <a:t>1.1.2</a:t>
            </a:r>
            <a:r>
              <a:rPr lang="zh-CN" altLang="en-US" sz="2800" b="1" dirty="0"/>
              <a:t>  大数据的定义</a:t>
            </a:r>
          </a:p>
        </p:txBody>
      </p:sp>
      <p:sp>
        <p:nvSpPr>
          <p:cNvPr id="3" name="矩形 2"/>
          <p:cNvSpPr/>
          <p:nvPr/>
        </p:nvSpPr>
        <p:spPr>
          <a:xfrm>
            <a:off x="1128395" y="5442585"/>
            <a:ext cx="8939530" cy="101473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fontAlgn="auto">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"大"是指数据规模，大数据一般指在10TB(1TB=1024GB)规模以上的数据量。</a:t>
            </a:r>
          </a:p>
          <a:p>
            <a:pPr marL="0" marR="0" lvl="0" indent="0" algn="l" defTabSz="914400" rtl="0" fontAlgn="auto">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具有</a:t>
            </a:r>
            <a:r>
              <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4V</a:t>
            </a: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的，才是大数据。</a:t>
            </a:r>
            <a:endParaRPr kumimoji="0" lang="zh-CN" altLang="en-US"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grpSp>
        <p:nvGrpSpPr>
          <p:cNvPr id="13316" name="组合 21"/>
          <p:cNvGrpSpPr/>
          <p:nvPr/>
        </p:nvGrpSpPr>
        <p:grpSpPr>
          <a:xfrm>
            <a:off x="1003300" y="1743075"/>
            <a:ext cx="3600450" cy="3243263"/>
            <a:chOff x="3597492" y="1134976"/>
            <a:chExt cx="3888432" cy="3384376"/>
          </a:xfrm>
        </p:grpSpPr>
        <p:sp>
          <p:nvSpPr>
            <p:cNvPr id="8" name="圆角矩形 7"/>
            <p:cNvSpPr/>
            <p:nvPr/>
          </p:nvSpPr>
          <p:spPr>
            <a:xfrm>
              <a:off x="3791914" y="1134976"/>
              <a:ext cx="1296144" cy="1080085"/>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Volume</a:t>
              </a:r>
              <a:endParaRPr kumimoji="0" lang="zh-CN" altLang="en-US" sz="1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9" name="圆角矩形 8"/>
            <p:cNvSpPr/>
            <p:nvPr/>
          </p:nvSpPr>
          <p:spPr>
            <a:xfrm>
              <a:off x="3807344" y="2791547"/>
              <a:ext cx="1296144" cy="1080085"/>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Velocity</a:t>
              </a:r>
              <a:endParaRPr kumimoji="0" lang="zh-CN" altLang="en-US" sz="1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0" name="圆角矩形 9"/>
            <p:cNvSpPr/>
            <p:nvPr/>
          </p:nvSpPr>
          <p:spPr>
            <a:xfrm>
              <a:off x="5480672" y="2791547"/>
              <a:ext cx="1296144" cy="1080085"/>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Value</a:t>
              </a:r>
              <a:endParaRPr kumimoji="0" lang="zh-CN" altLang="en-US" sz="1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1" name="圆角矩形 10"/>
            <p:cNvSpPr/>
            <p:nvPr/>
          </p:nvSpPr>
          <p:spPr>
            <a:xfrm>
              <a:off x="5468672" y="1134976"/>
              <a:ext cx="1296144" cy="1080085"/>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Variety</a:t>
              </a:r>
              <a:endParaRPr kumimoji="0" lang="zh-CN" altLang="en-US" sz="1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pSp>
          <p:nvGrpSpPr>
            <p:cNvPr id="13324" name="组合 20"/>
            <p:cNvGrpSpPr/>
            <p:nvPr/>
          </p:nvGrpSpPr>
          <p:grpSpPr>
            <a:xfrm>
              <a:off x="3597492" y="1134976"/>
              <a:ext cx="3888432" cy="3384376"/>
              <a:chOff x="3597492" y="1124744"/>
              <a:chExt cx="3888432" cy="3384376"/>
            </a:xfrm>
          </p:grpSpPr>
          <p:cxnSp>
            <p:nvCxnSpPr>
              <p:cNvPr id="13" name="直接箭头连接符 12"/>
              <p:cNvCxnSpPr/>
              <p:nvPr/>
            </p:nvCxnSpPr>
            <p:spPr>
              <a:xfrm>
                <a:off x="5285633" y="1124744"/>
                <a:ext cx="0" cy="3384376"/>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a:xfrm flipH="1">
                <a:off x="3597492" y="2493205"/>
                <a:ext cx="3888432" cy="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grpSp>
      </p:grpSp>
      <p:pic>
        <p:nvPicPr>
          <p:cNvPr id="13317" name="Picture 1" descr="C:\Users\ibm\AppData\Roaming\Tencent\Users\45857885\QQ\WinTemp\RichOle\3(7Y$P52FVF{%3[X2]4LHH2.jpg"/>
          <p:cNvPicPr>
            <a:picLocks noChangeAspect="1"/>
          </p:cNvPicPr>
          <p:nvPr/>
        </p:nvPicPr>
        <p:blipFill>
          <a:blip r:embed="rId3"/>
          <a:srcRect/>
          <a:stretch>
            <a:fillRect/>
          </a:stretch>
        </p:blipFill>
        <p:spPr>
          <a:xfrm>
            <a:off x="4758690" y="1584643"/>
            <a:ext cx="5276850" cy="35052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13155" y="800100"/>
            <a:ext cx="6336030" cy="521970"/>
          </a:xfrm>
          <a:prstGeom prst="rect">
            <a:avLst/>
          </a:prstGeom>
          <a:noFill/>
        </p:spPr>
        <p:txBody>
          <a:bodyPr wrap="square" rtlCol="0">
            <a:spAutoFit/>
          </a:bodyPr>
          <a:lstStyle/>
          <a:p>
            <a:r>
              <a:rPr lang="en-US" altLang="zh-CN" sz="2800" b="1" dirty="0"/>
              <a:t>1.1.3</a:t>
            </a:r>
            <a:r>
              <a:rPr lang="zh-CN" altLang="en-US" sz="2800" b="1" dirty="0"/>
              <a:t>  大数据技术</a:t>
            </a:r>
          </a:p>
        </p:txBody>
      </p:sp>
      <p:sp>
        <p:nvSpPr>
          <p:cNvPr id="4" name="文本框 3"/>
          <p:cNvSpPr txBox="1"/>
          <p:nvPr/>
        </p:nvSpPr>
        <p:spPr>
          <a:xfrm>
            <a:off x="875665" y="1543050"/>
            <a:ext cx="10308590" cy="3538220"/>
          </a:xfrm>
          <a:prstGeom prst="rect">
            <a:avLst/>
          </a:prstGeom>
          <a:noFill/>
        </p:spPr>
        <p:txBody>
          <a:bodyPr wrap="square" rtlCol="0">
            <a:spAutoFit/>
          </a:bodyPr>
          <a:lstStyle/>
          <a:p>
            <a:endParaRPr lang="zh-CN" altLang="en-US" sz="3200"/>
          </a:p>
          <a:p>
            <a:r>
              <a:rPr lang="zh-CN" altLang="en-US" sz="3200">
                <a:sym typeface="+mn-ea"/>
              </a:rPr>
              <a:t>大数据技术：是指从各种各样类型的巨量数据中，快速获得有价值信息的技术。</a:t>
            </a:r>
            <a:endParaRPr lang="zh-CN" altLang="en-US" sz="3200"/>
          </a:p>
          <a:p>
            <a:endParaRPr lang="zh-CN" altLang="en-US" sz="3200"/>
          </a:p>
          <a:p>
            <a:r>
              <a:rPr lang="zh-CN" altLang="en-US" sz="3200">
                <a:sym typeface="+mn-ea"/>
              </a:rPr>
              <a:t>大数据技术要面对的基本问题，也是最核心的问题：</a:t>
            </a:r>
            <a:endParaRPr lang="zh-CN" altLang="en-US" sz="3200"/>
          </a:p>
          <a:p>
            <a:r>
              <a:rPr lang="zh-CN" altLang="en-US" sz="3200">
                <a:sym typeface="+mn-ea"/>
              </a:rPr>
              <a:t>海量数据如何可靠</a:t>
            </a:r>
            <a:r>
              <a:rPr lang="zh-CN" altLang="en-US" sz="3200" b="1">
                <a:solidFill>
                  <a:srgbClr val="FF0000"/>
                </a:solidFill>
                <a:sym typeface="+mn-ea"/>
              </a:rPr>
              <a:t>存储</a:t>
            </a:r>
            <a:r>
              <a:rPr lang="zh-CN" altLang="en-US" sz="3200">
                <a:sym typeface="+mn-ea"/>
              </a:rPr>
              <a:t>和高效</a:t>
            </a:r>
            <a:r>
              <a:rPr lang="zh-CN" altLang="en-US" sz="3200" b="1">
                <a:solidFill>
                  <a:srgbClr val="FF0000"/>
                </a:solidFill>
                <a:sym typeface="+mn-ea"/>
              </a:rPr>
              <a:t>计算</a:t>
            </a:r>
            <a:r>
              <a:rPr lang="zh-CN" altLang="en-US" sz="3200">
                <a:sym typeface="+mn-ea"/>
              </a:rPr>
              <a:t>。</a:t>
            </a:r>
            <a:endParaRPr lang="zh-CN" altLang="en-US" sz="3200"/>
          </a:p>
          <a:p>
            <a:endParaRPr lang="zh-CN" altLang="en-US"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13155" y="800100"/>
            <a:ext cx="6336030" cy="521970"/>
          </a:xfrm>
          <a:prstGeom prst="rect">
            <a:avLst/>
          </a:prstGeom>
          <a:noFill/>
        </p:spPr>
        <p:txBody>
          <a:bodyPr wrap="square" rtlCol="0">
            <a:spAutoFit/>
          </a:bodyPr>
          <a:lstStyle/>
          <a:p>
            <a:r>
              <a:rPr lang="en-US" altLang="zh-CN" sz="2800" b="1" dirty="0"/>
              <a:t>1.1.3</a:t>
            </a:r>
            <a:r>
              <a:rPr lang="zh-CN" altLang="en-US" sz="2800" b="1" dirty="0"/>
              <a:t>  大数据技术发展</a:t>
            </a:r>
          </a:p>
        </p:txBody>
      </p:sp>
      <p:sp>
        <p:nvSpPr>
          <p:cNvPr id="30" name="矩形 29"/>
          <p:cNvSpPr/>
          <p:nvPr>
            <p:custDataLst>
              <p:tags r:id="rId1"/>
            </p:custDataLst>
          </p:nvPr>
        </p:nvSpPr>
        <p:spPr>
          <a:xfrm>
            <a:off x="1888505" y="5577559"/>
            <a:ext cx="2187178" cy="779949"/>
          </a:xfrm>
          <a:prstGeom prst="rect">
            <a:avLst/>
          </a:prstGeom>
        </p:spPr>
        <p:txBody>
          <a:bodyPr wrap="square" anchor="t" anchorCtr="0">
            <a:normAutofit/>
          </a:bodyPr>
          <a:lstStyle/>
          <a:p>
            <a:pPr algn="just">
              <a:lnSpc>
                <a:spcPct val="120000"/>
              </a:lnSpc>
            </a:pPr>
            <a:r>
              <a:rPr lang="en-US" altLang="da-DK" kern="0" dirty="0">
                <a:sym typeface="Arial" panose="020B0604020202020204" pitchFamily="34" charset="0"/>
              </a:rPr>
              <a:t>MapReduce</a:t>
            </a:r>
            <a:r>
              <a:rPr lang="zh-CN" altLang="en-US" kern="0" dirty="0">
                <a:sym typeface="Arial" panose="020B0604020202020204" pitchFamily="34" charset="0"/>
              </a:rPr>
              <a:t>论文发表</a:t>
            </a:r>
          </a:p>
        </p:txBody>
      </p:sp>
      <p:sp>
        <p:nvSpPr>
          <p:cNvPr id="31" name="矩形 30"/>
          <p:cNvSpPr/>
          <p:nvPr>
            <p:custDataLst>
              <p:tags r:id="rId2"/>
            </p:custDataLst>
          </p:nvPr>
        </p:nvSpPr>
        <p:spPr>
          <a:xfrm>
            <a:off x="1888505" y="5121918"/>
            <a:ext cx="2187178" cy="455911"/>
          </a:xfrm>
          <a:prstGeom prst="rect">
            <a:avLst/>
          </a:prstGeom>
        </p:spPr>
        <p:txBody>
          <a:bodyPr wrap="square" anchor="ctr" anchorCtr="0">
            <a:normAutofit/>
          </a:bodyPr>
          <a:lstStyle/>
          <a:p>
            <a:pPr algn="just">
              <a:lnSpc>
                <a:spcPct val="120000"/>
              </a:lnSpc>
            </a:pPr>
            <a:r>
              <a:rPr lang="en-US" altLang="zh-CN" b="1" kern="0">
                <a:solidFill>
                  <a:schemeClr val="accent2">
                    <a:lumMod val="75000"/>
                  </a:schemeClr>
                </a:solidFill>
                <a:latin typeface="Calibri Light" panose="020F0302020204030204" charset="0"/>
                <a:ea typeface="+mn-ea"/>
                <a:cs typeface="+mn-ea"/>
                <a:sym typeface="Arial" panose="020B0604020202020204" pitchFamily="34" charset="0"/>
              </a:rPr>
              <a:t>2004</a:t>
            </a:r>
            <a:r>
              <a:rPr lang="zh-CN" altLang="en-US" b="1" kern="0">
                <a:solidFill>
                  <a:schemeClr val="accent2">
                    <a:lumMod val="75000"/>
                  </a:schemeClr>
                </a:solidFill>
                <a:latin typeface="Calibri Light" panose="020F0302020204030204" charset="0"/>
                <a:ea typeface="宋体" panose="02010600030101010101" pitchFamily="2" charset="-122"/>
                <a:cs typeface="+mn-ea"/>
                <a:sym typeface="Arial" panose="020B0604020202020204" pitchFamily="34" charset="0"/>
              </a:rPr>
              <a:t>年</a:t>
            </a:r>
          </a:p>
        </p:txBody>
      </p:sp>
      <p:sp>
        <p:nvSpPr>
          <p:cNvPr id="3" name="KSO_Shape"/>
          <p:cNvSpPr/>
          <p:nvPr>
            <p:custDataLst>
              <p:tags r:id="rId3"/>
            </p:custDataLst>
          </p:nvPr>
        </p:nvSpPr>
        <p:spPr>
          <a:xfrm rot="16200000" flipV="1">
            <a:off x="399097" y="2612690"/>
            <a:ext cx="1243219" cy="1790129"/>
          </a:xfrm>
          <a:prstGeom prst="bentArrow">
            <a:avLst>
              <a:gd name="adj1" fmla="val 18510"/>
              <a:gd name="adj2" fmla="val 25000"/>
              <a:gd name="adj3" fmla="val 25000"/>
              <a:gd name="adj4" fmla="val 27631"/>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0" name="KSO_Shape"/>
          <p:cNvSpPr/>
          <p:nvPr>
            <p:custDataLst>
              <p:tags r:id="rId4"/>
            </p:custDataLst>
          </p:nvPr>
        </p:nvSpPr>
        <p:spPr>
          <a:xfrm rot="5400000">
            <a:off x="1730151" y="3566819"/>
            <a:ext cx="1243219" cy="1896179"/>
          </a:xfrm>
          <a:prstGeom prst="bentArrow">
            <a:avLst>
              <a:gd name="adj1" fmla="val 18510"/>
              <a:gd name="adj2" fmla="val 25000"/>
              <a:gd name="adj3" fmla="val 25000"/>
              <a:gd name="adj4" fmla="val 27631"/>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1" name="KSO_Shape"/>
          <p:cNvSpPr/>
          <p:nvPr>
            <p:custDataLst>
              <p:tags r:id="rId5"/>
            </p:custDataLst>
          </p:nvPr>
        </p:nvSpPr>
        <p:spPr>
          <a:xfrm rot="16200000" flipV="1">
            <a:off x="3114230" y="2559664"/>
            <a:ext cx="1243219" cy="1896181"/>
          </a:xfrm>
          <a:prstGeom prst="bentArrow">
            <a:avLst>
              <a:gd name="adj1" fmla="val 18510"/>
              <a:gd name="adj2" fmla="val 25000"/>
              <a:gd name="adj3" fmla="val 25000"/>
              <a:gd name="adj4" fmla="val 27631"/>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2" name="KSO_Shape"/>
          <p:cNvSpPr/>
          <p:nvPr>
            <p:custDataLst>
              <p:tags r:id="rId6"/>
            </p:custDataLst>
          </p:nvPr>
        </p:nvSpPr>
        <p:spPr>
          <a:xfrm rot="5400000">
            <a:off x="4498310" y="3566821"/>
            <a:ext cx="1243219" cy="1896179"/>
          </a:xfrm>
          <a:prstGeom prst="bentArrow">
            <a:avLst>
              <a:gd name="adj1" fmla="val 18510"/>
              <a:gd name="adj2" fmla="val 25000"/>
              <a:gd name="adj3" fmla="val 25000"/>
              <a:gd name="adj4" fmla="val 27631"/>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3" name="KSO_Shape"/>
          <p:cNvSpPr/>
          <p:nvPr>
            <p:custDataLst>
              <p:tags r:id="rId7"/>
            </p:custDataLst>
          </p:nvPr>
        </p:nvSpPr>
        <p:spPr>
          <a:xfrm rot="16200000" flipV="1">
            <a:off x="5882387" y="2559668"/>
            <a:ext cx="1243219" cy="1896177"/>
          </a:xfrm>
          <a:prstGeom prst="bentArrow">
            <a:avLst>
              <a:gd name="adj1" fmla="val 18510"/>
              <a:gd name="adj2" fmla="val 25000"/>
              <a:gd name="adj3" fmla="val 25000"/>
              <a:gd name="adj4" fmla="val 27631"/>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4" name="KSO_Shape"/>
          <p:cNvSpPr/>
          <p:nvPr>
            <p:custDataLst>
              <p:tags r:id="rId8"/>
            </p:custDataLst>
          </p:nvPr>
        </p:nvSpPr>
        <p:spPr>
          <a:xfrm rot="5400000">
            <a:off x="7266466" y="3566825"/>
            <a:ext cx="1243219" cy="1896179"/>
          </a:xfrm>
          <a:prstGeom prst="bentArrow">
            <a:avLst>
              <a:gd name="adj1" fmla="val 18510"/>
              <a:gd name="adj2" fmla="val 25000"/>
              <a:gd name="adj3" fmla="val 25000"/>
              <a:gd name="adj4" fmla="val 27631"/>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21" name="任意多边形 20"/>
          <p:cNvSpPr/>
          <p:nvPr>
            <p:custDataLst>
              <p:tags r:id="rId9"/>
            </p:custDataLst>
          </p:nvPr>
        </p:nvSpPr>
        <p:spPr>
          <a:xfrm rot="5400000">
            <a:off x="8967002" y="3149530"/>
            <a:ext cx="230120" cy="1717669"/>
          </a:xfrm>
          <a:custGeom>
            <a:avLst/>
            <a:gdLst>
              <a:gd name="connsiteX0" fmla="*/ 0 w 214382"/>
              <a:gd name="connsiteY0" fmla="*/ 1499785 h 1499785"/>
              <a:gd name="connsiteX1" fmla="*/ 0 w 214382"/>
              <a:gd name="connsiteY1" fmla="*/ 0 h 1499785"/>
              <a:gd name="connsiteX2" fmla="*/ 214382 w 214382"/>
              <a:gd name="connsiteY2" fmla="*/ 0 h 1499785"/>
              <a:gd name="connsiteX3" fmla="*/ 214382 w 214382"/>
              <a:gd name="connsiteY3" fmla="*/ 1499785 h 1499785"/>
            </a:gdLst>
            <a:ahLst/>
            <a:cxnLst>
              <a:cxn ang="0">
                <a:pos x="connsiteX0" y="connsiteY0"/>
              </a:cxn>
              <a:cxn ang="0">
                <a:pos x="connsiteX1" y="connsiteY1"/>
              </a:cxn>
              <a:cxn ang="0">
                <a:pos x="connsiteX2" y="connsiteY2"/>
              </a:cxn>
              <a:cxn ang="0">
                <a:pos x="connsiteX3" y="connsiteY3"/>
              </a:cxn>
            </a:cxnLst>
            <a:rect l="l" t="t" r="r" b="b"/>
            <a:pathLst>
              <a:path w="214382" h="1499785">
                <a:moveTo>
                  <a:pt x="0" y="1499785"/>
                </a:moveTo>
                <a:lnTo>
                  <a:pt x="0" y="0"/>
                </a:lnTo>
                <a:lnTo>
                  <a:pt x="214382" y="0"/>
                </a:lnTo>
                <a:lnTo>
                  <a:pt x="214382" y="1499785"/>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22" name="矩形 21"/>
          <p:cNvSpPr/>
          <p:nvPr>
            <p:custDataLst>
              <p:tags r:id="rId10"/>
            </p:custDataLst>
          </p:nvPr>
        </p:nvSpPr>
        <p:spPr>
          <a:xfrm>
            <a:off x="4665753" y="5577559"/>
            <a:ext cx="2187178" cy="779949"/>
          </a:xfrm>
          <a:prstGeom prst="rect">
            <a:avLst/>
          </a:prstGeom>
        </p:spPr>
        <p:txBody>
          <a:bodyPr wrap="square" anchor="t" anchorCtr="0">
            <a:normAutofit/>
          </a:bodyPr>
          <a:lstStyle/>
          <a:p>
            <a:pPr algn="just">
              <a:lnSpc>
                <a:spcPct val="120000"/>
              </a:lnSpc>
            </a:pPr>
            <a:r>
              <a:rPr lang="zh-CN" altLang="en-US">
                <a:sym typeface="+mn-ea"/>
              </a:rPr>
              <a:t>Hadoop成为Apache顶级项</a:t>
            </a:r>
            <a:endParaRPr lang="da-DK" altLang="zh-CN" kern="0" dirty="0">
              <a:sym typeface="Arial" panose="020B0604020202020204" pitchFamily="34" charset="0"/>
            </a:endParaRPr>
          </a:p>
          <a:p>
            <a:pPr algn="just">
              <a:lnSpc>
                <a:spcPct val="120000"/>
              </a:lnSpc>
            </a:pPr>
            <a:endParaRPr lang="da-DK" altLang="zh-CN" kern="0" dirty="0">
              <a:sym typeface="Arial" panose="020B0604020202020204" pitchFamily="34" charset="0"/>
            </a:endParaRPr>
          </a:p>
        </p:txBody>
      </p:sp>
      <p:sp>
        <p:nvSpPr>
          <p:cNvPr id="23" name="矩形 22"/>
          <p:cNvSpPr/>
          <p:nvPr>
            <p:custDataLst>
              <p:tags r:id="rId11"/>
            </p:custDataLst>
          </p:nvPr>
        </p:nvSpPr>
        <p:spPr>
          <a:xfrm>
            <a:off x="4665753" y="5121918"/>
            <a:ext cx="2187178" cy="455911"/>
          </a:xfrm>
          <a:prstGeom prst="rect">
            <a:avLst/>
          </a:prstGeom>
        </p:spPr>
        <p:txBody>
          <a:bodyPr wrap="square" anchor="ctr" anchorCtr="0">
            <a:normAutofit/>
          </a:bodyPr>
          <a:lstStyle/>
          <a:p>
            <a:pPr algn="just">
              <a:lnSpc>
                <a:spcPct val="120000"/>
              </a:lnSpc>
            </a:pPr>
            <a:r>
              <a:rPr lang="en-US" altLang="zh-CN" b="1" kern="0">
                <a:solidFill>
                  <a:schemeClr val="accent1">
                    <a:lumMod val="75000"/>
                  </a:schemeClr>
                </a:solidFill>
                <a:latin typeface="Calibri Light" panose="020F0302020204030204" charset="0"/>
                <a:ea typeface="+mn-ea"/>
                <a:cs typeface="+mn-ea"/>
                <a:sym typeface="Arial" panose="020B0604020202020204" pitchFamily="34" charset="0"/>
              </a:rPr>
              <a:t>2008</a:t>
            </a:r>
            <a:r>
              <a:rPr lang="zh-CN" altLang="en-US" b="1" kern="0">
                <a:solidFill>
                  <a:schemeClr val="accent1">
                    <a:lumMod val="75000"/>
                  </a:schemeClr>
                </a:solidFill>
                <a:latin typeface="Calibri Light" panose="020F0302020204030204" charset="0"/>
                <a:ea typeface="宋体" panose="02010600030101010101" pitchFamily="2" charset="-122"/>
                <a:cs typeface="+mn-ea"/>
                <a:sym typeface="Arial" panose="020B0604020202020204" pitchFamily="34" charset="0"/>
              </a:rPr>
              <a:t>年</a:t>
            </a:r>
          </a:p>
        </p:txBody>
      </p:sp>
      <p:sp>
        <p:nvSpPr>
          <p:cNvPr id="24" name="矩形 23"/>
          <p:cNvSpPr/>
          <p:nvPr>
            <p:custDataLst>
              <p:tags r:id="rId12"/>
            </p:custDataLst>
          </p:nvPr>
        </p:nvSpPr>
        <p:spPr>
          <a:xfrm>
            <a:off x="7044690" y="5577840"/>
            <a:ext cx="2576195" cy="1136650"/>
          </a:xfrm>
          <a:prstGeom prst="rect">
            <a:avLst/>
          </a:prstGeom>
        </p:spPr>
        <p:txBody>
          <a:bodyPr wrap="square" anchor="t" anchorCtr="0">
            <a:normAutofit/>
          </a:bodyPr>
          <a:lstStyle/>
          <a:p>
            <a:pPr algn="just">
              <a:lnSpc>
                <a:spcPct val="120000"/>
              </a:lnSpc>
            </a:pPr>
            <a:r>
              <a:rPr lang="zh-CN" altLang="en-US">
                <a:sym typeface="+mn-ea"/>
              </a:rPr>
              <a:t>Twitter提供开源产品Storm</a:t>
            </a:r>
            <a:endParaRPr lang="da-DK" altLang="zh-CN" kern="0" dirty="0">
              <a:sym typeface="Arial" panose="020B0604020202020204" pitchFamily="34" charset="0"/>
            </a:endParaRPr>
          </a:p>
        </p:txBody>
      </p:sp>
      <p:sp>
        <p:nvSpPr>
          <p:cNvPr id="25" name="矩形 24"/>
          <p:cNvSpPr/>
          <p:nvPr>
            <p:custDataLst>
              <p:tags r:id="rId13"/>
            </p:custDataLst>
          </p:nvPr>
        </p:nvSpPr>
        <p:spPr>
          <a:xfrm>
            <a:off x="7433908" y="5121918"/>
            <a:ext cx="2187178" cy="455911"/>
          </a:xfrm>
          <a:prstGeom prst="rect">
            <a:avLst/>
          </a:prstGeom>
        </p:spPr>
        <p:txBody>
          <a:bodyPr wrap="square" anchor="ctr" anchorCtr="0">
            <a:normAutofit/>
          </a:bodyPr>
          <a:lstStyle/>
          <a:p>
            <a:pPr algn="just">
              <a:lnSpc>
                <a:spcPct val="120000"/>
              </a:lnSpc>
            </a:pPr>
            <a:r>
              <a:rPr lang="en-US" altLang="zh-CN" b="1" kern="0">
                <a:solidFill>
                  <a:schemeClr val="accent2">
                    <a:lumMod val="75000"/>
                  </a:schemeClr>
                </a:solidFill>
                <a:latin typeface="Calibri Light" panose="020F0302020204030204" charset="0"/>
                <a:cs typeface="+mn-ea"/>
                <a:sym typeface="Arial" panose="020B0604020202020204" pitchFamily="34" charset="0"/>
              </a:rPr>
              <a:t>2011</a:t>
            </a:r>
            <a:r>
              <a:rPr lang="zh-CN" altLang="en-US" b="1" kern="0">
                <a:solidFill>
                  <a:schemeClr val="accent2">
                    <a:lumMod val="75000"/>
                  </a:schemeClr>
                </a:solidFill>
                <a:latin typeface="Calibri Light" panose="020F0302020204030204" charset="0"/>
                <a:cs typeface="+mn-ea"/>
                <a:sym typeface="Arial" panose="020B0604020202020204" pitchFamily="34" charset="0"/>
              </a:rPr>
              <a:t>年</a:t>
            </a:r>
            <a:endParaRPr lang="zh-CN" altLang="en-US" b="1" kern="0">
              <a:solidFill>
                <a:schemeClr val="accent3">
                  <a:lumMod val="75000"/>
                </a:schemeClr>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28" name="矩形 27"/>
          <p:cNvSpPr/>
          <p:nvPr>
            <p:custDataLst>
              <p:tags r:id="rId14"/>
            </p:custDataLst>
          </p:nvPr>
        </p:nvSpPr>
        <p:spPr>
          <a:xfrm>
            <a:off x="515462" y="1603510"/>
            <a:ext cx="2187178" cy="812710"/>
          </a:xfrm>
          <a:prstGeom prst="rect">
            <a:avLst/>
          </a:prstGeom>
        </p:spPr>
        <p:txBody>
          <a:bodyPr wrap="square" anchor="b" anchorCtr="0">
            <a:normAutofit/>
          </a:bodyPr>
          <a:lstStyle/>
          <a:p>
            <a:pPr algn="just">
              <a:lnSpc>
                <a:spcPct val="120000"/>
              </a:lnSpc>
            </a:pPr>
            <a:r>
              <a:rPr lang="en-US" altLang="da-DK" kern="0" dirty="0">
                <a:sym typeface="Arial" panose="020B0604020202020204" pitchFamily="34" charset="0"/>
              </a:rPr>
              <a:t>GFS</a:t>
            </a:r>
            <a:r>
              <a:rPr lang="zh-CN" altLang="en-US" kern="0" dirty="0">
                <a:sym typeface="Arial" panose="020B0604020202020204" pitchFamily="34" charset="0"/>
              </a:rPr>
              <a:t>论文发表</a:t>
            </a:r>
          </a:p>
        </p:txBody>
      </p:sp>
      <p:sp>
        <p:nvSpPr>
          <p:cNvPr id="33" name="矩形 32"/>
          <p:cNvSpPr/>
          <p:nvPr>
            <p:custDataLst>
              <p:tags r:id="rId15"/>
            </p:custDataLst>
          </p:nvPr>
        </p:nvSpPr>
        <p:spPr>
          <a:xfrm>
            <a:off x="515462" y="2415950"/>
            <a:ext cx="2187178" cy="455911"/>
          </a:xfrm>
          <a:prstGeom prst="rect">
            <a:avLst/>
          </a:prstGeom>
        </p:spPr>
        <p:txBody>
          <a:bodyPr wrap="square" anchor="ctr" anchorCtr="0">
            <a:normAutofit/>
          </a:bodyPr>
          <a:lstStyle/>
          <a:p>
            <a:pPr algn="just">
              <a:lnSpc>
                <a:spcPct val="120000"/>
              </a:lnSpc>
            </a:pPr>
            <a:r>
              <a:rPr lang="en-US" altLang="zh-CN" b="1" kern="0">
                <a:solidFill>
                  <a:schemeClr val="accent1">
                    <a:lumMod val="75000"/>
                  </a:schemeClr>
                </a:solidFill>
                <a:latin typeface="Calibri Light" panose="020F0302020204030204" charset="0"/>
                <a:ea typeface="+mn-ea"/>
                <a:cs typeface="+mn-ea"/>
                <a:sym typeface="Arial" panose="020B0604020202020204" pitchFamily="34" charset="0"/>
              </a:rPr>
              <a:t>2003</a:t>
            </a:r>
            <a:r>
              <a:rPr lang="zh-CN" altLang="en-US" b="1" kern="0">
                <a:solidFill>
                  <a:schemeClr val="accent1">
                    <a:lumMod val="75000"/>
                  </a:schemeClr>
                </a:solidFill>
                <a:latin typeface="Calibri Light" panose="020F0302020204030204" charset="0"/>
                <a:ea typeface="宋体" panose="02010600030101010101" pitchFamily="2" charset="-122"/>
                <a:cs typeface="+mn-ea"/>
                <a:sym typeface="Arial" panose="020B0604020202020204" pitchFamily="34" charset="0"/>
              </a:rPr>
              <a:t>年</a:t>
            </a:r>
          </a:p>
        </p:txBody>
      </p:sp>
      <p:sp>
        <p:nvSpPr>
          <p:cNvPr id="35" name="矩形 34"/>
          <p:cNvSpPr/>
          <p:nvPr>
            <p:custDataLst>
              <p:tags r:id="rId16"/>
            </p:custDataLst>
          </p:nvPr>
        </p:nvSpPr>
        <p:spPr>
          <a:xfrm>
            <a:off x="3275755" y="1603510"/>
            <a:ext cx="2187178" cy="812710"/>
          </a:xfrm>
          <a:prstGeom prst="rect">
            <a:avLst/>
          </a:prstGeom>
        </p:spPr>
        <p:txBody>
          <a:bodyPr wrap="square" anchor="b" anchorCtr="0">
            <a:normAutofit/>
          </a:bodyPr>
          <a:lstStyle/>
          <a:p>
            <a:pPr algn="just">
              <a:lnSpc>
                <a:spcPct val="120000"/>
              </a:lnSpc>
            </a:pPr>
            <a:r>
              <a:rPr lang="en-US">
                <a:sym typeface="+mn-ea"/>
              </a:rPr>
              <a:t>BigTable</a:t>
            </a:r>
            <a:r>
              <a:rPr lang="zh-CN" altLang="en-US">
                <a:sym typeface="+mn-ea"/>
              </a:rPr>
              <a:t>论文发表</a:t>
            </a:r>
            <a:endParaRPr lang="zh-CN" altLang="en-US" kern="0" dirty="0">
              <a:sym typeface="+mn-ea"/>
            </a:endParaRPr>
          </a:p>
        </p:txBody>
      </p:sp>
      <p:sp>
        <p:nvSpPr>
          <p:cNvPr id="36" name="矩形 35"/>
          <p:cNvSpPr/>
          <p:nvPr>
            <p:custDataLst>
              <p:tags r:id="rId17"/>
            </p:custDataLst>
          </p:nvPr>
        </p:nvSpPr>
        <p:spPr>
          <a:xfrm>
            <a:off x="3275755" y="2415950"/>
            <a:ext cx="2187178" cy="455911"/>
          </a:xfrm>
          <a:prstGeom prst="rect">
            <a:avLst/>
          </a:prstGeom>
        </p:spPr>
        <p:txBody>
          <a:bodyPr wrap="square" anchor="ctr" anchorCtr="0">
            <a:normAutofit/>
          </a:bodyPr>
          <a:lstStyle/>
          <a:p>
            <a:pPr algn="just">
              <a:lnSpc>
                <a:spcPct val="120000"/>
              </a:lnSpc>
            </a:pPr>
            <a:r>
              <a:rPr lang="en-US" altLang="zh-CN" b="1" kern="0">
                <a:solidFill>
                  <a:schemeClr val="accent3">
                    <a:lumMod val="75000"/>
                  </a:schemeClr>
                </a:solidFill>
                <a:latin typeface="Calibri Light" panose="020F0302020204030204" charset="0"/>
                <a:ea typeface="+mn-ea"/>
                <a:cs typeface="+mn-ea"/>
                <a:sym typeface="Arial" panose="020B0604020202020204" pitchFamily="34" charset="0"/>
              </a:rPr>
              <a:t>2006</a:t>
            </a:r>
            <a:r>
              <a:rPr lang="zh-CN" altLang="en-US" b="1" kern="0">
                <a:solidFill>
                  <a:schemeClr val="accent3">
                    <a:lumMod val="75000"/>
                  </a:schemeClr>
                </a:solidFill>
                <a:latin typeface="Calibri Light" panose="020F0302020204030204" charset="0"/>
                <a:ea typeface="宋体" panose="02010600030101010101" pitchFamily="2" charset="-122"/>
                <a:cs typeface="+mn-ea"/>
                <a:sym typeface="Arial" panose="020B0604020202020204" pitchFamily="34" charset="0"/>
              </a:rPr>
              <a:t>年</a:t>
            </a:r>
          </a:p>
        </p:txBody>
      </p:sp>
      <p:sp>
        <p:nvSpPr>
          <p:cNvPr id="38" name="矩形 37"/>
          <p:cNvSpPr/>
          <p:nvPr>
            <p:custDataLst>
              <p:tags r:id="rId18"/>
            </p:custDataLst>
          </p:nvPr>
        </p:nvSpPr>
        <p:spPr>
          <a:xfrm>
            <a:off x="5133340" y="1489075"/>
            <a:ext cx="3476625" cy="1041400"/>
          </a:xfrm>
          <a:prstGeom prst="rect">
            <a:avLst/>
          </a:prstGeom>
        </p:spPr>
        <p:txBody>
          <a:bodyPr wrap="square" anchor="b" anchorCtr="0">
            <a:normAutofit fontScale="97500" lnSpcReduction="10000"/>
          </a:bodyPr>
          <a:lstStyle/>
          <a:p>
            <a:pPr algn="just">
              <a:lnSpc>
                <a:spcPct val="120000"/>
              </a:lnSpc>
            </a:pPr>
            <a:r>
              <a:rPr lang="zh-CN" altLang="en-US">
                <a:sym typeface="+mn-ea"/>
              </a:rPr>
              <a:t>（</a:t>
            </a:r>
            <a:r>
              <a:rPr lang="en-US" altLang="zh-CN">
                <a:sym typeface="+mn-ea"/>
              </a:rPr>
              <a:t>1</a:t>
            </a:r>
            <a:r>
              <a:rPr lang="zh-CN" altLang="en-US">
                <a:sym typeface="+mn-ea"/>
              </a:rPr>
              <a:t>）</a:t>
            </a:r>
            <a:r>
              <a:rPr lang="en-US" altLang="zh-CN">
                <a:sym typeface="+mn-ea"/>
              </a:rPr>
              <a:t>Hadoop</a:t>
            </a:r>
            <a:r>
              <a:rPr lang="zh-CN" altLang="en-US">
                <a:sym typeface="+mn-ea"/>
              </a:rPr>
              <a:t>发布HBase</a:t>
            </a:r>
          </a:p>
          <a:p>
            <a:pPr algn="just">
              <a:lnSpc>
                <a:spcPct val="120000"/>
              </a:lnSpc>
            </a:pPr>
            <a:r>
              <a:rPr lang="zh-CN" altLang="en-US">
                <a:sym typeface="+mn-ea"/>
              </a:rPr>
              <a:t>（</a:t>
            </a:r>
            <a:r>
              <a:rPr lang="en-US" altLang="zh-CN">
                <a:sym typeface="+mn-ea"/>
              </a:rPr>
              <a:t>2</a:t>
            </a:r>
            <a:r>
              <a:rPr lang="zh-CN" altLang="en-US">
                <a:sym typeface="+mn-ea"/>
              </a:rPr>
              <a:t>）GNU发布Mongodb</a:t>
            </a:r>
          </a:p>
          <a:p>
            <a:pPr algn="just">
              <a:lnSpc>
                <a:spcPct val="120000"/>
              </a:lnSpc>
            </a:pPr>
            <a:r>
              <a:rPr lang="zh-CN" altLang="en-US">
                <a:sym typeface="+mn-ea"/>
              </a:rPr>
              <a:t>（</a:t>
            </a:r>
            <a:r>
              <a:rPr lang="en-US" altLang="zh-CN">
                <a:sym typeface="+mn-ea"/>
              </a:rPr>
              <a:t>3</a:t>
            </a:r>
            <a:r>
              <a:rPr lang="zh-CN" altLang="en-US">
                <a:sym typeface="+mn-ea"/>
              </a:rPr>
              <a:t>）Vmware 提供开源产品Redis</a:t>
            </a:r>
          </a:p>
        </p:txBody>
      </p:sp>
      <p:sp>
        <p:nvSpPr>
          <p:cNvPr id="39" name="矩形 38"/>
          <p:cNvSpPr/>
          <p:nvPr>
            <p:custDataLst>
              <p:tags r:id="rId19"/>
            </p:custDataLst>
          </p:nvPr>
        </p:nvSpPr>
        <p:spPr>
          <a:xfrm>
            <a:off x="6036049" y="2415950"/>
            <a:ext cx="2187178" cy="455911"/>
          </a:xfrm>
          <a:prstGeom prst="rect">
            <a:avLst/>
          </a:prstGeom>
        </p:spPr>
        <p:txBody>
          <a:bodyPr wrap="square" anchor="ctr" anchorCtr="0">
            <a:normAutofit/>
          </a:bodyPr>
          <a:lstStyle/>
          <a:p>
            <a:pPr algn="just">
              <a:lnSpc>
                <a:spcPct val="120000"/>
              </a:lnSpc>
            </a:pPr>
            <a:r>
              <a:rPr lang="en-US" altLang="zh-CN" b="1" kern="0">
                <a:solidFill>
                  <a:schemeClr val="accent2">
                    <a:lumMod val="75000"/>
                  </a:schemeClr>
                </a:solidFill>
                <a:latin typeface="Calibri Light" panose="020F0302020204030204" charset="0"/>
                <a:ea typeface="+mn-ea"/>
                <a:cs typeface="+mn-ea"/>
                <a:sym typeface="Arial" panose="020B0604020202020204" pitchFamily="34" charset="0"/>
              </a:rPr>
              <a:t>2010</a:t>
            </a:r>
            <a:r>
              <a:rPr lang="zh-CN" altLang="en-US" b="1" kern="0">
                <a:solidFill>
                  <a:schemeClr val="accent2">
                    <a:lumMod val="75000"/>
                  </a:schemeClr>
                </a:solidFill>
                <a:latin typeface="Calibri Light" panose="020F0302020204030204" charset="0"/>
                <a:ea typeface="宋体" panose="02010600030101010101" pitchFamily="2" charset="-122"/>
                <a:cs typeface="+mn-ea"/>
                <a:sym typeface="Arial" panose="020B0604020202020204" pitchFamily="34" charset="0"/>
              </a:rPr>
              <a:t>年</a:t>
            </a:r>
          </a:p>
        </p:txBody>
      </p:sp>
      <p:sp>
        <p:nvSpPr>
          <p:cNvPr id="5" name="KSO_Shape"/>
          <p:cNvSpPr/>
          <p:nvPr>
            <p:custDataLst>
              <p:tags r:id="rId20"/>
            </p:custDataLst>
          </p:nvPr>
        </p:nvSpPr>
        <p:spPr>
          <a:xfrm rot="16200000" flipV="1">
            <a:off x="8844685" y="2560350"/>
            <a:ext cx="1243219" cy="1896177"/>
          </a:xfrm>
          <a:prstGeom prst="bentArrow">
            <a:avLst>
              <a:gd name="adj1" fmla="val 18510"/>
              <a:gd name="adj2" fmla="val 25000"/>
              <a:gd name="adj3" fmla="val 25000"/>
              <a:gd name="adj4" fmla="val 27631"/>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6" name="矩形 5"/>
          <p:cNvSpPr/>
          <p:nvPr>
            <p:custDataLst>
              <p:tags r:id="rId21"/>
            </p:custDataLst>
          </p:nvPr>
        </p:nvSpPr>
        <p:spPr>
          <a:xfrm>
            <a:off x="8998347" y="1604192"/>
            <a:ext cx="2187178" cy="812710"/>
          </a:xfrm>
          <a:prstGeom prst="rect">
            <a:avLst/>
          </a:prstGeom>
        </p:spPr>
        <p:txBody>
          <a:bodyPr wrap="square" anchor="b" anchorCtr="0">
            <a:normAutofit/>
          </a:bodyPr>
          <a:lstStyle/>
          <a:p>
            <a:pPr algn="just">
              <a:lnSpc>
                <a:spcPct val="120000"/>
              </a:lnSpc>
            </a:pPr>
            <a:r>
              <a:rPr lang="zh-CN" altLang="en-US">
                <a:sym typeface="+mn-ea"/>
              </a:rPr>
              <a:t>Spark成为了Apache的顶级项目</a:t>
            </a:r>
            <a:endParaRPr lang="da-DK" altLang="zh-CN" kern="0" dirty="0">
              <a:sym typeface="Arial" panose="020B0604020202020204" pitchFamily="34" charset="0"/>
            </a:endParaRPr>
          </a:p>
        </p:txBody>
      </p:sp>
      <p:sp>
        <p:nvSpPr>
          <p:cNvPr id="8" name="矩形 7"/>
          <p:cNvSpPr/>
          <p:nvPr>
            <p:custDataLst>
              <p:tags r:id="rId22"/>
            </p:custDataLst>
          </p:nvPr>
        </p:nvSpPr>
        <p:spPr>
          <a:xfrm>
            <a:off x="8998347" y="2416631"/>
            <a:ext cx="2187178" cy="455911"/>
          </a:xfrm>
          <a:prstGeom prst="rect">
            <a:avLst/>
          </a:prstGeom>
        </p:spPr>
        <p:txBody>
          <a:bodyPr wrap="square" anchor="ctr" anchorCtr="0">
            <a:normAutofit/>
          </a:bodyPr>
          <a:lstStyle/>
          <a:p>
            <a:pPr algn="just">
              <a:lnSpc>
                <a:spcPct val="120000"/>
              </a:lnSpc>
            </a:pPr>
            <a:r>
              <a:rPr lang="en-US" altLang="zh-CN" b="1" kern="0">
                <a:solidFill>
                  <a:schemeClr val="accent2">
                    <a:lumMod val="75000"/>
                  </a:schemeClr>
                </a:solidFill>
                <a:latin typeface="Calibri Light" panose="020F0302020204030204" charset="0"/>
                <a:ea typeface="+mn-ea"/>
                <a:cs typeface="+mn-ea"/>
                <a:sym typeface="Arial" panose="020B0604020202020204" pitchFamily="34" charset="0"/>
              </a:rPr>
              <a:t>2014</a:t>
            </a:r>
            <a:r>
              <a:rPr lang="zh-CN" altLang="en-US" b="1" kern="0">
                <a:solidFill>
                  <a:schemeClr val="accent2">
                    <a:lumMod val="75000"/>
                  </a:schemeClr>
                </a:solidFill>
                <a:latin typeface="Calibri Light" panose="020F0302020204030204" charset="0"/>
                <a:ea typeface="+mn-ea"/>
                <a:cs typeface="+mn-ea"/>
                <a:sym typeface="Arial" panose="020B0604020202020204" pitchFamily="34" charset="0"/>
              </a:rPr>
              <a:t>年</a:t>
            </a:r>
          </a:p>
        </p:txBody>
      </p:sp>
      <p:sp>
        <p:nvSpPr>
          <p:cNvPr id="9" name="KSO_Shape"/>
          <p:cNvSpPr/>
          <p:nvPr>
            <p:custDataLst>
              <p:tags r:id="rId23"/>
            </p:custDataLst>
          </p:nvPr>
        </p:nvSpPr>
        <p:spPr>
          <a:xfrm rot="5400000">
            <a:off x="9615966" y="3552220"/>
            <a:ext cx="1243219" cy="1896179"/>
          </a:xfrm>
          <a:prstGeom prst="bentArrow">
            <a:avLst>
              <a:gd name="adj1" fmla="val 18510"/>
              <a:gd name="adj2" fmla="val 25000"/>
              <a:gd name="adj3" fmla="val 25000"/>
              <a:gd name="adj4" fmla="val 27631"/>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5" name="矩形 14"/>
          <p:cNvSpPr/>
          <p:nvPr>
            <p:custDataLst>
              <p:tags r:id="rId24"/>
            </p:custDataLst>
          </p:nvPr>
        </p:nvSpPr>
        <p:spPr>
          <a:xfrm>
            <a:off x="9669780" y="5563235"/>
            <a:ext cx="2300605" cy="1136650"/>
          </a:xfrm>
          <a:prstGeom prst="rect">
            <a:avLst/>
          </a:prstGeom>
        </p:spPr>
        <p:txBody>
          <a:bodyPr wrap="square" anchor="t" anchorCtr="0">
            <a:normAutofit/>
          </a:bodyPr>
          <a:lstStyle/>
          <a:p>
            <a:pPr algn="just">
              <a:lnSpc>
                <a:spcPct val="120000"/>
              </a:lnSpc>
            </a:pPr>
            <a:r>
              <a:rPr lang="en-US" altLang="zh-CN">
                <a:solidFill>
                  <a:srgbClr val="FF0000"/>
                </a:solidFill>
                <a:sym typeface="+mn-ea"/>
              </a:rPr>
              <a:t>More &amp; More</a:t>
            </a:r>
          </a:p>
        </p:txBody>
      </p:sp>
      <p:sp>
        <p:nvSpPr>
          <p:cNvPr id="16" name="矩形 15"/>
          <p:cNvSpPr/>
          <p:nvPr>
            <p:custDataLst>
              <p:tags r:id="rId25"/>
            </p:custDataLst>
          </p:nvPr>
        </p:nvSpPr>
        <p:spPr>
          <a:xfrm>
            <a:off x="9783408" y="5107313"/>
            <a:ext cx="2187178" cy="455911"/>
          </a:xfrm>
          <a:prstGeom prst="rect">
            <a:avLst/>
          </a:prstGeom>
        </p:spPr>
        <p:txBody>
          <a:bodyPr wrap="square" anchor="ctr" anchorCtr="0">
            <a:normAutofit/>
          </a:bodyPr>
          <a:lstStyle/>
          <a:p>
            <a:pPr algn="just">
              <a:lnSpc>
                <a:spcPct val="120000"/>
              </a:lnSpc>
            </a:pPr>
            <a:r>
              <a:rPr lang="en-US" b="1" kern="0">
                <a:solidFill>
                  <a:schemeClr val="accent3">
                    <a:lumMod val="75000"/>
                  </a:schemeClr>
                </a:solidFill>
                <a:latin typeface="Calibri Light" panose="020F0302020204030204" charset="0"/>
                <a:ea typeface="+mn-ea"/>
                <a:cs typeface="+mn-ea"/>
                <a:sym typeface="Arial" panose="020B0604020202020204" pitchFamily="34" charset="0"/>
              </a:rPr>
              <a:t>......</a:t>
            </a:r>
            <a:endParaRPr lang="en-US" b="1" kern="0">
              <a:solidFill>
                <a:schemeClr val="accent3">
                  <a:lumMod val="75000"/>
                </a:schemeClr>
              </a:solidFill>
              <a:latin typeface="Calibri Light" panose="020F0302020204030204" charset="0"/>
              <a:ea typeface="宋体" panose="02010600030101010101" pitchFamily="2" charset="-122"/>
              <a:cs typeface="+mn-ea"/>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13155" y="800100"/>
            <a:ext cx="6336030" cy="521970"/>
          </a:xfrm>
          <a:prstGeom prst="rect">
            <a:avLst/>
          </a:prstGeom>
          <a:noFill/>
        </p:spPr>
        <p:txBody>
          <a:bodyPr wrap="square" rtlCol="0">
            <a:spAutoFit/>
          </a:bodyPr>
          <a:lstStyle/>
          <a:p>
            <a:r>
              <a:rPr lang="en-US" altLang="zh-CN" sz="2800" b="1" dirty="0"/>
              <a:t>1.1.3</a:t>
            </a:r>
            <a:r>
              <a:rPr lang="zh-CN" altLang="en-US" sz="2800" b="1" dirty="0"/>
              <a:t>  大数据技术发展</a:t>
            </a:r>
          </a:p>
        </p:txBody>
      </p:sp>
      <p:pic>
        <p:nvPicPr>
          <p:cNvPr id="17" name="图片 16"/>
          <p:cNvPicPr>
            <a:picLocks noChangeAspect="1"/>
          </p:cNvPicPr>
          <p:nvPr/>
        </p:nvPicPr>
        <p:blipFill>
          <a:blip r:embed="rId3"/>
          <a:stretch>
            <a:fillRect/>
          </a:stretch>
        </p:blipFill>
        <p:spPr>
          <a:xfrm>
            <a:off x="456565" y="3214370"/>
            <a:ext cx="5325745" cy="1433830"/>
          </a:xfrm>
          <a:prstGeom prst="rect">
            <a:avLst/>
          </a:prstGeom>
        </p:spPr>
      </p:pic>
      <p:pic>
        <p:nvPicPr>
          <p:cNvPr id="19" name="图片 18"/>
          <p:cNvPicPr>
            <a:picLocks noChangeAspect="1"/>
          </p:cNvPicPr>
          <p:nvPr/>
        </p:nvPicPr>
        <p:blipFill>
          <a:blip r:embed="rId4"/>
          <a:stretch>
            <a:fillRect/>
          </a:stretch>
        </p:blipFill>
        <p:spPr>
          <a:xfrm>
            <a:off x="5928995" y="2610485"/>
            <a:ext cx="6012815" cy="3031490"/>
          </a:xfrm>
          <a:prstGeom prst="rect">
            <a:avLst/>
          </a:prstGeom>
        </p:spPr>
      </p:pic>
      <p:sp>
        <p:nvSpPr>
          <p:cNvPr id="20" name="文本框 19"/>
          <p:cNvSpPr txBox="1"/>
          <p:nvPr/>
        </p:nvSpPr>
        <p:spPr>
          <a:xfrm>
            <a:off x="593725" y="1852295"/>
            <a:ext cx="8669655" cy="460375"/>
          </a:xfrm>
          <a:prstGeom prst="rect">
            <a:avLst/>
          </a:prstGeom>
          <a:noFill/>
        </p:spPr>
        <p:txBody>
          <a:bodyPr wrap="square" rtlCol="0">
            <a:spAutoFit/>
          </a:bodyPr>
          <a:lstStyle/>
          <a:p>
            <a:r>
              <a:rPr lang="zh-CN" altLang="en-US" sz="2400"/>
              <a:t>新的技术不断出现</a:t>
            </a:r>
            <a:r>
              <a:rPr lang="en-US" altLang="zh-CN" sz="2400"/>
              <a:t>.....</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13155" y="800100"/>
            <a:ext cx="6336030" cy="521970"/>
          </a:xfrm>
          <a:prstGeom prst="rect">
            <a:avLst/>
          </a:prstGeom>
          <a:noFill/>
        </p:spPr>
        <p:txBody>
          <a:bodyPr wrap="square" rtlCol="0">
            <a:spAutoFit/>
          </a:bodyPr>
          <a:lstStyle/>
          <a:p>
            <a:r>
              <a:rPr lang="en-US" altLang="zh-CN" sz="2800" b="1" dirty="0"/>
              <a:t>1.1.3</a:t>
            </a:r>
            <a:r>
              <a:rPr lang="zh-CN" altLang="en-US" sz="2800" b="1" dirty="0"/>
              <a:t>  大数据技术发展</a:t>
            </a:r>
          </a:p>
        </p:txBody>
      </p:sp>
      <p:pic>
        <p:nvPicPr>
          <p:cNvPr id="3" name="图片 2"/>
          <p:cNvPicPr>
            <a:picLocks noChangeAspect="1"/>
          </p:cNvPicPr>
          <p:nvPr/>
        </p:nvPicPr>
        <p:blipFill>
          <a:blip r:embed="rId3"/>
          <a:stretch>
            <a:fillRect/>
          </a:stretch>
        </p:blipFill>
        <p:spPr>
          <a:xfrm>
            <a:off x="3734435" y="1536700"/>
            <a:ext cx="7988300" cy="4254500"/>
          </a:xfrm>
          <a:prstGeom prst="rect">
            <a:avLst/>
          </a:prstGeom>
        </p:spPr>
      </p:pic>
      <p:sp>
        <p:nvSpPr>
          <p:cNvPr id="9" name="文本框 8"/>
          <p:cNvSpPr txBox="1"/>
          <p:nvPr/>
        </p:nvSpPr>
        <p:spPr>
          <a:xfrm>
            <a:off x="468630" y="5697855"/>
            <a:ext cx="11254105" cy="1045210"/>
          </a:xfrm>
          <a:prstGeom prst="rect">
            <a:avLst/>
          </a:prstGeom>
          <a:noFill/>
        </p:spPr>
        <p:txBody>
          <a:bodyPr wrap="square" rtlCol="0">
            <a:spAutoFit/>
          </a:bodyPr>
          <a:lstStyle/>
          <a:p>
            <a:r>
              <a:rPr lang="en-US" altLang="zh-CN" sz="2000"/>
              <a:t>100M 数据集的跑分结果：</a:t>
            </a:r>
          </a:p>
          <a:p>
            <a:r>
              <a:rPr lang="en-US" altLang="zh-CN" sz="2000"/>
              <a:t>ClickHouse 比 Vertia 快约 5 倍，</a:t>
            </a:r>
            <a:r>
              <a:rPr lang="en-US" altLang="zh-CN" sz="2000" b="1"/>
              <a:t>比 Hive 快 279 倍</a:t>
            </a:r>
            <a:r>
              <a:rPr lang="en-US" altLang="zh-CN" sz="2000"/>
              <a:t>，比 My SQL 快 801 倍。</a:t>
            </a:r>
            <a:endParaRPr lang="en-US" altLang="zh-CN" sz="2200"/>
          </a:p>
          <a:p>
            <a:endParaRPr lang="en-US" altLang="zh-CN"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20700" y="812800"/>
            <a:ext cx="4292600" cy="521970"/>
          </a:xfrm>
          <a:prstGeom prst="rect">
            <a:avLst/>
          </a:prstGeom>
          <a:noFill/>
        </p:spPr>
        <p:txBody>
          <a:bodyPr wrap="square" rtlCol="0">
            <a:spAutoFit/>
          </a:bodyPr>
          <a:lstStyle/>
          <a:p>
            <a:r>
              <a:rPr lang="zh-CN" sz="2800" b="1" dirty="0"/>
              <a:t>学习目标</a:t>
            </a:r>
          </a:p>
        </p:txBody>
      </p:sp>
      <p:sp>
        <p:nvSpPr>
          <p:cNvPr id="3" name="TextBox 2"/>
          <p:cNvSpPr txBox="1"/>
          <p:nvPr/>
        </p:nvSpPr>
        <p:spPr>
          <a:xfrm>
            <a:off x="641350" y="1983740"/>
            <a:ext cx="10909300" cy="3896516"/>
          </a:xfrm>
          <a:prstGeom prst="rect">
            <a:avLst/>
          </a:prstGeom>
          <a:noFill/>
        </p:spPr>
        <p:txBody>
          <a:bodyPr wrap="square" rtlCol="0">
            <a:spAutoFit/>
          </a:bodyPr>
          <a:lstStyle/>
          <a:p>
            <a:pPr marL="457200" indent="-457200">
              <a:lnSpc>
                <a:spcPct val="150000"/>
              </a:lnSpc>
              <a:buFont typeface="Wingdings" panose="05000000000000000000" charset="0"/>
              <a:buChar char="ü"/>
            </a:pPr>
            <a:r>
              <a:rPr lang="zh-CN" altLang="en-US" sz="2800" dirty="0">
                <a:sym typeface="+mn-ea"/>
              </a:rPr>
              <a:t>了解本门课程地位、目标、要求以及考核方式</a:t>
            </a:r>
            <a:endParaRPr lang="en-US" altLang="zh-CN" sz="2800" dirty="0">
              <a:sym typeface="+mn-ea"/>
            </a:endParaRPr>
          </a:p>
          <a:p>
            <a:pPr marL="457200" indent="-457200">
              <a:lnSpc>
                <a:spcPct val="150000"/>
              </a:lnSpc>
              <a:buFont typeface="Wingdings" panose="05000000000000000000" charset="0"/>
              <a:buChar char="ü"/>
            </a:pPr>
            <a:r>
              <a:rPr lang="zh-CN" sz="2800" dirty="0">
                <a:sym typeface="+mn-ea"/>
              </a:rPr>
              <a:t>了解大数据技术的背景、有哪些大数据技术</a:t>
            </a:r>
            <a:endParaRPr sz="2800" dirty="0">
              <a:sym typeface="+mn-ea"/>
            </a:endParaRPr>
          </a:p>
          <a:p>
            <a:pPr marL="457200" indent="-457200">
              <a:lnSpc>
                <a:spcPct val="150000"/>
              </a:lnSpc>
              <a:buFont typeface="Wingdings" panose="05000000000000000000" charset="0"/>
              <a:buChar char="ü"/>
            </a:pPr>
            <a:r>
              <a:rPr lang="zh-CN" sz="2800" dirty="0">
                <a:sym typeface="+mn-ea"/>
              </a:rPr>
              <a:t>理解</a:t>
            </a:r>
            <a:r>
              <a:rPr sz="2800" dirty="0">
                <a:sym typeface="+mn-ea"/>
              </a:rPr>
              <a:t>Google三篇论文</a:t>
            </a:r>
            <a:r>
              <a:rPr lang="zh-CN" sz="2800" dirty="0">
                <a:sym typeface="+mn-ea"/>
              </a:rPr>
              <a:t>的</a:t>
            </a:r>
            <a:r>
              <a:rPr sz="2800" dirty="0">
                <a:sym typeface="+mn-ea"/>
              </a:rPr>
              <a:t>思想、基本架构</a:t>
            </a:r>
          </a:p>
          <a:p>
            <a:pPr marL="457200" indent="-457200">
              <a:lnSpc>
                <a:spcPct val="150000"/>
              </a:lnSpc>
              <a:buFont typeface="Wingdings" panose="05000000000000000000" charset="0"/>
              <a:buChar char="ü"/>
            </a:pPr>
            <a:r>
              <a:rPr sz="2800" dirty="0">
                <a:sym typeface="+mn-ea"/>
              </a:rPr>
              <a:t>了解Hadoop的简史、版本差异</a:t>
            </a:r>
            <a:r>
              <a:rPr lang="zh-CN" sz="2800" dirty="0">
                <a:sym typeface="+mn-ea"/>
              </a:rPr>
              <a:t>、发行版本、特点</a:t>
            </a:r>
            <a:endParaRPr sz="2800" dirty="0">
              <a:sym typeface="+mn-ea"/>
            </a:endParaRPr>
          </a:p>
          <a:p>
            <a:pPr marL="457200" indent="-457200">
              <a:lnSpc>
                <a:spcPct val="150000"/>
              </a:lnSpc>
              <a:buFont typeface="Wingdings" panose="05000000000000000000" charset="0"/>
              <a:buChar char="ü"/>
            </a:pPr>
            <a:r>
              <a:rPr lang="zh-CN" sz="2800" dirty="0">
                <a:sym typeface="+mn-ea"/>
              </a:rPr>
              <a:t>了解</a:t>
            </a:r>
            <a:r>
              <a:rPr lang="en-US" altLang="zh-CN" sz="2800" dirty="0">
                <a:sym typeface="+mn-ea"/>
              </a:rPr>
              <a:t>Hadoop</a:t>
            </a:r>
            <a:r>
              <a:rPr lang="zh-CN" altLang="en-US" sz="2800" dirty="0">
                <a:sym typeface="+mn-ea"/>
              </a:rPr>
              <a:t>的</a:t>
            </a:r>
            <a:r>
              <a:rPr sz="2800" dirty="0">
                <a:sym typeface="+mn-ea"/>
              </a:rPr>
              <a:t>生态圈</a:t>
            </a:r>
          </a:p>
          <a:p>
            <a:pPr marL="457200" indent="-457200">
              <a:lnSpc>
                <a:spcPct val="150000"/>
              </a:lnSpc>
              <a:buFont typeface="Wingdings" panose="05000000000000000000" charset="0"/>
              <a:buChar char="ü"/>
            </a:pPr>
            <a:r>
              <a:rPr lang="zh-CN" sz="2800" dirty="0">
                <a:sym typeface="+mn-ea"/>
              </a:rPr>
              <a:t>了解</a:t>
            </a:r>
            <a:r>
              <a:rPr lang="en-US" altLang="zh-CN" sz="2800" dirty="0">
                <a:sym typeface="+mn-ea"/>
              </a:rPr>
              <a:t>Hadoop</a:t>
            </a:r>
            <a:r>
              <a:rPr lang="zh-CN" altLang="en-US" sz="2800" dirty="0">
                <a:sym typeface="+mn-ea"/>
              </a:rPr>
              <a:t>的</a:t>
            </a:r>
            <a:r>
              <a:rPr sz="2800" dirty="0">
                <a:sym typeface="+mn-ea"/>
              </a:rPr>
              <a:t>使用场景</a:t>
            </a:r>
            <a:r>
              <a:rPr lang="zh-CN" sz="2800" dirty="0">
                <a:sym typeface="+mn-ea"/>
              </a:rPr>
              <a:t>、典型应用架构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870" y="1995805"/>
            <a:ext cx="5429250" cy="3246755"/>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Google的“三驾马车</a:t>
              </a:r>
              <a:r>
                <a:rPr lang="en-US" altLang="zh-CN" sz="3600" b="1" dirty="0">
                  <a:solidFill>
                    <a:srgbClr val="B22F33"/>
                  </a:solidFill>
                  <a:latin typeface="微软雅黑" panose="020B0503020204020204" charset="-122"/>
                  <a:ea typeface="微软雅黑" panose="020B0503020204020204" charset="-122"/>
                </a:rPr>
                <a:t>“</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10947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32600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17436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0300" y="812800"/>
            <a:ext cx="7226935" cy="521970"/>
          </a:xfrm>
          <a:prstGeom prst="rect">
            <a:avLst/>
          </a:prstGeom>
          <a:noFill/>
        </p:spPr>
        <p:txBody>
          <a:bodyPr wrap="square" rtlCol="0">
            <a:spAutoFit/>
          </a:bodyPr>
          <a:lstStyle/>
          <a:p>
            <a:r>
              <a:rPr lang="zh-CN" sz="2800" b="1" dirty="0"/>
              <a:t>传统方案遇到哪些问题？</a:t>
            </a:r>
            <a:endParaRPr lang="zh-CN" sz="2800" b="1" dirty="0">
              <a:solidFill>
                <a:srgbClr val="FF0000"/>
              </a:solidFill>
            </a:endParaRPr>
          </a:p>
        </p:txBody>
      </p:sp>
      <p:sp>
        <p:nvSpPr>
          <p:cNvPr id="2050" name=" 2050"/>
          <p:cNvSpPr/>
          <p:nvPr/>
        </p:nvSpPr>
        <p:spPr bwMode="auto">
          <a:xfrm>
            <a:off x="1656715" y="2016125"/>
            <a:ext cx="1409065" cy="152527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左右箭头 3"/>
          <p:cNvSpPr/>
          <p:nvPr/>
        </p:nvSpPr>
        <p:spPr>
          <a:xfrm>
            <a:off x="3282950" y="2319020"/>
            <a:ext cx="1216660" cy="485775"/>
          </a:xfrm>
          <a:prstGeom prst="leftRightArrow">
            <a:avLst/>
          </a:prstGeom>
          <a:solidFill>
            <a:schemeClr val="accent4">
              <a:lumMod val="40000"/>
              <a:lumOff val="60000"/>
            </a:schemeClr>
          </a:solidFill>
          <a:ln w="3175">
            <a:solidFill>
              <a:schemeClr val="accent4">
                <a:lumMod val="20000"/>
                <a:lumOff val="8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立方体 4"/>
          <p:cNvSpPr/>
          <p:nvPr/>
        </p:nvSpPr>
        <p:spPr>
          <a:xfrm>
            <a:off x="4985385" y="1953895"/>
            <a:ext cx="1588135" cy="1649730"/>
          </a:xfrm>
          <a:prstGeom prst="cube">
            <a:avLst/>
          </a:prstGeom>
          <a:solidFill>
            <a:schemeClr val="accent2">
              <a:lumMod val="40000"/>
              <a:lumOff val="60000"/>
            </a:schemeClr>
          </a:solidFill>
          <a:ln w="25400">
            <a:solidFill>
              <a:schemeClr val="accent2">
                <a:lumMod val="40000"/>
                <a:lumOff val="6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左右箭头 5"/>
          <p:cNvSpPr/>
          <p:nvPr/>
        </p:nvSpPr>
        <p:spPr>
          <a:xfrm rot="20400000">
            <a:off x="6988175" y="2212340"/>
            <a:ext cx="1841500" cy="485775"/>
          </a:xfrm>
          <a:prstGeom prst="leftRightArrow">
            <a:avLst/>
          </a:prstGeom>
          <a:solidFill>
            <a:schemeClr val="accent4">
              <a:lumMod val="40000"/>
              <a:lumOff val="60000"/>
            </a:schemeClr>
          </a:solidFill>
          <a:ln w="3175">
            <a:solidFill>
              <a:schemeClr val="accent4">
                <a:lumMod val="20000"/>
                <a:lumOff val="8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柱形 7"/>
          <p:cNvSpPr/>
          <p:nvPr/>
        </p:nvSpPr>
        <p:spPr>
          <a:xfrm>
            <a:off x="8965565" y="1296035"/>
            <a:ext cx="1301115" cy="1649730"/>
          </a:xfrm>
          <a:prstGeom prst="can">
            <a:avLst/>
          </a:prstGeom>
          <a:solidFill>
            <a:schemeClr val="accent6">
              <a:lumMod val="40000"/>
              <a:lumOff val="60000"/>
            </a:schemeClr>
          </a:solidFill>
          <a:ln w="3175">
            <a:solidFill>
              <a:schemeClr val="accent6">
                <a:lumMod val="40000"/>
                <a:lumOff val="6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0" name="文本框 99"/>
          <p:cNvSpPr txBox="1"/>
          <p:nvPr/>
        </p:nvSpPr>
        <p:spPr>
          <a:xfrm>
            <a:off x="2162175" y="4806315"/>
            <a:ext cx="7699375" cy="1198880"/>
          </a:xfrm>
          <a:prstGeom prst="rect">
            <a:avLst/>
          </a:prstGeom>
          <a:noFill/>
          <a:ln w="9525">
            <a:noFill/>
          </a:ln>
        </p:spPr>
        <p:txBody>
          <a:bodyPr wrap="square">
            <a:spAutoFit/>
          </a:bodyPr>
          <a:lstStyle/>
          <a:p>
            <a:pPr marL="342900" indent="-342900">
              <a:buFont typeface="Wingdings" panose="05000000000000000000" charset="0"/>
              <a:buChar char="ü"/>
            </a:pPr>
            <a:r>
              <a:rPr lang="zh-CN" altLang="en-US" sz="2400"/>
              <a:t>集中式的存储，集中式的计算</a:t>
            </a:r>
          </a:p>
          <a:p>
            <a:pPr marL="342900" indent="-342900">
              <a:buFont typeface="Wingdings" panose="05000000000000000000" charset="0"/>
              <a:buChar char="ü"/>
            </a:pPr>
            <a:r>
              <a:rPr lang="zh-CN" altLang="en-US" sz="2400"/>
              <a:t>希望采购更高配置的机器来搭建系统</a:t>
            </a:r>
          </a:p>
          <a:p>
            <a:pPr marL="342900" indent="-342900">
              <a:buFont typeface="Wingdings" panose="05000000000000000000" charset="0"/>
              <a:buChar char="ü"/>
            </a:pPr>
            <a:r>
              <a:rPr lang="zh-CN" altLang="en-US" sz="2400"/>
              <a:t>对于更大规模存储和计算遇到瓶颈，扩展比较难</a:t>
            </a:r>
          </a:p>
        </p:txBody>
      </p:sp>
      <p:sp>
        <p:nvSpPr>
          <p:cNvPr id="9" name="文本框 8"/>
          <p:cNvSpPr txBox="1"/>
          <p:nvPr/>
        </p:nvSpPr>
        <p:spPr>
          <a:xfrm>
            <a:off x="2041525" y="2945765"/>
            <a:ext cx="640080" cy="368300"/>
          </a:xfrm>
          <a:prstGeom prst="rect">
            <a:avLst/>
          </a:prstGeom>
          <a:noFill/>
        </p:spPr>
        <p:txBody>
          <a:bodyPr wrap="none" rtlCol="0">
            <a:spAutoFit/>
          </a:bodyPr>
          <a:lstStyle/>
          <a:p>
            <a:r>
              <a:rPr lang="zh-CN" altLang="en-US"/>
              <a:t>用户</a:t>
            </a:r>
          </a:p>
        </p:txBody>
      </p:sp>
      <p:sp>
        <p:nvSpPr>
          <p:cNvPr id="10" name="文本框 9"/>
          <p:cNvSpPr txBox="1"/>
          <p:nvPr/>
        </p:nvSpPr>
        <p:spPr>
          <a:xfrm>
            <a:off x="5078095" y="2650490"/>
            <a:ext cx="1019175" cy="645160"/>
          </a:xfrm>
          <a:prstGeom prst="rect">
            <a:avLst/>
          </a:prstGeom>
          <a:noFill/>
        </p:spPr>
        <p:txBody>
          <a:bodyPr wrap="square" rtlCol="0">
            <a:spAutoFit/>
          </a:bodyPr>
          <a:lstStyle/>
          <a:p>
            <a:r>
              <a:rPr lang="zh-CN" altLang="en-US"/>
              <a:t>集中式系统</a:t>
            </a:r>
          </a:p>
        </p:txBody>
      </p:sp>
      <p:sp>
        <p:nvSpPr>
          <p:cNvPr id="11" name="文本框 10"/>
          <p:cNvSpPr txBox="1"/>
          <p:nvPr/>
        </p:nvSpPr>
        <p:spPr>
          <a:xfrm>
            <a:off x="9260205" y="1762125"/>
            <a:ext cx="727075" cy="922020"/>
          </a:xfrm>
          <a:prstGeom prst="rect">
            <a:avLst/>
          </a:prstGeom>
          <a:noFill/>
        </p:spPr>
        <p:txBody>
          <a:bodyPr wrap="square" rtlCol="0">
            <a:spAutoFit/>
          </a:bodyPr>
          <a:lstStyle/>
          <a:p>
            <a:r>
              <a:rPr lang="zh-CN" altLang="en-US"/>
              <a:t>关系型数据库</a:t>
            </a:r>
          </a:p>
        </p:txBody>
      </p:sp>
      <p:sp>
        <p:nvSpPr>
          <p:cNvPr id="2" name="流程图: 多文档 1"/>
          <p:cNvSpPr/>
          <p:nvPr/>
        </p:nvSpPr>
        <p:spPr>
          <a:xfrm>
            <a:off x="8857615" y="3541395"/>
            <a:ext cx="1661160" cy="1106805"/>
          </a:xfrm>
          <a:prstGeom prst="flowChartMultidocument">
            <a:avLst/>
          </a:prstGeom>
          <a:solidFill>
            <a:srgbClr val="00B0F0"/>
          </a:solidFill>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solidFill>
                  <a:schemeClr val="bg1"/>
                </a:solidFill>
              </a:rPr>
              <a:t>硬盘</a:t>
            </a:r>
            <a:r>
              <a:rPr lang="en-US" altLang="zh-CN">
                <a:solidFill>
                  <a:schemeClr val="bg1"/>
                </a:solidFill>
              </a:rPr>
              <a:t>/</a:t>
            </a:r>
            <a:r>
              <a:rPr lang="zh-CN" altLang="en-US">
                <a:solidFill>
                  <a:schemeClr val="bg1"/>
                </a:solidFill>
              </a:rPr>
              <a:t>磁盘阵列</a:t>
            </a:r>
          </a:p>
        </p:txBody>
      </p:sp>
      <p:sp>
        <p:nvSpPr>
          <p:cNvPr id="3" name="左右箭头 2"/>
          <p:cNvSpPr/>
          <p:nvPr/>
        </p:nvSpPr>
        <p:spPr>
          <a:xfrm rot="2040000">
            <a:off x="6939280" y="3185795"/>
            <a:ext cx="1841500" cy="485775"/>
          </a:xfrm>
          <a:prstGeom prst="leftRightArrow">
            <a:avLst/>
          </a:prstGeom>
          <a:solidFill>
            <a:schemeClr val="accent4">
              <a:lumMod val="40000"/>
              <a:lumOff val="60000"/>
            </a:schemeClr>
          </a:solidFill>
          <a:ln w="3175">
            <a:solidFill>
              <a:schemeClr val="accent4">
                <a:lumMod val="20000"/>
                <a:lumOff val="8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文本框 11"/>
          <p:cNvSpPr txBox="1"/>
          <p:nvPr/>
        </p:nvSpPr>
        <p:spPr>
          <a:xfrm>
            <a:off x="9861550" y="4648200"/>
            <a:ext cx="1848485" cy="645160"/>
          </a:xfrm>
          <a:prstGeom prst="rect">
            <a:avLst/>
          </a:prstGeom>
          <a:noFill/>
        </p:spPr>
        <p:txBody>
          <a:bodyPr wrap="square" rtlCol="0">
            <a:spAutoFit/>
          </a:bodyPr>
          <a:lstStyle/>
          <a:p>
            <a:r>
              <a:rPr lang="zh-CN" altLang="en-US"/>
              <a:t>图片、视频等</a:t>
            </a:r>
          </a:p>
          <a:p>
            <a:r>
              <a:rPr lang="zh-CN" altLang="en-US"/>
              <a:t>文件存储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7733030" y="1334770"/>
            <a:ext cx="3935095" cy="2951480"/>
          </a:xfrm>
          <a:prstGeom prst="rect">
            <a:avLst/>
          </a:prstGeom>
        </p:spPr>
      </p:pic>
      <p:sp>
        <p:nvSpPr>
          <p:cNvPr id="13" name="文本框 12"/>
          <p:cNvSpPr txBox="1"/>
          <p:nvPr/>
        </p:nvSpPr>
        <p:spPr>
          <a:xfrm>
            <a:off x="918845" y="2135505"/>
            <a:ext cx="7681595" cy="3415030"/>
          </a:xfrm>
          <a:prstGeom prst="rect">
            <a:avLst/>
          </a:prstGeom>
          <a:noFill/>
        </p:spPr>
        <p:txBody>
          <a:bodyPr wrap="square" rtlCol="0">
            <a:spAutoFit/>
          </a:bodyPr>
          <a:lstStyle/>
          <a:p>
            <a:pPr indent="0" fontAlgn="auto">
              <a:lnSpc>
                <a:spcPct val="150000"/>
              </a:lnSpc>
            </a:pPr>
            <a:r>
              <a:rPr lang="en-US" altLang="zh-CN" sz="2400"/>
              <a:t>EMC</a:t>
            </a:r>
            <a:r>
              <a:rPr lang="zh-CN" altLang="en-US" sz="2400"/>
              <a:t>（美国信息存储资讯科技公司）磁盘阵列</a:t>
            </a:r>
          </a:p>
          <a:p>
            <a:pPr indent="0" fontAlgn="auto">
              <a:lnSpc>
                <a:spcPct val="150000"/>
              </a:lnSpc>
            </a:pPr>
            <a:r>
              <a:rPr lang="zh-CN" altLang="en-US" sz="2400"/>
              <a:t>一种硬件存储解决方案</a:t>
            </a:r>
          </a:p>
          <a:p>
            <a:pPr indent="0" fontAlgn="auto">
              <a:lnSpc>
                <a:spcPct val="150000"/>
              </a:lnSpc>
            </a:pPr>
            <a:endParaRPr lang="zh-CN" altLang="en-US" sz="2400"/>
          </a:p>
          <a:p>
            <a:pPr indent="0" fontAlgn="auto">
              <a:lnSpc>
                <a:spcPct val="150000"/>
              </a:lnSpc>
            </a:pPr>
            <a:r>
              <a:rPr lang="zh-CN" altLang="en-US" sz="2400"/>
              <a:t>特点：</a:t>
            </a:r>
          </a:p>
          <a:p>
            <a:pPr marL="342900" indent="0" fontAlgn="auto">
              <a:lnSpc>
                <a:spcPct val="150000"/>
              </a:lnSpc>
              <a:buFont typeface="Wingdings" panose="05000000000000000000" charset="0"/>
              <a:buChar char="ü"/>
            </a:pPr>
            <a:r>
              <a:rPr lang="zh-CN" altLang="en-US" sz="2400"/>
              <a:t>硬件存储，容量较大，一般采用</a:t>
            </a:r>
            <a:r>
              <a:rPr lang="en-US" altLang="zh-CN" sz="2400"/>
              <a:t>Raid</a:t>
            </a:r>
            <a:r>
              <a:rPr lang="zh-CN" altLang="en-US" sz="2400"/>
              <a:t>实现数据安全。</a:t>
            </a:r>
          </a:p>
          <a:p>
            <a:pPr marL="342900" indent="0" fontAlgn="auto">
              <a:lnSpc>
                <a:spcPct val="150000"/>
              </a:lnSpc>
              <a:buFont typeface="Wingdings" panose="05000000000000000000" charset="0"/>
              <a:buChar char="ü"/>
            </a:pPr>
            <a:r>
              <a:rPr lang="zh-CN" altLang="en-US" sz="2400"/>
              <a:t>非常昂贵。</a:t>
            </a:r>
          </a:p>
        </p:txBody>
      </p:sp>
      <p:pic>
        <p:nvPicPr>
          <p:cNvPr id="2" name="图片 1"/>
          <p:cNvPicPr>
            <a:picLocks noChangeAspect="1"/>
          </p:cNvPicPr>
          <p:nvPr/>
        </p:nvPicPr>
        <p:blipFill>
          <a:blip r:embed="rId4"/>
          <a:stretch>
            <a:fillRect/>
          </a:stretch>
        </p:blipFill>
        <p:spPr>
          <a:xfrm>
            <a:off x="9527540" y="4486910"/>
            <a:ext cx="1428750" cy="2200275"/>
          </a:xfrm>
          <a:prstGeom prst="rect">
            <a:avLst/>
          </a:prstGeom>
        </p:spPr>
      </p:pic>
      <p:sp>
        <p:nvSpPr>
          <p:cNvPr id="3" name="TextBox 6"/>
          <p:cNvSpPr txBox="1"/>
          <p:nvPr/>
        </p:nvSpPr>
        <p:spPr>
          <a:xfrm>
            <a:off x="1130300" y="812800"/>
            <a:ext cx="7226935" cy="521970"/>
          </a:xfrm>
          <a:prstGeom prst="rect">
            <a:avLst/>
          </a:prstGeom>
          <a:noFill/>
        </p:spPr>
        <p:txBody>
          <a:bodyPr wrap="square" rtlCol="0">
            <a:spAutoFit/>
          </a:bodyPr>
          <a:lstStyle/>
          <a:p>
            <a:r>
              <a:rPr lang="zh-CN" sz="2800" b="1" dirty="0"/>
              <a:t>传统方案遇到哪些问题？</a:t>
            </a:r>
            <a:endParaRPr lang="zh-CN" sz="2800"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0300" y="812800"/>
            <a:ext cx="7226935" cy="521970"/>
          </a:xfrm>
          <a:prstGeom prst="rect">
            <a:avLst/>
          </a:prstGeom>
          <a:noFill/>
        </p:spPr>
        <p:txBody>
          <a:bodyPr wrap="square" rtlCol="0">
            <a:spAutoFit/>
          </a:bodyPr>
          <a:lstStyle/>
          <a:p>
            <a:r>
              <a:rPr lang="zh-CN" altLang="en-US" sz="2800" b="1" dirty="0">
                <a:sym typeface="+mn-ea"/>
              </a:rPr>
              <a:t>Google的低成本之道</a:t>
            </a:r>
          </a:p>
        </p:txBody>
      </p:sp>
      <p:pic>
        <p:nvPicPr>
          <p:cNvPr id="14" name="图片 7"/>
          <p:cNvPicPr>
            <a:picLocks noChangeAspect="1"/>
          </p:cNvPicPr>
          <p:nvPr/>
        </p:nvPicPr>
        <p:blipFill>
          <a:blip r:embed="rId3"/>
          <a:srcRect r="58435"/>
          <a:stretch>
            <a:fillRect/>
          </a:stretch>
        </p:blipFill>
        <p:spPr>
          <a:xfrm>
            <a:off x="1130300" y="3214370"/>
            <a:ext cx="3956685" cy="3408045"/>
          </a:xfrm>
          <a:prstGeom prst="rect">
            <a:avLst/>
          </a:prstGeom>
          <a:noFill/>
          <a:ln w="9525">
            <a:noFill/>
          </a:ln>
        </p:spPr>
      </p:pic>
      <p:sp>
        <p:nvSpPr>
          <p:cNvPr id="2" name="文本框 1"/>
          <p:cNvSpPr txBox="1"/>
          <p:nvPr/>
        </p:nvSpPr>
        <p:spPr>
          <a:xfrm>
            <a:off x="1327150" y="1645920"/>
            <a:ext cx="9950450" cy="1198880"/>
          </a:xfrm>
          <a:prstGeom prst="rect">
            <a:avLst/>
          </a:prstGeom>
          <a:noFill/>
        </p:spPr>
        <p:txBody>
          <a:bodyPr wrap="square" rtlCol="0">
            <a:spAutoFit/>
          </a:bodyPr>
          <a:lstStyle/>
          <a:p>
            <a:pPr fontAlgn="auto">
              <a:lnSpc>
                <a:spcPct val="150000"/>
              </a:lnSpc>
            </a:pPr>
            <a:r>
              <a:rPr lang="zh-CN" altLang="en-US" sz="2400"/>
              <a:t>不</a:t>
            </a:r>
            <a:r>
              <a:rPr lang="en-US" altLang="zh-CN" sz="2400"/>
              <a:t>使用超级计算机，不使用存储（去</a:t>
            </a:r>
            <a:r>
              <a:rPr lang="zh-CN" altLang="en-US" sz="2400">
                <a:sym typeface="+mn-ea"/>
              </a:rPr>
              <a:t>IOE</a:t>
            </a:r>
            <a:r>
              <a:rPr lang="en-US" altLang="zh-CN" sz="2400"/>
              <a:t>）</a:t>
            </a:r>
          </a:p>
          <a:p>
            <a:pPr fontAlgn="auto">
              <a:lnSpc>
                <a:spcPct val="150000"/>
              </a:lnSpc>
            </a:pPr>
            <a:r>
              <a:rPr lang="en-US" altLang="zh-CN" sz="2400"/>
              <a:t>大量使用普通的pc服务器，提供有冗余的集群服务</a:t>
            </a:r>
          </a:p>
        </p:txBody>
      </p:sp>
      <p:pic>
        <p:nvPicPr>
          <p:cNvPr id="3" name="图片 2"/>
          <p:cNvPicPr>
            <a:picLocks noChangeAspect="1"/>
          </p:cNvPicPr>
          <p:nvPr/>
        </p:nvPicPr>
        <p:blipFill>
          <a:blip r:embed="rId4"/>
          <a:srcRect l="4590" t="12836" r="17960" b="17313"/>
          <a:stretch>
            <a:fillRect/>
          </a:stretch>
        </p:blipFill>
        <p:spPr>
          <a:xfrm>
            <a:off x="5673090" y="3343275"/>
            <a:ext cx="5438140" cy="327914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0300" y="2005330"/>
            <a:ext cx="9807575" cy="2122805"/>
          </a:xfrm>
          <a:prstGeom prst="rect">
            <a:avLst/>
          </a:prstGeom>
          <a:noFill/>
        </p:spPr>
        <p:txBody>
          <a:bodyPr wrap="square" rtlCol="0">
            <a:spAutoFit/>
          </a:bodyPr>
          <a:lstStyle/>
          <a:p>
            <a:r>
              <a:rPr lang="zh-CN" altLang="en-US" sz="4400">
                <a:ln w="22225">
                  <a:solidFill>
                    <a:schemeClr val="accent2"/>
                  </a:solidFill>
                  <a:prstDash val="solid"/>
                </a:ln>
                <a:solidFill>
                  <a:schemeClr val="accent2">
                    <a:lumMod val="40000"/>
                    <a:lumOff val="60000"/>
                  </a:schemeClr>
                </a:solidFill>
                <a:effectLst/>
              </a:rPr>
              <a:t>疑问：</a:t>
            </a:r>
          </a:p>
          <a:p>
            <a:r>
              <a:rPr lang="zh-CN" altLang="en-US" sz="4400">
                <a:ln w="22225">
                  <a:solidFill>
                    <a:schemeClr val="accent2"/>
                  </a:solidFill>
                  <a:prstDash val="solid"/>
                </a:ln>
                <a:solidFill>
                  <a:schemeClr val="accent2">
                    <a:lumMod val="40000"/>
                    <a:lumOff val="60000"/>
                  </a:schemeClr>
                </a:solidFill>
                <a:effectLst/>
              </a:rPr>
              <a:t>（</a:t>
            </a:r>
            <a:r>
              <a:rPr lang="en-US" altLang="zh-CN" sz="4400">
                <a:ln w="22225">
                  <a:solidFill>
                    <a:schemeClr val="accent2"/>
                  </a:solidFill>
                  <a:prstDash val="solid"/>
                </a:ln>
                <a:solidFill>
                  <a:schemeClr val="accent2">
                    <a:lumMod val="40000"/>
                    <a:lumOff val="60000"/>
                  </a:schemeClr>
                </a:solidFill>
                <a:effectLst/>
              </a:rPr>
              <a:t>1</a:t>
            </a:r>
            <a:r>
              <a:rPr lang="zh-CN" altLang="en-US" sz="4400">
                <a:ln w="22225">
                  <a:solidFill>
                    <a:schemeClr val="accent2"/>
                  </a:solidFill>
                  <a:prstDash val="solid"/>
                </a:ln>
                <a:solidFill>
                  <a:schemeClr val="accent2">
                    <a:lumMod val="40000"/>
                    <a:lumOff val="60000"/>
                  </a:schemeClr>
                </a:solidFill>
                <a:effectLst/>
              </a:rPr>
              <a:t>）这些机器如何协同工作？</a:t>
            </a:r>
          </a:p>
          <a:p>
            <a:r>
              <a:rPr lang="zh-CN" altLang="en-US" sz="4400">
                <a:ln w="22225">
                  <a:solidFill>
                    <a:schemeClr val="accent2"/>
                  </a:solidFill>
                  <a:prstDash val="solid"/>
                </a:ln>
                <a:solidFill>
                  <a:schemeClr val="accent2">
                    <a:lumMod val="40000"/>
                    <a:lumOff val="60000"/>
                  </a:schemeClr>
                </a:solidFill>
                <a:effectLst/>
              </a:rPr>
              <a:t>（</a:t>
            </a:r>
            <a:r>
              <a:rPr lang="en-US" altLang="zh-CN" sz="4400">
                <a:ln w="22225">
                  <a:solidFill>
                    <a:schemeClr val="accent2"/>
                  </a:solidFill>
                  <a:prstDash val="solid"/>
                </a:ln>
                <a:solidFill>
                  <a:schemeClr val="accent2">
                    <a:lumMod val="40000"/>
                    <a:lumOff val="60000"/>
                  </a:schemeClr>
                </a:solidFill>
                <a:effectLst/>
              </a:rPr>
              <a:t>2</a:t>
            </a:r>
            <a:r>
              <a:rPr lang="zh-CN" altLang="en-US" sz="4400">
                <a:ln w="22225">
                  <a:solidFill>
                    <a:schemeClr val="accent2"/>
                  </a:solidFill>
                  <a:prstDash val="solid"/>
                </a:ln>
                <a:solidFill>
                  <a:schemeClr val="accent2">
                    <a:lumMod val="40000"/>
                    <a:lumOff val="60000"/>
                  </a:schemeClr>
                </a:solidFill>
                <a:effectLst/>
              </a:rPr>
              <a:t>）存储和计算如何扩展？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9665" y="812800"/>
            <a:ext cx="7226935" cy="521970"/>
          </a:xfrm>
          <a:prstGeom prst="rect">
            <a:avLst/>
          </a:prstGeom>
          <a:noFill/>
        </p:spPr>
        <p:txBody>
          <a:bodyPr wrap="square" rtlCol="0">
            <a:spAutoFit/>
          </a:bodyPr>
          <a:lstStyle/>
          <a:p>
            <a:r>
              <a:rPr lang="en-US" sz="2800" b="1">
                <a:latin typeface="Times New Roman" panose="02020603050405020304" charset="0"/>
                <a:cs typeface="Times New Roman" panose="02020603050405020304" charset="0"/>
                <a:sym typeface="+mn-ea"/>
              </a:rPr>
              <a:t>Google</a:t>
            </a:r>
            <a:r>
              <a:rPr lang="zh-CN" altLang="en-US" sz="2800" b="1">
                <a:latin typeface="Times New Roman" panose="02020603050405020304" charset="0"/>
                <a:cs typeface="Times New Roman" panose="02020603050405020304" charset="0"/>
                <a:sym typeface="+mn-ea"/>
              </a:rPr>
              <a:t>的</a:t>
            </a:r>
            <a:r>
              <a:rPr lang="en-US" altLang="zh-CN" sz="2800" b="1">
                <a:latin typeface="Times New Roman" panose="02020603050405020304" charset="0"/>
                <a:cs typeface="Times New Roman" panose="02020603050405020304" charset="0"/>
                <a:sym typeface="+mn-ea"/>
              </a:rPr>
              <a:t>“</a:t>
            </a:r>
            <a:r>
              <a:rPr lang="zh-CN" altLang="en-US" sz="2800" b="1">
                <a:latin typeface="Times New Roman" panose="02020603050405020304" charset="0"/>
                <a:cs typeface="Times New Roman" panose="02020603050405020304" charset="0"/>
                <a:sym typeface="+mn-ea"/>
              </a:rPr>
              <a:t>三驾马车</a:t>
            </a:r>
            <a:r>
              <a:rPr lang="en-US" altLang="zh-CN" sz="2800" b="1">
                <a:latin typeface="Times New Roman" panose="02020603050405020304" charset="0"/>
                <a:cs typeface="Times New Roman" panose="02020603050405020304" charset="0"/>
                <a:sym typeface="+mn-ea"/>
              </a:rPr>
              <a:t>”</a:t>
            </a:r>
            <a:endParaRPr lang="en-US" altLang="zh-CN" sz="2800" b="1" dirty="0">
              <a:solidFill>
                <a:srgbClr val="FF0000"/>
              </a:solidFill>
              <a:latin typeface="Times New Roman" panose="02020603050405020304" charset="0"/>
              <a:cs typeface="Times New Roman" panose="02020603050405020304" charset="0"/>
              <a:sym typeface="+mn-ea"/>
            </a:endParaRPr>
          </a:p>
        </p:txBody>
      </p:sp>
      <p:cxnSp>
        <p:nvCxnSpPr>
          <p:cNvPr id="45" name="直接箭头连接符 44"/>
          <p:cNvCxnSpPr/>
          <p:nvPr>
            <p:custDataLst>
              <p:tags r:id="rId1"/>
            </p:custDataLst>
          </p:nvPr>
        </p:nvCxnSpPr>
        <p:spPr>
          <a:xfrm>
            <a:off x="1324240" y="3088216"/>
            <a:ext cx="7350230" cy="0"/>
          </a:xfrm>
          <a:prstGeom prst="straightConnector1">
            <a:avLst/>
          </a:prstGeom>
          <a:ln w="12700">
            <a:solidFill>
              <a:srgbClr val="B2B2B2"/>
            </a:solidFill>
            <a:prstDash val="sysDash"/>
            <a:tailEnd type="triangle"/>
          </a:ln>
        </p:spPr>
        <p:style>
          <a:lnRef idx="1">
            <a:srgbClr val="27B1B4"/>
          </a:lnRef>
          <a:fillRef idx="0">
            <a:srgbClr val="27B1B4"/>
          </a:fillRef>
          <a:effectRef idx="0">
            <a:srgbClr val="27B1B4"/>
          </a:effectRef>
          <a:fontRef idx="minor">
            <a:sysClr val="windowText" lastClr="000000"/>
          </a:fontRef>
        </p:style>
      </p:cxnSp>
      <p:grpSp>
        <p:nvGrpSpPr>
          <p:cNvPr id="58" name="组合 57"/>
          <p:cNvGrpSpPr/>
          <p:nvPr>
            <p:custDataLst>
              <p:tags r:id="rId2"/>
            </p:custDataLst>
          </p:nvPr>
        </p:nvGrpSpPr>
        <p:grpSpPr>
          <a:xfrm>
            <a:off x="1678759" y="1980266"/>
            <a:ext cx="2052549" cy="2473960"/>
            <a:chOff x="1593850" y="1727200"/>
            <a:chExt cx="1835150" cy="2211927"/>
          </a:xfrm>
        </p:grpSpPr>
        <p:sp>
          <p:nvSpPr>
            <p:cNvPr id="46" name="任意多边形 45"/>
            <p:cNvSpPr/>
            <p:nvPr>
              <p:custDataLst>
                <p:tags r:id="rId11"/>
              </p:custDataLst>
            </p:nvPr>
          </p:nvSpPr>
          <p:spPr>
            <a:xfrm>
              <a:off x="21431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rgbClr val="27B1B4"/>
            </a:solidFill>
            <a:ln>
              <a:noFill/>
            </a:ln>
          </p:spPr>
          <p:style>
            <a:lnRef idx="2">
              <a:srgbClr val="27B1B4">
                <a:shade val="50000"/>
              </a:srgbClr>
            </a:lnRef>
            <a:fillRef idx="1">
              <a:srgbClr val="27B1B4"/>
            </a:fillRef>
            <a:effectRef idx="0">
              <a:srgbClr val="27B1B4"/>
            </a:effectRef>
            <a:fontRef idx="minor">
              <a:sysClr val="window" lastClr="FFFFFF"/>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800" dirty="0">
                  <a:solidFill>
                    <a:sysClr val="window" lastClr="FFFFFF"/>
                  </a:solidFill>
                  <a:sym typeface="Arial" panose="020B0604020202020204" pitchFamily="34" charset="0"/>
                </a:rPr>
                <a:t>01</a:t>
              </a:r>
              <a:endParaRPr lang="zh-CN" altLang="en-US" sz="2800" dirty="0">
                <a:solidFill>
                  <a:sysClr val="window" lastClr="FFFFFF"/>
                </a:solidFill>
                <a:sym typeface="Arial" panose="020B0604020202020204" pitchFamily="34" charset="0"/>
              </a:endParaRPr>
            </a:p>
          </p:txBody>
        </p:sp>
        <p:sp>
          <p:nvSpPr>
            <p:cNvPr id="47" name="文本框 46"/>
            <p:cNvSpPr txBox="1"/>
            <p:nvPr>
              <p:custDataLst>
                <p:tags r:id="rId12"/>
              </p:custDataLst>
            </p:nvPr>
          </p:nvSpPr>
          <p:spPr>
            <a:xfrm>
              <a:off x="1593850" y="2934748"/>
              <a:ext cx="1835150" cy="530982"/>
            </a:xfrm>
            <a:prstGeom prst="rect">
              <a:avLst/>
            </a:prstGeom>
            <a:noFill/>
          </p:spPr>
          <p:txBody>
            <a:bodyPr wrap="square" lIns="0" tIns="0" rIns="0" bIns="0" rtlCol="0" anchor="ctr" anchorCtr="0">
              <a:normAutofit/>
            </a:bodyPr>
            <a:lstStyle/>
            <a:p>
              <a:pPr algn="ctr">
                <a:lnSpc>
                  <a:spcPct val="130000"/>
                </a:lnSpc>
              </a:pPr>
              <a:r>
                <a:rPr lang="en-US" altLang="zh-CN" sz="2400">
                  <a:solidFill>
                    <a:srgbClr val="27B1B4"/>
                  </a:solidFill>
                  <a:latin typeface="Calibri Light" panose="020F0302020204030204" charset="0"/>
                  <a:ea typeface="+mn-ea"/>
                  <a:cs typeface="+mn-ea"/>
                  <a:sym typeface="Arial" panose="020B0604020202020204" pitchFamily="34" charset="0"/>
                </a:rPr>
                <a:t>2003</a:t>
              </a:r>
            </a:p>
          </p:txBody>
        </p:sp>
        <p:sp>
          <p:nvSpPr>
            <p:cNvPr id="48" name="文本框 47"/>
            <p:cNvSpPr txBox="1"/>
            <p:nvPr>
              <p:custDataLst>
                <p:tags r:id="rId13"/>
              </p:custDataLst>
            </p:nvPr>
          </p:nvSpPr>
          <p:spPr>
            <a:xfrm>
              <a:off x="1593850" y="3467900"/>
              <a:ext cx="1664623" cy="471227"/>
            </a:xfrm>
            <a:prstGeom prst="rect">
              <a:avLst/>
            </a:prstGeom>
            <a:noFill/>
            <a:ln>
              <a:noFill/>
            </a:ln>
          </p:spPr>
          <p:txBody>
            <a:bodyPr wrap="square" lIns="0" tIns="0" rIns="0" bIns="0" rtlCol="0" anchor="t" anchorCtr="0">
              <a:normAutofit/>
            </a:bodyPr>
            <a:lstStyle/>
            <a:p>
              <a:pPr algn="ctr">
                <a:lnSpc>
                  <a:spcPct val="120000"/>
                </a:lnSpc>
              </a:pPr>
              <a:r>
                <a:rPr lang="en-US" altLang="zh-CN" dirty="0">
                  <a:solidFill>
                    <a:sysClr val="windowText" lastClr="000000">
                      <a:lumMod val="75000"/>
                      <a:lumOff val="25000"/>
                    </a:sysClr>
                  </a:solidFill>
                  <a:sym typeface="Arial" panose="020B0604020202020204" pitchFamily="34" charset="0"/>
                </a:rPr>
                <a:t>GFS</a:t>
              </a:r>
              <a:endParaRPr lang="en-US" altLang="zh-CN" dirty="0">
                <a:solidFill>
                  <a:sysClr val="window" lastClr="FFFFFF">
                    <a:lumMod val="50000"/>
                  </a:sysClr>
                </a:solidFill>
                <a:sym typeface="Arial" panose="020B0604020202020204" pitchFamily="34" charset="0"/>
              </a:endParaRPr>
            </a:p>
          </p:txBody>
        </p:sp>
      </p:grpSp>
      <p:grpSp>
        <p:nvGrpSpPr>
          <p:cNvPr id="57" name="组合 56"/>
          <p:cNvGrpSpPr/>
          <p:nvPr>
            <p:custDataLst>
              <p:tags r:id="rId3"/>
            </p:custDataLst>
          </p:nvPr>
        </p:nvGrpSpPr>
        <p:grpSpPr>
          <a:xfrm>
            <a:off x="3984030" y="1980266"/>
            <a:ext cx="2052549" cy="2473960"/>
            <a:chOff x="3654955" y="1727200"/>
            <a:chExt cx="1835150" cy="2211927"/>
          </a:xfrm>
        </p:grpSpPr>
        <p:sp>
          <p:nvSpPr>
            <p:cNvPr id="49" name="任意多边形 48"/>
            <p:cNvSpPr/>
            <p:nvPr>
              <p:custDataLst>
                <p:tags r:id="rId8"/>
              </p:custDataLst>
            </p:nvPr>
          </p:nvSpPr>
          <p:spPr>
            <a:xfrm>
              <a:off x="4204230"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rgbClr val="6EC737"/>
            </a:solidFill>
            <a:ln>
              <a:noFill/>
            </a:ln>
          </p:spPr>
          <p:style>
            <a:lnRef idx="2">
              <a:srgbClr val="27B1B4">
                <a:shade val="50000"/>
              </a:srgbClr>
            </a:lnRef>
            <a:fillRef idx="1">
              <a:srgbClr val="27B1B4"/>
            </a:fillRef>
            <a:effectRef idx="0">
              <a:srgbClr val="27B1B4"/>
            </a:effectRef>
            <a:fontRef idx="minor">
              <a:sysClr val="window" lastClr="FFFFFF"/>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800" dirty="0">
                  <a:solidFill>
                    <a:sysClr val="window" lastClr="FFFFFF"/>
                  </a:solidFill>
                  <a:sym typeface="Arial" panose="020B0604020202020204" pitchFamily="34" charset="0"/>
                </a:rPr>
                <a:t>02</a:t>
              </a:r>
              <a:endParaRPr lang="zh-CN" altLang="en-US" sz="2800" dirty="0">
                <a:solidFill>
                  <a:sysClr val="window" lastClr="FFFFFF"/>
                </a:solidFill>
                <a:sym typeface="Arial" panose="020B0604020202020204" pitchFamily="34" charset="0"/>
              </a:endParaRPr>
            </a:p>
          </p:txBody>
        </p:sp>
        <p:sp>
          <p:nvSpPr>
            <p:cNvPr id="50" name="文本框 49"/>
            <p:cNvSpPr txBox="1"/>
            <p:nvPr>
              <p:custDataLst>
                <p:tags r:id="rId9"/>
              </p:custDataLst>
            </p:nvPr>
          </p:nvSpPr>
          <p:spPr>
            <a:xfrm>
              <a:off x="3654955" y="2934748"/>
              <a:ext cx="1835150" cy="530982"/>
            </a:xfrm>
            <a:prstGeom prst="rect">
              <a:avLst/>
            </a:prstGeom>
            <a:noFill/>
          </p:spPr>
          <p:txBody>
            <a:bodyPr wrap="square" lIns="0" tIns="0" rIns="0" bIns="0" rtlCol="0" anchor="ctr" anchorCtr="0">
              <a:normAutofit/>
            </a:bodyPr>
            <a:lstStyle/>
            <a:p>
              <a:pPr algn="ctr">
                <a:lnSpc>
                  <a:spcPct val="130000"/>
                </a:lnSpc>
              </a:pPr>
              <a:r>
                <a:rPr lang="en-US" altLang="zh-CN" sz="2400">
                  <a:solidFill>
                    <a:srgbClr val="6EC737"/>
                  </a:solidFill>
                  <a:latin typeface="Calibri Light" panose="020F0302020204030204" charset="0"/>
                  <a:ea typeface="+mn-ea"/>
                  <a:cs typeface="+mn-ea"/>
                  <a:sym typeface="Arial" panose="020B0604020202020204" pitchFamily="34" charset="0"/>
                </a:rPr>
                <a:t>2004</a:t>
              </a:r>
            </a:p>
          </p:txBody>
        </p:sp>
        <p:sp>
          <p:nvSpPr>
            <p:cNvPr id="51" name="文本框 50"/>
            <p:cNvSpPr txBox="1"/>
            <p:nvPr>
              <p:custDataLst>
                <p:tags r:id="rId10"/>
              </p:custDataLst>
            </p:nvPr>
          </p:nvSpPr>
          <p:spPr>
            <a:xfrm>
              <a:off x="3825283" y="3467900"/>
              <a:ext cx="1482945" cy="471227"/>
            </a:xfrm>
            <a:prstGeom prst="rect">
              <a:avLst/>
            </a:prstGeom>
            <a:noFill/>
            <a:ln>
              <a:noFill/>
            </a:ln>
          </p:spPr>
          <p:txBody>
            <a:bodyPr wrap="square" lIns="0" tIns="0" rIns="0" bIns="0" rtlCol="0" anchor="t" anchorCtr="0">
              <a:normAutofit/>
            </a:bodyPr>
            <a:lstStyle/>
            <a:p>
              <a:pPr algn="ctr">
                <a:lnSpc>
                  <a:spcPct val="150000"/>
                </a:lnSpc>
              </a:pPr>
              <a:r>
                <a:rPr lang="en-US">
                  <a:cs typeface="方正书宋简体" charset="0"/>
                  <a:sym typeface="+mn-ea"/>
                </a:rPr>
                <a:t>MapReduce</a:t>
              </a:r>
              <a:endParaRPr lang="en-US" dirty="0">
                <a:solidFill>
                  <a:sysClr val="window" lastClr="FFFFFF">
                    <a:lumMod val="50000"/>
                  </a:sysClr>
                </a:solidFill>
                <a:sym typeface="Arial" panose="020B0604020202020204" pitchFamily="34" charset="0"/>
              </a:endParaRPr>
            </a:p>
          </p:txBody>
        </p:sp>
      </p:grpSp>
      <p:grpSp>
        <p:nvGrpSpPr>
          <p:cNvPr id="56" name="组合 55"/>
          <p:cNvGrpSpPr/>
          <p:nvPr>
            <p:custDataLst>
              <p:tags r:id="rId4"/>
            </p:custDataLst>
          </p:nvPr>
        </p:nvGrpSpPr>
        <p:grpSpPr>
          <a:xfrm>
            <a:off x="6302635" y="1980266"/>
            <a:ext cx="2052549" cy="2451735"/>
            <a:chOff x="5716059" y="1727200"/>
            <a:chExt cx="1835150" cy="2192056"/>
          </a:xfrm>
        </p:grpSpPr>
        <p:sp>
          <p:nvSpPr>
            <p:cNvPr id="52" name="任意多边形 51"/>
            <p:cNvSpPr/>
            <p:nvPr>
              <p:custDataLst>
                <p:tags r:id="rId5"/>
              </p:custDataLst>
            </p:nvPr>
          </p:nvSpPr>
          <p:spPr>
            <a:xfrm>
              <a:off x="6265334"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rgbClr val="27B1B4"/>
            </a:solidFill>
            <a:ln>
              <a:noFill/>
            </a:ln>
          </p:spPr>
          <p:style>
            <a:lnRef idx="2">
              <a:srgbClr val="27B1B4">
                <a:shade val="50000"/>
              </a:srgbClr>
            </a:lnRef>
            <a:fillRef idx="1">
              <a:srgbClr val="27B1B4"/>
            </a:fillRef>
            <a:effectRef idx="0">
              <a:srgbClr val="27B1B4"/>
            </a:effectRef>
            <a:fontRef idx="minor">
              <a:sysClr val="window" lastClr="FFFFFF"/>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800" dirty="0">
                  <a:solidFill>
                    <a:sysClr val="window" lastClr="FFFFFF"/>
                  </a:solidFill>
                  <a:sym typeface="Arial" panose="020B0604020202020204" pitchFamily="34" charset="0"/>
                </a:rPr>
                <a:t>03</a:t>
              </a:r>
              <a:endParaRPr lang="zh-CN" altLang="en-US" sz="2800" dirty="0">
                <a:solidFill>
                  <a:sysClr val="window" lastClr="FFFFFF"/>
                </a:solidFill>
                <a:sym typeface="Arial" panose="020B0604020202020204" pitchFamily="34" charset="0"/>
              </a:endParaRPr>
            </a:p>
          </p:txBody>
        </p:sp>
        <p:sp>
          <p:nvSpPr>
            <p:cNvPr id="53" name="文本框 52"/>
            <p:cNvSpPr txBox="1"/>
            <p:nvPr>
              <p:custDataLst>
                <p:tags r:id="rId6"/>
              </p:custDataLst>
            </p:nvPr>
          </p:nvSpPr>
          <p:spPr>
            <a:xfrm>
              <a:off x="5716059" y="2934748"/>
              <a:ext cx="1835150" cy="530982"/>
            </a:xfrm>
            <a:prstGeom prst="rect">
              <a:avLst/>
            </a:prstGeom>
            <a:noFill/>
          </p:spPr>
          <p:txBody>
            <a:bodyPr wrap="square" lIns="0" tIns="0" rIns="0" bIns="0" rtlCol="0" anchor="ctr" anchorCtr="0">
              <a:normAutofit/>
            </a:bodyPr>
            <a:lstStyle/>
            <a:p>
              <a:pPr algn="ctr">
                <a:lnSpc>
                  <a:spcPct val="130000"/>
                </a:lnSpc>
              </a:pPr>
              <a:r>
                <a:rPr lang="en-US" altLang="zh-CN" sz="2400">
                  <a:solidFill>
                    <a:srgbClr val="27B1B4"/>
                  </a:solidFill>
                  <a:latin typeface="Calibri Light" panose="020F0302020204030204" charset="0"/>
                  <a:ea typeface="+mn-ea"/>
                  <a:cs typeface="+mn-ea"/>
                  <a:sym typeface="Arial" panose="020B0604020202020204" pitchFamily="34" charset="0"/>
                </a:rPr>
                <a:t>2006</a:t>
              </a:r>
            </a:p>
          </p:txBody>
        </p:sp>
        <p:sp>
          <p:nvSpPr>
            <p:cNvPr id="54" name="文本框 53"/>
            <p:cNvSpPr txBox="1"/>
            <p:nvPr>
              <p:custDataLst>
                <p:tags r:id="rId7"/>
              </p:custDataLst>
            </p:nvPr>
          </p:nvSpPr>
          <p:spPr>
            <a:xfrm>
              <a:off x="5886387" y="3467900"/>
              <a:ext cx="1528364" cy="451356"/>
            </a:xfrm>
            <a:prstGeom prst="rect">
              <a:avLst/>
            </a:prstGeom>
            <a:noFill/>
            <a:ln>
              <a:noFill/>
            </a:ln>
          </p:spPr>
          <p:txBody>
            <a:bodyPr wrap="square" lIns="0" tIns="0" rIns="0" bIns="0" rtlCol="0" anchor="t" anchorCtr="0">
              <a:normAutofit/>
            </a:bodyPr>
            <a:lstStyle/>
            <a:p>
              <a:pPr algn="ctr">
                <a:lnSpc>
                  <a:spcPct val="120000"/>
                </a:lnSpc>
              </a:pPr>
              <a:r>
                <a:rPr lang="en-US">
                  <a:sym typeface="+mn-ea"/>
                </a:rPr>
                <a:t>BigTable</a:t>
              </a:r>
              <a:endParaRPr lang="en-US" dirty="0">
                <a:solidFill>
                  <a:sysClr val="window" lastClr="FFFFFF">
                    <a:lumMod val="50000"/>
                  </a:sysClr>
                </a:solidFill>
                <a:sym typeface="Arial" panose="020B0604020202020204" pitchFamily="34" charset="0"/>
              </a:endParaRPr>
            </a:p>
          </p:txBody>
        </p:sp>
      </p:grpSp>
      <p:grpSp>
        <p:nvGrpSpPr>
          <p:cNvPr id="65" name="组合 64"/>
          <p:cNvGrpSpPr/>
          <p:nvPr/>
        </p:nvGrpSpPr>
        <p:grpSpPr>
          <a:xfrm>
            <a:off x="946785" y="4237990"/>
            <a:ext cx="3100070" cy="1021080"/>
            <a:chOff x="1491" y="6674"/>
            <a:chExt cx="4882" cy="1608"/>
          </a:xfrm>
        </p:grpSpPr>
        <p:sp>
          <p:nvSpPr>
            <p:cNvPr id="59" name="文本框 58"/>
            <p:cNvSpPr txBox="1"/>
            <p:nvPr/>
          </p:nvSpPr>
          <p:spPr>
            <a:xfrm>
              <a:off x="1491" y="7702"/>
              <a:ext cx="4882" cy="580"/>
            </a:xfrm>
            <a:prstGeom prst="rect">
              <a:avLst/>
            </a:prstGeom>
            <a:noFill/>
            <a:ln>
              <a:solidFill>
                <a:schemeClr val="tx1"/>
              </a:solidFill>
            </a:ln>
          </p:spPr>
          <p:txBody>
            <a:bodyPr wrap="square" rtlCol="0">
              <a:spAutoFit/>
            </a:bodyPr>
            <a:lstStyle/>
            <a:p>
              <a:r>
                <a:rPr lang="en-US" altLang="zh-CN"/>
                <a:t>《The Google File System》</a:t>
              </a:r>
            </a:p>
          </p:txBody>
        </p:sp>
        <p:cxnSp>
          <p:nvCxnSpPr>
            <p:cNvPr id="62" name="直接箭头连接符 61"/>
            <p:cNvCxnSpPr/>
            <p:nvPr/>
          </p:nvCxnSpPr>
          <p:spPr>
            <a:xfrm flipH="1">
              <a:off x="4057" y="6674"/>
              <a:ext cx="51" cy="107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66" name="组合 65"/>
          <p:cNvGrpSpPr/>
          <p:nvPr/>
        </p:nvGrpSpPr>
        <p:grpSpPr>
          <a:xfrm>
            <a:off x="2014220" y="4269740"/>
            <a:ext cx="5887720" cy="2186940"/>
            <a:chOff x="2897" y="6726"/>
            <a:chExt cx="9272" cy="3444"/>
          </a:xfrm>
        </p:grpSpPr>
        <p:sp>
          <p:nvSpPr>
            <p:cNvPr id="60" name="文本框 59"/>
            <p:cNvSpPr txBox="1"/>
            <p:nvPr/>
          </p:nvSpPr>
          <p:spPr>
            <a:xfrm>
              <a:off x="2897" y="9154"/>
              <a:ext cx="9272" cy="1016"/>
            </a:xfrm>
            <a:prstGeom prst="rect">
              <a:avLst/>
            </a:prstGeom>
            <a:noFill/>
            <a:ln>
              <a:solidFill>
                <a:schemeClr val="tx1"/>
              </a:solidFill>
            </a:ln>
          </p:spPr>
          <p:txBody>
            <a:bodyPr wrap="square" rtlCol="0">
              <a:spAutoFit/>
            </a:bodyPr>
            <a:lstStyle/>
            <a:p>
              <a:r>
                <a:rPr lang="en-US" altLang="zh-CN"/>
                <a:t>《MapReduce: Simplified Data Processing on Large Clusters》</a:t>
              </a:r>
            </a:p>
            <a:p>
              <a:r>
                <a:rPr lang="en-US" altLang="zh-CN"/>
                <a:t>MapReduce</a:t>
              </a:r>
              <a:r>
                <a:rPr lang="zh-CN" altLang="en-US"/>
                <a:t>：</a:t>
              </a:r>
              <a:r>
                <a:rPr lang="en-US" altLang="zh-CN"/>
                <a:t>大型集群上的简单数据处理</a:t>
              </a:r>
            </a:p>
          </p:txBody>
        </p:sp>
        <p:cxnSp>
          <p:nvCxnSpPr>
            <p:cNvPr id="63" name="直接箭头连接符 62"/>
            <p:cNvCxnSpPr/>
            <p:nvPr/>
          </p:nvCxnSpPr>
          <p:spPr>
            <a:xfrm flipH="1">
              <a:off x="7585" y="6726"/>
              <a:ext cx="25" cy="24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5642610" y="4173220"/>
            <a:ext cx="6052185" cy="1362710"/>
            <a:chOff x="8886" y="6572"/>
            <a:chExt cx="9531" cy="2146"/>
          </a:xfrm>
        </p:grpSpPr>
        <p:sp>
          <p:nvSpPr>
            <p:cNvPr id="61" name="文本框 60"/>
            <p:cNvSpPr txBox="1"/>
            <p:nvPr/>
          </p:nvSpPr>
          <p:spPr>
            <a:xfrm>
              <a:off x="8886" y="7702"/>
              <a:ext cx="9531" cy="1016"/>
            </a:xfrm>
            <a:prstGeom prst="rect">
              <a:avLst/>
            </a:prstGeom>
            <a:noFill/>
            <a:ln>
              <a:solidFill>
                <a:schemeClr val="tx1"/>
              </a:solidFill>
            </a:ln>
          </p:spPr>
          <p:txBody>
            <a:bodyPr wrap="square" rtlCol="0">
              <a:spAutoFit/>
            </a:bodyPr>
            <a:lstStyle/>
            <a:p>
              <a:r>
                <a:rPr lang="zh-CN" altLang="en-US"/>
                <a:t>《Bigtable: A Distributed Storage System for Structured Data》</a:t>
              </a:r>
            </a:p>
            <a:p>
              <a:r>
                <a:rPr lang="zh-CN" altLang="en-US"/>
                <a:t>Bigtable：一个分布式的半结构化数据存储系统</a:t>
              </a:r>
            </a:p>
          </p:txBody>
        </p:sp>
        <p:cxnSp>
          <p:nvCxnSpPr>
            <p:cNvPr id="64" name="直接箭头连接符 63"/>
            <p:cNvCxnSpPr/>
            <p:nvPr/>
          </p:nvCxnSpPr>
          <p:spPr>
            <a:xfrm>
              <a:off x="11566" y="6572"/>
              <a:ext cx="26" cy="1048"/>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822700" y="3985895"/>
            <a:ext cx="1387475" cy="2184400"/>
            <a:chOff x="6020" y="6277"/>
            <a:chExt cx="2185" cy="3440"/>
          </a:xfrm>
        </p:grpSpPr>
        <p:grpSp>
          <p:nvGrpSpPr>
            <p:cNvPr id="361" name="组合 360"/>
            <p:cNvGrpSpPr/>
            <p:nvPr/>
          </p:nvGrpSpPr>
          <p:grpSpPr>
            <a:xfrm>
              <a:off x="6020" y="6959"/>
              <a:ext cx="1904" cy="2758"/>
              <a:chOff x="6135" y="6810"/>
              <a:chExt cx="1904" cy="2758"/>
            </a:xfrm>
          </p:grpSpPr>
          <p:sp>
            <p:nvSpPr>
              <p:cNvPr id="104" name="矩形 103"/>
              <p:cNvSpPr/>
              <p:nvPr/>
            </p:nvSpPr>
            <p:spPr>
              <a:xfrm>
                <a:off x="6135" y="6810"/>
                <a:ext cx="1904" cy="2758"/>
              </a:xfrm>
              <a:prstGeom prst="rect">
                <a:avLst/>
              </a:prstGeom>
              <a:solidFill>
                <a:srgbClr val="F8CAAC"/>
              </a:solidFill>
              <a:ln w="9525">
                <a:noFill/>
              </a:ln>
            </p:spPr>
            <p:txBody>
              <a:bodyPr/>
              <a:lstStyle/>
              <a:p>
                <a:endParaRPr lang="zh-CN" altLang="en-US"/>
              </a:p>
            </p:txBody>
          </p:sp>
          <p:sp>
            <p:nvSpPr>
              <p:cNvPr id="105" name="矩形 104"/>
              <p:cNvSpPr/>
              <p:nvPr/>
            </p:nvSpPr>
            <p:spPr>
              <a:xfrm>
                <a:off x="6135" y="6810"/>
                <a:ext cx="1904" cy="2758"/>
              </a:xfrm>
              <a:prstGeom prst="rect">
                <a:avLst/>
              </a:prstGeom>
              <a:noFill/>
              <a:ln w="12192" cap="flat" cmpd="sng">
                <a:solidFill>
                  <a:srgbClr val="41709C"/>
                </a:solidFill>
                <a:prstDash val="solid"/>
                <a:miter/>
                <a:headEnd type="none" w="med" len="med"/>
                <a:tailEnd type="none" w="med" len="med"/>
              </a:ln>
            </p:spPr>
            <p:txBody>
              <a:bodyPr/>
              <a:lstStyle/>
              <a:p>
                <a:endParaRPr lang="zh-CN" altLang="en-US"/>
              </a:p>
            </p:txBody>
          </p:sp>
          <p:sp>
            <p:nvSpPr>
              <p:cNvPr id="120" name="任意多边形 119"/>
              <p:cNvSpPr/>
              <p:nvPr/>
            </p:nvSpPr>
            <p:spPr>
              <a:xfrm>
                <a:off x="7404" y="9076"/>
                <a:ext cx="23" cy="35"/>
              </a:xfrm>
              <a:custGeom>
                <a:avLst/>
                <a:gdLst/>
                <a:ahLst/>
                <a:cxnLst/>
                <a:rect l="0" t="0" r="0" b="0"/>
                <a:pathLst>
                  <a:path w="14" h="19">
                    <a:moveTo>
                      <a:pt x="0" y="0"/>
                    </a:moveTo>
                    <a:lnTo>
                      <a:pt x="0" y="18"/>
                    </a:lnTo>
                    <a:lnTo>
                      <a:pt x="14" y="5"/>
                    </a:lnTo>
                    <a:lnTo>
                      <a:pt x="0" y="0"/>
                    </a:lnTo>
                    <a:close/>
                  </a:path>
                </a:pathLst>
              </a:custGeom>
              <a:solidFill>
                <a:srgbClr val="7C7C73"/>
              </a:solidFill>
              <a:ln w="9525">
                <a:noFill/>
              </a:ln>
            </p:spPr>
            <p:txBody>
              <a:bodyPr/>
              <a:lstStyle/>
              <a:p>
                <a:endParaRPr lang="zh-CN" altLang="en-US"/>
              </a:p>
            </p:txBody>
          </p:sp>
        </p:grpSp>
        <p:sp>
          <p:nvSpPr>
            <p:cNvPr id="352" name="文本框 351"/>
            <p:cNvSpPr txBox="1"/>
            <p:nvPr/>
          </p:nvSpPr>
          <p:spPr>
            <a:xfrm>
              <a:off x="6135" y="6277"/>
              <a:ext cx="2071" cy="580"/>
            </a:xfrm>
            <a:prstGeom prst="rect">
              <a:avLst/>
            </a:prstGeom>
            <a:noFill/>
          </p:spPr>
          <p:txBody>
            <a:bodyPr wrap="square" rtlCol="0">
              <a:spAutoFit/>
            </a:bodyPr>
            <a:lstStyle/>
            <a:p>
              <a:r>
                <a:rPr lang="zh-CN" altLang="en-US" b="1">
                  <a:latin typeface="黑体" panose="02010609060101010101" charset="-122"/>
                  <a:ea typeface="黑体" panose="02010609060101010101" charset="-122"/>
                </a:rPr>
                <a:t>数据节点</a:t>
              </a:r>
            </a:p>
          </p:txBody>
        </p:sp>
      </p:grpSp>
      <p:grpSp>
        <p:nvGrpSpPr>
          <p:cNvPr id="329" name="组合 328"/>
          <p:cNvGrpSpPr/>
          <p:nvPr/>
        </p:nvGrpSpPr>
        <p:grpSpPr>
          <a:xfrm>
            <a:off x="6901180" y="1436370"/>
            <a:ext cx="3073400" cy="1624965"/>
            <a:chOff x="10870" y="2117"/>
            <a:chExt cx="4840" cy="2559"/>
          </a:xfrm>
        </p:grpSpPr>
        <p:sp>
          <p:nvSpPr>
            <p:cNvPr id="67" name="任意多边形 66"/>
            <p:cNvSpPr/>
            <p:nvPr/>
          </p:nvSpPr>
          <p:spPr>
            <a:xfrm>
              <a:off x="10870" y="2117"/>
              <a:ext cx="3971" cy="1472"/>
            </a:xfrm>
            <a:custGeom>
              <a:avLst/>
              <a:gdLst/>
              <a:ahLst/>
              <a:cxnLst/>
              <a:rect l="0" t="0" r="0" b="0"/>
              <a:pathLst>
                <a:path w="2384" h="792">
                  <a:moveTo>
                    <a:pt x="2251" y="0"/>
                  </a:moveTo>
                  <a:lnTo>
                    <a:pt x="132" y="0"/>
                  </a:lnTo>
                  <a:lnTo>
                    <a:pt x="81" y="10"/>
                  </a:lnTo>
                  <a:lnTo>
                    <a:pt x="39" y="38"/>
                  </a:lnTo>
                  <a:lnTo>
                    <a:pt x="10" y="80"/>
                  </a:lnTo>
                  <a:lnTo>
                    <a:pt x="0" y="132"/>
                  </a:lnTo>
                  <a:lnTo>
                    <a:pt x="0" y="660"/>
                  </a:lnTo>
                  <a:lnTo>
                    <a:pt x="10" y="711"/>
                  </a:lnTo>
                  <a:lnTo>
                    <a:pt x="39" y="753"/>
                  </a:lnTo>
                  <a:lnTo>
                    <a:pt x="81" y="781"/>
                  </a:lnTo>
                  <a:lnTo>
                    <a:pt x="132" y="792"/>
                  </a:lnTo>
                  <a:lnTo>
                    <a:pt x="2251" y="792"/>
                  </a:lnTo>
                  <a:lnTo>
                    <a:pt x="2303" y="781"/>
                  </a:lnTo>
                  <a:lnTo>
                    <a:pt x="2344" y="753"/>
                  </a:lnTo>
                  <a:lnTo>
                    <a:pt x="2373" y="711"/>
                  </a:lnTo>
                  <a:lnTo>
                    <a:pt x="2383" y="660"/>
                  </a:lnTo>
                  <a:lnTo>
                    <a:pt x="2383" y="132"/>
                  </a:lnTo>
                  <a:lnTo>
                    <a:pt x="2373" y="80"/>
                  </a:lnTo>
                  <a:lnTo>
                    <a:pt x="2344" y="38"/>
                  </a:lnTo>
                  <a:lnTo>
                    <a:pt x="2303" y="10"/>
                  </a:lnTo>
                  <a:lnTo>
                    <a:pt x="2251" y="0"/>
                  </a:lnTo>
                  <a:close/>
                </a:path>
              </a:pathLst>
            </a:custGeom>
            <a:solidFill>
              <a:srgbClr val="F4B083"/>
            </a:solidFill>
            <a:ln w="9525">
              <a:noFill/>
            </a:ln>
          </p:spPr>
          <p:txBody>
            <a:bodyPr/>
            <a:lstStyle/>
            <a:p>
              <a:endParaRPr lang="zh-CN" altLang="en-US"/>
            </a:p>
          </p:txBody>
        </p:sp>
        <p:sp>
          <p:nvSpPr>
            <p:cNvPr id="68" name="任意多边形 67"/>
            <p:cNvSpPr/>
            <p:nvPr/>
          </p:nvSpPr>
          <p:spPr>
            <a:xfrm>
              <a:off x="10870" y="2117"/>
              <a:ext cx="3971" cy="1472"/>
            </a:xfrm>
            <a:custGeom>
              <a:avLst/>
              <a:gdLst/>
              <a:ahLst/>
              <a:cxnLst/>
              <a:rect l="0" t="0" r="0" b="0"/>
              <a:pathLst>
                <a:path w="2384" h="792">
                  <a:moveTo>
                    <a:pt x="0" y="132"/>
                  </a:moveTo>
                  <a:lnTo>
                    <a:pt x="10" y="80"/>
                  </a:lnTo>
                  <a:lnTo>
                    <a:pt x="39" y="38"/>
                  </a:lnTo>
                  <a:lnTo>
                    <a:pt x="81" y="10"/>
                  </a:lnTo>
                  <a:lnTo>
                    <a:pt x="132" y="0"/>
                  </a:lnTo>
                  <a:lnTo>
                    <a:pt x="2251" y="0"/>
                  </a:lnTo>
                  <a:lnTo>
                    <a:pt x="2303" y="10"/>
                  </a:lnTo>
                  <a:lnTo>
                    <a:pt x="2344" y="38"/>
                  </a:lnTo>
                  <a:lnTo>
                    <a:pt x="2373" y="80"/>
                  </a:lnTo>
                  <a:lnTo>
                    <a:pt x="2383" y="132"/>
                  </a:lnTo>
                  <a:lnTo>
                    <a:pt x="2383" y="660"/>
                  </a:lnTo>
                  <a:lnTo>
                    <a:pt x="2373" y="711"/>
                  </a:lnTo>
                  <a:lnTo>
                    <a:pt x="2344" y="753"/>
                  </a:lnTo>
                  <a:lnTo>
                    <a:pt x="2303" y="781"/>
                  </a:lnTo>
                  <a:lnTo>
                    <a:pt x="2251" y="792"/>
                  </a:lnTo>
                  <a:lnTo>
                    <a:pt x="132" y="792"/>
                  </a:lnTo>
                  <a:lnTo>
                    <a:pt x="81" y="781"/>
                  </a:lnTo>
                  <a:lnTo>
                    <a:pt x="39" y="753"/>
                  </a:lnTo>
                  <a:lnTo>
                    <a:pt x="10" y="711"/>
                  </a:lnTo>
                  <a:lnTo>
                    <a:pt x="0" y="660"/>
                  </a:lnTo>
                  <a:lnTo>
                    <a:pt x="0" y="132"/>
                  </a:lnTo>
                  <a:close/>
                </a:path>
              </a:pathLst>
            </a:custGeom>
            <a:noFill/>
            <a:ln w="12192" cap="flat" cmpd="sng">
              <a:solidFill>
                <a:srgbClr val="41709C"/>
              </a:solidFill>
              <a:prstDash val="solid"/>
              <a:headEnd type="none" w="med" len="med"/>
              <a:tailEnd type="none" w="med" len="med"/>
            </a:ln>
          </p:spPr>
          <p:txBody>
            <a:bodyPr/>
            <a:lstStyle/>
            <a:p>
              <a:endParaRPr lang="zh-CN" altLang="en-US"/>
            </a:p>
          </p:txBody>
        </p:sp>
        <p:sp>
          <p:nvSpPr>
            <p:cNvPr id="79" name="任意多边形 78"/>
            <p:cNvSpPr/>
            <p:nvPr/>
          </p:nvSpPr>
          <p:spPr>
            <a:xfrm>
              <a:off x="14519" y="2716"/>
              <a:ext cx="1183" cy="465"/>
            </a:xfrm>
            <a:custGeom>
              <a:avLst/>
              <a:gdLst/>
              <a:ahLst/>
              <a:cxnLst/>
              <a:rect l="0" t="0" r="0" b="0"/>
              <a:pathLst>
                <a:path w="710" h="250">
                  <a:moveTo>
                    <a:pt x="351" y="0"/>
                  </a:moveTo>
                  <a:lnTo>
                    <a:pt x="0" y="145"/>
                  </a:lnTo>
                  <a:lnTo>
                    <a:pt x="337" y="249"/>
                  </a:lnTo>
                  <a:lnTo>
                    <a:pt x="710" y="87"/>
                  </a:lnTo>
                  <a:lnTo>
                    <a:pt x="351" y="0"/>
                  </a:lnTo>
                  <a:close/>
                </a:path>
              </a:pathLst>
            </a:custGeom>
            <a:solidFill>
              <a:srgbClr val="EFEFEB"/>
            </a:solidFill>
            <a:ln w="9525">
              <a:noFill/>
            </a:ln>
          </p:spPr>
          <p:txBody>
            <a:bodyPr/>
            <a:lstStyle/>
            <a:p>
              <a:endParaRPr lang="zh-CN" altLang="en-US"/>
            </a:p>
          </p:txBody>
        </p:sp>
        <p:pic>
          <p:nvPicPr>
            <p:cNvPr id="80" name="图片 79"/>
            <p:cNvPicPr>
              <a:picLocks noChangeAspect="1"/>
            </p:cNvPicPr>
            <p:nvPr/>
          </p:nvPicPr>
          <p:blipFill>
            <a:blip r:embed="rId3"/>
            <a:stretch>
              <a:fillRect/>
            </a:stretch>
          </p:blipFill>
          <p:spPr>
            <a:xfrm>
              <a:off x="14519" y="4098"/>
              <a:ext cx="1183" cy="578"/>
            </a:xfrm>
            <a:prstGeom prst="rect">
              <a:avLst/>
            </a:prstGeom>
            <a:noFill/>
            <a:ln w="9525">
              <a:noFill/>
            </a:ln>
          </p:spPr>
        </p:pic>
        <p:sp>
          <p:nvSpPr>
            <p:cNvPr id="81" name="任意多边形 80"/>
            <p:cNvSpPr/>
            <p:nvPr/>
          </p:nvSpPr>
          <p:spPr>
            <a:xfrm>
              <a:off x="15079" y="2879"/>
              <a:ext cx="623" cy="1632"/>
            </a:xfrm>
            <a:custGeom>
              <a:avLst/>
              <a:gdLst/>
              <a:ahLst/>
              <a:cxnLst/>
              <a:rect l="0" t="0" r="0" b="0"/>
              <a:pathLst>
                <a:path w="374" h="878">
                  <a:moveTo>
                    <a:pt x="373" y="0"/>
                  </a:moveTo>
                  <a:lnTo>
                    <a:pt x="0" y="162"/>
                  </a:lnTo>
                  <a:lnTo>
                    <a:pt x="0" y="878"/>
                  </a:lnTo>
                  <a:lnTo>
                    <a:pt x="373" y="691"/>
                  </a:lnTo>
                  <a:lnTo>
                    <a:pt x="373" y="0"/>
                  </a:lnTo>
                  <a:close/>
                </a:path>
              </a:pathLst>
            </a:custGeom>
            <a:solidFill>
              <a:srgbClr val="BDBDB4"/>
            </a:solidFill>
            <a:ln w="9525">
              <a:noFill/>
            </a:ln>
          </p:spPr>
          <p:txBody>
            <a:bodyPr/>
            <a:lstStyle/>
            <a:p>
              <a:endParaRPr lang="zh-CN" altLang="en-US"/>
            </a:p>
          </p:txBody>
        </p:sp>
        <p:sp>
          <p:nvSpPr>
            <p:cNvPr id="82" name="任意多边形 81"/>
            <p:cNvSpPr/>
            <p:nvPr/>
          </p:nvSpPr>
          <p:spPr>
            <a:xfrm>
              <a:off x="14519" y="2985"/>
              <a:ext cx="561" cy="1526"/>
            </a:xfrm>
            <a:custGeom>
              <a:avLst/>
              <a:gdLst/>
              <a:ahLst/>
              <a:cxnLst/>
              <a:rect l="0" t="0" r="0" b="0"/>
              <a:pathLst>
                <a:path w="337" h="821">
                  <a:moveTo>
                    <a:pt x="0" y="0"/>
                  </a:moveTo>
                  <a:lnTo>
                    <a:pt x="0" y="705"/>
                  </a:lnTo>
                  <a:lnTo>
                    <a:pt x="337" y="820"/>
                  </a:lnTo>
                  <a:lnTo>
                    <a:pt x="337" y="104"/>
                  </a:lnTo>
                  <a:lnTo>
                    <a:pt x="0" y="0"/>
                  </a:lnTo>
                  <a:close/>
                </a:path>
              </a:pathLst>
            </a:custGeom>
            <a:solidFill>
              <a:srgbClr val="DCDBD2"/>
            </a:solidFill>
            <a:ln w="9525">
              <a:noFill/>
            </a:ln>
          </p:spPr>
          <p:txBody>
            <a:bodyPr/>
            <a:lstStyle/>
            <a:p>
              <a:endParaRPr lang="zh-CN" altLang="en-US"/>
            </a:p>
          </p:txBody>
        </p:sp>
        <p:sp>
          <p:nvSpPr>
            <p:cNvPr id="83" name="任意多边形 82"/>
            <p:cNvSpPr/>
            <p:nvPr/>
          </p:nvSpPr>
          <p:spPr>
            <a:xfrm>
              <a:off x="14583" y="2952"/>
              <a:ext cx="570" cy="1528"/>
            </a:xfrm>
            <a:custGeom>
              <a:avLst/>
              <a:gdLst/>
              <a:ahLst/>
              <a:cxnLst/>
              <a:rect l="0" t="0" r="0" b="0"/>
              <a:pathLst>
                <a:path w="342" h="822">
                  <a:moveTo>
                    <a:pt x="334" y="108"/>
                  </a:moveTo>
                  <a:lnTo>
                    <a:pt x="334" y="821"/>
                  </a:lnTo>
                  <a:lnTo>
                    <a:pt x="336" y="822"/>
                  </a:lnTo>
                  <a:lnTo>
                    <a:pt x="339" y="822"/>
                  </a:lnTo>
                  <a:lnTo>
                    <a:pt x="341" y="821"/>
                  </a:lnTo>
                  <a:lnTo>
                    <a:pt x="341" y="108"/>
                  </a:lnTo>
                  <a:lnTo>
                    <a:pt x="336" y="108"/>
                  </a:lnTo>
                  <a:lnTo>
                    <a:pt x="334" y="108"/>
                  </a:lnTo>
                  <a:close/>
                  <a:moveTo>
                    <a:pt x="334" y="106"/>
                  </a:moveTo>
                  <a:lnTo>
                    <a:pt x="334" y="108"/>
                  </a:lnTo>
                  <a:lnTo>
                    <a:pt x="336" y="108"/>
                  </a:lnTo>
                  <a:lnTo>
                    <a:pt x="334" y="106"/>
                  </a:lnTo>
                  <a:close/>
                  <a:moveTo>
                    <a:pt x="341" y="106"/>
                  </a:moveTo>
                  <a:lnTo>
                    <a:pt x="334" y="106"/>
                  </a:lnTo>
                  <a:lnTo>
                    <a:pt x="336" y="108"/>
                  </a:lnTo>
                  <a:lnTo>
                    <a:pt x="341" y="108"/>
                  </a:lnTo>
                  <a:lnTo>
                    <a:pt x="341" y="106"/>
                  </a:lnTo>
                  <a:close/>
                  <a:moveTo>
                    <a:pt x="3" y="0"/>
                  </a:moveTo>
                  <a:lnTo>
                    <a:pt x="1" y="1"/>
                  </a:lnTo>
                  <a:lnTo>
                    <a:pt x="0" y="4"/>
                  </a:lnTo>
                  <a:lnTo>
                    <a:pt x="0" y="6"/>
                  </a:lnTo>
                  <a:lnTo>
                    <a:pt x="334" y="108"/>
                  </a:lnTo>
                  <a:lnTo>
                    <a:pt x="334" y="106"/>
                  </a:lnTo>
                  <a:lnTo>
                    <a:pt x="341" y="106"/>
                  </a:lnTo>
                  <a:lnTo>
                    <a:pt x="341" y="104"/>
                  </a:lnTo>
                  <a:lnTo>
                    <a:pt x="4" y="1"/>
                  </a:lnTo>
                  <a:lnTo>
                    <a:pt x="3" y="0"/>
                  </a:lnTo>
                  <a:close/>
                </a:path>
              </a:pathLst>
            </a:custGeom>
            <a:solidFill>
              <a:srgbClr val="FFFFFF"/>
            </a:solidFill>
            <a:ln w="9525">
              <a:noFill/>
            </a:ln>
          </p:spPr>
          <p:txBody>
            <a:bodyPr/>
            <a:lstStyle/>
            <a:p>
              <a:endParaRPr lang="zh-CN" altLang="en-US"/>
            </a:p>
          </p:txBody>
        </p:sp>
        <p:sp>
          <p:nvSpPr>
            <p:cNvPr id="84" name="任意多边形 83"/>
            <p:cNvSpPr/>
            <p:nvPr/>
          </p:nvSpPr>
          <p:spPr>
            <a:xfrm>
              <a:off x="14579" y="2959"/>
              <a:ext cx="560" cy="1520"/>
            </a:xfrm>
            <a:custGeom>
              <a:avLst/>
              <a:gdLst/>
              <a:ahLst/>
              <a:cxnLst/>
              <a:rect l="0" t="0" r="0" b="0"/>
              <a:pathLst>
                <a:path w="336" h="818">
                  <a:moveTo>
                    <a:pt x="0" y="0"/>
                  </a:moveTo>
                  <a:lnTo>
                    <a:pt x="335" y="104"/>
                  </a:lnTo>
                  <a:lnTo>
                    <a:pt x="335" y="818"/>
                  </a:lnTo>
                </a:path>
              </a:pathLst>
            </a:custGeom>
            <a:noFill/>
            <a:ln w="1700" cap="flat" cmpd="sng">
              <a:solidFill>
                <a:srgbClr val="857878"/>
              </a:solidFill>
              <a:prstDash val="solid"/>
              <a:headEnd type="none" w="med" len="med"/>
              <a:tailEnd type="none" w="med" len="med"/>
            </a:ln>
          </p:spPr>
          <p:txBody>
            <a:bodyPr/>
            <a:lstStyle/>
            <a:p>
              <a:endParaRPr lang="zh-CN" altLang="en-US"/>
            </a:p>
          </p:txBody>
        </p:sp>
        <p:pic>
          <p:nvPicPr>
            <p:cNvPr id="85" name="图片 84"/>
            <p:cNvPicPr>
              <a:picLocks noChangeAspect="1"/>
            </p:cNvPicPr>
            <p:nvPr/>
          </p:nvPicPr>
          <p:blipFill>
            <a:blip r:embed="rId4"/>
            <a:stretch>
              <a:fillRect/>
            </a:stretch>
          </p:blipFill>
          <p:spPr>
            <a:xfrm>
              <a:off x="15136" y="2935"/>
              <a:ext cx="575" cy="292"/>
            </a:xfrm>
            <a:prstGeom prst="rect">
              <a:avLst/>
            </a:prstGeom>
            <a:noFill/>
            <a:ln w="9525">
              <a:noFill/>
            </a:ln>
          </p:spPr>
        </p:pic>
        <p:sp>
          <p:nvSpPr>
            <p:cNvPr id="86" name="任意多边形 85"/>
            <p:cNvSpPr/>
            <p:nvPr/>
          </p:nvSpPr>
          <p:spPr>
            <a:xfrm>
              <a:off x="14654" y="3186"/>
              <a:ext cx="293" cy="1277"/>
            </a:xfrm>
            <a:custGeom>
              <a:avLst/>
              <a:gdLst/>
              <a:ahLst/>
              <a:cxnLst/>
              <a:rect l="0" t="0" r="0" b="0"/>
              <a:pathLst>
                <a:path w="176" h="687">
                  <a:moveTo>
                    <a:pt x="0" y="0"/>
                  </a:moveTo>
                  <a:lnTo>
                    <a:pt x="0" y="627"/>
                  </a:lnTo>
                  <a:lnTo>
                    <a:pt x="176" y="687"/>
                  </a:lnTo>
                  <a:lnTo>
                    <a:pt x="176" y="58"/>
                  </a:lnTo>
                  <a:lnTo>
                    <a:pt x="0" y="0"/>
                  </a:lnTo>
                  <a:close/>
                </a:path>
              </a:pathLst>
            </a:custGeom>
            <a:solidFill>
              <a:srgbClr val="B4B4AA"/>
            </a:solidFill>
            <a:ln w="9525">
              <a:noFill/>
            </a:ln>
          </p:spPr>
          <p:txBody>
            <a:bodyPr/>
            <a:lstStyle/>
            <a:p>
              <a:endParaRPr lang="zh-CN" altLang="en-US"/>
            </a:p>
          </p:txBody>
        </p:sp>
        <p:sp>
          <p:nvSpPr>
            <p:cNvPr id="87" name="任意多边形 86"/>
            <p:cNvSpPr/>
            <p:nvPr/>
          </p:nvSpPr>
          <p:spPr>
            <a:xfrm>
              <a:off x="14654" y="3219"/>
              <a:ext cx="293" cy="1245"/>
            </a:xfrm>
            <a:custGeom>
              <a:avLst/>
              <a:gdLst/>
              <a:ahLst/>
              <a:cxnLst/>
              <a:rect l="0" t="0" r="0" b="0"/>
              <a:pathLst>
                <a:path w="176" h="670">
                  <a:moveTo>
                    <a:pt x="0" y="0"/>
                  </a:moveTo>
                  <a:lnTo>
                    <a:pt x="0" y="608"/>
                  </a:lnTo>
                  <a:lnTo>
                    <a:pt x="3" y="612"/>
                  </a:lnTo>
                  <a:lnTo>
                    <a:pt x="7" y="617"/>
                  </a:lnTo>
                  <a:lnTo>
                    <a:pt x="14" y="623"/>
                  </a:lnTo>
                  <a:lnTo>
                    <a:pt x="24" y="630"/>
                  </a:lnTo>
                  <a:lnTo>
                    <a:pt x="36" y="638"/>
                  </a:lnTo>
                  <a:lnTo>
                    <a:pt x="51" y="646"/>
                  </a:lnTo>
                  <a:lnTo>
                    <a:pt x="70" y="654"/>
                  </a:lnTo>
                  <a:lnTo>
                    <a:pt x="81" y="658"/>
                  </a:lnTo>
                  <a:lnTo>
                    <a:pt x="92" y="661"/>
                  </a:lnTo>
                  <a:lnTo>
                    <a:pt x="111" y="665"/>
                  </a:lnTo>
                  <a:lnTo>
                    <a:pt x="129" y="668"/>
                  </a:lnTo>
                  <a:lnTo>
                    <a:pt x="145" y="669"/>
                  </a:lnTo>
                  <a:lnTo>
                    <a:pt x="158" y="669"/>
                  </a:lnTo>
                  <a:lnTo>
                    <a:pt x="176" y="668"/>
                  </a:lnTo>
                  <a:lnTo>
                    <a:pt x="176" y="59"/>
                  </a:lnTo>
                  <a:lnTo>
                    <a:pt x="146" y="59"/>
                  </a:lnTo>
                  <a:lnTo>
                    <a:pt x="130" y="58"/>
                  </a:lnTo>
                  <a:lnTo>
                    <a:pt x="113" y="56"/>
                  </a:lnTo>
                  <a:lnTo>
                    <a:pt x="93" y="52"/>
                  </a:lnTo>
                  <a:lnTo>
                    <a:pt x="83" y="48"/>
                  </a:lnTo>
                  <a:lnTo>
                    <a:pt x="72" y="45"/>
                  </a:lnTo>
                  <a:lnTo>
                    <a:pt x="53" y="37"/>
                  </a:lnTo>
                  <a:lnTo>
                    <a:pt x="37" y="29"/>
                  </a:lnTo>
                  <a:lnTo>
                    <a:pt x="25" y="21"/>
                  </a:lnTo>
                  <a:lnTo>
                    <a:pt x="15" y="15"/>
                  </a:lnTo>
                  <a:lnTo>
                    <a:pt x="8" y="8"/>
                  </a:lnTo>
                  <a:lnTo>
                    <a:pt x="4" y="4"/>
                  </a:lnTo>
                  <a:lnTo>
                    <a:pt x="0" y="0"/>
                  </a:lnTo>
                  <a:close/>
                  <a:moveTo>
                    <a:pt x="176" y="56"/>
                  </a:moveTo>
                  <a:lnTo>
                    <a:pt x="167" y="58"/>
                  </a:lnTo>
                  <a:lnTo>
                    <a:pt x="158" y="59"/>
                  </a:lnTo>
                  <a:lnTo>
                    <a:pt x="176" y="59"/>
                  </a:lnTo>
                  <a:lnTo>
                    <a:pt x="176" y="56"/>
                  </a:lnTo>
                  <a:close/>
                </a:path>
              </a:pathLst>
            </a:custGeom>
            <a:solidFill>
              <a:srgbClr val="95958D"/>
            </a:solidFill>
            <a:ln w="9525">
              <a:noFill/>
            </a:ln>
          </p:spPr>
          <p:txBody>
            <a:bodyPr/>
            <a:lstStyle/>
            <a:p>
              <a:endParaRPr lang="zh-CN" altLang="en-US"/>
            </a:p>
          </p:txBody>
        </p:sp>
        <p:sp>
          <p:nvSpPr>
            <p:cNvPr id="88" name="任意多边形 87"/>
            <p:cNvSpPr/>
            <p:nvPr/>
          </p:nvSpPr>
          <p:spPr>
            <a:xfrm>
              <a:off x="14654" y="3186"/>
              <a:ext cx="23" cy="35"/>
            </a:xfrm>
            <a:custGeom>
              <a:avLst/>
              <a:gdLst/>
              <a:ahLst/>
              <a:cxnLst/>
              <a:rect l="0" t="0" r="0" b="0"/>
              <a:pathLst>
                <a:path w="14" h="19">
                  <a:moveTo>
                    <a:pt x="0" y="0"/>
                  </a:moveTo>
                  <a:lnTo>
                    <a:pt x="0" y="19"/>
                  </a:lnTo>
                  <a:lnTo>
                    <a:pt x="14" y="5"/>
                  </a:lnTo>
                  <a:lnTo>
                    <a:pt x="0" y="0"/>
                  </a:lnTo>
                  <a:close/>
                </a:path>
              </a:pathLst>
            </a:custGeom>
            <a:solidFill>
              <a:srgbClr val="7C7C73"/>
            </a:solidFill>
            <a:ln w="9525">
              <a:noFill/>
            </a:ln>
          </p:spPr>
          <p:txBody>
            <a:bodyPr/>
            <a:lstStyle/>
            <a:p>
              <a:endParaRPr lang="zh-CN" altLang="en-US"/>
            </a:p>
          </p:txBody>
        </p:sp>
        <p:sp>
          <p:nvSpPr>
            <p:cNvPr id="89" name="直接连接符 88"/>
            <p:cNvSpPr/>
            <p:nvPr/>
          </p:nvSpPr>
          <p:spPr>
            <a:xfrm>
              <a:off x="14879" y="3541"/>
              <a:ext cx="0" cy="927"/>
            </a:xfrm>
            <a:prstGeom prst="line">
              <a:avLst/>
            </a:prstGeom>
            <a:ln w="4615" cap="flat" cmpd="sng">
              <a:solidFill>
                <a:srgbClr val="63635F"/>
              </a:solidFill>
              <a:prstDash val="solid"/>
              <a:headEnd type="none" w="med" len="med"/>
              <a:tailEnd type="none" w="med" len="med"/>
            </a:ln>
          </p:spPr>
        </p:sp>
        <p:sp>
          <p:nvSpPr>
            <p:cNvPr id="90" name="直接连接符 89"/>
            <p:cNvSpPr/>
            <p:nvPr/>
          </p:nvSpPr>
          <p:spPr>
            <a:xfrm>
              <a:off x="14887" y="3541"/>
              <a:ext cx="0" cy="927"/>
            </a:xfrm>
            <a:prstGeom prst="line">
              <a:avLst/>
            </a:prstGeom>
            <a:ln w="4037" cap="flat" cmpd="sng">
              <a:solidFill>
                <a:srgbClr val="EBEBE6"/>
              </a:solidFill>
              <a:prstDash val="solid"/>
              <a:headEnd type="none" w="med" len="med"/>
              <a:tailEnd type="none" w="med" len="med"/>
            </a:ln>
          </p:spPr>
        </p:sp>
        <p:sp>
          <p:nvSpPr>
            <p:cNvPr id="91" name="直接连接符 90"/>
            <p:cNvSpPr/>
            <p:nvPr/>
          </p:nvSpPr>
          <p:spPr>
            <a:xfrm>
              <a:off x="14834" y="3533"/>
              <a:ext cx="0" cy="927"/>
            </a:xfrm>
            <a:prstGeom prst="line">
              <a:avLst/>
            </a:prstGeom>
            <a:ln w="4615" cap="flat" cmpd="sng">
              <a:solidFill>
                <a:srgbClr val="63635F"/>
              </a:solidFill>
              <a:prstDash val="solid"/>
              <a:headEnd type="none" w="med" len="med"/>
              <a:tailEnd type="none" w="med" len="med"/>
            </a:ln>
          </p:spPr>
        </p:sp>
        <p:sp>
          <p:nvSpPr>
            <p:cNvPr id="92" name="直接连接符 91"/>
            <p:cNvSpPr/>
            <p:nvPr/>
          </p:nvSpPr>
          <p:spPr>
            <a:xfrm>
              <a:off x="14843" y="3537"/>
              <a:ext cx="0" cy="927"/>
            </a:xfrm>
            <a:prstGeom prst="line">
              <a:avLst/>
            </a:prstGeom>
            <a:ln w="4039" cap="flat" cmpd="sng">
              <a:solidFill>
                <a:srgbClr val="EBEBE6"/>
              </a:solidFill>
              <a:prstDash val="solid"/>
              <a:headEnd type="none" w="med" len="med"/>
              <a:tailEnd type="none" w="med" len="med"/>
            </a:ln>
          </p:spPr>
        </p:sp>
        <p:sp>
          <p:nvSpPr>
            <p:cNvPr id="93" name="直接连接符 92"/>
            <p:cNvSpPr/>
            <p:nvPr/>
          </p:nvSpPr>
          <p:spPr>
            <a:xfrm>
              <a:off x="14794" y="3522"/>
              <a:ext cx="0" cy="929"/>
            </a:xfrm>
            <a:prstGeom prst="line">
              <a:avLst/>
            </a:prstGeom>
            <a:ln w="4617" cap="flat" cmpd="sng">
              <a:solidFill>
                <a:srgbClr val="63635F"/>
              </a:solidFill>
              <a:prstDash val="solid"/>
              <a:headEnd type="none" w="med" len="med"/>
              <a:tailEnd type="none" w="med" len="med"/>
            </a:ln>
          </p:spPr>
        </p:sp>
        <p:sp>
          <p:nvSpPr>
            <p:cNvPr id="94" name="直接连接符 93"/>
            <p:cNvSpPr/>
            <p:nvPr/>
          </p:nvSpPr>
          <p:spPr>
            <a:xfrm>
              <a:off x="14801" y="3526"/>
              <a:ext cx="0" cy="927"/>
            </a:xfrm>
            <a:prstGeom prst="line">
              <a:avLst/>
            </a:prstGeom>
            <a:ln w="4039" cap="flat" cmpd="sng">
              <a:solidFill>
                <a:srgbClr val="EBEBE6"/>
              </a:solidFill>
              <a:prstDash val="solid"/>
              <a:headEnd type="none" w="med" len="med"/>
              <a:tailEnd type="none" w="med" len="med"/>
            </a:ln>
          </p:spPr>
        </p:sp>
        <p:sp>
          <p:nvSpPr>
            <p:cNvPr id="95" name="直接连接符 94"/>
            <p:cNvSpPr/>
            <p:nvPr/>
          </p:nvSpPr>
          <p:spPr>
            <a:xfrm>
              <a:off x="14754" y="3509"/>
              <a:ext cx="0" cy="924"/>
            </a:xfrm>
            <a:prstGeom prst="line">
              <a:avLst/>
            </a:prstGeom>
            <a:ln w="4615" cap="flat" cmpd="sng">
              <a:solidFill>
                <a:srgbClr val="63635F"/>
              </a:solidFill>
              <a:prstDash val="solid"/>
              <a:headEnd type="none" w="med" len="med"/>
              <a:tailEnd type="none" w="med" len="med"/>
            </a:ln>
          </p:spPr>
        </p:sp>
        <p:sp>
          <p:nvSpPr>
            <p:cNvPr id="96" name="直接连接符 95"/>
            <p:cNvSpPr/>
            <p:nvPr/>
          </p:nvSpPr>
          <p:spPr>
            <a:xfrm>
              <a:off x="14763" y="3517"/>
              <a:ext cx="0" cy="920"/>
            </a:xfrm>
            <a:prstGeom prst="line">
              <a:avLst/>
            </a:prstGeom>
            <a:ln w="4039" cap="flat" cmpd="sng">
              <a:solidFill>
                <a:srgbClr val="EBEBE6"/>
              </a:solidFill>
              <a:prstDash val="solid"/>
              <a:headEnd type="none" w="med" len="med"/>
              <a:tailEnd type="none" w="med" len="med"/>
            </a:ln>
          </p:spPr>
        </p:sp>
        <p:sp>
          <p:nvSpPr>
            <p:cNvPr id="97" name="直接连接符 96"/>
            <p:cNvSpPr/>
            <p:nvPr/>
          </p:nvSpPr>
          <p:spPr>
            <a:xfrm>
              <a:off x="14721" y="3492"/>
              <a:ext cx="0" cy="924"/>
            </a:xfrm>
            <a:prstGeom prst="line">
              <a:avLst/>
            </a:prstGeom>
            <a:ln w="4615" cap="flat" cmpd="sng">
              <a:solidFill>
                <a:srgbClr val="63635F"/>
              </a:solidFill>
              <a:prstDash val="solid"/>
              <a:headEnd type="none" w="med" len="med"/>
              <a:tailEnd type="none" w="med" len="med"/>
            </a:ln>
          </p:spPr>
        </p:sp>
        <p:sp>
          <p:nvSpPr>
            <p:cNvPr id="98" name="直接连接符 97"/>
            <p:cNvSpPr/>
            <p:nvPr/>
          </p:nvSpPr>
          <p:spPr>
            <a:xfrm>
              <a:off x="14729" y="3498"/>
              <a:ext cx="0" cy="926"/>
            </a:xfrm>
            <a:prstGeom prst="line">
              <a:avLst/>
            </a:prstGeom>
            <a:ln w="4039" cap="flat" cmpd="sng">
              <a:solidFill>
                <a:srgbClr val="EBEBE6"/>
              </a:solidFill>
              <a:prstDash val="solid"/>
              <a:headEnd type="none" w="med" len="med"/>
              <a:tailEnd type="none" w="med" len="med"/>
            </a:ln>
          </p:spPr>
        </p:sp>
        <p:sp>
          <p:nvSpPr>
            <p:cNvPr id="99" name="直接连接符 98"/>
            <p:cNvSpPr/>
            <p:nvPr/>
          </p:nvSpPr>
          <p:spPr>
            <a:xfrm>
              <a:off x="14683" y="3461"/>
              <a:ext cx="0" cy="927"/>
            </a:xfrm>
            <a:prstGeom prst="line">
              <a:avLst/>
            </a:prstGeom>
            <a:ln w="4615" cap="flat" cmpd="sng">
              <a:solidFill>
                <a:srgbClr val="63635F"/>
              </a:solidFill>
              <a:prstDash val="solid"/>
              <a:headEnd type="none" w="med" len="med"/>
              <a:tailEnd type="none" w="med" len="med"/>
            </a:ln>
          </p:spPr>
        </p:sp>
        <p:sp>
          <p:nvSpPr>
            <p:cNvPr id="100" name="直接连接符 99"/>
            <p:cNvSpPr/>
            <p:nvPr/>
          </p:nvSpPr>
          <p:spPr>
            <a:xfrm>
              <a:off x="14693" y="3466"/>
              <a:ext cx="0" cy="931"/>
            </a:xfrm>
            <a:prstGeom prst="line">
              <a:avLst/>
            </a:prstGeom>
            <a:ln w="4037" cap="flat" cmpd="sng">
              <a:solidFill>
                <a:srgbClr val="EBEBE6"/>
              </a:solidFill>
              <a:prstDash val="solid"/>
              <a:headEnd type="none" w="med" len="med"/>
              <a:tailEnd type="none" w="med" len="med"/>
            </a:ln>
          </p:spPr>
        </p:sp>
        <p:sp>
          <p:nvSpPr>
            <p:cNvPr id="101" name="任意多边形 100"/>
            <p:cNvSpPr/>
            <p:nvPr/>
          </p:nvSpPr>
          <p:spPr>
            <a:xfrm>
              <a:off x="14684" y="3134"/>
              <a:ext cx="252" cy="102"/>
            </a:xfrm>
            <a:custGeom>
              <a:avLst/>
              <a:gdLst/>
              <a:ahLst/>
              <a:cxnLst/>
              <a:rect l="0" t="0" r="0" b="0"/>
              <a:pathLst>
                <a:path w="151" h="55">
                  <a:moveTo>
                    <a:pt x="13" y="4"/>
                  </a:moveTo>
                  <a:lnTo>
                    <a:pt x="9" y="0"/>
                  </a:lnTo>
                  <a:lnTo>
                    <a:pt x="4" y="0"/>
                  </a:lnTo>
                  <a:lnTo>
                    <a:pt x="0" y="4"/>
                  </a:lnTo>
                  <a:lnTo>
                    <a:pt x="0" y="8"/>
                  </a:lnTo>
                  <a:lnTo>
                    <a:pt x="4" y="12"/>
                  </a:lnTo>
                  <a:lnTo>
                    <a:pt x="9" y="12"/>
                  </a:lnTo>
                  <a:lnTo>
                    <a:pt x="13" y="8"/>
                  </a:lnTo>
                  <a:lnTo>
                    <a:pt x="13" y="4"/>
                  </a:lnTo>
                  <a:moveTo>
                    <a:pt x="41" y="15"/>
                  </a:moveTo>
                  <a:lnTo>
                    <a:pt x="40" y="12"/>
                  </a:lnTo>
                  <a:lnTo>
                    <a:pt x="39" y="11"/>
                  </a:lnTo>
                  <a:lnTo>
                    <a:pt x="37" y="9"/>
                  </a:lnTo>
                  <a:lnTo>
                    <a:pt x="32" y="9"/>
                  </a:lnTo>
                  <a:lnTo>
                    <a:pt x="29" y="11"/>
                  </a:lnTo>
                  <a:lnTo>
                    <a:pt x="29" y="12"/>
                  </a:lnTo>
                  <a:lnTo>
                    <a:pt x="28" y="15"/>
                  </a:lnTo>
                  <a:lnTo>
                    <a:pt x="29" y="17"/>
                  </a:lnTo>
                  <a:lnTo>
                    <a:pt x="29" y="19"/>
                  </a:lnTo>
                  <a:lnTo>
                    <a:pt x="32" y="20"/>
                  </a:lnTo>
                  <a:lnTo>
                    <a:pt x="37" y="20"/>
                  </a:lnTo>
                  <a:lnTo>
                    <a:pt x="39" y="19"/>
                  </a:lnTo>
                  <a:lnTo>
                    <a:pt x="40" y="17"/>
                  </a:lnTo>
                  <a:lnTo>
                    <a:pt x="41" y="15"/>
                  </a:lnTo>
                  <a:moveTo>
                    <a:pt x="69" y="24"/>
                  </a:moveTo>
                  <a:lnTo>
                    <a:pt x="68" y="21"/>
                  </a:lnTo>
                  <a:lnTo>
                    <a:pt x="67" y="20"/>
                  </a:lnTo>
                  <a:lnTo>
                    <a:pt x="65" y="18"/>
                  </a:lnTo>
                  <a:lnTo>
                    <a:pt x="59" y="18"/>
                  </a:lnTo>
                  <a:lnTo>
                    <a:pt x="56" y="21"/>
                  </a:lnTo>
                  <a:lnTo>
                    <a:pt x="56" y="26"/>
                  </a:lnTo>
                  <a:lnTo>
                    <a:pt x="59" y="29"/>
                  </a:lnTo>
                  <a:lnTo>
                    <a:pt x="65" y="29"/>
                  </a:lnTo>
                  <a:lnTo>
                    <a:pt x="67" y="28"/>
                  </a:lnTo>
                  <a:lnTo>
                    <a:pt x="68" y="26"/>
                  </a:lnTo>
                  <a:lnTo>
                    <a:pt x="69" y="24"/>
                  </a:lnTo>
                  <a:moveTo>
                    <a:pt x="96" y="30"/>
                  </a:moveTo>
                  <a:lnTo>
                    <a:pt x="92" y="27"/>
                  </a:lnTo>
                  <a:lnTo>
                    <a:pt x="87" y="27"/>
                  </a:lnTo>
                  <a:lnTo>
                    <a:pt x="85" y="28"/>
                  </a:lnTo>
                  <a:lnTo>
                    <a:pt x="84" y="30"/>
                  </a:lnTo>
                  <a:lnTo>
                    <a:pt x="83" y="32"/>
                  </a:lnTo>
                  <a:lnTo>
                    <a:pt x="84" y="35"/>
                  </a:lnTo>
                  <a:lnTo>
                    <a:pt x="85" y="36"/>
                  </a:lnTo>
                  <a:lnTo>
                    <a:pt x="87" y="37"/>
                  </a:lnTo>
                  <a:lnTo>
                    <a:pt x="89" y="38"/>
                  </a:lnTo>
                  <a:lnTo>
                    <a:pt x="92" y="37"/>
                  </a:lnTo>
                  <a:lnTo>
                    <a:pt x="94" y="36"/>
                  </a:lnTo>
                  <a:lnTo>
                    <a:pt x="96" y="35"/>
                  </a:lnTo>
                  <a:lnTo>
                    <a:pt x="96" y="30"/>
                  </a:lnTo>
                  <a:moveTo>
                    <a:pt x="124" y="41"/>
                  </a:moveTo>
                  <a:lnTo>
                    <a:pt x="123" y="39"/>
                  </a:lnTo>
                  <a:lnTo>
                    <a:pt x="122" y="37"/>
                  </a:lnTo>
                  <a:lnTo>
                    <a:pt x="119" y="36"/>
                  </a:lnTo>
                  <a:lnTo>
                    <a:pt x="115" y="36"/>
                  </a:lnTo>
                  <a:lnTo>
                    <a:pt x="111" y="39"/>
                  </a:lnTo>
                  <a:lnTo>
                    <a:pt x="110" y="41"/>
                  </a:lnTo>
                  <a:lnTo>
                    <a:pt x="111" y="43"/>
                  </a:lnTo>
                  <a:lnTo>
                    <a:pt x="113" y="45"/>
                  </a:lnTo>
                  <a:lnTo>
                    <a:pt x="115" y="46"/>
                  </a:lnTo>
                  <a:lnTo>
                    <a:pt x="118" y="47"/>
                  </a:lnTo>
                  <a:lnTo>
                    <a:pt x="119" y="46"/>
                  </a:lnTo>
                  <a:lnTo>
                    <a:pt x="122" y="45"/>
                  </a:lnTo>
                  <a:lnTo>
                    <a:pt x="123" y="43"/>
                  </a:lnTo>
                  <a:lnTo>
                    <a:pt x="124" y="41"/>
                  </a:lnTo>
                  <a:moveTo>
                    <a:pt x="151" y="47"/>
                  </a:moveTo>
                  <a:lnTo>
                    <a:pt x="148" y="44"/>
                  </a:lnTo>
                  <a:lnTo>
                    <a:pt x="142" y="44"/>
                  </a:lnTo>
                  <a:lnTo>
                    <a:pt x="138" y="47"/>
                  </a:lnTo>
                  <a:lnTo>
                    <a:pt x="138" y="52"/>
                  </a:lnTo>
                  <a:lnTo>
                    <a:pt x="140" y="54"/>
                  </a:lnTo>
                  <a:lnTo>
                    <a:pt x="142" y="55"/>
                  </a:lnTo>
                  <a:lnTo>
                    <a:pt x="145" y="55"/>
                  </a:lnTo>
                  <a:lnTo>
                    <a:pt x="148" y="55"/>
                  </a:lnTo>
                  <a:lnTo>
                    <a:pt x="149" y="54"/>
                  </a:lnTo>
                  <a:lnTo>
                    <a:pt x="151" y="52"/>
                  </a:lnTo>
                  <a:lnTo>
                    <a:pt x="151" y="47"/>
                  </a:lnTo>
                </a:path>
              </a:pathLst>
            </a:custGeom>
            <a:solidFill>
              <a:srgbClr val="95958D"/>
            </a:solidFill>
            <a:ln w="9525">
              <a:noFill/>
            </a:ln>
          </p:spPr>
          <p:txBody>
            <a:bodyPr/>
            <a:lstStyle/>
            <a:p>
              <a:endParaRPr lang="zh-CN" altLang="en-US"/>
            </a:p>
          </p:txBody>
        </p:sp>
        <p:sp>
          <p:nvSpPr>
            <p:cNvPr id="3" name="文本框 2"/>
            <p:cNvSpPr txBox="1"/>
            <p:nvPr/>
          </p:nvSpPr>
          <p:spPr>
            <a:xfrm>
              <a:off x="11810" y="2529"/>
              <a:ext cx="1985" cy="580"/>
            </a:xfrm>
            <a:prstGeom prst="rect">
              <a:avLst/>
            </a:prstGeom>
            <a:noFill/>
          </p:spPr>
          <p:txBody>
            <a:bodyPr wrap="square" rtlCol="0">
              <a:spAutoFit/>
            </a:bodyPr>
            <a:lstStyle/>
            <a:p>
              <a:r>
                <a:rPr lang="zh-CN" altLang="en-US" b="1">
                  <a:solidFill>
                    <a:schemeClr val="tx1"/>
                  </a:solidFill>
                  <a:effectLst>
                    <a:outerShdw blurRad="38100" dist="19050" dir="2700000" algn="tl" rotWithShape="0">
                      <a:schemeClr val="dk1">
                        <a:alpha val="40000"/>
                      </a:schemeClr>
                    </a:outerShdw>
                  </a:effectLst>
                </a:rPr>
                <a:t>管理节点</a:t>
              </a:r>
            </a:p>
          </p:txBody>
        </p:sp>
      </p:grpSp>
      <p:sp>
        <p:nvSpPr>
          <p:cNvPr id="320" name="文本框 319"/>
          <p:cNvSpPr txBox="1"/>
          <p:nvPr/>
        </p:nvSpPr>
        <p:spPr>
          <a:xfrm>
            <a:off x="146685" y="3415030"/>
            <a:ext cx="2540000" cy="922020"/>
          </a:xfrm>
          <a:prstGeom prst="rect">
            <a:avLst/>
          </a:prstGeom>
          <a:noFill/>
        </p:spPr>
        <p:txBody>
          <a:bodyPr wrap="square" rtlCol="0" anchor="t">
            <a:spAutoFit/>
          </a:bodyPr>
          <a:lstStyle/>
          <a:p>
            <a:r>
              <a:rPr lang="zh-CN" altLang="en-US">
                <a:solidFill>
                  <a:srgbClr val="FF0000"/>
                </a:solidFill>
                <a:sym typeface="+mn-ea"/>
              </a:rPr>
              <a:t>存在问题：</a:t>
            </a:r>
          </a:p>
          <a:p>
            <a:endParaRPr lang="zh-CN" altLang="en-US">
              <a:solidFill>
                <a:srgbClr val="FF0000"/>
              </a:solidFill>
            </a:endParaRPr>
          </a:p>
          <a:p>
            <a:r>
              <a:rPr lang="zh-CN" altLang="en-US">
                <a:solidFill>
                  <a:srgbClr val="FF0000"/>
                </a:solidFill>
                <a:sym typeface="+mn-ea"/>
              </a:rPr>
              <a:t>（</a:t>
            </a:r>
            <a:r>
              <a:rPr lang="en-US" altLang="zh-CN">
                <a:solidFill>
                  <a:srgbClr val="FF0000"/>
                </a:solidFill>
                <a:sym typeface="+mn-ea"/>
              </a:rPr>
              <a:t>1</a:t>
            </a:r>
            <a:r>
              <a:rPr lang="zh-CN" altLang="en-US">
                <a:solidFill>
                  <a:srgbClr val="FF0000"/>
                </a:solidFill>
                <a:sym typeface="+mn-ea"/>
              </a:rPr>
              <a:t>）硬盘不够大？</a:t>
            </a:r>
            <a:endParaRPr lang="zh-CN" altLang="en-US"/>
          </a:p>
        </p:txBody>
      </p:sp>
      <p:sp>
        <p:nvSpPr>
          <p:cNvPr id="321" name="文本框 320"/>
          <p:cNvSpPr txBox="1"/>
          <p:nvPr/>
        </p:nvSpPr>
        <p:spPr>
          <a:xfrm>
            <a:off x="310515" y="4388485"/>
            <a:ext cx="2052955" cy="368300"/>
          </a:xfrm>
          <a:prstGeom prst="rect">
            <a:avLst/>
          </a:prstGeom>
          <a:noFill/>
        </p:spPr>
        <p:txBody>
          <a:bodyPr wrap="square" rtlCol="0">
            <a:spAutoFit/>
          </a:bodyPr>
          <a:lstStyle/>
          <a:p>
            <a:r>
              <a:rPr lang="zh-CN" altLang="en-US">
                <a:solidFill>
                  <a:srgbClr val="0945A5"/>
                </a:solidFill>
                <a:sym typeface="+mn-ea"/>
              </a:rPr>
              <a:t>  </a:t>
            </a:r>
            <a:r>
              <a:rPr lang="en-US" altLang="zh-CN">
                <a:solidFill>
                  <a:srgbClr val="0945A5"/>
                </a:solidFill>
                <a:sym typeface="+mn-ea"/>
              </a:rPr>
              <a:t>&gt;&gt;</a:t>
            </a:r>
            <a:r>
              <a:rPr lang="zh-CN" altLang="en-US">
                <a:solidFill>
                  <a:srgbClr val="0945A5"/>
                </a:solidFill>
                <a:sym typeface="+mn-ea"/>
              </a:rPr>
              <a:t>多几块硬盘</a:t>
            </a:r>
          </a:p>
        </p:txBody>
      </p:sp>
      <p:sp>
        <p:nvSpPr>
          <p:cNvPr id="322" name="文本框 321"/>
          <p:cNvSpPr txBox="1"/>
          <p:nvPr/>
        </p:nvSpPr>
        <p:spPr>
          <a:xfrm>
            <a:off x="146685" y="4824730"/>
            <a:ext cx="2839085" cy="368300"/>
          </a:xfrm>
          <a:prstGeom prst="rect">
            <a:avLst/>
          </a:prstGeom>
          <a:noFill/>
        </p:spPr>
        <p:txBody>
          <a:bodyPr wrap="square" rtlCol="0">
            <a:spAutoFit/>
          </a:bodyPr>
          <a:lstStyle/>
          <a:p>
            <a:r>
              <a:rPr lang="zh-CN" altLang="en-US">
                <a:solidFill>
                  <a:srgbClr val="FF0000"/>
                </a:solidFill>
                <a:sym typeface="+mn-ea"/>
              </a:rPr>
              <a:t>（</a:t>
            </a:r>
            <a:r>
              <a:rPr lang="en-US" altLang="zh-CN">
                <a:solidFill>
                  <a:srgbClr val="FF0000"/>
                </a:solidFill>
                <a:sym typeface="+mn-ea"/>
              </a:rPr>
              <a:t>2</a:t>
            </a:r>
            <a:r>
              <a:rPr lang="zh-CN" altLang="en-US">
                <a:solidFill>
                  <a:srgbClr val="FF0000"/>
                </a:solidFill>
                <a:sym typeface="+mn-ea"/>
              </a:rPr>
              <a:t>）数据不够可靠</a:t>
            </a:r>
            <a:r>
              <a:rPr lang="en-US" altLang="zh-CN">
                <a:solidFill>
                  <a:srgbClr val="FF0000"/>
                </a:solidFill>
                <a:sym typeface="+mn-ea"/>
              </a:rPr>
              <a:t>,</a:t>
            </a:r>
            <a:r>
              <a:rPr lang="zh-CN" altLang="en-US">
                <a:solidFill>
                  <a:srgbClr val="FF0000"/>
                </a:solidFill>
                <a:sym typeface="+mn-ea"/>
              </a:rPr>
              <a:t>怕丢？</a:t>
            </a:r>
          </a:p>
        </p:txBody>
      </p:sp>
      <p:sp>
        <p:nvSpPr>
          <p:cNvPr id="323" name="文本框 322"/>
          <p:cNvSpPr txBox="1"/>
          <p:nvPr/>
        </p:nvSpPr>
        <p:spPr>
          <a:xfrm>
            <a:off x="368300" y="5208270"/>
            <a:ext cx="2769870" cy="368300"/>
          </a:xfrm>
          <a:prstGeom prst="rect">
            <a:avLst/>
          </a:prstGeom>
          <a:noFill/>
        </p:spPr>
        <p:txBody>
          <a:bodyPr wrap="square" rtlCol="0">
            <a:spAutoFit/>
          </a:bodyPr>
          <a:lstStyle/>
          <a:p>
            <a:r>
              <a:rPr lang="en-US" altLang="zh-CN">
                <a:solidFill>
                  <a:srgbClr val="0945A5"/>
                </a:solidFill>
                <a:sym typeface="+mn-ea"/>
              </a:rPr>
              <a:t>&gt;&gt;</a:t>
            </a:r>
            <a:r>
              <a:rPr lang="zh-CN" altLang="en-US">
                <a:solidFill>
                  <a:srgbClr val="0945A5"/>
                </a:solidFill>
                <a:sym typeface="+mn-ea"/>
              </a:rPr>
              <a:t>数据冗余</a:t>
            </a:r>
          </a:p>
        </p:txBody>
      </p:sp>
      <p:grpSp>
        <p:nvGrpSpPr>
          <p:cNvPr id="22" name="组合 21"/>
          <p:cNvGrpSpPr/>
          <p:nvPr/>
        </p:nvGrpSpPr>
        <p:grpSpPr>
          <a:xfrm>
            <a:off x="310515" y="1380490"/>
            <a:ext cx="2160905" cy="1594485"/>
            <a:chOff x="489" y="2174"/>
            <a:chExt cx="3403" cy="2511"/>
          </a:xfrm>
        </p:grpSpPr>
        <p:pic>
          <p:nvPicPr>
            <p:cNvPr id="16" name="图片 15" descr="gnome_laptop"/>
            <p:cNvPicPr>
              <a:picLocks noChangeAspect="1"/>
            </p:cNvPicPr>
            <p:nvPr/>
          </p:nvPicPr>
          <p:blipFill>
            <a:blip r:embed="rId5"/>
            <a:stretch>
              <a:fillRect/>
            </a:stretch>
          </p:blipFill>
          <p:spPr>
            <a:xfrm>
              <a:off x="489" y="2174"/>
              <a:ext cx="1920" cy="1920"/>
            </a:xfrm>
            <a:prstGeom prst="rect">
              <a:avLst/>
            </a:prstGeom>
          </p:spPr>
        </p:pic>
        <p:sp>
          <p:nvSpPr>
            <p:cNvPr id="7" name="剪去单角的矩形 6"/>
            <p:cNvSpPr/>
            <p:nvPr/>
          </p:nvSpPr>
          <p:spPr>
            <a:xfrm>
              <a:off x="1746" y="2713"/>
              <a:ext cx="2146" cy="1972"/>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文本框 7"/>
            <p:cNvSpPr txBox="1"/>
            <p:nvPr/>
          </p:nvSpPr>
          <p:spPr>
            <a:xfrm>
              <a:off x="1943" y="2849"/>
              <a:ext cx="1559" cy="580"/>
            </a:xfrm>
            <a:prstGeom prst="rect">
              <a:avLst/>
            </a:prstGeom>
            <a:noFill/>
          </p:spPr>
          <p:txBody>
            <a:bodyPr wrap="square" rtlCol="0">
              <a:spAutoFit/>
            </a:bodyPr>
            <a:lstStyle/>
            <a:p>
              <a:r>
                <a:rPr lang="zh-CN" altLang="en-US" b="1"/>
                <a:t>数据</a:t>
              </a:r>
            </a:p>
          </p:txBody>
        </p:sp>
      </p:grpSp>
      <p:grpSp>
        <p:nvGrpSpPr>
          <p:cNvPr id="332" name="组合 331"/>
          <p:cNvGrpSpPr/>
          <p:nvPr/>
        </p:nvGrpSpPr>
        <p:grpSpPr>
          <a:xfrm>
            <a:off x="8241030" y="570865"/>
            <a:ext cx="3455670" cy="1886585"/>
            <a:chOff x="12978" y="749"/>
            <a:chExt cx="5442" cy="2971"/>
          </a:xfrm>
        </p:grpSpPr>
        <p:pic>
          <p:nvPicPr>
            <p:cNvPr id="76" name="图片 75"/>
            <p:cNvPicPr>
              <a:picLocks noChangeAspect="1"/>
            </p:cNvPicPr>
            <p:nvPr/>
          </p:nvPicPr>
          <p:blipFill>
            <a:blip r:embed="rId6"/>
            <a:stretch>
              <a:fillRect/>
            </a:stretch>
          </p:blipFill>
          <p:spPr>
            <a:xfrm>
              <a:off x="15634" y="2868"/>
              <a:ext cx="1792" cy="853"/>
            </a:xfrm>
            <a:prstGeom prst="rect">
              <a:avLst/>
            </a:prstGeom>
            <a:noFill/>
            <a:ln w="9525">
              <a:noFill/>
            </a:ln>
          </p:spPr>
        </p:pic>
        <p:pic>
          <p:nvPicPr>
            <p:cNvPr id="77" name="图片 76"/>
            <p:cNvPicPr>
              <a:picLocks noChangeAspect="1"/>
            </p:cNvPicPr>
            <p:nvPr/>
          </p:nvPicPr>
          <p:blipFill>
            <a:blip r:embed="rId7"/>
            <a:stretch>
              <a:fillRect/>
            </a:stretch>
          </p:blipFill>
          <p:spPr>
            <a:xfrm>
              <a:off x="16961" y="2868"/>
              <a:ext cx="785" cy="853"/>
            </a:xfrm>
            <a:prstGeom prst="rect">
              <a:avLst/>
            </a:prstGeom>
            <a:noFill/>
            <a:ln w="9525">
              <a:noFill/>
            </a:ln>
          </p:spPr>
        </p:pic>
        <p:grpSp>
          <p:nvGrpSpPr>
            <p:cNvPr id="331" name="组合 330"/>
            <p:cNvGrpSpPr/>
            <p:nvPr/>
          </p:nvGrpSpPr>
          <p:grpSpPr>
            <a:xfrm>
              <a:off x="12978" y="749"/>
              <a:ext cx="5442" cy="2525"/>
              <a:chOff x="12978" y="749"/>
              <a:chExt cx="5442" cy="2525"/>
            </a:xfrm>
          </p:grpSpPr>
          <p:sp>
            <p:nvSpPr>
              <p:cNvPr id="72" name="任意多边形 71"/>
              <p:cNvSpPr/>
              <p:nvPr/>
            </p:nvSpPr>
            <p:spPr>
              <a:xfrm>
                <a:off x="14947" y="749"/>
                <a:ext cx="2655" cy="1368"/>
              </a:xfrm>
              <a:custGeom>
                <a:avLst/>
                <a:gdLst/>
                <a:ahLst/>
                <a:cxnLst/>
                <a:rect l="0" t="0" r="0" b="0"/>
                <a:pathLst>
                  <a:path w="1594" h="736">
                    <a:moveTo>
                      <a:pt x="1372" y="125"/>
                    </a:moveTo>
                    <a:lnTo>
                      <a:pt x="0" y="125"/>
                    </a:lnTo>
                    <a:lnTo>
                      <a:pt x="0" y="709"/>
                    </a:lnTo>
                    <a:lnTo>
                      <a:pt x="98" y="721"/>
                    </a:lnTo>
                    <a:lnTo>
                      <a:pt x="187" y="729"/>
                    </a:lnTo>
                    <a:lnTo>
                      <a:pt x="267" y="734"/>
                    </a:lnTo>
                    <a:lnTo>
                      <a:pt x="340" y="735"/>
                    </a:lnTo>
                    <a:lnTo>
                      <a:pt x="407" y="734"/>
                    </a:lnTo>
                    <a:lnTo>
                      <a:pt x="469" y="730"/>
                    </a:lnTo>
                    <a:lnTo>
                      <a:pt x="527" y="724"/>
                    </a:lnTo>
                    <a:lnTo>
                      <a:pt x="582" y="716"/>
                    </a:lnTo>
                    <a:lnTo>
                      <a:pt x="634" y="707"/>
                    </a:lnTo>
                    <a:lnTo>
                      <a:pt x="686" y="697"/>
                    </a:lnTo>
                    <a:lnTo>
                      <a:pt x="845" y="664"/>
                    </a:lnTo>
                    <a:lnTo>
                      <a:pt x="903" y="653"/>
                    </a:lnTo>
                    <a:lnTo>
                      <a:pt x="965" y="643"/>
                    </a:lnTo>
                    <a:lnTo>
                      <a:pt x="1032" y="634"/>
                    </a:lnTo>
                    <a:lnTo>
                      <a:pt x="1105" y="626"/>
                    </a:lnTo>
                    <a:lnTo>
                      <a:pt x="1185" y="620"/>
                    </a:lnTo>
                    <a:lnTo>
                      <a:pt x="1274" y="616"/>
                    </a:lnTo>
                    <a:lnTo>
                      <a:pt x="1372" y="615"/>
                    </a:lnTo>
                    <a:lnTo>
                      <a:pt x="1372" y="125"/>
                    </a:lnTo>
                    <a:close/>
                    <a:moveTo>
                      <a:pt x="1476" y="62"/>
                    </a:moveTo>
                    <a:lnTo>
                      <a:pt x="113" y="62"/>
                    </a:lnTo>
                    <a:lnTo>
                      <a:pt x="113" y="125"/>
                    </a:lnTo>
                    <a:lnTo>
                      <a:pt x="1372" y="125"/>
                    </a:lnTo>
                    <a:lnTo>
                      <a:pt x="1372" y="558"/>
                    </a:lnTo>
                    <a:lnTo>
                      <a:pt x="1404" y="556"/>
                    </a:lnTo>
                    <a:lnTo>
                      <a:pt x="1438" y="555"/>
                    </a:lnTo>
                    <a:lnTo>
                      <a:pt x="1476" y="554"/>
                    </a:lnTo>
                    <a:lnTo>
                      <a:pt x="1476" y="62"/>
                    </a:lnTo>
                    <a:close/>
                    <a:moveTo>
                      <a:pt x="1594" y="0"/>
                    </a:moveTo>
                    <a:lnTo>
                      <a:pt x="219" y="0"/>
                    </a:lnTo>
                    <a:lnTo>
                      <a:pt x="219" y="62"/>
                    </a:lnTo>
                    <a:lnTo>
                      <a:pt x="1476" y="62"/>
                    </a:lnTo>
                    <a:lnTo>
                      <a:pt x="1476" y="493"/>
                    </a:lnTo>
                    <a:lnTo>
                      <a:pt x="1512" y="492"/>
                    </a:lnTo>
                    <a:lnTo>
                      <a:pt x="1550" y="491"/>
                    </a:lnTo>
                    <a:lnTo>
                      <a:pt x="1594" y="491"/>
                    </a:lnTo>
                    <a:lnTo>
                      <a:pt x="1594" y="0"/>
                    </a:lnTo>
                    <a:close/>
                  </a:path>
                </a:pathLst>
              </a:custGeom>
              <a:solidFill>
                <a:srgbClr val="F1F1F1"/>
              </a:solidFill>
              <a:ln w="9525">
                <a:noFill/>
              </a:ln>
            </p:spPr>
            <p:txBody>
              <a:bodyPr/>
              <a:lstStyle/>
              <a:p>
                <a:endParaRPr lang="zh-CN" altLang="en-US"/>
              </a:p>
            </p:txBody>
          </p:sp>
          <p:sp>
            <p:nvSpPr>
              <p:cNvPr id="73" name="任意多边形 72"/>
              <p:cNvSpPr/>
              <p:nvPr/>
            </p:nvSpPr>
            <p:spPr>
              <a:xfrm>
                <a:off x="14947" y="749"/>
                <a:ext cx="2655" cy="1368"/>
              </a:xfrm>
              <a:custGeom>
                <a:avLst/>
                <a:gdLst/>
                <a:ahLst/>
                <a:cxnLst/>
                <a:rect l="0" t="0" r="0" b="0"/>
                <a:pathLst>
                  <a:path w="1594" h="736">
                    <a:moveTo>
                      <a:pt x="0" y="125"/>
                    </a:moveTo>
                    <a:lnTo>
                      <a:pt x="1372" y="125"/>
                    </a:lnTo>
                    <a:lnTo>
                      <a:pt x="1372" y="615"/>
                    </a:lnTo>
                    <a:lnTo>
                      <a:pt x="1274" y="616"/>
                    </a:lnTo>
                    <a:lnTo>
                      <a:pt x="1185" y="620"/>
                    </a:lnTo>
                    <a:lnTo>
                      <a:pt x="1105" y="626"/>
                    </a:lnTo>
                    <a:lnTo>
                      <a:pt x="1032" y="634"/>
                    </a:lnTo>
                    <a:lnTo>
                      <a:pt x="965" y="643"/>
                    </a:lnTo>
                    <a:lnTo>
                      <a:pt x="903" y="653"/>
                    </a:lnTo>
                    <a:lnTo>
                      <a:pt x="845" y="664"/>
                    </a:lnTo>
                    <a:lnTo>
                      <a:pt x="790" y="675"/>
                    </a:lnTo>
                    <a:lnTo>
                      <a:pt x="738" y="686"/>
                    </a:lnTo>
                    <a:lnTo>
                      <a:pt x="686" y="697"/>
                    </a:lnTo>
                    <a:lnTo>
                      <a:pt x="634" y="707"/>
                    </a:lnTo>
                    <a:lnTo>
                      <a:pt x="582" y="716"/>
                    </a:lnTo>
                    <a:lnTo>
                      <a:pt x="527" y="724"/>
                    </a:lnTo>
                    <a:lnTo>
                      <a:pt x="469" y="730"/>
                    </a:lnTo>
                    <a:lnTo>
                      <a:pt x="407" y="734"/>
                    </a:lnTo>
                    <a:lnTo>
                      <a:pt x="340" y="735"/>
                    </a:lnTo>
                    <a:lnTo>
                      <a:pt x="267" y="734"/>
                    </a:lnTo>
                    <a:lnTo>
                      <a:pt x="187" y="729"/>
                    </a:lnTo>
                    <a:lnTo>
                      <a:pt x="98" y="721"/>
                    </a:lnTo>
                    <a:lnTo>
                      <a:pt x="0" y="709"/>
                    </a:lnTo>
                    <a:lnTo>
                      <a:pt x="0" y="125"/>
                    </a:lnTo>
                    <a:close/>
                    <a:moveTo>
                      <a:pt x="113" y="125"/>
                    </a:moveTo>
                    <a:lnTo>
                      <a:pt x="113" y="62"/>
                    </a:lnTo>
                    <a:lnTo>
                      <a:pt x="1476" y="62"/>
                    </a:lnTo>
                    <a:lnTo>
                      <a:pt x="1476" y="554"/>
                    </a:lnTo>
                    <a:lnTo>
                      <a:pt x="1438" y="555"/>
                    </a:lnTo>
                    <a:lnTo>
                      <a:pt x="1404" y="556"/>
                    </a:lnTo>
                    <a:lnTo>
                      <a:pt x="1381" y="557"/>
                    </a:lnTo>
                    <a:lnTo>
                      <a:pt x="1372" y="558"/>
                    </a:lnTo>
                    <a:moveTo>
                      <a:pt x="219" y="62"/>
                    </a:moveTo>
                    <a:lnTo>
                      <a:pt x="219" y="0"/>
                    </a:lnTo>
                    <a:lnTo>
                      <a:pt x="1594" y="0"/>
                    </a:lnTo>
                    <a:lnTo>
                      <a:pt x="1594" y="491"/>
                    </a:lnTo>
                    <a:lnTo>
                      <a:pt x="1550" y="491"/>
                    </a:lnTo>
                    <a:lnTo>
                      <a:pt x="1512" y="492"/>
                    </a:lnTo>
                    <a:lnTo>
                      <a:pt x="1486" y="493"/>
                    </a:lnTo>
                    <a:lnTo>
                      <a:pt x="1476" y="493"/>
                    </a:lnTo>
                  </a:path>
                </a:pathLst>
              </a:custGeom>
              <a:noFill/>
              <a:ln w="3048" cap="flat" cmpd="sng">
                <a:solidFill>
                  <a:srgbClr val="7E7E7E"/>
                </a:solidFill>
                <a:prstDash val="solid"/>
                <a:headEnd type="none" w="med" len="med"/>
                <a:tailEnd type="none" w="med" len="med"/>
              </a:ln>
            </p:spPr>
            <p:txBody>
              <a:bodyPr/>
              <a:lstStyle/>
              <a:p>
                <a:endParaRPr lang="zh-CN" altLang="en-US"/>
              </a:p>
            </p:txBody>
          </p:sp>
          <p:pic>
            <p:nvPicPr>
              <p:cNvPr id="74" name="图片 73"/>
              <p:cNvPicPr>
                <a:picLocks noChangeAspect="1"/>
              </p:cNvPicPr>
              <p:nvPr/>
            </p:nvPicPr>
            <p:blipFill>
              <a:blip r:embed="rId8"/>
              <a:stretch>
                <a:fillRect/>
              </a:stretch>
            </p:blipFill>
            <p:spPr>
              <a:xfrm>
                <a:off x="15634" y="1976"/>
                <a:ext cx="2787" cy="853"/>
              </a:xfrm>
              <a:prstGeom prst="rect">
                <a:avLst/>
              </a:prstGeom>
              <a:noFill/>
              <a:ln w="9525">
                <a:noFill/>
              </a:ln>
            </p:spPr>
          </p:pic>
          <p:pic>
            <p:nvPicPr>
              <p:cNvPr id="75" name="图片 74"/>
              <p:cNvPicPr>
                <a:picLocks noChangeAspect="1"/>
              </p:cNvPicPr>
              <p:nvPr/>
            </p:nvPicPr>
            <p:blipFill>
              <a:blip r:embed="rId9"/>
              <a:stretch>
                <a:fillRect/>
              </a:stretch>
            </p:blipFill>
            <p:spPr>
              <a:xfrm>
                <a:off x="15634" y="2422"/>
                <a:ext cx="2787" cy="853"/>
              </a:xfrm>
              <a:prstGeom prst="rect">
                <a:avLst/>
              </a:prstGeom>
              <a:noFill/>
              <a:ln w="9525">
                <a:noFill/>
              </a:ln>
            </p:spPr>
          </p:pic>
          <p:pic>
            <p:nvPicPr>
              <p:cNvPr id="78" name="图片 77"/>
              <p:cNvPicPr>
                <a:picLocks noChangeAspect="1"/>
              </p:cNvPicPr>
              <p:nvPr/>
            </p:nvPicPr>
            <p:blipFill>
              <a:blip r:embed="rId10"/>
              <a:stretch>
                <a:fillRect/>
              </a:stretch>
            </p:blipFill>
            <p:spPr>
              <a:xfrm>
                <a:off x="14931" y="1091"/>
                <a:ext cx="2344" cy="933"/>
              </a:xfrm>
              <a:prstGeom prst="rect">
                <a:avLst/>
              </a:prstGeom>
              <a:noFill/>
              <a:ln w="9525">
                <a:noFill/>
              </a:ln>
            </p:spPr>
          </p:pic>
          <p:cxnSp>
            <p:nvCxnSpPr>
              <p:cNvPr id="330" name="直接箭头连接符 329"/>
              <p:cNvCxnSpPr>
                <a:endCxn id="78" idx="1"/>
              </p:cNvCxnSpPr>
              <p:nvPr/>
            </p:nvCxnSpPr>
            <p:spPr>
              <a:xfrm flipV="1">
                <a:off x="12978" y="1558"/>
                <a:ext cx="1953" cy="51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grpSp>
      </p:grpSp>
      <p:grpSp>
        <p:nvGrpSpPr>
          <p:cNvPr id="336" name="组合 335"/>
          <p:cNvGrpSpPr/>
          <p:nvPr/>
        </p:nvGrpSpPr>
        <p:grpSpPr>
          <a:xfrm>
            <a:off x="1233805" y="1073150"/>
            <a:ext cx="5643245" cy="947420"/>
            <a:chOff x="1943" y="1540"/>
            <a:chExt cx="8887" cy="1492"/>
          </a:xfrm>
        </p:grpSpPr>
        <p:cxnSp>
          <p:nvCxnSpPr>
            <p:cNvPr id="333" name="直接箭头连接符 332"/>
            <p:cNvCxnSpPr/>
            <p:nvPr/>
          </p:nvCxnSpPr>
          <p:spPr>
            <a:xfrm>
              <a:off x="1943" y="2385"/>
              <a:ext cx="8887" cy="2"/>
            </a:xfrm>
            <a:prstGeom prst="straightConnector1">
              <a:avLst/>
            </a:prstGeom>
            <a:ln w="12700">
              <a:prstDash val="dash"/>
              <a:tailEnd type="arrow" w="med" len="med"/>
            </a:ln>
          </p:spPr>
          <p:style>
            <a:lnRef idx="1">
              <a:schemeClr val="dk1"/>
            </a:lnRef>
            <a:fillRef idx="0">
              <a:schemeClr val="dk1"/>
            </a:fillRef>
            <a:effectRef idx="0">
              <a:schemeClr val="dk1"/>
            </a:effectRef>
            <a:fontRef idx="minor">
              <a:schemeClr val="tx1"/>
            </a:fontRef>
          </p:style>
        </p:cxnSp>
        <p:sp>
          <p:nvSpPr>
            <p:cNvPr id="334" name="文本框 333"/>
            <p:cNvSpPr txBox="1"/>
            <p:nvPr/>
          </p:nvSpPr>
          <p:spPr>
            <a:xfrm>
              <a:off x="2750" y="1540"/>
              <a:ext cx="7728" cy="628"/>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先请求管理节点，生成文件元信息</a:t>
              </a:r>
            </a:p>
          </p:txBody>
        </p:sp>
        <p:sp>
          <p:nvSpPr>
            <p:cNvPr id="335" name="文本框 334"/>
            <p:cNvSpPr txBox="1"/>
            <p:nvPr/>
          </p:nvSpPr>
          <p:spPr>
            <a:xfrm>
              <a:off x="4072" y="2404"/>
              <a:ext cx="5647" cy="628"/>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知道数据块该存在哪里</a:t>
              </a:r>
            </a:p>
          </p:txBody>
        </p:sp>
      </p:grpSp>
      <p:grpSp>
        <p:nvGrpSpPr>
          <p:cNvPr id="351" name="组合 350"/>
          <p:cNvGrpSpPr/>
          <p:nvPr/>
        </p:nvGrpSpPr>
        <p:grpSpPr>
          <a:xfrm>
            <a:off x="4450715" y="4577080"/>
            <a:ext cx="596900" cy="706120"/>
            <a:chOff x="7009" y="7058"/>
            <a:chExt cx="940" cy="1112"/>
          </a:xfrm>
        </p:grpSpPr>
        <p:sp>
          <p:nvSpPr>
            <p:cNvPr id="338" name="矩形 337"/>
            <p:cNvSpPr/>
            <p:nvPr/>
          </p:nvSpPr>
          <p:spPr>
            <a:xfrm>
              <a:off x="7176" y="7200"/>
              <a:ext cx="587" cy="908"/>
            </a:xfrm>
            <a:prstGeom prst="rect">
              <a:avLst/>
            </a:prstGeom>
            <a:solidFill>
              <a:srgbClr val="FFFF00"/>
            </a:solidFill>
            <a:ln w="12700" cmpd="sng">
              <a:no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39" name="矩形 338"/>
            <p:cNvSpPr/>
            <p:nvPr/>
          </p:nvSpPr>
          <p:spPr>
            <a:xfrm>
              <a:off x="7009" y="7058"/>
              <a:ext cx="941" cy="1113"/>
            </a:xfrm>
            <a:prstGeom prst="rect">
              <a:avLst/>
            </a:prstGeom>
            <a:noFill/>
            <a:ln>
              <a:noFill/>
            </a:ln>
          </p:spPr>
          <p:txBody>
            <a:bodyPr wrap="square" rtlCol="0" anchor="t">
              <a:spAutoFit/>
            </a:bodyPr>
            <a:lstStyle/>
            <a:p>
              <a:pPr algn="ctr"/>
              <a:r>
                <a:rPr lang="en-US" altLang="zh-CN" sz="4000" b="1">
                  <a:gradFill>
                    <a:gsLst>
                      <a:gs pos="21000">
                        <a:srgbClr val="53575C"/>
                      </a:gs>
                      <a:gs pos="88000">
                        <a:srgbClr val="C5C7CA"/>
                      </a:gs>
                    </a:gsLst>
                    <a:lin ang="5400000"/>
                  </a:gradFill>
                  <a:effectLst/>
                </a:rPr>
                <a:t>1</a:t>
              </a:r>
            </a:p>
          </p:txBody>
        </p:sp>
      </p:grpSp>
      <p:grpSp>
        <p:nvGrpSpPr>
          <p:cNvPr id="344" name="组合 343"/>
          <p:cNvGrpSpPr/>
          <p:nvPr/>
        </p:nvGrpSpPr>
        <p:grpSpPr>
          <a:xfrm>
            <a:off x="1175385" y="2189480"/>
            <a:ext cx="1079500" cy="706120"/>
            <a:chOff x="1851" y="3298"/>
            <a:chExt cx="1700" cy="1112"/>
          </a:xfrm>
        </p:grpSpPr>
        <p:grpSp>
          <p:nvGrpSpPr>
            <p:cNvPr id="343" name="组合 342"/>
            <p:cNvGrpSpPr/>
            <p:nvPr/>
          </p:nvGrpSpPr>
          <p:grpSpPr>
            <a:xfrm>
              <a:off x="1876" y="3455"/>
              <a:ext cx="1460" cy="908"/>
              <a:chOff x="1876" y="3455"/>
              <a:chExt cx="1460" cy="908"/>
            </a:xfrm>
          </p:grpSpPr>
          <p:sp>
            <p:nvSpPr>
              <p:cNvPr id="9" name="矩形 8"/>
              <p:cNvSpPr/>
              <p:nvPr/>
            </p:nvSpPr>
            <p:spPr>
              <a:xfrm>
                <a:off x="1876" y="3492"/>
                <a:ext cx="585" cy="857"/>
              </a:xfrm>
              <a:prstGeom prst="rect">
                <a:avLst/>
              </a:prstGeom>
              <a:solidFill>
                <a:srgbClr val="C55A11"/>
              </a:solidFill>
              <a:ln w="9525">
                <a:noFill/>
              </a:ln>
            </p:spPr>
            <p:txBody>
              <a:bodyPr/>
              <a:lstStyle/>
              <a:p>
                <a:endParaRPr lang="zh-CN" altLang="en-US"/>
              </a:p>
            </p:txBody>
          </p:sp>
          <p:sp>
            <p:nvSpPr>
              <p:cNvPr id="11" name="矩形 10"/>
              <p:cNvSpPr/>
              <p:nvPr/>
            </p:nvSpPr>
            <p:spPr>
              <a:xfrm>
                <a:off x="2750" y="3455"/>
                <a:ext cx="587" cy="908"/>
              </a:xfrm>
              <a:prstGeom prst="rect">
                <a:avLst/>
              </a:prstGeom>
              <a:solidFill>
                <a:srgbClr val="FFFF00"/>
              </a:solidFill>
              <a:ln w="12700" cmpd="sng">
                <a:no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340" name="矩形 339"/>
            <p:cNvSpPr/>
            <p:nvPr/>
          </p:nvSpPr>
          <p:spPr>
            <a:xfrm>
              <a:off x="2611" y="3298"/>
              <a:ext cx="941" cy="1113"/>
            </a:xfrm>
            <a:prstGeom prst="rect">
              <a:avLst/>
            </a:prstGeom>
            <a:noFill/>
            <a:ln>
              <a:noFill/>
            </a:ln>
          </p:spPr>
          <p:txBody>
            <a:bodyPr wrap="square" rtlCol="0" anchor="t">
              <a:spAutoFit/>
            </a:bodyPr>
            <a:lstStyle/>
            <a:p>
              <a:pPr algn="ctr"/>
              <a:r>
                <a:rPr lang="en-US" altLang="zh-CN" sz="4000" b="1">
                  <a:gradFill>
                    <a:gsLst>
                      <a:gs pos="21000">
                        <a:srgbClr val="53575C"/>
                      </a:gs>
                      <a:gs pos="88000">
                        <a:srgbClr val="C5C7CA"/>
                      </a:gs>
                    </a:gsLst>
                    <a:lin ang="5400000"/>
                  </a:gradFill>
                  <a:effectLst/>
                </a:rPr>
                <a:t>1</a:t>
              </a:r>
            </a:p>
          </p:txBody>
        </p:sp>
        <p:sp>
          <p:nvSpPr>
            <p:cNvPr id="341" name="矩形 340"/>
            <p:cNvSpPr/>
            <p:nvPr/>
          </p:nvSpPr>
          <p:spPr>
            <a:xfrm>
              <a:off x="1851" y="3298"/>
              <a:ext cx="693" cy="1113"/>
            </a:xfrm>
            <a:prstGeom prst="rect">
              <a:avLst/>
            </a:prstGeom>
            <a:noFill/>
            <a:ln>
              <a:noFill/>
            </a:ln>
          </p:spPr>
          <p:txBody>
            <a:bodyPr wrap="none" rtlCol="0" anchor="t">
              <a:spAutoFit/>
            </a:bodyPr>
            <a:lstStyle/>
            <a:p>
              <a:pPr algn="ctr"/>
              <a:r>
                <a:rPr lang="en-US" altLang="zh-CN" sz="4000" b="1">
                  <a:ln w="22225">
                    <a:solidFill>
                      <a:schemeClr val="accent2"/>
                    </a:solidFill>
                    <a:prstDash val="solid"/>
                  </a:ln>
                  <a:solidFill>
                    <a:schemeClr val="accent2">
                      <a:lumMod val="40000"/>
                      <a:lumOff val="60000"/>
                    </a:schemeClr>
                  </a:solidFill>
                  <a:effectLst/>
                </a:rPr>
                <a:t>2</a:t>
              </a:r>
            </a:p>
          </p:txBody>
        </p:sp>
      </p:grpSp>
      <p:grpSp>
        <p:nvGrpSpPr>
          <p:cNvPr id="346" name="组合 345"/>
          <p:cNvGrpSpPr/>
          <p:nvPr/>
        </p:nvGrpSpPr>
        <p:grpSpPr>
          <a:xfrm>
            <a:off x="2118995" y="2561590"/>
            <a:ext cx="2630805" cy="1981835"/>
            <a:chOff x="3337" y="3884"/>
            <a:chExt cx="4143" cy="3121"/>
          </a:xfrm>
        </p:grpSpPr>
        <p:cxnSp>
          <p:nvCxnSpPr>
            <p:cNvPr id="337" name="直接箭头连接符 336"/>
            <p:cNvCxnSpPr>
              <a:stCxn id="11" idx="3"/>
              <a:endCxn id="108" idx="0"/>
            </p:cNvCxnSpPr>
            <p:nvPr/>
          </p:nvCxnSpPr>
          <p:spPr>
            <a:xfrm>
              <a:off x="3337" y="3884"/>
              <a:ext cx="4143" cy="3121"/>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345" name="文本框 344"/>
            <p:cNvSpPr txBox="1"/>
            <p:nvPr/>
          </p:nvSpPr>
          <p:spPr>
            <a:xfrm>
              <a:off x="4072" y="4349"/>
              <a:ext cx="3152" cy="580"/>
            </a:xfrm>
            <a:prstGeom prst="rect">
              <a:avLst/>
            </a:prstGeom>
            <a:solidFill>
              <a:schemeClr val="accent5">
                <a:lumMod val="20000"/>
                <a:lumOff val="80000"/>
              </a:schemeClr>
            </a:solidFill>
          </p:spPr>
          <p:txBody>
            <a:bodyPr wrap="square" rtlCol="0">
              <a:spAutoFit/>
            </a:bodyPr>
            <a:lstStyle/>
            <a:p>
              <a:r>
                <a:rPr lang="en-US" altLang="zh-CN">
                  <a:solidFill>
                    <a:srgbClr val="0945A5"/>
                  </a:solidFill>
                </a:rPr>
                <a:t>1.</a:t>
              </a:r>
              <a:r>
                <a:rPr lang="zh-CN" altLang="en-US">
                  <a:solidFill>
                    <a:srgbClr val="0945A5"/>
                  </a:solidFill>
                </a:rPr>
                <a:t>上传一个数据块</a:t>
              </a:r>
            </a:p>
          </p:txBody>
        </p:sp>
      </p:grpSp>
      <p:grpSp>
        <p:nvGrpSpPr>
          <p:cNvPr id="25" name="组合 24"/>
          <p:cNvGrpSpPr/>
          <p:nvPr/>
        </p:nvGrpSpPr>
        <p:grpSpPr>
          <a:xfrm>
            <a:off x="5444490" y="3985895"/>
            <a:ext cx="1341755" cy="2185035"/>
            <a:chOff x="8574" y="6277"/>
            <a:chExt cx="2113" cy="3441"/>
          </a:xfrm>
        </p:grpSpPr>
        <p:sp>
          <p:nvSpPr>
            <p:cNvPr id="353" name="文本框 352"/>
            <p:cNvSpPr txBox="1"/>
            <p:nvPr/>
          </p:nvSpPr>
          <p:spPr>
            <a:xfrm>
              <a:off x="8617" y="6277"/>
              <a:ext cx="2071" cy="580"/>
            </a:xfrm>
            <a:prstGeom prst="rect">
              <a:avLst/>
            </a:prstGeom>
            <a:noFill/>
          </p:spPr>
          <p:txBody>
            <a:bodyPr wrap="square" rtlCol="0">
              <a:spAutoFit/>
            </a:bodyPr>
            <a:lstStyle/>
            <a:p>
              <a:r>
                <a:rPr lang="zh-CN" altLang="en-US" b="1">
                  <a:latin typeface="黑体" panose="02010609060101010101" charset="-122"/>
                  <a:ea typeface="黑体" panose="02010609060101010101" charset="-122"/>
                </a:rPr>
                <a:t>数据节点</a:t>
              </a:r>
            </a:p>
          </p:txBody>
        </p:sp>
        <p:sp>
          <p:nvSpPr>
            <p:cNvPr id="370" name="矩形 369"/>
            <p:cNvSpPr/>
            <p:nvPr/>
          </p:nvSpPr>
          <p:spPr>
            <a:xfrm>
              <a:off x="8574" y="6960"/>
              <a:ext cx="1904" cy="2758"/>
            </a:xfrm>
            <a:prstGeom prst="rect">
              <a:avLst/>
            </a:prstGeom>
            <a:solidFill>
              <a:srgbClr val="F8CAAC"/>
            </a:solidFill>
            <a:ln w="9525">
              <a:noFill/>
            </a:ln>
          </p:spPr>
          <p:txBody>
            <a:bodyPr/>
            <a:lstStyle/>
            <a:p>
              <a:endParaRPr lang="zh-CN" altLang="en-US"/>
            </a:p>
          </p:txBody>
        </p:sp>
      </p:grpSp>
      <p:sp>
        <p:nvSpPr>
          <p:cNvPr id="371" name="矩形 370"/>
          <p:cNvSpPr/>
          <p:nvPr/>
        </p:nvSpPr>
        <p:spPr>
          <a:xfrm>
            <a:off x="5440045" y="4419600"/>
            <a:ext cx="1209040" cy="1751330"/>
          </a:xfrm>
          <a:prstGeom prst="rect">
            <a:avLst/>
          </a:prstGeom>
          <a:noFill/>
          <a:ln w="12192" cap="flat" cmpd="sng">
            <a:solidFill>
              <a:srgbClr val="41709C"/>
            </a:solidFill>
            <a:prstDash val="solid"/>
            <a:miter/>
            <a:headEnd type="none" w="med" len="med"/>
            <a:tailEnd type="none" w="med" len="med"/>
          </a:ln>
        </p:spPr>
        <p:txBody>
          <a:bodyPr/>
          <a:lstStyle/>
          <a:p>
            <a:endParaRPr lang="zh-CN" altLang="en-US"/>
          </a:p>
        </p:txBody>
      </p:sp>
      <p:grpSp>
        <p:nvGrpSpPr>
          <p:cNvPr id="26" name="组合 25"/>
          <p:cNvGrpSpPr/>
          <p:nvPr/>
        </p:nvGrpSpPr>
        <p:grpSpPr>
          <a:xfrm>
            <a:off x="7252335" y="3985895"/>
            <a:ext cx="1314450" cy="2185035"/>
            <a:chOff x="11421" y="6277"/>
            <a:chExt cx="2070" cy="3441"/>
          </a:xfrm>
        </p:grpSpPr>
        <p:sp>
          <p:nvSpPr>
            <p:cNvPr id="354" name="文本框 353"/>
            <p:cNvSpPr txBox="1"/>
            <p:nvPr/>
          </p:nvSpPr>
          <p:spPr>
            <a:xfrm>
              <a:off x="11421" y="6277"/>
              <a:ext cx="2071" cy="580"/>
            </a:xfrm>
            <a:prstGeom prst="rect">
              <a:avLst/>
            </a:prstGeom>
            <a:noFill/>
          </p:spPr>
          <p:txBody>
            <a:bodyPr wrap="square" rtlCol="0">
              <a:spAutoFit/>
            </a:bodyPr>
            <a:lstStyle/>
            <a:p>
              <a:r>
                <a:rPr lang="zh-CN" altLang="en-US" b="1">
                  <a:latin typeface="黑体" panose="02010609060101010101" charset="-122"/>
                  <a:ea typeface="黑体" panose="02010609060101010101" charset="-122"/>
                </a:rPr>
                <a:t>数据节点</a:t>
              </a:r>
            </a:p>
          </p:txBody>
        </p:sp>
        <p:sp>
          <p:nvSpPr>
            <p:cNvPr id="399" name="矩形 398"/>
            <p:cNvSpPr/>
            <p:nvPr/>
          </p:nvSpPr>
          <p:spPr>
            <a:xfrm>
              <a:off x="11421" y="6960"/>
              <a:ext cx="1904" cy="2758"/>
            </a:xfrm>
            <a:prstGeom prst="rect">
              <a:avLst/>
            </a:prstGeom>
            <a:solidFill>
              <a:srgbClr val="F8CAAC"/>
            </a:solidFill>
            <a:ln w="9525">
              <a:noFill/>
            </a:ln>
          </p:spPr>
          <p:txBody>
            <a:bodyPr/>
            <a:lstStyle/>
            <a:p>
              <a:endParaRPr lang="zh-CN" altLang="en-US"/>
            </a:p>
          </p:txBody>
        </p:sp>
      </p:grpSp>
      <p:sp>
        <p:nvSpPr>
          <p:cNvPr id="400" name="矩形 399"/>
          <p:cNvSpPr/>
          <p:nvPr/>
        </p:nvSpPr>
        <p:spPr>
          <a:xfrm>
            <a:off x="7252335" y="4419600"/>
            <a:ext cx="1209040" cy="1751330"/>
          </a:xfrm>
          <a:prstGeom prst="rect">
            <a:avLst/>
          </a:prstGeom>
          <a:noFill/>
          <a:ln w="12192" cap="flat" cmpd="sng">
            <a:solidFill>
              <a:srgbClr val="41709C"/>
            </a:solidFill>
            <a:prstDash val="solid"/>
            <a:miter/>
            <a:headEnd type="none" w="med" len="med"/>
            <a:tailEnd type="none" w="med" len="med"/>
          </a:ln>
        </p:spPr>
        <p:txBody>
          <a:bodyPr/>
          <a:lstStyle/>
          <a:p>
            <a:endParaRPr lang="zh-CN" altLang="en-US"/>
          </a:p>
        </p:txBody>
      </p:sp>
      <p:grpSp>
        <p:nvGrpSpPr>
          <p:cNvPr id="29" name="组合 28"/>
          <p:cNvGrpSpPr/>
          <p:nvPr/>
        </p:nvGrpSpPr>
        <p:grpSpPr>
          <a:xfrm>
            <a:off x="9418320" y="4012565"/>
            <a:ext cx="1314450" cy="2158365"/>
            <a:chOff x="14832" y="6319"/>
            <a:chExt cx="2070" cy="3399"/>
          </a:xfrm>
        </p:grpSpPr>
        <p:sp>
          <p:nvSpPr>
            <p:cNvPr id="428" name="矩形 427"/>
            <p:cNvSpPr/>
            <p:nvPr/>
          </p:nvSpPr>
          <p:spPr>
            <a:xfrm>
              <a:off x="14839" y="6960"/>
              <a:ext cx="1904" cy="2758"/>
            </a:xfrm>
            <a:prstGeom prst="rect">
              <a:avLst/>
            </a:prstGeom>
            <a:solidFill>
              <a:srgbClr val="F8CAAC"/>
            </a:solidFill>
            <a:ln w="9525">
              <a:noFill/>
            </a:ln>
          </p:spPr>
          <p:txBody>
            <a:bodyPr/>
            <a:lstStyle/>
            <a:p>
              <a:endParaRPr lang="zh-CN" altLang="en-US"/>
            </a:p>
          </p:txBody>
        </p:sp>
        <p:sp>
          <p:nvSpPr>
            <p:cNvPr id="355" name="文本框 354"/>
            <p:cNvSpPr txBox="1"/>
            <p:nvPr/>
          </p:nvSpPr>
          <p:spPr>
            <a:xfrm>
              <a:off x="14832" y="6319"/>
              <a:ext cx="2071" cy="580"/>
            </a:xfrm>
            <a:prstGeom prst="rect">
              <a:avLst/>
            </a:prstGeom>
            <a:noFill/>
          </p:spPr>
          <p:txBody>
            <a:bodyPr wrap="square" rtlCol="0">
              <a:spAutoFit/>
            </a:bodyPr>
            <a:lstStyle/>
            <a:p>
              <a:r>
                <a:rPr lang="zh-CN" altLang="en-US" b="1">
                  <a:latin typeface="黑体" panose="02010609060101010101" charset="-122"/>
                  <a:ea typeface="黑体" panose="02010609060101010101" charset="-122"/>
                </a:rPr>
                <a:t>数据节点</a:t>
              </a:r>
            </a:p>
          </p:txBody>
        </p:sp>
      </p:grpSp>
      <p:grpSp>
        <p:nvGrpSpPr>
          <p:cNvPr id="348" name="组合 347"/>
          <p:cNvGrpSpPr/>
          <p:nvPr/>
        </p:nvGrpSpPr>
        <p:grpSpPr>
          <a:xfrm>
            <a:off x="3895725" y="3153410"/>
            <a:ext cx="7316470" cy="519430"/>
            <a:chOff x="6463" y="6004"/>
            <a:chExt cx="11522" cy="818"/>
          </a:xfrm>
        </p:grpSpPr>
        <p:cxnSp>
          <p:nvCxnSpPr>
            <p:cNvPr id="349" name="直接箭头连接符 348"/>
            <p:cNvCxnSpPr/>
            <p:nvPr/>
          </p:nvCxnSpPr>
          <p:spPr>
            <a:xfrm>
              <a:off x="6463" y="6822"/>
              <a:ext cx="11064" cy="0"/>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350" name="文本框 349"/>
            <p:cNvSpPr txBox="1"/>
            <p:nvPr/>
          </p:nvSpPr>
          <p:spPr>
            <a:xfrm>
              <a:off x="6779" y="6004"/>
              <a:ext cx="11206" cy="580"/>
            </a:xfrm>
            <a:prstGeom prst="rect">
              <a:avLst/>
            </a:prstGeom>
            <a:solidFill>
              <a:schemeClr val="accent5">
                <a:lumMod val="20000"/>
                <a:lumOff val="80000"/>
              </a:schemeClr>
            </a:solidFill>
          </p:spPr>
          <p:txBody>
            <a:bodyPr wrap="square" rtlCol="0">
              <a:spAutoFit/>
            </a:bodyPr>
            <a:lstStyle/>
            <a:p>
              <a:r>
                <a:rPr lang="en-US" altLang="zh-CN">
                  <a:solidFill>
                    <a:srgbClr val="0945A5"/>
                  </a:solidFill>
                </a:rPr>
                <a:t>2.</a:t>
              </a:r>
              <a:r>
                <a:rPr lang="zh-CN" altLang="en-US">
                  <a:solidFill>
                    <a:srgbClr val="0945A5"/>
                  </a:solidFill>
                </a:rPr>
                <a:t>在管理节点管理下，通过复制（</a:t>
              </a:r>
              <a:r>
                <a:rPr lang="zh-CN" altLang="en-US">
                  <a:solidFill>
                    <a:srgbClr val="0945A5"/>
                  </a:solidFill>
                  <a:sym typeface="+mn-ea"/>
                </a:rPr>
                <a:t>水平复制）</a:t>
              </a:r>
              <a:r>
                <a:rPr lang="zh-CN" altLang="en-US">
                  <a:solidFill>
                    <a:srgbClr val="0945A5"/>
                  </a:solidFill>
                </a:rPr>
                <a:t>，达到数据冗余的要求</a:t>
              </a:r>
            </a:p>
          </p:txBody>
        </p:sp>
      </p:grpSp>
      <p:grpSp>
        <p:nvGrpSpPr>
          <p:cNvPr id="10" name="组合 9"/>
          <p:cNvGrpSpPr/>
          <p:nvPr/>
        </p:nvGrpSpPr>
        <p:grpSpPr>
          <a:xfrm>
            <a:off x="4670425" y="2369185"/>
            <a:ext cx="5405755" cy="2029460"/>
            <a:chOff x="7355" y="3731"/>
            <a:chExt cx="8513" cy="3196"/>
          </a:xfrm>
        </p:grpSpPr>
        <p:grpSp>
          <p:nvGrpSpPr>
            <p:cNvPr id="360" name="组合 359"/>
            <p:cNvGrpSpPr/>
            <p:nvPr/>
          </p:nvGrpSpPr>
          <p:grpSpPr>
            <a:xfrm>
              <a:off x="7355" y="3731"/>
              <a:ext cx="8513" cy="3196"/>
              <a:chOff x="7355" y="3581"/>
              <a:chExt cx="8513" cy="3196"/>
            </a:xfrm>
          </p:grpSpPr>
          <p:cxnSp>
            <p:nvCxnSpPr>
              <p:cNvPr id="356" name="直接箭头连接符 355"/>
              <p:cNvCxnSpPr/>
              <p:nvPr/>
            </p:nvCxnSpPr>
            <p:spPr>
              <a:xfrm flipH="1">
                <a:off x="7355" y="3581"/>
                <a:ext cx="5292" cy="319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7" name="直接箭头连接符 356"/>
              <p:cNvCxnSpPr>
                <a:endCxn id="353" idx="2"/>
              </p:cNvCxnSpPr>
              <p:nvPr/>
            </p:nvCxnSpPr>
            <p:spPr>
              <a:xfrm flipH="1">
                <a:off x="9653" y="3581"/>
                <a:ext cx="3070" cy="312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8" name="直接箭头连接符 357"/>
              <p:cNvCxnSpPr>
                <a:endCxn id="354" idx="2"/>
              </p:cNvCxnSpPr>
              <p:nvPr/>
            </p:nvCxnSpPr>
            <p:spPr>
              <a:xfrm flipH="1">
                <a:off x="12457" y="3581"/>
                <a:ext cx="215" cy="312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9" name="直接箭头连接符 358"/>
              <p:cNvCxnSpPr>
                <a:endCxn id="355" idx="2"/>
              </p:cNvCxnSpPr>
              <p:nvPr/>
            </p:nvCxnSpPr>
            <p:spPr>
              <a:xfrm>
                <a:off x="12698" y="3581"/>
                <a:ext cx="3170" cy="3168"/>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pic>
          <p:nvPicPr>
            <p:cNvPr id="458" name="图片 457"/>
            <p:cNvPicPr>
              <a:picLocks noChangeAspect="1"/>
            </p:cNvPicPr>
            <p:nvPr/>
          </p:nvPicPr>
          <p:blipFill>
            <a:blip r:embed="rId11"/>
            <a:stretch>
              <a:fillRect/>
            </a:stretch>
          </p:blipFill>
          <p:spPr>
            <a:xfrm>
              <a:off x="10378" y="3892"/>
              <a:ext cx="3571" cy="929"/>
            </a:xfrm>
            <a:prstGeom prst="rect">
              <a:avLst/>
            </a:prstGeom>
            <a:noFill/>
            <a:ln w="9525">
              <a:noFill/>
            </a:ln>
          </p:spPr>
        </p:pic>
      </p:grpSp>
      <p:sp>
        <p:nvSpPr>
          <p:cNvPr id="464" name="文本框 463"/>
          <p:cNvSpPr txBox="1"/>
          <p:nvPr/>
        </p:nvSpPr>
        <p:spPr>
          <a:xfrm>
            <a:off x="5566410" y="3691890"/>
            <a:ext cx="4824095" cy="368300"/>
          </a:xfrm>
          <a:prstGeom prst="rect">
            <a:avLst/>
          </a:prstGeom>
          <a:solidFill>
            <a:schemeClr val="accent5">
              <a:lumMod val="20000"/>
              <a:lumOff val="80000"/>
            </a:schemeClr>
          </a:solidFill>
        </p:spPr>
        <p:txBody>
          <a:bodyPr wrap="square" rtlCol="0">
            <a:spAutoFit/>
          </a:bodyPr>
          <a:lstStyle/>
          <a:p>
            <a:r>
              <a:rPr lang="zh-CN">
                <a:solidFill>
                  <a:srgbClr val="FF0000"/>
                </a:solidFill>
              </a:rPr>
              <a:t>数据块保存的位置，考虑：可靠性和可用性</a:t>
            </a:r>
          </a:p>
        </p:txBody>
      </p:sp>
      <p:sp>
        <p:nvSpPr>
          <p:cNvPr id="466" name="TextBox 6"/>
          <p:cNvSpPr txBox="1"/>
          <p:nvPr/>
        </p:nvSpPr>
        <p:spPr>
          <a:xfrm>
            <a:off x="683260" y="421005"/>
            <a:ext cx="7226935" cy="521970"/>
          </a:xfrm>
          <a:prstGeom prst="rect">
            <a:avLst/>
          </a:prstGeom>
          <a:noFill/>
        </p:spPr>
        <p:txBody>
          <a:bodyPr wrap="square" rtlCol="0">
            <a:spAutoFit/>
          </a:bodyPr>
          <a:lstStyle/>
          <a:p>
            <a:r>
              <a:rPr lang="en-US" altLang="zh-CN" sz="2800" b="1" dirty="0">
                <a:sym typeface="+mn-ea"/>
              </a:rPr>
              <a:t>1.2.1</a:t>
            </a:r>
            <a:r>
              <a:rPr lang="zh-CN" altLang="en-US" sz="2800" b="1" dirty="0">
                <a:sym typeface="+mn-ea"/>
              </a:rPr>
              <a:t>  </a:t>
            </a:r>
            <a:r>
              <a:rPr lang="en-US" altLang="zh-CN" sz="2800">
                <a:sym typeface="+mn-ea"/>
              </a:rPr>
              <a:t>Google</a:t>
            </a:r>
            <a:r>
              <a:rPr lang="zh-CN" altLang="en-US" sz="2800">
                <a:sym typeface="+mn-ea"/>
              </a:rPr>
              <a:t>思想一：</a:t>
            </a:r>
            <a:r>
              <a:rPr lang="en-US" altLang="zh-CN" sz="2800">
                <a:sym typeface="+mn-ea"/>
              </a:rPr>
              <a:t>GFS </a:t>
            </a:r>
            <a:r>
              <a:rPr lang="zh-CN" altLang="en-US" sz="2800">
                <a:sym typeface="+mn-ea"/>
              </a:rPr>
              <a:t>分布式文件系统</a:t>
            </a:r>
            <a:endParaRPr lang="en-US" altLang="zh-CN" sz="2800" b="1" dirty="0">
              <a:solidFill>
                <a:srgbClr val="FF0000"/>
              </a:solidFill>
              <a:sym typeface="+mn-ea"/>
            </a:endParaRPr>
          </a:p>
        </p:txBody>
      </p:sp>
      <p:cxnSp>
        <p:nvCxnSpPr>
          <p:cNvPr id="2" name="直接连接符 1"/>
          <p:cNvCxnSpPr/>
          <p:nvPr/>
        </p:nvCxnSpPr>
        <p:spPr>
          <a:xfrm flipV="1">
            <a:off x="3143885" y="926465"/>
            <a:ext cx="16510" cy="5941695"/>
          </a:xfrm>
          <a:prstGeom prst="line">
            <a:avLst/>
          </a:prstGeom>
          <a:ln w="25400">
            <a:prstDash val="lgDash"/>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2021840" y="6356985"/>
            <a:ext cx="939800" cy="368300"/>
          </a:xfrm>
          <a:prstGeom prst="rect">
            <a:avLst/>
          </a:prstGeom>
          <a:noFill/>
        </p:spPr>
        <p:txBody>
          <a:bodyPr wrap="square" rtlCol="0">
            <a:spAutoFit/>
          </a:bodyPr>
          <a:lstStyle/>
          <a:p>
            <a:r>
              <a:rPr lang="zh-CN" altLang="en-US"/>
              <a:t>客户端</a:t>
            </a:r>
          </a:p>
        </p:txBody>
      </p:sp>
      <p:sp>
        <p:nvSpPr>
          <p:cNvPr id="5" name="文本框 4"/>
          <p:cNvSpPr txBox="1"/>
          <p:nvPr/>
        </p:nvSpPr>
        <p:spPr>
          <a:xfrm>
            <a:off x="3260725" y="6330315"/>
            <a:ext cx="1020445" cy="368300"/>
          </a:xfrm>
          <a:prstGeom prst="rect">
            <a:avLst/>
          </a:prstGeom>
          <a:noFill/>
        </p:spPr>
        <p:txBody>
          <a:bodyPr wrap="square" rtlCol="0">
            <a:spAutoFit/>
          </a:bodyPr>
          <a:lstStyle/>
          <a:p>
            <a:r>
              <a:rPr lang="zh-CN" altLang="en-US"/>
              <a:t>服务端</a:t>
            </a:r>
          </a:p>
        </p:txBody>
      </p:sp>
      <p:pic>
        <p:nvPicPr>
          <p:cNvPr id="15" name="图片 14" descr="drive_harddisk"/>
          <p:cNvPicPr>
            <a:picLocks noChangeAspect="1"/>
          </p:cNvPicPr>
          <p:nvPr/>
        </p:nvPicPr>
        <p:blipFill>
          <a:blip r:embed="rId12"/>
          <a:stretch>
            <a:fillRect/>
          </a:stretch>
        </p:blipFill>
        <p:spPr>
          <a:xfrm>
            <a:off x="4188460" y="5634990"/>
            <a:ext cx="895350" cy="895350"/>
          </a:xfrm>
          <a:prstGeom prst="rect">
            <a:avLst/>
          </a:prstGeom>
        </p:spPr>
      </p:pic>
      <p:grpSp>
        <p:nvGrpSpPr>
          <p:cNvPr id="30" name="组合 29"/>
          <p:cNvGrpSpPr/>
          <p:nvPr/>
        </p:nvGrpSpPr>
        <p:grpSpPr>
          <a:xfrm>
            <a:off x="6129655" y="5131435"/>
            <a:ext cx="4935220" cy="1415415"/>
            <a:chOff x="9653" y="8081"/>
            <a:chExt cx="7772" cy="2229"/>
          </a:xfrm>
        </p:grpSpPr>
        <p:sp>
          <p:nvSpPr>
            <p:cNvPr id="368" name="任意多边形 367"/>
            <p:cNvSpPr/>
            <p:nvPr/>
          </p:nvSpPr>
          <p:spPr>
            <a:xfrm>
              <a:off x="13820" y="8081"/>
              <a:ext cx="665" cy="134"/>
            </a:xfrm>
            <a:custGeom>
              <a:avLst/>
              <a:gdLst/>
              <a:ahLst/>
              <a:cxnLst/>
              <a:rect l="0" t="0" r="0" b="0"/>
              <a:pathLst>
                <a:path w="399" h="72">
                  <a:moveTo>
                    <a:pt x="0" y="36"/>
                  </a:moveTo>
                  <a:lnTo>
                    <a:pt x="3" y="22"/>
                  </a:lnTo>
                  <a:lnTo>
                    <a:pt x="11" y="11"/>
                  </a:lnTo>
                  <a:lnTo>
                    <a:pt x="22" y="3"/>
                  </a:lnTo>
                  <a:lnTo>
                    <a:pt x="36" y="0"/>
                  </a:lnTo>
                  <a:lnTo>
                    <a:pt x="50" y="3"/>
                  </a:lnTo>
                  <a:lnTo>
                    <a:pt x="62" y="11"/>
                  </a:lnTo>
                  <a:lnTo>
                    <a:pt x="69" y="22"/>
                  </a:lnTo>
                  <a:lnTo>
                    <a:pt x="72" y="36"/>
                  </a:lnTo>
                  <a:lnTo>
                    <a:pt x="69" y="50"/>
                  </a:lnTo>
                  <a:lnTo>
                    <a:pt x="62" y="61"/>
                  </a:lnTo>
                  <a:lnTo>
                    <a:pt x="50" y="69"/>
                  </a:lnTo>
                  <a:lnTo>
                    <a:pt x="36" y="72"/>
                  </a:lnTo>
                  <a:lnTo>
                    <a:pt x="22" y="69"/>
                  </a:lnTo>
                  <a:lnTo>
                    <a:pt x="11" y="61"/>
                  </a:lnTo>
                  <a:lnTo>
                    <a:pt x="3" y="50"/>
                  </a:lnTo>
                  <a:lnTo>
                    <a:pt x="0" y="36"/>
                  </a:lnTo>
                  <a:close/>
                  <a:moveTo>
                    <a:pt x="159" y="36"/>
                  </a:moveTo>
                  <a:lnTo>
                    <a:pt x="161" y="22"/>
                  </a:lnTo>
                  <a:lnTo>
                    <a:pt x="169" y="11"/>
                  </a:lnTo>
                  <a:lnTo>
                    <a:pt x="181" y="3"/>
                  </a:lnTo>
                  <a:lnTo>
                    <a:pt x="195" y="0"/>
                  </a:lnTo>
                  <a:lnTo>
                    <a:pt x="209" y="3"/>
                  </a:lnTo>
                  <a:lnTo>
                    <a:pt x="220" y="11"/>
                  </a:lnTo>
                  <a:lnTo>
                    <a:pt x="228" y="22"/>
                  </a:lnTo>
                  <a:lnTo>
                    <a:pt x="231" y="36"/>
                  </a:lnTo>
                  <a:lnTo>
                    <a:pt x="228" y="50"/>
                  </a:lnTo>
                  <a:lnTo>
                    <a:pt x="220" y="61"/>
                  </a:lnTo>
                  <a:lnTo>
                    <a:pt x="209" y="69"/>
                  </a:lnTo>
                  <a:lnTo>
                    <a:pt x="195" y="72"/>
                  </a:lnTo>
                  <a:lnTo>
                    <a:pt x="181" y="69"/>
                  </a:lnTo>
                  <a:lnTo>
                    <a:pt x="169" y="61"/>
                  </a:lnTo>
                  <a:lnTo>
                    <a:pt x="161" y="50"/>
                  </a:lnTo>
                  <a:lnTo>
                    <a:pt x="159" y="36"/>
                  </a:lnTo>
                  <a:close/>
                  <a:moveTo>
                    <a:pt x="324" y="36"/>
                  </a:moveTo>
                  <a:lnTo>
                    <a:pt x="327" y="22"/>
                  </a:lnTo>
                  <a:lnTo>
                    <a:pt x="335" y="11"/>
                  </a:lnTo>
                  <a:lnTo>
                    <a:pt x="347" y="3"/>
                  </a:lnTo>
                  <a:lnTo>
                    <a:pt x="361" y="0"/>
                  </a:lnTo>
                  <a:lnTo>
                    <a:pt x="376" y="3"/>
                  </a:lnTo>
                  <a:lnTo>
                    <a:pt x="388" y="11"/>
                  </a:lnTo>
                  <a:lnTo>
                    <a:pt x="396" y="22"/>
                  </a:lnTo>
                  <a:lnTo>
                    <a:pt x="399" y="36"/>
                  </a:lnTo>
                  <a:lnTo>
                    <a:pt x="396" y="50"/>
                  </a:lnTo>
                  <a:lnTo>
                    <a:pt x="388" y="61"/>
                  </a:lnTo>
                  <a:lnTo>
                    <a:pt x="376" y="69"/>
                  </a:lnTo>
                  <a:lnTo>
                    <a:pt x="361" y="72"/>
                  </a:lnTo>
                  <a:lnTo>
                    <a:pt x="347" y="69"/>
                  </a:lnTo>
                  <a:lnTo>
                    <a:pt x="335" y="61"/>
                  </a:lnTo>
                  <a:lnTo>
                    <a:pt x="327" y="50"/>
                  </a:lnTo>
                  <a:lnTo>
                    <a:pt x="324" y="36"/>
                  </a:lnTo>
                  <a:close/>
                </a:path>
              </a:pathLst>
            </a:custGeom>
            <a:noFill/>
            <a:ln w="12192" cap="flat" cmpd="sng">
              <a:solidFill>
                <a:srgbClr val="000000"/>
              </a:solidFill>
              <a:prstDash val="solid"/>
              <a:headEnd type="none" w="med" len="med"/>
              <a:tailEnd type="none" w="med" len="med"/>
            </a:ln>
          </p:spPr>
          <p:txBody>
            <a:bodyPr/>
            <a:lstStyle/>
            <a:p>
              <a:endParaRPr lang="zh-CN" altLang="en-US"/>
            </a:p>
          </p:txBody>
        </p:sp>
        <p:grpSp>
          <p:nvGrpSpPr>
            <p:cNvPr id="23" name="组合 22"/>
            <p:cNvGrpSpPr/>
            <p:nvPr/>
          </p:nvGrpSpPr>
          <p:grpSpPr>
            <a:xfrm>
              <a:off x="9653" y="8874"/>
              <a:ext cx="7773" cy="1436"/>
              <a:chOff x="9653" y="8874"/>
              <a:chExt cx="7773" cy="1436"/>
            </a:xfrm>
          </p:grpSpPr>
          <p:pic>
            <p:nvPicPr>
              <p:cNvPr id="18" name="图片 17" descr="drive_harddisk"/>
              <p:cNvPicPr>
                <a:picLocks noChangeAspect="1"/>
              </p:cNvPicPr>
              <p:nvPr/>
            </p:nvPicPr>
            <p:blipFill>
              <a:blip r:embed="rId12"/>
              <a:stretch>
                <a:fillRect/>
              </a:stretch>
            </p:blipFill>
            <p:spPr>
              <a:xfrm>
                <a:off x="9653" y="8900"/>
                <a:ext cx="1410" cy="1410"/>
              </a:xfrm>
              <a:prstGeom prst="rect">
                <a:avLst/>
              </a:prstGeom>
            </p:spPr>
          </p:pic>
          <p:pic>
            <p:nvPicPr>
              <p:cNvPr id="19" name="图片 18" descr="drive_harddisk"/>
              <p:cNvPicPr>
                <a:picLocks noChangeAspect="1"/>
              </p:cNvPicPr>
              <p:nvPr/>
            </p:nvPicPr>
            <p:blipFill>
              <a:blip r:embed="rId12"/>
              <a:stretch>
                <a:fillRect/>
              </a:stretch>
            </p:blipFill>
            <p:spPr>
              <a:xfrm>
                <a:off x="12410" y="8874"/>
                <a:ext cx="1410" cy="1410"/>
              </a:xfrm>
              <a:prstGeom prst="rect">
                <a:avLst/>
              </a:prstGeom>
            </p:spPr>
          </p:pic>
          <p:pic>
            <p:nvPicPr>
              <p:cNvPr id="20" name="图片 19" descr="drive_harddisk"/>
              <p:cNvPicPr>
                <a:picLocks noChangeAspect="1"/>
              </p:cNvPicPr>
              <p:nvPr/>
            </p:nvPicPr>
            <p:blipFill>
              <a:blip r:embed="rId12"/>
              <a:stretch>
                <a:fillRect/>
              </a:stretch>
            </p:blipFill>
            <p:spPr>
              <a:xfrm>
                <a:off x="16016" y="8874"/>
                <a:ext cx="1410" cy="1410"/>
              </a:xfrm>
              <a:prstGeom prst="rect">
                <a:avLst/>
              </a:prstGeom>
            </p:spPr>
          </p:pic>
        </p:grpSp>
      </p:grpSp>
      <p:grpSp>
        <p:nvGrpSpPr>
          <p:cNvPr id="21" name="组合 20"/>
          <p:cNvGrpSpPr/>
          <p:nvPr/>
        </p:nvGrpSpPr>
        <p:grpSpPr>
          <a:xfrm>
            <a:off x="6101715" y="4577080"/>
            <a:ext cx="596900" cy="706120"/>
            <a:chOff x="7009" y="7058"/>
            <a:chExt cx="940" cy="1112"/>
          </a:xfrm>
        </p:grpSpPr>
        <p:sp>
          <p:nvSpPr>
            <p:cNvPr id="27" name="矩形 26"/>
            <p:cNvSpPr/>
            <p:nvPr/>
          </p:nvSpPr>
          <p:spPr>
            <a:xfrm>
              <a:off x="7176" y="7200"/>
              <a:ext cx="587" cy="908"/>
            </a:xfrm>
            <a:prstGeom prst="rect">
              <a:avLst/>
            </a:prstGeom>
            <a:solidFill>
              <a:srgbClr val="FFFF00"/>
            </a:solidFill>
            <a:ln w="12700" cmpd="sng">
              <a:no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矩形 27"/>
            <p:cNvSpPr/>
            <p:nvPr/>
          </p:nvSpPr>
          <p:spPr>
            <a:xfrm>
              <a:off x="7009" y="7058"/>
              <a:ext cx="941" cy="1113"/>
            </a:xfrm>
            <a:prstGeom prst="rect">
              <a:avLst/>
            </a:prstGeom>
            <a:noFill/>
            <a:ln>
              <a:noFill/>
            </a:ln>
          </p:spPr>
          <p:txBody>
            <a:bodyPr wrap="square" rtlCol="0" anchor="t">
              <a:spAutoFit/>
            </a:bodyPr>
            <a:lstStyle/>
            <a:p>
              <a:pPr algn="ctr"/>
              <a:r>
                <a:rPr lang="en-US" altLang="zh-CN" sz="4000" b="1">
                  <a:gradFill>
                    <a:gsLst>
                      <a:gs pos="21000">
                        <a:srgbClr val="53575C"/>
                      </a:gs>
                      <a:gs pos="88000">
                        <a:srgbClr val="C5C7CA"/>
                      </a:gs>
                    </a:gsLst>
                    <a:lin ang="5400000"/>
                  </a:gradFill>
                  <a:effectLst/>
                </a:rPr>
                <a:t>1</a:t>
              </a:r>
            </a:p>
          </p:txBody>
        </p:sp>
      </p:grpSp>
      <p:grpSp>
        <p:nvGrpSpPr>
          <p:cNvPr id="31" name="组合 30"/>
          <p:cNvGrpSpPr/>
          <p:nvPr/>
        </p:nvGrpSpPr>
        <p:grpSpPr>
          <a:xfrm>
            <a:off x="10003155" y="4577080"/>
            <a:ext cx="596900" cy="706120"/>
            <a:chOff x="7009" y="7058"/>
            <a:chExt cx="940" cy="1112"/>
          </a:xfrm>
        </p:grpSpPr>
        <p:sp>
          <p:nvSpPr>
            <p:cNvPr id="32" name="矩形 31"/>
            <p:cNvSpPr/>
            <p:nvPr/>
          </p:nvSpPr>
          <p:spPr>
            <a:xfrm>
              <a:off x="7176" y="7200"/>
              <a:ext cx="587" cy="908"/>
            </a:xfrm>
            <a:prstGeom prst="rect">
              <a:avLst/>
            </a:prstGeom>
            <a:solidFill>
              <a:srgbClr val="FFFF00"/>
            </a:solidFill>
            <a:ln w="12700" cmpd="sng">
              <a:no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3" name="矩形 32"/>
            <p:cNvSpPr/>
            <p:nvPr/>
          </p:nvSpPr>
          <p:spPr>
            <a:xfrm>
              <a:off x="7009" y="7058"/>
              <a:ext cx="941" cy="1113"/>
            </a:xfrm>
            <a:prstGeom prst="rect">
              <a:avLst/>
            </a:prstGeom>
            <a:noFill/>
            <a:ln>
              <a:noFill/>
            </a:ln>
          </p:spPr>
          <p:txBody>
            <a:bodyPr wrap="square" rtlCol="0" anchor="t">
              <a:spAutoFit/>
            </a:bodyPr>
            <a:lstStyle/>
            <a:p>
              <a:pPr algn="ctr"/>
              <a:r>
                <a:rPr lang="en-US" altLang="zh-CN" sz="4000" b="1">
                  <a:gradFill>
                    <a:gsLst>
                      <a:gs pos="21000">
                        <a:srgbClr val="53575C"/>
                      </a:gs>
                      <a:gs pos="88000">
                        <a:srgbClr val="C5C7CA"/>
                      </a:gs>
                    </a:gsLst>
                    <a:lin ang="5400000"/>
                  </a:gradFill>
                  <a:effectLst/>
                </a:rPr>
                <a:t>1</a:t>
              </a:r>
            </a:p>
          </p:txBody>
        </p:sp>
      </p:grpSp>
      <p:sp>
        <p:nvSpPr>
          <p:cNvPr id="43" name="矩形 42"/>
          <p:cNvSpPr/>
          <p:nvPr/>
        </p:nvSpPr>
        <p:spPr>
          <a:xfrm>
            <a:off x="9568180" y="4657090"/>
            <a:ext cx="368300" cy="706755"/>
          </a:xfrm>
          <a:prstGeom prst="rect">
            <a:avLst/>
          </a:prstGeom>
          <a:solidFill>
            <a:srgbClr val="C55A11"/>
          </a:solidFill>
          <a:ln>
            <a:noFill/>
          </a:ln>
        </p:spPr>
        <p:txBody>
          <a:bodyPr wrap="square" rtlCol="0" anchor="t">
            <a:spAutoFit/>
          </a:bodyPr>
          <a:lstStyle/>
          <a:p>
            <a:pPr algn="ctr"/>
            <a:r>
              <a:rPr lang="en-US" altLang="zh-CN" sz="4000" b="1">
                <a:ln w="22225">
                  <a:solidFill>
                    <a:schemeClr val="accent2"/>
                  </a:solidFill>
                  <a:prstDash val="solid"/>
                </a:ln>
                <a:solidFill>
                  <a:schemeClr val="accent2">
                    <a:lumMod val="40000"/>
                    <a:lumOff val="60000"/>
                  </a:schemeClr>
                </a:solidFill>
                <a:effectLst/>
              </a:rPr>
              <a:t>2</a:t>
            </a:r>
          </a:p>
        </p:txBody>
      </p:sp>
      <p:sp>
        <p:nvSpPr>
          <p:cNvPr id="44" name="矩形 43"/>
          <p:cNvSpPr/>
          <p:nvPr/>
        </p:nvSpPr>
        <p:spPr>
          <a:xfrm>
            <a:off x="7454900" y="4631690"/>
            <a:ext cx="368300" cy="706755"/>
          </a:xfrm>
          <a:prstGeom prst="rect">
            <a:avLst/>
          </a:prstGeom>
          <a:solidFill>
            <a:srgbClr val="C55A11"/>
          </a:solidFill>
          <a:ln>
            <a:noFill/>
          </a:ln>
        </p:spPr>
        <p:txBody>
          <a:bodyPr wrap="square" rtlCol="0" anchor="t">
            <a:spAutoFit/>
          </a:bodyPr>
          <a:lstStyle/>
          <a:p>
            <a:pPr algn="ctr"/>
            <a:r>
              <a:rPr lang="en-US" altLang="zh-CN" sz="4000" b="1">
                <a:ln w="22225">
                  <a:solidFill>
                    <a:schemeClr val="accent2"/>
                  </a:solidFill>
                  <a:prstDash val="solid"/>
                </a:ln>
                <a:solidFill>
                  <a:schemeClr val="accent2">
                    <a:lumMod val="40000"/>
                    <a:lumOff val="60000"/>
                  </a:schemeClr>
                </a:solidFill>
                <a:effectLst/>
              </a:rPr>
              <a:t>2</a:t>
            </a:r>
          </a:p>
        </p:txBody>
      </p:sp>
      <p:sp>
        <p:nvSpPr>
          <p:cNvPr id="45" name="矩形 44"/>
          <p:cNvSpPr/>
          <p:nvPr/>
        </p:nvSpPr>
        <p:spPr>
          <a:xfrm>
            <a:off x="5631180" y="4621530"/>
            <a:ext cx="368300" cy="706755"/>
          </a:xfrm>
          <a:prstGeom prst="rect">
            <a:avLst/>
          </a:prstGeom>
          <a:solidFill>
            <a:srgbClr val="C55A11"/>
          </a:solidFill>
          <a:ln>
            <a:noFill/>
          </a:ln>
        </p:spPr>
        <p:txBody>
          <a:bodyPr wrap="square" rtlCol="0" anchor="t">
            <a:spAutoFit/>
          </a:bodyPr>
          <a:lstStyle/>
          <a:p>
            <a:pPr algn="ctr"/>
            <a:r>
              <a:rPr lang="en-US" altLang="zh-CN" sz="4000" b="1">
                <a:ln w="22225">
                  <a:solidFill>
                    <a:schemeClr val="accent2"/>
                  </a:solidFill>
                  <a:prstDash val="solid"/>
                </a:ln>
                <a:solidFill>
                  <a:schemeClr val="accent2">
                    <a:lumMod val="40000"/>
                    <a:lumOff val="60000"/>
                  </a:schemeClr>
                </a:solidFill>
                <a:effectLst/>
              </a:rPr>
              <a:t>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t>1.2.1</a:t>
            </a:r>
            <a:r>
              <a:rPr lang="zh-CN" altLang="en-US" sz="2800" b="1" dirty="0"/>
              <a:t>  </a:t>
            </a:r>
            <a:r>
              <a:rPr lang="en-US" altLang="zh-CN" sz="2800">
                <a:sym typeface="+mn-ea"/>
              </a:rPr>
              <a:t>Google</a:t>
            </a:r>
            <a:r>
              <a:rPr lang="zh-CN" altLang="en-US" sz="2800">
                <a:sym typeface="+mn-ea"/>
              </a:rPr>
              <a:t>思想一：</a:t>
            </a:r>
            <a:r>
              <a:rPr lang="en-US" altLang="zh-CN" sz="2800">
                <a:sym typeface="+mn-ea"/>
              </a:rPr>
              <a:t>GFS </a:t>
            </a:r>
            <a:r>
              <a:rPr lang="zh-CN" altLang="en-US" sz="2800">
                <a:sym typeface="+mn-ea"/>
              </a:rPr>
              <a:t>分布式文件系统</a:t>
            </a:r>
            <a:endParaRPr lang="zh-CN" altLang="en-US" sz="2800" b="1" dirty="0">
              <a:solidFill>
                <a:srgbClr val="FF0000"/>
              </a:solidFill>
            </a:endParaRPr>
          </a:p>
        </p:txBody>
      </p:sp>
      <p:sp>
        <p:nvSpPr>
          <p:cNvPr id="3" name="文本框 2"/>
          <p:cNvSpPr txBox="1"/>
          <p:nvPr/>
        </p:nvSpPr>
        <p:spPr>
          <a:xfrm>
            <a:off x="751840" y="1450975"/>
            <a:ext cx="9139555" cy="460375"/>
          </a:xfrm>
          <a:prstGeom prst="rect">
            <a:avLst/>
          </a:prstGeom>
          <a:noFill/>
        </p:spPr>
        <p:txBody>
          <a:bodyPr wrap="square" rtlCol="0">
            <a:spAutoFit/>
          </a:bodyPr>
          <a:lstStyle/>
          <a:p>
            <a:r>
              <a:rPr lang="zh-CN" altLang="en-US" sz="2400"/>
              <a:t>（</a:t>
            </a:r>
            <a:r>
              <a:rPr lang="en-US" altLang="zh-CN" sz="2400"/>
              <a:t>1</a:t>
            </a:r>
            <a:r>
              <a:rPr lang="zh-CN" altLang="en-US" sz="2400"/>
              <a:t>）</a:t>
            </a:r>
            <a:r>
              <a:rPr lang="en-US" altLang="zh-CN" sz="2400"/>
              <a:t>Google</a:t>
            </a:r>
            <a:r>
              <a:rPr lang="zh-CN" altLang="en-US" sz="2400"/>
              <a:t>思想一：</a:t>
            </a:r>
            <a:r>
              <a:rPr lang="en-US" altLang="zh-CN" sz="2400"/>
              <a:t>GFS </a:t>
            </a:r>
            <a:r>
              <a:rPr lang="zh-CN" altLang="en-US" sz="2400"/>
              <a:t>分布式文件系统</a:t>
            </a:r>
            <a:endParaRPr lang="en-US" altLang="zh-CN" sz="2400">
              <a:latin typeface="Arial" panose="020B0604020202020204" pitchFamily="34" charset="0"/>
              <a:cs typeface="Arial" panose="020B0604020202020204" pitchFamily="34" charset="0"/>
            </a:endParaRPr>
          </a:p>
        </p:txBody>
      </p:sp>
      <p:sp>
        <p:nvSpPr>
          <p:cNvPr id="5" name="矩形 4"/>
          <p:cNvSpPr/>
          <p:nvPr/>
        </p:nvSpPr>
        <p:spPr>
          <a:xfrm>
            <a:off x="4916170" y="2930525"/>
            <a:ext cx="3093720" cy="14744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文本框 8"/>
          <p:cNvSpPr txBox="1"/>
          <p:nvPr/>
        </p:nvSpPr>
        <p:spPr>
          <a:xfrm>
            <a:off x="5074285" y="2994660"/>
            <a:ext cx="1762125" cy="583565"/>
          </a:xfrm>
          <a:prstGeom prst="rect">
            <a:avLst/>
          </a:prstGeom>
          <a:noFill/>
        </p:spPr>
        <p:txBody>
          <a:bodyPr wrap="square" rtlCol="0">
            <a:spAutoFit/>
          </a:bodyPr>
          <a:lstStyle/>
          <a:p>
            <a:r>
              <a:rPr lang="en-US" altLang="zh-CN" sz="1600"/>
              <a:t>GFS Master</a:t>
            </a:r>
          </a:p>
          <a:p>
            <a:r>
              <a:rPr lang="zh-CN" altLang="en-US" sz="1600"/>
              <a:t>文件命名空间</a:t>
            </a:r>
          </a:p>
        </p:txBody>
      </p:sp>
      <p:sp>
        <p:nvSpPr>
          <p:cNvPr id="11" name="矩形 10"/>
          <p:cNvSpPr/>
          <p:nvPr/>
        </p:nvSpPr>
        <p:spPr>
          <a:xfrm>
            <a:off x="6764655" y="3228340"/>
            <a:ext cx="1139825" cy="290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00"/>
              <a:t>Chunk     </a:t>
            </a:r>
            <a:r>
              <a:rPr lang="zh-CN" altLang="en-US" sz="1300"/>
              <a:t>地址</a:t>
            </a:r>
            <a:r>
              <a:rPr lang="en-US" altLang="zh-CN" sz="1300"/>
              <a:t> </a:t>
            </a:r>
          </a:p>
        </p:txBody>
      </p:sp>
      <p:sp>
        <p:nvSpPr>
          <p:cNvPr id="12" name="矩形 11"/>
          <p:cNvSpPr/>
          <p:nvPr/>
        </p:nvSpPr>
        <p:spPr>
          <a:xfrm>
            <a:off x="6764655" y="3522345"/>
            <a:ext cx="1139825" cy="290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400"/>
          </a:p>
        </p:txBody>
      </p:sp>
      <p:sp>
        <p:nvSpPr>
          <p:cNvPr id="13" name="矩形 12"/>
          <p:cNvSpPr/>
          <p:nvPr/>
        </p:nvSpPr>
        <p:spPr>
          <a:xfrm>
            <a:off x="6764655" y="3813175"/>
            <a:ext cx="1139825" cy="290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400"/>
          </a:p>
        </p:txBody>
      </p:sp>
      <p:sp>
        <p:nvSpPr>
          <p:cNvPr id="14" name="矩形 13"/>
          <p:cNvSpPr/>
          <p:nvPr/>
        </p:nvSpPr>
        <p:spPr>
          <a:xfrm>
            <a:off x="1849120" y="2931160"/>
            <a:ext cx="987425" cy="375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a:t>应用</a:t>
            </a:r>
          </a:p>
        </p:txBody>
      </p:sp>
      <p:sp>
        <p:nvSpPr>
          <p:cNvPr id="15" name="矩形 14"/>
          <p:cNvSpPr/>
          <p:nvPr/>
        </p:nvSpPr>
        <p:spPr>
          <a:xfrm>
            <a:off x="1851660" y="3308985"/>
            <a:ext cx="987425" cy="375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t>GFS</a:t>
            </a:r>
            <a:r>
              <a:rPr lang="zh-CN" altLang="en-US" sz="1200"/>
              <a:t>客户端</a:t>
            </a:r>
          </a:p>
        </p:txBody>
      </p:sp>
      <p:sp>
        <p:nvSpPr>
          <p:cNvPr id="16" name="矩形 15"/>
          <p:cNvSpPr/>
          <p:nvPr/>
        </p:nvSpPr>
        <p:spPr>
          <a:xfrm>
            <a:off x="4916170" y="5049520"/>
            <a:ext cx="1684655" cy="31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a:t>GFS Chunk Server</a:t>
            </a:r>
            <a:endParaRPr lang="zh-CN" altLang="en-US" sz="1600"/>
          </a:p>
        </p:txBody>
      </p:sp>
      <p:sp>
        <p:nvSpPr>
          <p:cNvPr id="17" name="矩形 16"/>
          <p:cNvSpPr/>
          <p:nvPr/>
        </p:nvSpPr>
        <p:spPr>
          <a:xfrm>
            <a:off x="4916170" y="5367020"/>
            <a:ext cx="1684655" cy="31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a:t>Linux</a:t>
            </a:r>
            <a:endParaRPr lang="zh-CN" altLang="en-US" sz="1600"/>
          </a:p>
        </p:txBody>
      </p:sp>
      <p:sp>
        <p:nvSpPr>
          <p:cNvPr id="18" name="矩形 17"/>
          <p:cNvSpPr/>
          <p:nvPr/>
        </p:nvSpPr>
        <p:spPr>
          <a:xfrm>
            <a:off x="6917055" y="5049520"/>
            <a:ext cx="1684655" cy="31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a:t>GFS Chunk Server</a:t>
            </a:r>
          </a:p>
        </p:txBody>
      </p:sp>
      <p:sp>
        <p:nvSpPr>
          <p:cNvPr id="19" name="矩形 18"/>
          <p:cNvSpPr/>
          <p:nvPr/>
        </p:nvSpPr>
        <p:spPr>
          <a:xfrm>
            <a:off x="6917055" y="5367020"/>
            <a:ext cx="1684655" cy="31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a:t>Linux</a:t>
            </a:r>
            <a:endParaRPr lang="zh-CN" altLang="en-US" sz="1600"/>
          </a:p>
        </p:txBody>
      </p:sp>
      <p:cxnSp>
        <p:nvCxnSpPr>
          <p:cNvPr id="21" name="直接箭头连接符 20"/>
          <p:cNvCxnSpPr/>
          <p:nvPr/>
        </p:nvCxnSpPr>
        <p:spPr>
          <a:xfrm flipV="1">
            <a:off x="5087620" y="4364990"/>
            <a:ext cx="0" cy="6584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flipV="1">
            <a:off x="7633335" y="4427220"/>
            <a:ext cx="0" cy="6584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5" name="矩形 24"/>
          <p:cNvSpPr/>
          <p:nvPr/>
        </p:nvSpPr>
        <p:spPr>
          <a:xfrm>
            <a:off x="2112645" y="3707130"/>
            <a:ext cx="92075" cy="15665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6" name="矩形 25"/>
          <p:cNvSpPr/>
          <p:nvPr/>
        </p:nvSpPr>
        <p:spPr>
          <a:xfrm>
            <a:off x="2204720" y="5138420"/>
            <a:ext cx="2711450" cy="1358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7" name="流程图: 磁盘 26"/>
          <p:cNvSpPr/>
          <p:nvPr/>
        </p:nvSpPr>
        <p:spPr>
          <a:xfrm>
            <a:off x="5205095" y="5800090"/>
            <a:ext cx="210820" cy="31623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流程图: 磁盘 27"/>
          <p:cNvSpPr/>
          <p:nvPr/>
        </p:nvSpPr>
        <p:spPr>
          <a:xfrm>
            <a:off x="5650230" y="5800090"/>
            <a:ext cx="210820" cy="31623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1" name="直接箭头连接符 30"/>
          <p:cNvCxnSpPr>
            <a:endCxn id="15" idx="3"/>
          </p:cNvCxnSpPr>
          <p:nvPr/>
        </p:nvCxnSpPr>
        <p:spPr>
          <a:xfrm flipH="1" flipV="1">
            <a:off x="2839085" y="3496945"/>
            <a:ext cx="2090420" cy="260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862580" y="3325495"/>
            <a:ext cx="206692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直接连接符 32"/>
          <p:cNvCxnSpPr>
            <a:stCxn id="15" idx="2"/>
          </p:cNvCxnSpPr>
          <p:nvPr/>
        </p:nvCxnSpPr>
        <p:spPr>
          <a:xfrm>
            <a:off x="2345690" y="3684905"/>
            <a:ext cx="0" cy="1364615"/>
          </a:xfrm>
          <a:prstGeom prst="line">
            <a:avLst/>
          </a:prstGeom>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2349500" y="5049520"/>
            <a:ext cx="256667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38" name="组合 37"/>
          <p:cNvGrpSpPr/>
          <p:nvPr/>
        </p:nvGrpSpPr>
        <p:grpSpPr>
          <a:xfrm>
            <a:off x="4994275" y="5694680"/>
            <a:ext cx="210820" cy="275590"/>
            <a:chOff x="7782" y="8346"/>
            <a:chExt cx="332" cy="434"/>
          </a:xfrm>
        </p:grpSpPr>
        <p:cxnSp>
          <p:nvCxnSpPr>
            <p:cNvPr id="35" name="直接连接符 34"/>
            <p:cNvCxnSpPr/>
            <p:nvPr/>
          </p:nvCxnSpPr>
          <p:spPr>
            <a:xfrm>
              <a:off x="7784" y="8346"/>
              <a:ext cx="20" cy="435"/>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flipH="1">
              <a:off x="7782" y="8761"/>
              <a:ext cx="332" cy="0"/>
            </a:xfrm>
            <a:prstGeom prst="line">
              <a:avLst/>
            </a:prstGeom>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5451475" y="5694680"/>
            <a:ext cx="210820" cy="275590"/>
            <a:chOff x="7782" y="8346"/>
            <a:chExt cx="332" cy="434"/>
          </a:xfrm>
        </p:grpSpPr>
        <p:cxnSp>
          <p:nvCxnSpPr>
            <p:cNvPr id="40" name="直接连接符 39"/>
            <p:cNvCxnSpPr/>
            <p:nvPr/>
          </p:nvCxnSpPr>
          <p:spPr>
            <a:xfrm>
              <a:off x="7784" y="8346"/>
              <a:ext cx="20" cy="43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flipH="1">
              <a:off x="7782" y="8761"/>
              <a:ext cx="332" cy="0"/>
            </a:xfrm>
            <a:prstGeom prst="line">
              <a:avLst/>
            </a:prstGeom>
          </p:spPr>
          <p:style>
            <a:lnRef idx="1">
              <a:schemeClr val="dk1"/>
            </a:lnRef>
            <a:fillRef idx="0">
              <a:schemeClr val="dk1"/>
            </a:fillRef>
            <a:effectRef idx="0">
              <a:schemeClr val="dk1"/>
            </a:effectRef>
            <a:fontRef idx="minor">
              <a:schemeClr val="tx1"/>
            </a:fontRef>
          </p:style>
        </p:cxnSp>
      </p:grpSp>
      <p:sp>
        <p:nvSpPr>
          <p:cNvPr id="42" name="流程图: 磁盘 41"/>
          <p:cNvSpPr/>
          <p:nvPr/>
        </p:nvSpPr>
        <p:spPr>
          <a:xfrm>
            <a:off x="7238365" y="5778500"/>
            <a:ext cx="210820" cy="31623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流程图: 磁盘 42"/>
          <p:cNvSpPr/>
          <p:nvPr/>
        </p:nvSpPr>
        <p:spPr>
          <a:xfrm>
            <a:off x="7683500" y="5778500"/>
            <a:ext cx="210820" cy="31623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44" name="组合 43"/>
          <p:cNvGrpSpPr/>
          <p:nvPr/>
        </p:nvGrpSpPr>
        <p:grpSpPr>
          <a:xfrm>
            <a:off x="7027545" y="5673090"/>
            <a:ext cx="210820" cy="275590"/>
            <a:chOff x="7782" y="8346"/>
            <a:chExt cx="332" cy="434"/>
          </a:xfrm>
        </p:grpSpPr>
        <p:cxnSp>
          <p:nvCxnSpPr>
            <p:cNvPr id="45" name="直接连接符 44"/>
            <p:cNvCxnSpPr/>
            <p:nvPr/>
          </p:nvCxnSpPr>
          <p:spPr>
            <a:xfrm>
              <a:off x="7784" y="8346"/>
              <a:ext cx="20" cy="435"/>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flipH="1">
              <a:off x="7782" y="8761"/>
              <a:ext cx="332" cy="0"/>
            </a:xfrm>
            <a:prstGeom prst="line">
              <a:avLst/>
            </a:prstGeom>
          </p:spPr>
          <p:style>
            <a:lnRef idx="1">
              <a:schemeClr val="dk1"/>
            </a:lnRef>
            <a:fillRef idx="0">
              <a:schemeClr val="dk1"/>
            </a:fillRef>
            <a:effectRef idx="0">
              <a:schemeClr val="dk1"/>
            </a:effectRef>
            <a:fontRef idx="minor">
              <a:schemeClr val="tx1"/>
            </a:fontRef>
          </p:style>
        </p:cxnSp>
      </p:grpSp>
      <p:grpSp>
        <p:nvGrpSpPr>
          <p:cNvPr id="47" name="组合 46"/>
          <p:cNvGrpSpPr/>
          <p:nvPr/>
        </p:nvGrpSpPr>
        <p:grpSpPr>
          <a:xfrm>
            <a:off x="7484745" y="5673090"/>
            <a:ext cx="210820" cy="275590"/>
            <a:chOff x="7782" y="8346"/>
            <a:chExt cx="332" cy="434"/>
          </a:xfrm>
        </p:grpSpPr>
        <p:cxnSp>
          <p:nvCxnSpPr>
            <p:cNvPr id="48" name="直接连接符 47"/>
            <p:cNvCxnSpPr/>
            <p:nvPr/>
          </p:nvCxnSpPr>
          <p:spPr>
            <a:xfrm>
              <a:off x="7784" y="8346"/>
              <a:ext cx="20" cy="435"/>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flipH="1">
              <a:off x="7782" y="8761"/>
              <a:ext cx="332" cy="0"/>
            </a:xfrm>
            <a:prstGeom prst="line">
              <a:avLst/>
            </a:prstGeom>
          </p:spPr>
          <p:style>
            <a:lnRef idx="1">
              <a:schemeClr val="dk1"/>
            </a:lnRef>
            <a:fillRef idx="0">
              <a:schemeClr val="dk1"/>
            </a:fillRef>
            <a:effectRef idx="0">
              <a:schemeClr val="dk1"/>
            </a:effectRef>
            <a:fontRef idx="minor">
              <a:schemeClr val="tx1"/>
            </a:fontRef>
          </p:style>
        </p:cxnSp>
      </p:grpSp>
      <p:sp>
        <p:nvSpPr>
          <p:cNvPr id="50" name="文本框 49"/>
          <p:cNvSpPr txBox="1"/>
          <p:nvPr/>
        </p:nvSpPr>
        <p:spPr>
          <a:xfrm>
            <a:off x="6061075" y="5800090"/>
            <a:ext cx="539750" cy="368300"/>
          </a:xfrm>
          <a:prstGeom prst="rect">
            <a:avLst/>
          </a:prstGeom>
          <a:noFill/>
        </p:spPr>
        <p:txBody>
          <a:bodyPr wrap="square" rtlCol="0">
            <a:spAutoFit/>
          </a:bodyPr>
          <a:lstStyle/>
          <a:p>
            <a:r>
              <a:rPr lang="en-US" altLang="zh-CN"/>
              <a:t>...</a:t>
            </a:r>
          </a:p>
        </p:txBody>
      </p:sp>
      <p:sp>
        <p:nvSpPr>
          <p:cNvPr id="51" name="文本框 50"/>
          <p:cNvSpPr txBox="1"/>
          <p:nvPr/>
        </p:nvSpPr>
        <p:spPr>
          <a:xfrm>
            <a:off x="8061960" y="5800090"/>
            <a:ext cx="539750" cy="368300"/>
          </a:xfrm>
          <a:prstGeom prst="rect">
            <a:avLst/>
          </a:prstGeom>
          <a:noFill/>
        </p:spPr>
        <p:txBody>
          <a:bodyPr wrap="square" rtlCol="0">
            <a:spAutoFit/>
          </a:bodyPr>
          <a:lstStyle/>
          <a:p>
            <a:r>
              <a:rPr lang="en-US" altLang="zh-CN"/>
              <a:t>...</a:t>
            </a:r>
          </a:p>
        </p:txBody>
      </p:sp>
      <p:sp>
        <p:nvSpPr>
          <p:cNvPr id="52" name="文本框 51"/>
          <p:cNvSpPr txBox="1"/>
          <p:nvPr/>
        </p:nvSpPr>
        <p:spPr>
          <a:xfrm>
            <a:off x="2480945" y="5326380"/>
            <a:ext cx="1316355" cy="337185"/>
          </a:xfrm>
          <a:prstGeom prst="rect">
            <a:avLst/>
          </a:prstGeom>
          <a:noFill/>
        </p:spPr>
        <p:txBody>
          <a:bodyPr wrap="square" rtlCol="0">
            <a:spAutoFit/>
          </a:bodyPr>
          <a:lstStyle/>
          <a:p>
            <a:r>
              <a:rPr lang="zh-CN" altLang="en-US" sz="1600"/>
              <a:t>块数据</a:t>
            </a:r>
          </a:p>
        </p:txBody>
      </p:sp>
      <p:sp>
        <p:nvSpPr>
          <p:cNvPr id="53" name="文本框 52"/>
          <p:cNvSpPr txBox="1"/>
          <p:nvPr/>
        </p:nvSpPr>
        <p:spPr>
          <a:xfrm>
            <a:off x="3126105" y="2996565"/>
            <a:ext cx="1661160" cy="306705"/>
          </a:xfrm>
          <a:prstGeom prst="rect">
            <a:avLst/>
          </a:prstGeom>
          <a:noFill/>
        </p:spPr>
        <p:txBody>
          <a:bodyPr wrap="square" rtlCol="0">
            <a:spAutoFit/>
          </a:bodyPr>
          <a:lstStyle/>
          <a:p>
            <a:r>
              <a:rPr lang="zh-CN" altLang="en-US" sz="1400"/>
              <a:t>文件名，块索引</a:t>
            </a:r>
          </a:p>
        </p:txBody>
      </p:sp>
      <p:sp>
        <p:nvSpPr>
          <p:cNvPr id="54" name="文本框 53"/>
          <p:cNvSpPr txBox="1"/>
          <p:nvPr/>
        </p:nvSpPr>
        <p:spPr>
          <a:xfrm>
            <a:off x="3065780" y="3522980"/>
            <a:ext cx="1661160" cy="306705"/>
          </a:xfrm>
          <a:prstGeom prst="rect">
            <a:avLst/>
          </a:prstGeom>
          <a:noFill/>
        </p:spPr>
        <p:txBody>
          <a:bodyPr wrap="square" rtlCol="0">
            <a:spAutoFit/>
          </a:bodyPr>
          <a:lstStyle/>
          <a:p>
            <a:r>
              <a:rPr lang="zh-CN" altLang="en-US" sz="1400"/>
              <a:t>块标识，块位置</a:t>
            </a:r>
          </a:p>
        </p:txBody>
      </p:sp>
      <p:sp>
        <p:nvSpPr>
          <p:cNvPr id="56" name="文本框 55"/>
          <p:cNvSpPr txBox="1"/>
          <p:nvPr/>
        </p:nvSpPr>
        <p:spPr>
          <a:xfrm>
            <a:off x="5074285" y="3627755"/>
            <a:ext cx="857250" cy="737235"/>
          </a:xfrm>
          <a:prstGeom prst="rect">
            <a:avLst/>
          </a:prstGeom>
          <a:noFill/>
          <a:ln>
            <a:solidFill>
              <a:schemeClr val="tx1"/>
            </a:solidFill>
          </a:ln>
        </p:spPr>
        <p:txBody>
          <a:bodyPr wrap="square" rtlCol="0">
            <a:spAutoFit/>
          </a:bodyPr>
          <a:lstStyle/>
          <a:p>
            <a:r>
              <a:rPr lang="zh-CN" altLang="en-US" sz="1400"/>
              <a:t>├── a</a:t>
            </a:r>
          </a:p>
          <a:p>
            <a:r>
              <a:rPr lang="zh-CN" altLang="en-US" sz="1400"/>
              <a:t>│   └── d</a:t>
            </a:r>
          </a:p>
          <a:p>
            <a:r>
              <a:rPr lang="zh-CN" altLang="en-US" sz="1400"/>
              <a:t>└── c</a:t>
            </a:r>
          </a:p>
        </p:txBody>
      </p:sp>
      <p:cxnSp>
        <p:nvCxnSpPr>
          <p:cNvPr id="57" name="直接箭头连接符 56"/>
          <p:cNvCxnSpPr/>
          <p:nvPr/>
        </p:nvCxnSpPr>
        <p:spPr>
          <a:xfrm>
            <a:off x="5321300" y="4419600"/>
            <a:ext cx="0" cy="624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a:off x="7835900" y="4450080"/>
            <a:ext cx="0" cy="624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5321300" y="4450080"/>
            <a:ext cx="960120" cy="306705"/>
          </a:xfrm>
          <a:prstGeom prst="rect">
            <a:avLst/>
          </a:prstGeom>
          <a:noFill/>
        </p:spPr>
        <p:txBody>
          <a:bodyPr wrap="square" rtlCol="0">
            <a:spAutoFit/>
          </a:bodyPr>
          <a:lstStyle/>
          <a:p>
            <a:r>
              <a:rPr lang="zh-CN" altLang="en-US" sz="1400"/>
              <a:t>发送指令</a:t>
            </a:r>
          </a:p>
        </p:txBody>
      </p:sp>
      <p:sp>
        <p:nvSpPr>
          <p:cNvPr id="60" name="文本框 59"/>
          <p:cNvSpPr txBox="1"/>
          <p:nvPr/>
        </p:nvSpPr>
        <p:spPr>
          <a:xfrm>
            <a:off x="6402705" y="4716780"/>
            <a:ext cx="1292860" cy="306705"/>
          </a:xfrm>
          <a:prstGeom prst="rect">
            <a:avLst/>
          </a:prstGeom>
          <a:noFill/>
        </p:spPr>
        <p:txBody>
          <a:bodyPr wrap="square" rtlCol="0">
            <a:spAutoFit/>
          </a:bodyPr>
          <a:lstStyle/>
          <a:p>
            <a:r>
              <a:rPr lang="zh-CN" altLang="en-US" sz="1400"/>
              <a:t>块服务器状态</a:t>
            </a:r>
          </a:p>
        </p:txBody>
      </p:sp>
      <p:sp>
        <p:nvSpPr>
          <p:cNvPr id="61" name="文本框 60"/>
          <p:cNvSpPr txBox="1"/>
          <p:nvPr/>
        </p:nvSpPr>
        <p:spPr>
          <a:xfrm>
            <a:off x="2729865" y="4716780"/>
            <a:ext cx="1661160" cy="306705"/>
          </a:xfrm>
          <a:prstGeom prst="rect">
            <a:avLst/>
          </a:prstGeom>
          <a:noFill/>
        </p:spPr>
        <p:txBody>
          <a:bodyPr wrap="square" rtlCol="0">
            <a:spAutoFit/>
          </a:bodyPr>
          <a:lstStyle/>
          <a:p>
            <a:r>
              <a:rPr lang="zh-CN" altLang="en-US" sz="1400"/>
              <a:t>块标识，块范围</a:t>
            </a:r>
          </a:p>
        </p:txBody>
      </p:sp>
      <p:sp>
        <p:nvSpPr>
          <p:cNvPr id="62" name="文本框 61"/>
          <p:cNvSpPr txBox="1"/>
          <p:nvPr/>
        </p:nvSpPr>
        <p:spPr>
          <a:xfrm>
            <a:off x="6802755" y="2921635"/>
            <a:ext cx="1033145" cy="306705"/>
          </a:xfrm>
          <a:prstGeom prst="rect">
            <a:avLst/>
          </a:prstGeom>
          <a:noFill/>
        </p:spPr>
        <p:txBody>
          <a:bodyPr wrap="square" rtlCol="0">
            <a:spAutoFit/>
          </a:bodyPr>
          <a:lstStyle/>
          <a:p>
            <a:r>
              <a:rPr lang="en-US" altLang="zh-CN" sz="1400"/>
              <a:t>/a/d</a:t>
            </a:r>
          </a:p>
        </p:txBody>
      </p:sp>
      <p:cxnSp>
        <p:nvCxnSpPr>
          <p:cNvPr id="63" name="曲线连接符 62"/>
          <p:cNvCxnSpPr/>
          <p:nvPr/>
        </p:nvCxnSpPr>
        <p:spPr>
          <a:xfrm flipV="1">
            <a:off x="5824220" y="3066415"/>
            <a:ext cx="1092200" cy="911225"/>
          </a:xfrm>
          <a:prstGeom prst="curvedConnector3">
            <a:avLst>
              <a:gd name="adj1" fmla="val 50058"/>
            </a:avLst>
          </a:prstGeom>
          <a:ln>
            <a:prstDash val="dash"/>
            <a:tailEnd type="arrow" w="med" len="med"/>
          </a:ln>
        </p:spPr>
        <p:style>
          <a:lnRef idx="1">
            <a:schemeClr val="dk1"/>
          </a:lnRef>
          <a:fillRef idx="0">
            <a:schemeClr val="dk1"/>
          </a:fillRef>
          <a:effectRef idx="0">
            <a:schemeClr val="dk1"/>
          </a:effectRef>
          <a:fontRef idx="minor">
            <a:schemeClr val="tx1"/>
          </a:fontRef>
        </p:style>
      </p:cxnSp>
      <p:sp>
        <p:nvSpPr>
          <p:cNvPr id="66" name="文本框 65"/>
          <p:cNvSpPr txBox="1"/>
          <p:nvPr/>
        </p:nvSpPr>
        <p:spPr>
          <a:xfrm>
            <a:off x="9057640" y="5080635"/>
            <a:ext cx="3107690" cy="1198880"/>
          </a:xfrm>
          <a:prstGeom prst="rect">
            <a:avLst/>
          </a:prstGeom>
          <a:noFill/>
        </p:spPr>
        <p:txBody>
          <a:bodyPr wrap="square" rtlCol="0">
            <a:spAutoFit/>
          </a:bodyPr>
          <a:lstStyle/>
          <a:p>
            <a:r>
              <a:rPr lang="en-US" altLang="zh-CN">
                <a:solidFill>
                  <a:srgbClr val="FF0000"/>
                </a:solidFill>
                <a:sym typeface="+mn-ea"/>
              </a:rPr>
              <a:t>Master --&gt;</a:t>
            </a:r>
            <a:r>
              <a:rPr lang="zh-CN" altLang="en-US">
                <a:solidFill>
                  <a:srgbClr val="FF0000"/>
                </a:solidFill>
                <a:sym typeface="+mn-ea"/>
              </a:rPr>
              <a:t>主节点</a:t>
            </a:r>
            <a:endParaRPr lang="en-US" altLang="zh-CN">
              <a:solidFill>
                <a:srgbClr val="FF0000"/>
              </a:solidFill>
            </a:endParaRPr>
          </a:p>
          <a:p>
            <a:r>
              <a:rPr lang="en-US" altLang="zh-CN">
                <a:solidFill>
                  <a:srgbClr val="FF0000"/>
                </a:solidFill>
              </a:rPr>
              <a:t>Chunk Server -&gt; </a:t>
            </a:r>
            <a:r>
              <a:rPr lang="zh-CN" altLang="en-US">
                <a:solidFill>
                  <a:srgbClr val="FF0000"/>
                </a:solidFill>
              </a:rPr>
              <a:t>块服务器</a:t>
            </a:r>
          </a:p>
          <a:p>
            <a:r>
              <a:rPr lang="en-US" altLang="zh-CN">
                <a:solidFill>
                  <a:srgbClr val="FF0000"/>
                </a:solidFill>
              </a:rPr>
              <a:t>Chunk -&gt;</a:t>
            </a:r>
            <a:r>
              <a:rPr lang="zh-CN" altLang="en-US">
                <a:solidFill>
                  <a:srgbClr val="FF0000"/>
                </a:solidFill>
              </a:rPr>
              <a:t>块</a:t>
            </a:r>
          </a:p>
          <a:p>
            <a:endParaRPr lang="zh-CN" altLang="en-US">
              <a:solidFill>
                <a:srgbClr val="FF0000"/>
              </a:solidFill>
            </a:endParaRPr>
          </a:p>
        </p:txBody>
      </p:sp>
      <p:sp>
        <p:nvSpPr>
          <p:cNvPr id="69" name="文本框 68"/>
          <p:cNvSpPr txBox="1"/>
          <p:nvPr/>
        </p:nvSpPr>
        <p:spPr>
          <a:xfrm>
            <a:off x="1571625" y="2000250"/>
            <a:ext cx="4238625" cy="460375"/>
          </a:xfrm>
          <a:prstGeom prst="rect">
            <a:avLst/>
          </a:prstGeom>
          <a:noFill/>
        </p:spPr>
        <p:txBody>
          <a:bodyPr wrap="square" rtlCol="0">
            <a:spAutoFit/>
          </a:bodyPr>
          <a:lstStyle/>
          <a:p>
            <a:r>
              <a:rPr lang="en-US" altLang="zh-CN" sz="2400" b="1"/>
              <a:t>GFS</a:t>
            </a:r>
            <a:r>
              <a:rPr lang="zh-CN" altLang="en-US" sz="2400" b="1"/>
              <a:t>的架构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1.2.1</a:t>
            </a:r>
            <a:r>
              <a:rPr lang="zh-CN" altLang="en-US" sz="2800" b="1" dirty="0">
                <a:sym typeface="+mn-ea"/>
              </a:rPr>
              <a:t>  </a:t>
            </a:r>
            <a:r>
              <a:rPr lang="en-US" altLang="zh-CN" sz="2800">
                <a:sym typeface="+mn-ea"/>
              </a:rPr>
              <a:t>Google</a:t>
            </a:r>
            <a:r>
              <a:rPr lang="zh-CN" altLang="en-US" sz="2800">
                <a:sym typeface="+mn-ea"/>
              </a:rPr>
              <a:t>思想一：</a:t>
            </a:r>
            <a:r>
              <a:rPr lang="en-US" altLang="zh-CN" sz="2800">
                <a:sym typeface="+mn-ea"/>
              </a:rPr>
              <a:t>GFS </a:t>
            </a:r>
            <a:r>
              <a:rPr lang="zh-CN" altLang="en-US" sz="2800">
                <a:sym typeface="+mn-ea"/>
              </a:rPr>
              <a:t>分布式文件系统</a:t>
            </a:r>
            <a:endParaRPr lang="zh-CN" altLang="en-US" sz="2800" b="1" dirty="0">
              <a:solidFill>
                <a:srgbClr val="FF0000"/>
              </a:solidFill>
            </a:endParaRPr>
          </a:p>
        </p:txBody>
      </p:sp>
      <p:sp>
        <p:nvSpPr>
          <p:cNvPr id="5" name="文本框 4"/>
          <p:cNvSpPr txBox="1"/>
          <p:nvPr/>
        </p:nvSpPr>
        <p:spPr>
          <a:xfrm>
            <a:off x="548640" y="2203450"/>
            <a:ext cx="11094085" cy="3969385"/>
          </a:xfrm>
          <a:prstGeom prst="rect">
            <a:avLst/>
          </a:prstGeom>
          <a:noFill/>
        </p:spPr>
        <p:txBody>
          <a:bodyPr wrap="square" rtlCol="0">
            <a:spAutoFit/>
          </a:bodyPr>
          <a:lstStyle/>
          <a:p>
            <a:pPr indent="0" fontAlgn="auto">
              <a:lnSpc>
                <a:spcPct val="150000"/>
              </a:lnSpc>
            </a:pPr>
            <a:r>
              <a:rPr lang="en-US" altLang="zh-CN" sz="2400">
                <a:sym typeface="+mn-ea"/>
              </a:rPr>
              <a:t>a. </a:t>
            </a:r>
            <a:r>
              <a:rPr lang="zh-CN" altLang="en-US" sz="2400">
                <a:sym typeface="+mn-ea"/>
              </a:rPr>
              <a:t>Master节点管理所有的文件系统</a:t>
            </a:r>
            <a:r>
              <a:rPr lang="zh-CN" altLang="en-US" sz="2400" b="1">
                <a:sym typeface="+mn-ea"/>
              </a:rPr>
              <a:t>元数据</a:t>
            </a:r>
            <a:endParaRPr lang="zh-CN" altLang="en-US" sz="2400"/>
          </a:p>
          <a:p>
            <a:pPr marL="457200" indent="0" fontAlgn="auto">
              <a:lnSpc>
                <a:spcPct val="150000"/>
              </a:lnSpc>
              <a:buFont typeface="Wingdings" panose="05000000000000000000" charset="0"/>
              <a:buChar char="ü"/>
            </a:pPr>
            <a:r>
              <a:rPr lang="zh-CN" altLang="en-US" sz="2400">
                <a:sym typeface="+mn-ea"/>
              </a:rPr>
              <a:t>名字空间</a:t>
            </a:r>
            <a:endParaRPr lang="zh-CN" altLang="en-US" sz="2400"/>
          </a:p>
          <a:p>
            <a:pPr marL="457200" indent="0" fontAlgn="auto">
              <a:lnSpc>
                <a:spcPct val="150000"/>
              </a:lnSpc>
              <a:buFont typeface="Wingdings" panose="05000000000000000000" charset="0"/>
              <a:buChar char="ü"/>
            </a:pPr>
            <a:r>
              <a:rPr lang="zh-CN" altLang="en-US" sz="2400">
                <a:sym typeface="+mn-ea"/>
              </a:rPr>
              <a:t>访问控制信息</a:t>
            </a:r>
            <a:endParaRPr lang="zh-CN" altLang="en-US" sz="2400"/>
          </a:p>
          <a:p>
            <a:pPr marL="457200" indent="0" fontAlgn="auto">
              <a:lnSpc>
                <a:spcPct val="150000"/>
              </a:lnSpc>
              <a:buFont typeface="Wingdings" panose="05000000000000000000" charset="0"/>
              <a:buChar char="ü"/>
            </a:pPr>
            <a:r>
              <a:rPr lang="zh-CN" altLang="en-US" sz="2400">
                <a:sym typeface="+mn-ea"/>
              </a:rPr>
              <a:t>文件和块的映射信息</a:t>
            </a:r>
            <a:endParaRPr lang="zh-CN" altLang="en-US" sz="2400"/>
          </a:p>
          <a:p>
            <a:pPr marL="457200" indent="0" fontAlgn="auto">
              <a:lnSpc>
                <a:spcPct val="150000"/>
              </a:lnSpc>
              <a:buFont typeface="Wingdings" panose="05000000000000000000" charset="0"/>
              <a:buChar char="ü"/>
            </a:pPr>
            <a:r>
              <a:rPr lang="zh-CN" altLang="en-US" sz="2400">
                <a:sym typeface="+mn-ea"/>
              </a:rPr>
              <a:t>以及当前块的位置信息</a:t>
            </a:r>
            <a:endParaRPr lang="zh-CN" altLang="en-US" sz="2400"/>
          </a:p>
          <a:p>
            <a:pPr indent="0" fontAlgn="auto">
              <a:lnSpc>
                <a:spcPct val="150000"/>
              </a:lnSpc>
            </a:pPr>
            <a:r>
              <a:rPr lang="en-US" altLang="zh-CN" sz="2400"/>
              <a:t>b.  </a:t>
            </a:r>
            <a:r>
              <a:rPr lang="zh-CN" altLang="en-US" sz="2400"/>
              <a:t>Master还管理着系统范围内的活动，比如块服务器之间的数据迁移等。</a:t>
            </a:r>
          </a:p>
          <a:p>
            <a:pPr indent="0" fontAlgn="auto">
              <a:lnSpc>
                <a:spcPct val="150000"/>
              </a:lnSpc>
            </a:pPr>
            <a:r>
              <a:rPr lang="en-US" altLang="zh-CN" sz="2400"/>
              <a:t>c. </a:t>
            </a:r>
            <a:r>
              <a:rPr lang="zh-CN" altLang="en-US" sz="2400"/>
              <a:t>Master 与每个块服务器通讯（发送心跳包），发送指令，获取状态。</a:t>
            </a:r>
          </a:p>
        </p:txBody>
      </p:sp>
      <p:sp>
        <p:nvSpPr>
          <p:cNvPr id="69" name="文本框 68"/>
          <p:cNvSpPr txBox="1"/>
          <p:nvPr/>
        </p:nvSpPr>
        <p:spPr>
          <a:xfrm>
            <a:off x="704850" y="1743075"/>
            <a:ext cx="4238625" cy="460375"/>
          </a:xfrm>
          <a:prstGeom prst="rect">
            <a:avLst/>
          </a:prstGeom>
          <a:noFill/>
        </p:spPr>
        <p:txBody>
          <a:bodyPr wrap="square" rtlCol="0">
            <a:spAutoFit/>
          </a:bodyPr>
          <a:lstStyle/>
          <a:p>
            <a:r>
              <a:rPr lang="en-US" altLang="zh-CN" sz="2400" b="1"/>
              <a:t>GFS</a:t>
            </a:r>
            <a:r>
              <a:rPr lang="zh-CN" altLang="en-US" sz="2400" b="1"/>
              <a:t>的架构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30300" y="2654935"/>
            <a:ext cx="11094085" cy="1568450"/>
          </a:xfrm>
          <a:prstGeom prst="rect">
            <a:avLst/>
          </a:prstGeom>
          <a:noFill/>
        </p:spPr>
        <p:txBody>
          <a:bodyPr wrap="square" rtlCol="0">
            <a:spAutoFit/>
          </a:bodyPr>
          <a:lstStyle/>
          <a:p>
            <a:r>
              <a:rPr lang="zh-CN" altLang="en-US" sz="3200"/>
              <a:t>块</a:t>
            </a:r>
            <a:r>
              <a:rPr lang="en-US" altLang="zh-CN" sz="3200"/>
              <a:t>副本位置选择的策略服务两大目标：</a:t>
            </a:r>
          </a:p>
          <a:p>
            <a:r>
              <a:rPr lang="en-US" altLang="zh-CN" sz="3200"/>
              <a:t> </a:t>
            </a:r>
          </a:p>
          <a:p>
            <a:r>
              <a:rPr lang="en-US" altLang="zh-CN" sz="3200"/>
              <a:t>最大化数据</a:t>
            </a:r>
            <a:r>
              <a:rPr lang="en-US" altLang="zh-CN" sz="3200" b="1"/>
              <a:t>可靠性</a:t>
            </a:r>
            <a:r>
              <a:rPr lang="en-US" altLang="zh-CN" sz="3200"/>
              <a:t>和</a:t>
            </a:r>
            <a:r>
              <a:rPr lang="en-US" altLang="zh-CN" sz="3200" b="1"/>
              <a:t>可用性</a:t>
            </a:r>
          </a:p>
        </p:txBody>
      </p:sp>
      <p:sp>
        <p:nvSpPr>
          <p:cNvPr id="69" name="文本框 68"/>
          <p:cNvSpPr txBox="1"/>
          <p:nvPr/>
        </p:nvSpPr>
        <p:spPr>
          <a:xfrm>
            <a:off x="1130300" y="1924050"/>
            <a:ext cx="4238625" cy="460375"/>
          </a:xfrm>
          <a:prstGeom prst="rect">
            <a:avLst/>
          </a:prstGeom>
          <a:noFill/>
        </p:spPr>
        <p:txBody>
          <a:bodyPr wrap="square" rtlCol="0">
            <a:spAutoFit/>
          </a:bodyPr>
          <a:lstStyle/>
          <a:p>
            <a:r>
              <a:rPr sz="2400" b="1"/>
              <a:t>副本的位置</a:t>
            </a:r>
          </a:p>
        </p:txBody>
      </p:sp>
      <p:sp>
        <p:nvSpPr>
          <p:cNvPr id="2"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1.2.1</a:t>
            </a:r>
            <a:r>
              <a:rPr lang="zh-CN" altLang="en-US" sz="2800" b="1" dirty="0">
                <a:sym typeface="+mn-ea"/>
              </a:rPr>
              <a:t>  </a:t>
            </a:r>
            <a:r>
              <a:rPr lang="en-US" altLang="zh-CN" sz="2800">
                <a:sym typeface="+mn-ea"/>
              </a:rPr>
              <a:t>Google</a:t>
            </a:r>
            <a:r>
              <a:rPr lang="zh-CN" altLang="en-US" sz="2800">
                <a:sym typeface="+mn-ea"/>
              </a:rPr>
              <a:t>思想一：</a:t>
            </a:r>
            <a:r>
              <a:rPr lang="en-US" altLang="zh-CN" sz="2800">
                <a:sym typeface="+mn-ea"/>
              </a:rPr>
              <a:t>GFS </a:t>
            </a:r>
            <a:r>
              <a:rPr lang="zh-CN" altLang="en-US" sz="2800">
                <a:sym typeface="+mn-ea"/>
              </a:rPr>
              <a:t>分布式文件系统</a:t>
            </a:r>
            <a:endParaRPr lang="zh-CN" altLang="en-US" sz="28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3"/>
          <p:cNvGrpSpPr/>
          <p:nvPr/>
        </p:nvGrpSpPr>
        <p:grpSpPr>
          <a:xfrm>
            <a:off x="5655945" y="448945"/>
            <a:ext cx="999490" cy="1127126"/>
            <a:chOff x="4231809" y="1059102"/>
            <a:chExt cx="570731" cy="643494"/>
          </a:xfrm>
        </p:grpSpPr>
        <p:grpSp>
          <p:nvGrpSpPr>
            <p:cNvPr id="4" name="组合 44"/>
            <p:cNvGrpSpPr/>
            <p:nvPr/>
          </p:nvGrpSpPr>
          <p:grpSpPr>
            <a:xfrm>
              <a:off x="4231809" y="1059102"/>
              <a:ext cx="570731" cy="643494"/>
              <a:chOff x="4067944" y="608070"/>
              <a:chExt cx="1375279" cy="1550616"/>
            </a:xfrm>
          </p:grpSpPr>
          <p:sp>
            <p:nvSpPr>
              <p:cNvPr id="5"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7"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8" name="TextBox 12"/>
            <p:cNvSpPr txBox="1"/>
            <p:nvPr/>
          </p:nvSpPr>
          <p:spPr>
            <a:xfrm>
              <a:off x="4400418" y="1304174"/>
              <a:ext cx="287904"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01</a:t>
              </a:r>
            </a:p>
          </p:txBody>
        </p:sp>
      </p:grpSp>
      <p:sp>
        <p:nvSpPr>
          <p:cNvPr id="6" name="Flowchart: Decision 78"/>
          <p:cNvSpPr/>
          <p:nvPr/>
        </p:nvSpPr>
        <p:spPr>
          <a:xfrm>
            <a:off x="1651000" y="2275205"/>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0" name="Flowchart: Decision 79"/>
          <p:cNvSpPr/>
          <p:nvPr/>
        </p:nvSpPr>
        <p:spPr>
          <a:xfrm>
            <a:off x="1651000" y="2491740"/>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3" name="TextBox 93"/>
          <p:cNvSpPr txBox="1"/>
          <p:nvPr/>
        </p:nvSpPr>
        <p:spPr>
          <a:xfrm>
            <a:off x="2326005" y="3447415"/>
            <a:ext cx="1449070" cy="521970"/>
          </a:xfrm>
          <a:prstGeom prst="rect">
            <a:avLst/>
          </a:prstGeom>
          <a:noFill/>
        </p:spPr>
        <p:txBody>
          <a:bodyPr wrap="square" lIns="65023" tIns="32511" rIns="65023" bIns="32511" rtlCol="0">
            <a:spAutoFit/>
          </a:bodyPr>
          <a:lstStyle/>
          <a:p>
            <a:r>
              <a:rPr lang="zh-CN" altLang="en-US" sz="2800" b="1" dirty="0">
                <a:solidFill>
                  <a:srgbClr val="B23033"/>
                </a:solidFill>
                <a:latin typeface="微软雅黑" panose="020B0503020204020204" charset="-122"/>
                <a:ea typeface="微软雅黑" panose="020B0503020204020204" charset="-122"/>
              </a:rPr>
              <a:t>目  录</a:t>
            </a:r>
          </a:p>
        </p:txBody>
      </p:sp>
      <p:sp>
        <p:nvSpPr>
          <p:cNvPr id="16" name="TextBox 5"/>
          <p:cNvSpPr txBox="1"/>
          <p:nvPr/>
        </p:nvSpPr>
        <p:spPr>
          <a:xfrm>
            <a:off x="7141210" y="1924050"/>
            <a:ext cx="374650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大数据技术概述</a:t>
            </a:r>
          </a:p>
        </p:txBody>
      </p:sp>
      <p:sp>
        <p:nvSpPr>
          <p:cNvPr id="22" name="TextBox 39"/>
          <p:cNvSpPr txBox="1"/>
          <p:nvPr/>
        </p:nvSpPr>
        <p:spPr>
          <a:xfrm>
            <a:off x="7141210" y="2990215"/>
            <a:ext cx="347599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Google的“三驾马车</a:t>
            </a:r>
          </a:p>
        </p:txBody>
      </p:sp>
      <p:sp>
        <p:nvSpPr>
          <p:cNvPr id="23" name="TextBox 43"/>
          <p:cNvSpPr txBox="1"/>
          <p:nvPr/>
        </p:nvSpPr>
        <p:spPr>
          <a:xfrm>
            <a:off x="7141210" y="4029710"/>
            <a:ext cx="3081020" cy="341630"/>
          </a:xfrm>
          <a:prstGeom prst="rect">
            <a:avLst/>
          </a:prstGeom>
          <a:noFill/>
        </p:spPr>
        <p:txBody>
          <a:bodyPr wrap="square" lIns="65023" tIns="32511" rIns="65023" bIns="32511" rtlCol="0">
            <a:spAutoFit/>
          </a:bodyPr>
          <a:lstStyle/>
          <a:p>
            <a:r>
              <a:rPr lang="en-US" altLang="zh-CN" b="1" dirty="0">
                <a:solidFill>
                  <a:schemeClr val="tx1">
                    <a:lumMod val="75000"/>
                    <a:lumOff val="25000"/>
                  </a:schemeClr>
                </a:solidFill>
                <a:latin typeface="微软雅黑" panose="020B0503020204020204" charset="-122"/>
                <a:ea typeface="微软雅黑" panose="020B0503020204020204" charset="-122"/>
              </a:rPr>
              <a:t>Hadoop</a:t>
            </a:r>
            <a:r>
              <a:rPr lang="zh-CN" altLang="en-US" b="1" dirty="0">
                <a:solidFill>
                  <a:schemeClr val="tx1">
                    <a:lumMod val="75000"/>
                    <a:lumOff val="25000"/>
                  </a:schemeClr>
                </a:solidFill>
                <a:latin typeface="微软雅黑" panose="020B0503020204020204" charset="-122"/>
                <a:ea typeface="微软雅黑" panose="020B0503020204020204" charset="-122"/>
              </a:rPr>
              <a:t>概述</a:t>
            </a:r>
          </a:p>
        </p:txBody>
      </p:sp>
      <p:sp>
        <p:nvSpPr>
          <p:cNvPr id="17" name="TextBox 47"/>
          <p:cNvSpPr txBox="1"/>
          <p:nvPr/>
        </p:nvSpPr>
        <p:spPr>
          <a:xfrm>
            <a:off x="7141210" y="5074285"/>
            <a:ext cx="3081020" cy="341630"/>
          </a:xfrm>
          <a:prstGeom prst="rect">
            <a:avLst/>
          </a:prstGeom>
          <a:noFill/>
        </p:spPr>
        <p:txBody>
          <a:bodyPr wrap="square" lIns="65023" tIns="32511" rIns="65023" bIns="32511" rtlCol="0">
            <a:spAutoFit/>
          </a:bodyPr>
          <a:lstStyle/>
          <a:p>
            <a:r>
              <a:rPr b="1" dirty="0">
                <a:solidFill>
                  <a:schemeClr val="tx1">
                    <a:lumMod val="75000"/>
                    <a:lumOff val="25000"/>
                  </a:schemeClr>
                </a:solidFill>
                <a:latin typeface="微软雅黑" panose="020B0503020204020204" charset="-122"/>
                <a:ea typeface="微软雅黑" panose="020B0503020204020204" charset="-122"/>
              </a:rPr>
              <a:t>Hadoop生态圈</a:t>
            </a:r>
          </a:p>
        </p:txBody>
      </p:sp>
      <p:cxnSp>
        <p:nvCxnSpPr>
          <p:cNvPr id="18" name="直接连接符 17"/>
          <p:cNvCxnSpPr/>
          <p:nvPr/>
        </p:nvCxnSpPr>
        <p:spPr>
          <a:xfrm>
            <a:off x="7158990" y="244729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158990" y="350774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158990" y="459359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158990" y="5581015"/>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43"/>
          <p:cNvGrpSpPr/>
          <p:nvPr/>
        </p:nvGrpSpPr>
        <p:grpSpPr>
          <a:xfrm>
            <a:off x="5655310" y="1478280"/>
            <a:ext cx="999490" cy="1127126"/>
            <a:chOff x="4231809" y="1059102"/>
            <a:chExt cx="570731" cy="643494"/>
          </a:xfrm>
        </p:grpSpPr>
        <p:grpSp>
          <p:nvGrpSpPr>
            <p:cNvPr id="29" name="组合 44"/>
            <p:cNvGrpSpPr/>
            <p:nvPr/>
          </p:nvGrpSpPr>
          <p:grpSpPr>
            <a:xfrm>
              <a:off x="4231809" y="1059102"/>
              <a:ext cx="570731" cy="643494"/>
              <a:chOff x="4067944" y="608070"/>
              <a:chExt cx="1375279" cy="1550616"/>
            </a:xfrm>
          </p:grpSpPr>
          <p:sp>
            <p:nvSpPr>
              <p:cNvPr id="47"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8"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6" name="TextBox 12"/>
            <p:cNvSpPr txBox="1"/>
            <p:nvPr/>
          </p:nvSpPr>
          <p:spPr>
            <a:xfrm>
              <a:off x="4400418" y="1304174"/>
              <a:ext cx="287904"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02</a:t>
              </a:r>
            </a:p>
          </p:txBody>
        </p:sp>
      </p:grpSp>
      <p:grpSp>
        <p:nvGrpSpPr>
          <p:cNvPr id="31" name="组合 48"/>
          <p:cNvGrpSpPr/>
          <p:nvPr/>
        </p:nvGrpSpPr>
        <p:grpSpPr>
          <a:xfrm>
            <a:off x="5655310" y="2537460"/>
            <a:ext cx="999490" cy="1123315"/>
            <a:chOff x="4231809" y="1724300"/>
            <a:chExt cx="570731" cy="641318"/>
          </a:xfrm>
        </p:grpSpPr>
        <p:grpSp>
          <p:nvGrpSpPr>
            <p:cNvPr id="32" name="组合 49"/>
            <p:cNvGrpSpPr/>
            <p:nvPr/>
          </p:nvGrpSpPr>
          <p:grpSpPr>
            <a:xfrm>
              <a:off x="4231809" y="1724300"/>
              <a:ext cx="570731" cy="641318"/>
              <a:chOff x="4067944" y="566138"/>
              <a:chExt cx="1375279" cy="1545374"/>
            </a:xfrm>
          </p:grpSpPr>
          <p:sp>
            <p:nvSpPr>
              <p:cNvPr id="33"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4"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5" name="TextBox 61"/>
            <p:cNvSpPr txBox="1"/>
            <p:nvPr/>
          </p:nvSpPr>
          <p:spPr>
            <a:xfrm>
              <a:off x="4381562" y="1944357"/>
              <a:ext cx="306759"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03</a:t>
              </a:r>
            </a:p>
          </p:txBody>
        </p:sp>
      </p:grpSp>
      <p:grpSp>
        <p:nvGrpSpPr>
          <p:cNvPr id="36" name="组合 53"/>
          <p:cNvGrpSpPr/>
          <p:nvPr/>
        </p:nvGrpSpPr>
        <p:grpSpPr>
          <a:xfrm>
            <a:off x="5655310" y="3577590"/>
            <a:ext cx="1000125" cy="1122680"/>
            <a:chOff x="4231809" y="2398195"/>
            <a:chExt cx="571094" cy="640956"/>
          </a:xfrm>
        </p:grpSpPr>
        <p:grpSp>
          <p:nvGrpSpPr>
            <p:cNvPr id="37" name="组合 54"/>
            <p:cNvGrpSpPr/>
            <p:nvPr/>
          </p:nvGrpSpPr>
          <p:grpSpPr>
            <a:xfrm>
              <a:off x="4231809" y="2398195"/>
              <a:ext cx="571094" cy="640956"/>
              <a:chOff x="4067944" y="566138"/>
              <a:chExt cx="1376153" cy="1544500"/>
            </a:xfrm>
          </p:grpSpPr>
          <p:sp>
            <p:nvSpPr>
              <p:cNvPr id="57"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58" name="Flowchart: Decision 79"/>
              <p:cNvSpPr/>
              <p:nvPr/>
            </p:nvSpPr>
            <p:spPr>
              <a:xfrm>
                <a:off x="4068818" y="735359"/>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8" name="TextBox 63"/>
            <p:cNvSpPr txBox="1"/>
            <p:nvPr/>
          </p:nvSpPr>
          <p:spPr>
            <a:xfrm>
              <a:off x="4378640" y="2634404"/>
              <a:ext cx="286453"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04</a:t>
              </a:r>
            </a:p>
          </p:txBody>
        </p:sp>
      </p:grpSp>
      <p:grpSp>
        <p:nvGrpSpPr>
          <p:cNvPr id="39" name="组合 58"/>
          <p:cNvGrpSpPr/>
          <p:nvPr/>
        </p:nvGrpSpPr>
        <p:grpSpPr>
          <a:xfrm>
            <a:off x="5655310" y="4621530"/>
            <a:ext cx="999490" cy="1123315"/>
            <a:chOff x="4231809" y="3056190"/>
            <a:chExt cx="570731" cy="641318"/>
          </a:xfrm>
        </p:grpSpPr>
        <p:grpSp>
          <p:nvGrpSpPr>
            <p:cNvPr id="40" name="组合 59"/>
            <p:cNvGrpSpPr/>
            <p:nvPr/>
          </p:nvGrpSpPr>
          <p:grpSpPr>
            <a:xfrm>
              <a:off x="4231809" y="3056190"/>
              <a:ext cx="570731" cy="641318"/>
              <a:chOff x="4067944" y="566138"/>
              <a:chExt cx="1375279" cy="1545374"/>
            </a:xfrm>
          </p:grpSpPr>
          <p:sp>
            <p:nvSpPr>
              <p:cNvPr id="62"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63"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61" name="TextBox 64"/>
            <p:cNvSpPr txBox="1"/>
            <p:nvPr/>
          </p:nvSpPr>
          <p:spPr>
            <a:xfrm>
              <a:off x="4365949" y="3292923"/>
              <a:ext cx="302045"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05</a:t>
              </a:r>
            </a:p>
          </p:txBody>
        </p:sp>
      </p:grpSp>
      <p:cxnSp>
        <p:nvCxnSpPr>
          <p:cNvPr id="2" name="直接连接符 1"/>
          <p:cNvCxnSpPr/>
          <p:nvPr/>
        </p:nvCxnSpPr>
        <p:spPr>
          <a:xfrm>
            <a:off x="9057640" y="55880"/>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TextBox 47"/>
          <p:cNvSpPr txBox="1"/>
          <p:nvPr/>
        </p:nvSpPr>
        <p:spPr>
          <a:xfrm>
            <a:off x="7131050" y="6104255"/>
            <a:ext cx="4411345"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Hadoop典型应用场景与应用架构</a:t>
            </a:r>
          </a:p>
        </p:txBody>
      </p:sp>
      <p:cxnSp>
        <p:nvCxnSpPr>
          <p:cNvPr id="14" name="直接连接符 13"/>
          <p:cNvCxnSpPr/>
          <p:nvPr/>
        </p:nvCxnSpPr>
        <p:spPr>
          <a:xfrm>
            <a:off x="7148830" y="6610985"/>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58"/>
          <p:cNvGrpSpPr/>
          <p:nvPr/>
        </p:nvGrpSpPr>
        <p:grpSpPr>
          <a:xfrm>
            <a:off x="5645150" y="5651500"/>
            <a:ext cx="999490" cy="1123315"/>
            <a:chOff x="4231809" y="3056190"/>
            <a:chExt cx="570731" cy="641318"/>
          </a:xfrm>
        </p:grpSpPr>
        <p:grpSp>
          <p:nvGrpSpPr>
            <p:cNvPr id="20" name="组合 59"/>
            <p:cNvGrpSpPr/>
            <p:nvPr/>
          </p:nvGrpSpPr>
          <p:grpSpPr>
            <a:xfrm>
              <a:off x="4231809" y="3056190"/>
              <a:ext cx="570731" cy="641318"/>
              <a:chOff x="4067944" y="566138"/>
              <a:chExt cx="1375279" cy="1545374"/>
            </a:xfrm>
          </p:grpSpPr>
          <p:sp>
            <p:nvSpPr>
              <p:cNvPr id="24"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25"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26" name="TextBox 64"/>
            <p:cNvSpPr txBox="1"/>
            <p:nvPr/>
          </p:nvSpPr>
          <p:spPr>
            <a:xfrm>
              <a:off x="4365949" y="3292923"/>
              <a:ext cx="302045"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06</a:t>
              </a:r>
            </a:p>
          </p:txBody>
        </p:sp>
      </p:grpSp>
      <p:sp>
        <p:nvSpPr>
          <p:cNvPr id="60" name="TextBox 5"/>
          <p:cNvSpPr txBox="1"/>
          <p:nvPr/>
        </p:nvSpPr>
        <p:spPr>
          <a:xfrm>
            <a:off x="7138670" y="960755"/>
            <a:ext cx="3746500" cy="341630"/>
          </a:xfrm>
          <a:prstGeom prst="rect">
            <a:avLst/>
          </a:prstGeom>
          <a:noFill/>
        </p:spPr>
        <p:txBody>
          <a:bodyPr wrap="square" lIns="65023" tIns="32511" rIns="65023" bIns="32511" rtlCol="0">
            <a:spAutoFit/>
          </a:bodyPr>
          <a:lstStyle/>
          <a:p>
            <a:r>
              <a:rPr lang="zh-CN" altLang="zh-CN" b="1" dirty="0">
                <a:solidFill>
                  <a:schemeClr val="tx1">
                    <a:lumMod val="75000"/>
                    <a:lumOff val="25000"/>
                  </a:schemeClr>
                </a:solidFill>
                <a:latin typeface="微软雅黑" panose="020B0503020204020204" charset="-122"/>
                <a:ea typeface="微软雅黑" panose="020B0503020204020204" charset="-122"/>
              </a:rPr>
              <a:t>课程介绍</a:t>
            </a:r>
          </a:p>
        </p:txBody>
      </p:sp>
      <p:cxnSp>
        <p:nvCxnSpPr>
          <p:cNvPr id="64" name="直接连接符 63"/>
          <p:cNvCxnSpPr/>
          <p:nvPr/>
        </p:nvCxnSpPr>
        <p:spPr>
          <a:xfrm>
            <a:off x="7156450" y="1483995"/>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2</a:t>
            </a:r>
            <a:r>
              <a:rPr lang="zh-CN" altLang="en-US" sz="2400"/>
              <a:t>）</a:t>
            </a:r>
            <a:r>
              <a:rPr lang="en-US" altLang="zh-CN" sz="2400">
                <a:sym typeface="+mn-ea"/>
              </a:rPr>
              <a:t>Google</a:t>
            </a:r>
            <a:r>
              <a:rPr lang="zh-CN" altLang="en-US" sz="2400">
                <a:sym typeface="+mn-ea"/>
              </a:rPr>
              <a:t>思想二：MapReduce</a:t>
            </a:r>
            <a:endParaRPr lang="en-US" altLang="zh-CN" sz="2400"/>
          </a:p>
        </p:txBody>
      </p:sp>
      <p:sp>
        <p:nvSpPr>
          <p:cNvPr id="6" name="文本框 5"/>
          <p:cNvSpPr txBox="1"/>
          <p:nvPr/>
        </p:nvSpPr>
        <p:spPr>
          <a:xfrm>
            <a:off x="666115" y="1948180"/>
            <a:ext cx="9139555" cy="460375"/>
          </a:xfrm>
          <a:prstGeom prst="rect">
            <a:avLst/>
          </a:prstGeom>
          <a:noFill/>
        </p:spPr>
        <p:txBody>
          <a:bodyPr wrap="square" rtlCol="0">
            <a:spAutoFit/>
          </a:bodyPr>
          <a:lstStyle/>
          <a:p>
            <a:r>
              <a:rPr lang="zh-CN" altLang="en-US" sz="2400">
                <a:solidFill>
                  <a:srgbClr val="FF0000"/>
                </a:solidFill>
              </a:rPr>
              <a:t>本来是为了解决</a:t>
            </a:r>
            <a:r>
              <a:rPr lang="en-US" altLang="zh-CN" sz="2400">
                <a:solidFill>
                  <a:srgbClr val="FF0000"/>
                </a:solidFill>
              </a:rPr>
              <a:t>PageRank</a:t>
            </a:r>
            <a:r>
              <a:rPr lang="zh-CN" altLang="en-US" sz="2400">
                <a:solidFill>
                  <a:srgbClr val="FF0000"/>
                </a:solidFill>
              </a:rPr>
              <a:t>（网页排名）的问题。</a:t>
            </a:r>
          </a:p>
        </p:txBody>
      </p:sp>
      <p:grpSp>
        <p:nvGrpSpPr>
          <p:cNvPr id="18" name="组合 17"/>
          <p:cNvGrpSpPr/>
          <p:nvPr/>
        </p:nvGrpSpPr>
        <p:grpSpPr>
          <a:xfrm>
            <a:off x="791845" y="2709545"/>
            <a:ext cx="3289935" cy="2037080"/>
            <a:chOff x="1206" y="4467"/>
            <a:chExt cx="5181" cy="3208"/>
          </a:xfrm>
        </p:grpSpPr>
        <p:sp>
          <p:nvSpPr>
            <p:cNvPr id="8" name="剪去单角的矩形 7"/>
            <p:cNvSpPr/>
            <p:nvPr/>
          </p:nvSpPr>
          <p:spPr>
            <a:xfrm>
              <a:off x="1209" y="4467"/>
              <a:ext cx="1875" cy="1308"/>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网页</a:t>
              </a:r>
              <a:r>
                <a:rPr lang="en-US" altLang="zh-CN"/>
                <a:t>1</a:t>
              </a:r>
            </a:p>
          </p:txBody>
        </p:sp>
        <p:sp>
          <p:nvSpPr>
            <p:cNvPr id="9" name="剪去单角的矩形 8"/>
            <p:cNvSpPr/>
            <p:nvPr/>
          </p:nvSpPr>
          <p:spPr>
            <a:xfrm>
              <a:off x="1206" y="6367"/>
              <a:ext cx="1875" cy="1308"/>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网页</a:t>
              </a:r>
              <a:r>
                <a:rPr lang="en-US" altLang="zh-CN"/>
                <a:t>3</a:t>
              </a:r>
            </a:p>
          </p:txBody>
        </p:sp>
        <p:sp>
          <p:nvSpPr>
            <p:cNvPr id="10" name="剪去单角的矩形 9"/>
            <p:cNvSpPr/>
            <p:nvPr/>
          </p:nvSpPr>
          <p:spPr>
            <a:xfrm>
              <a:off x="4505" y="4467"/>
              <a:ext cx="1875" cy="1308"/>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网页</a:t>
              </a:r>
              <a:r>
                <a:rPr lang="en-US" altLang="zh-CN"/>
                <a:t>2</a:t>
              </a:r>
            </a:p>
          </p:txBody>
        </p:sp>
        <p:sp>
          <p:nvSpPr>
            <p:cNvPr id="11" name="剪去单角的矩形 10"/>
            <p:cNvSpPr/>
            <p:nvPr/>
          </p:nvSpPr>
          <p:spPr>
            <a:xfrm>
              <a:off x="4513" y="6367"/>
              <a:ext cx="1875" cy="1308"/>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网页</a:t>
              </a:r>
              <a:r>
                <a:rPr lang="en-US" altLang="zh-CN"/>
                <a:t>4</a:t>
              </a:r>
            </a:p>
          </p:txBody>
        </p:sp>
        <p:cxnSp>
          <p:nvCxnSpPr>
            <p:cNvPr id="12" name="直接箭头连接符 11"/>
            <p:cNvCxnSpPr>
              <a:stCxn id="8" idx="0"/>
              <a:endCxn id="10" idx="2"/>
            </p:cNvCxnSpPr>
            <p:nvPr/>
          </p:nvCxnSpPr>
          <p:spPr>
            <a:xfrm>
              <a:off x="3084" y="5121"/>
              <a:ext cx="1421"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8" idx="1"/>
              <a:endCxn id="9" idx="3"/>
            </p:cNvCxnSpPr>
            <p:nvPr/>
          </p:nvCxnSpPr>
          <p:spPr>
            <a:xfrm flipH="1">
              <a:off x="2144" y="5775"/>
              <a:ext cx="3" cy="59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a:endCxn id="11" idx="2"/>
            </p:cNvCxnSpPr>
            <p:nvPr/>
          </p:nvCxnSpPr>
          <p:spPr>
            <a:xfrm>
              <a:off x="3084" y="5701"/>
              <a:ext cx="1429" cy="13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10" idx="1"/>
              <a:endCxn id="11" idx="3"/>
            </p:cNvCxnSpPr>
            <p:nvPr/>
          </p:nvCxnSpPr>
          <p:spPr>
            <a:xfrm>
              <a:off x="5443" y="5775"/>
              <a:ext cx="8" cy="592"/>
            </a:xfrm>
            <a:prstGeom prst="straightConnector1">
              <a:avLst/>
            </a:prstGeom>
            <a:ln>
              <a:prstDash val="dashDot"/>
              <a:tailEnd type="arrow" w="med" len="med"/>
            </a:ln>
          </p:spPr>
          <p:style>
            <a:lnRef idx="1">
              <a:schemeClr val="accent2"/>
            </a:lnRef>
            <a:fillRef idx="0">
              <a:schemeClr val="accent2"/>
            </a:fillRef>
            <a:effectRef idx="0">
              <a:schemeClr val="accent2"/>
            </a:effectRef>
            <a:fontRef idx="minor">
              <a:schemeClr val="tx1"/>
            </a:fontRef>
          </p:style>
        </p:cxnSp>
        <p:cxnSp>
          <p:nvCxnSpPr>
            <p:cNvPr id="16" name="直接箭头连接符 15"/>
            <p:cNvCxnSpPr/>
            <p:nvPr/>
          </p:nvCxnSpPr>
          <p:spPr>
            <a:xfrm flipH="1">
              <a:off x="3002" y="5739"/>
              <a:ext cx="1468" cy="854"/>
            </a:xfrm>
            <a:prstGeom prst="straightConnector1">
              <a:avLst/>
            </a:prstGeom>
            <a:ln>
              <a:solidFill>
                <a:schemeClr val="tx1"/>
              </a:solidFill>
              <a:prstDash val="dash"/>
              <a:tailEnd type="arrow" w="med" len="med"/>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p:nvPr/>
          </p:nvCxnSpPr>
          <p:spPr>
            <a:xfrm flipH="1">
              <a:off x="3134" y="7250"/>
              <a:ext cx="1380" cy="0"/>
            </a:xfrm>
            <a:prstGeom prst="straightConnector1">
              <a:avLst/>
            </a:prstGeom>
            <a:ln>
              <a:prstDash val="sysDash"/>
              <a:tailEnd type="arrow" w="med" len="med"/>
            </a:ln>
          </p:spPr>
          <p:style>
            <a:lnRef idx="1">
              <a:schemeClr val="accent5"/>
            </a:lnRef>
            <a:fillRef idx="0">
              <a:schemeClr val="accent5"/>
            </a:fillRef>
            <a:effectRef idx="0">
              <a:schemeClr val="accent5"/>
            </a:effectRef>
            <a:fontRef idx="minor">
              <a:schemeClr val="tx1"/>
            </a:fontRef>
          </p:style>
        </p:cxnSp>
      </p:grpSp>
      <p:graphicFrame>
        <p:nvGraphicFramePr>
          <p:cNvPr id="19" name="表格 18"/>
          <p:cNvGraphicFramePr/>
          <p:nvPr/>
        </p:nvGraphicFramePr>
        <p:xfrm>
          <a:off x="5215255" y="2518410"/>
          <a:ext cx="3868420" cy="2419350"/>
        </p:xfrm>
        <a:graphic>
          <a:graphicData uri="http://schemas.openxmlformats.org/drawingml/2006/table">
            <a:tbl>
              <a:tblPr firstRow="1" bandRow="1">
                <a:tableStyleId>{5C22544A-7EE6-4342-B048-85BDC9FD1C3A}</a:tableStyleId>
              </a:tblPr>
              <a:tblGrid>
                <a:gridCol w="773684">
                  <a:extLst>
                    <a:ext uri="{9D8B030D-6E8A-4147-A177-3AD203B41FA5}">
                      <a16:colId xmlns:a16="http://schemas.microsoft.com/office/drawing/2014/main" val="20000"/>
                    </a:ext>
                  </a:extLst>
                </a:gridCol>
                <a:gridCol w="773684">
                  <a:extLst>
                    <a:ext uri="{9D8B030D-6E8A-4147-A177-3AD203B41FA5}">
                      <a16:colId xmlns:a16="http://schemas.microsoft.com/office/drawing/2014/main" val="20001"/>
                    </a:ext>
                  </a:extLst>
                </a:gridCol>
                <a:gridCol w="773684">
                  <a:extLst>
                    <a:ext uri="{9D8B030D-6E8A-4147-A177-3AD203B41FA5}">
                      <a16:colId xmlns:a16="http://schemas.microsoft.com/office/drawing/2014/main" val="20002"/>
                    </a:ext>
                  </a:extLst>
                </a:gridCol>
                <a:gridCol w="773684">
                  <a:extLst>
                    <a:ext uri="{9D8B030D-6E8A-4147-A177-3AD203B41FA5}">
                      <a16:colId xmlns:a16="http://schemas.microsoft.com/office/drawing/2014/main" val="20003"/>
                    </a:ext>
                  </a:extLst>
                </a:gridCol>
                <a:gridCol w="773684">
                  <a:extLst>
                    <a:ext uri="{9D8B030D-6E8A-4147-A177-3AD203B41FA5}">
                      <a16:colId xmlns:a16="http://schemas.microsoft.com/office/drawing/2014/main" val="20004"/>
                    </a:ext>
                  </a:extLst>
                </a:gridCol>
              </a:tblGrid>
              <a:tr h="483870">
                <a:tc>
                  <a:txBody>
                    <a:bodyPr/>
                    <a:lstStyle/>
                    <a:p>
                      <a:pPr>
                        <a:buNone/>
                      </a:pPr>
                      <a:endParaRPr lang="en-US" altLang="zh-CN"/>
                    </a:p>
                  </a:txBody>
                  <a:tcPr/>
                </a:tc>
                <a:tc>
                  <a:txBody>
                    <a:bodyPr/>
                    <a:lstStyle/>
                    <a:p>
                      <a:pPr>
                        <a:buNone/>
                      </a:pPr>
                      <a:r>
                        <a:rPr lang="zh-CN" altLang="en-US"/>
                        <a:t>网页</a:t>
                      </a:r>
                      <a:r>
                        <a:rPr lang="en-US" altLang="zh-CN"/>
                        <a:t>1</a:t>
                      </a:r>
                    </a:p>
                  </a:txBody>
                  <a:tcPr/>
                </a:tc>
                <a:tc>
                  <a:txBody>
                    <a:bodyPr/>
                    <a:lstStyle/>
                    <a:p>
                      <a:pPr>
                        <a:buNone/>
                      </a:pPr>
                      <a:r>
                        <a:rPr lang="zh-CN" altLang="en-US" sz="1800">
                          <a:sym typeface="+mn-ea"/>
                        </a:rPr>
                        <a:t>网页</a:t>
                      </a:r>
                      <a:r>
                        <a:rPr lang="en-US" altLang="zh-CN" sz="1800">
                          <a:sym typeface="+mn-ea"/>
                        </a:rPr>
                        <a:t>2</a:t>
                      </a:r>
                    </a:p>
                  </a:txBody>
                  <a:tcPr/>
                </a:tc>
                <a:tc>
                  <a:txBody>
                    <a:bodyPr/>
                    <a:lstStyle/>
                    <a:p>
                      <a:pPr>
                        <a:buNone/>
                      </a:pPr>
                      <a:r>
                        <a:rPr lang="zh-CN" altLang="en-US" sz="1800">
                          <a:sym typeface="+mn-ea"/>
                        </a:rPr>
                        <a:t>网页</a:t>
                      </a:r>
                      <a:r>
                        <a:rPr lang="en-US" altLang="zh-CN" sz="1800">
                          <a:sym typeface="+mn-ea"/>
                        </a:rPr>
                        <a:t>3</a:t>
                      </a:r>
                    </a:p>
                  </a:txBody>
                  <a:tcPr/>
                </a:tc>
                <a:tc>
                  <a:txBody>
                    <a:bodyPr/>
                    <a:lstStyle/>
                    <a:p>
                      <a:pPr>
                        <a:buNone/>
                      </a:pPr>
                      <a:r>
                        <a:rPr lang="zh-CN" altLang="en-US" sz="1800">
                          <a:sym typeface="+mn-ea"/>
                        </a:rPr>
                        <a:t>网页</a:t>
                      </a:r>
                      <a:r>
                        <a:rPr lang="en-US" altLang="zh-CN" sz="1800">
                          <a:sym typeface="+mn-ea"/>
                        </a:rPr>
                        <a:t>4</a:t>
                      </a:r>
                    </a:p>
                  </a:txBody>
                  <a:tcPr/>
                </a:tc>
                <a:extLst>
                  <a:ext uri="{0D108BD9-81ED-4DB2-BD59-A6C34878D82A}">
                    <a16:rowId xmlns:a16="http://schemas.microsoft.com/office/drawing/2014/main" val="10000"/>
                  </a:ext>
                </a:extLst>
              </a:tr>
              <a:tr h="483870">
                <a:tc>
                  <a:txBody>
                    <a:bodyPr/>
                    <a:lstStyle/>
                    <a:p>
                      <a:pPr>
                        <a:buNone/>
                      </a:pPr>
                      <a:r>
                        <a:rPr lang="zh-CN" altLang="en-US" sz="1800">
                          <a:sym typeface="+mn-ea"/>
                        </a:rPr>
                        <a:t>网页</a:t>
                      </a:r>
                      <a:r>
                        <a:rPr lang="en-US" altLang="zh-CN" sz="1800">
                          <a:sym typeface="+mn-ea"/>
                        </a:rPr>
                        <a:t>1</a:t>
                      </a:r>
                      <a:endParaRPr lang="zh-CN" altLang="en-US"/>
                    </a:p>
                  </a:txBody>
                  <a:tcPr/>
                </a:tc>
                <a:tc>
                  <a:txBody>
                    <a:bodyPr/>
                    <a:lstStyle/>
                    <a:p>
                      <a:pPr>
                        <a:buNone/>
                      </a:pPr>
                      <a:r>
                        <a:rPr lang="en-US" altLang="zh-CN"/>
                        <a:t>0</a:t>
                      </a:r>
                    </a:p>
                  </a:txBody>
                  <a:tcPr/>
                </a:tc>
                <a:tc>
                  <a:txBody>
                    <a:bodyPr/>
                    <a:lstStyle/>
                    <a:p>
                      <a:pPr>
                        <a:buNone/>
                      </a:pPr>
                      <a:r>
                        <a:rPr lang="en-US" altLang="zh-CN"/>
                        <a:t>1</a:t>
                      </a:r>
                    </a:p>
                  </a:txBody>
                  <a:tcPr/>
                </a:tc>
                <a:tc>
                  <a:txBody>
                    <a:bodyPr/>
                    <a:lstStyle/>
                    <a:p>
                      <a:pPr>
                        <a:buNone/>
                      </a:pPr>
                      <a:r>
                        <a:rPr lang="en-US" altLang="zh-CN"/>
                        <a:t>1</a:t>
                      </a:r>
                    </a:p>
                  </a:txBody>
                  <a:tcPr/>
                </a:tc>
                <a:tc>
                  <a:txBody>
                    <a:bodyPr/>
                    <a:lstStyle/>
                    <a:p>
                      <a:pPr>
                        <a:buNone/>
                      </a:pPr>
                      <a:r>
                        <a:rPr lang="en-US" altLang="zh-CN"/>
                        <a:t>1</a:t>
                      </a:r>
                    </a:p>
                  </a:txBody>
                  <a:tcPr/>
                </a:tc>
                <a:extLst>
                  <a:ext uri="{0D108BD9-81ED-4DB2-BD59-A6C34878D82A}">
                    <a16:rowId xmlns:a16="http://schemas.microsoft.com/office/drawing/2014/main" val="10001"/>
                  </a:ext>
                </a:extLst>
              </a:tr>
              <a:tr h="483870">
                <a:tc>
                  <a:txBody>
                    <a:bodyPr/>
                    <a:lstStyle/>
                    <a:p>
                      <a:pPr>
                        <a:buNone/>
                      </a:pPr>
                      <a:r>
                        <a:rPr lang="zh-CN" altLang="en-US" sz="1800">
                          <a:sym typeface="+mn-ea"/>
                        </a:rPr>
                        <a:t>网页</a:t>
                      </a:r>
                      <a:r>
                        <a:rPr lang="en-US" altLang="zh-CN" sz="1800">
                          <a:sym typeface="+mn-ea"/>
                        </a:rPr>
                        <a:t>2</a:t>
                      </a:r>
                    </a:p>
                  </a:txBody>
                  <a:tcPr/>
                </a:tc>
                <a:tc>
                  <a:txBody>
                    <a:bodyPr/>
                    <a:lstStyle/>
                    <a:p>
                      <a:pPr>
                        <a:buNone/>
                      </a:pPr>
                      <a:r>
                        <a:rPr lang="en-US" altLang="zh-CN"/>
                        <a:t>0</a:t>
                      </a:r>
                    </a:p>
                  </a:txBody>
                  <a:tcPr/>
                </a:tc>
                <a:tc>
                  <a:txBody>
                    <a:bodyPr/>
                    <a:lstStyle/>
                    <a:p>
                      <a:pPr>
                        <a:buNone/>
                      </a:pPr>
                      <a:r>
                        <a:rPr lang="en-US" altLang="zh-CN"/>
                        <a:t>0</a:t>
                      </a:r>
                    </a:p>
                  </a:txBody>
                  <a:tcPr/>
                </a:tc>
                <a:tc>
                  <a:txBody>
                    <a:bodyPr/>
                    <a:lstStyle/>
                    <a:p>
                      <a:pPr>
                        <a:buNone/>
                      </a:pPr>
                      <a:r>
                        <a:rPr lang="en-US" altLang="zh-CN"/>
                        <a:t>1</a:t>
                      </a:r>
                    </a:p>
                  </a:txBody>
                  <a:tcPr/>
                </a:tc>
                <a:tc>
                  <a:txBody>
                    <a:bodyPr/>
                    <a:lstStyle/>
                    <a:p>
                      <a:pPr>
                        <a:buNone/>
                      </a:pPr>
                      <a:r>
                        <a:rPr lang="en-US" altLang="zh-CN"/>
                        <a:t>1</a:t>
                      </a:r>
                    </a:p>
                  </a:txBody>
                  <a:tcPr/>
                </a:tc>
                <a:extLst>
                  <a:ext uri="{0D108BD9-81ED-4DB2-BD59-A6C34878D82A}">
                    <a16:rowId xmlns:a16="http://schemas.microsoft.com/office/drawing/2014/main" val="10002"/>
                  </a:ext>
                </a:extLst>
              </a:tr>
              <a:tr h="483870">
                <a:tc>
                  <a:txBody>
                    <a:bodyPr/>
                    <a:lstStyle/>
                    <a:p>
                      <a:pPr>
                        <a:buNone/>
                      </a:pPr>
                      <a:r>
                        <a:rPr lang="zh-CN" altLang="en-US" sz="1800">
                          <a:sym typeface="+mn-ea"/>
                        </a:rPr>
                        <a:t>网页</a:t>
                      </a:r>
                      <a:r>
                        <a:rPr lang="en-US" altLang="zh-CN" sz="1800">
                          <a:sym typeface="+mn-ea"/>
                        </a:rPr>
                        <a:t>3</a:t>
                      </a:r>
                    </a:p>
                  </a:txBody>
                  <a:tcPr/>
                </a:tc>
                <a:tc>
                  <a:txBody>
                    <a:bodyPr/>
                    <a:lstStyle/>
                    <a:p>
                      <a:pPr>
                        <a:buNone/>
                      </a:pPr>
                      <a:r>
                        <a:rPr lang="en-US" altLang="zh-CN"/>
                        <a:t>0</a:t>
                      </a:r>
                    </a:p>
                  </a:txBody>
                  <a:tcPr/>
                </a:tc>
                <a:tc>
                  <a:txBody>
                    <a:bodyPr/>
                    <a:lstStyle/>
                    <a:p>
                      <a:pPr>
                        <a:buNone/>
                      </a:pPr>
                      <a:r>
                        <a:rPr lang="en-US" altLang="zh-CN"/>
                        <a:t>0</a:t>
                      </a:r>
                    </a:p>
                  </a:txBody>
                  <a:tcPr/>
                </a:tc>
                <a:tc>
                  <a:txBody>
                    <a:bodyPr/>
                    <a:lstStyle/>
                    <a:p>
                      <a:pPr>
                        <a:buNone/>
                      </a:pPr>
                      <a:r>
                        <a:rPr lang="en-US" altLang="zh-CN"/>
                        <a:t>0</a:t>
                      </a:r>
                    </a:p>
                  </a:txBody>
                  <a:tcPr/>
                </a:tc>
                <a:tc>
                  <a:txBody>
                    <a:bodyPr/>
                    <a:lstStyle/>
                    <a:p>
                      <a:pPr>
                        <a:buNone/>
                      </a:pPr>
                      <a:r>
                        <a:rPr lang="en-US" altLang="zh-CN"/>
                        <a:t>0</a:t>
                      </a:r>
                    </a:p>
                  </a:txBody>
                  <a:tcPr/>
                </a:tc>
                <a:extLst>
                  <a:ext uri="{0D108BD9-81ED-4DB2-BD59-A6C34878D82A}">
                    <a16:rowId xmlns:a16="http://schemas.microsoft.com/office/drawing/2014/main" val="10003"/>
                  </a:ext>
                </a:extLst>
              </a:tr>
              <a:tr h="483870">
                <a:tc>
                  <a:txBody>
                    <a:bodyPr/>
                    <a:lstStyle/>
                    <a:p>
                      <a:pPr>
                        <a:buNone/>
                      </a:pPr>
                      <a:r>
                        <a:rPr lang="zh-CN" altLang="en-US" sz="1800">
                          <a:sym typeface="+mn-ea"/>
                        </a:rPr>
                        <a:t>网页</a:t>
                      </a:r>
                      <a:r>
                        <a:rPr lang="en-US" altLang="zh-CN" sz="1800">
                          <a:sym typeface="+mn-ea"/>
                        </a:rPr>
                        <a:t>4</a:t>
                      </a:r>
                    </a:p>
                  </a:txBody>
                  <a:tcPr/>
                </a:tc>
                <a:tc>
                  <a:txBody>
                    <a:bodyPr/>
                    <a:lstStyle/>
                    <a:p>
                      <a:pPr>
                        <a:buNone/>
                      </a:pPr>
                      <a:r>
                        <a:rPr lang="en-US" altLang="zh-CN"/>
                        <a:t>0</a:t>
                      </a:r>
                    </a:p>
                  </a:txBody>
                  <a:tcPr/>
                </a:tc>
                <a:tc>
                  <a:txBody>
                    <a:bodyPr/>
                    <a:lstStyle/>
                    <a:p>
                      <a:pPr>
                        <a:buNone/>
                      </a:pPr>
                      <a:r>
                        <a:rPr lang="en-US" altLang="zh-CN"/>
                        <a:t>0</a:t>
                      </a:r>
                    </a:p>
                  </a:txBody>
                  <a:tcPr/>
                </a:tc>
                <a:tc>
                  <a:txBody>
                    <a:bodyPr/>
                    <a:lstStyle/>
                    <a:p>
                      <a:pPr>
                        <a:buNone/>
                      </a:pPr>
                      <a:r>
                        <a:rPr lang="en-US" altLang="zh-CN"/>
                        <a:t>1</a:t>
                      </a:r>
                    </a:p>
                  </a:txBody>
                  <a:tcPr/>
                </a:tc>
                <a:tc>
                  <a:txBody>
                    <a:bodyPr/>
                    <a:lstStyle/>
                    <a:p>
                      <a:pPr>
                        <a:buNone/>
                      </a:pPr>
                      <a:r>
                        <a:rPr lang="en-US" altLang="zh-CN"/>
                        <a:t>0</a:t>
                      </a:r>
                    </a:p>
                  </a:txBody>
                  <a:tcPr/>
                </a:tc>
                <a:extLst>
                  <a:ext uri="{0D108BD9-81ED-4DB2-BD59-A6C34878D82A}">
                    <a16:rowId xmlns:a16="http://schemas.microsoft.com/office/drawing/2014/main" val="10004"/>
                  </a:ext>
                </a:extLst>
              </a:tr>
            </a:tbl>
          </a:graphicData>
        </a:graphic>
      </p:graphicFrame>
      <p:sp>
        <p:nvSpPr>
          <p:cNvPr id="20" name="右箭头 19"/>
          <p:cNvSpPr/>
          <p:nvPr/>
        </p:nvSpPr>
        <p:spPr>
          <a:xfrm>
            <a:off x="4474845" y="3524250"/>
            <a:ext cx="595630" cy="501650"/>
          </a:xfrm>
          <a:prstGeom prst="rightArrow">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右箭头 20"/>
          <p:cNvSpPr/>
          <p:nvPr/>
        </p:nvSpPr>
        <p:spPr>
          <a:xfrm>
            <a:off x="9317355" y="3387090"/>
            <a:ext cx="783590" cy="579755"/>
          </a:xfrm>
          <a:prstGeom prst="rightArrow">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文本框 21"/>
          <p:cNvSpPr txBox="1"/>
          <p:nvPr/>
        </p:nvSpPr>
        <p:spPr>
          <a:xfrm>
            <a:off x="10240010" y="3493135"/>
            <a:ext cx="987425" cy="368300"/>
          </a:xfrm>
          <a:prstGeom prst="rect">
            <a:avLst/>
          </a:prstGeom>
          <a:noFill/>
        </p:spPr>
        <p:txBody>
          <a:bodyPr wrap="square" rtlCol="0">
            <a:spAutoFit/>
          </a:bodyPr>
          <a:lstStyle/>
          <a:p>
            <a:r>
              <a:rPr lang="en-US" altLang="zh-CN"/>
              <a:t>1</a:t>
            </a:r>
            <a:r>
              <a:rPr lang="zh-CN" altLang="en-US"/>
              <a:t>亿</a:t>
            </a:r>
            <a:r>
              <a:rPr lang="en-US" altLang="zh-CN"/>
              <a:t>*1</a:t>
            </a:r>
            <a:r>
              <a:rPr lang="zh-CN" altLang="en-US">
                <a:sym typeface="+mn-ea"/>
              </a:rPr>
              <a:t>亿？</a:t>
            </a:r>
            <a:endParaRPr lang="en-US" altLang="zh-CN"/>
          </a:p>
        </p:txBody>
      </p:sp>
      <p:sp>
        <p:nvSpPr>
          <p:cNvPr id="23" name="文本框 22"/>
          <p:cNvSpPr txBox="1"/>
          <p:nvPr/>
        </p:nvSpPr>
        <p:spPr>
          <a:xfrm>
            <a:off x="6118860" y="4968240"/>
            <a:ext cx="1598930" cy="368300"/>
          </a:xfrm>
          <a:prstGeom prst="rect">
            <a:avLst/>
          </a:prstGeom>
          <a:noFill/>
        </p:spPr>
        <p:txBody>
          <a:bodyPr wrap="square" rtlCol="0">
            <a:spAutoFit/>
          </a:bodyPr>
          <a:lstStyle/>
          <a:p>
            <a:r>
              <a:rPr lang="zh-CN" altLang="en-US">
                <a:solidFill>
                  <a:srgbClr val="FF0000"/>
                </a:solidFill>
              </a:rPr>
              <a:t>矩阵向量</a:t>
            </a:r>
          </a:p>
        </p:txBody>
      </p:sp>
      <p:sp>
        <p:nvSpPr>
          <p:cNvPr id="24" name="矩形 23"/>
          <p:cNvSpPr/>
          <p:nvPr/>
        </p:nvSpPr>
        <p:spPr>
          <a:xfrm>
            <a:off x="5902325" y="3054350"/>
            <a:ext cx="1594485" cy="1002665"/>
          </a:xfrm>
          <a:prstGeom prst="rect">
            <a:avLst/>
          </a:prstGeom>
          <a:noFill/>
          <a:ln w="254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 name="矩形 24"/>
          <p:cNvSpPr/>
          <p:nvPr/>
        </p:nvSpPr>
        <p:spPr>
          <a:xfrm>
            <a:off x="7610475" y="3023235"/>
            <a:ext cx="1594485" cy="1002665"/>
          </a:xfrm>
          <a:prstGeom prst="rect">
            <a:avLst/>
          </a:prstGeom>
          <a:noFill/>
          <a:ln w="254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矩形 25"/>
          <p:cNvSpPr/>
          <p:nvPr/>
        </p:nvSpPr>
        <p:spPr>
          <a:xfrm>
            <a:off x="5880735" y="4135755"/>
            <a:ext cx="3202940" cy="832485"/>
          </a:xfrm>
          <a:prstGeom prst="rect">
            <a:avLst/>
          </a:prstGeom>
          <a:noFill/>
          <a:ln w="254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27" name="表格 26"/>
          <p:cNvGraphicFramePr/>
          <p:nvPr/>
        </p:nvGraphicFramePr>
        <p:xfrm>
          <a:off x="7296150" y="5867400"/>
          <a:ext cx="2222500" cy="762000"/>
        </p:xfrm>
        <a:graphic>
          <a:graphicData uri="http://schemas.openxmlformats.org/drawingml/2006/table">
            <a:tbl>
              <a:tblPr firstRow="1" bandRow="1">
                <a:tableStyleId>{5C22544A-7EE6-4342-B048-85BDC9FD1C3A}</a:tableStyleId>
              </a:tblPr>
              <a:tblGrid>
                <a:gridCol w="1111250">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tblGrid>
              <a:tr h="381000">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0"/>
                  </a:ext>
                </a:extLst>
              </a:tr>
              <a:tr h="381000">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bl>
          </a:graphicData>
        </a:graphic>
      </p:graphicFrame>
      <p:cxnSp>
        <p:nvCxnSpPr>
          <p:cNvPr id="28" name="直接箭头连接符 27"/>
          <p:cNvCxnSpPr/>
          <p:nvPr/>
        </p:nvCxnSpPr>
        <p:spPr>
          <a:xfrm>
            <a:off x="7939405" y="4777740"/>
            <a:ext cx="344805" cy="1050290"/>
          </a:xfrm>
          <a:prstGeom prst="straightConnector1">
            <a:avLst/>
          </a:prstGeom>
          <a:ln>
            <a:solidFill>
              <a:srgbClr val="FF0000"/>
            </a:solidFill>
            <a:prstDash val="dash"/>
            <a:tailEnd type="arrow" w="med" len="med"/>
          </a:ln>
        </p:spPr>
        <p:style>
          <a:lnRef idx="1">
            <a:schemeClr val="accent2"/>
          </a:lnRef>
          <a:fillRef idx="0">
            <a:schemeClr val="accent2"/>
          </a:fillRef>
          <a:effectRef idx="0">
            <a:schemeClr val="accent2"/>
          </a:effectRef>
          <a:fontRef idx="minor">
            <a:schemeClr val="tx1"/>
          </a:fontRef>
        </p:style>
      </p:cxnSp>
      <p:cxnSp>
        <p:nvCxnSpPr>
          <p:cNvPr id="29" name="直接箭头连接符 28"/>
          <p:cNvCxnSpPr>
            <a:endCxn id="27" idx="0"/>
          </p:cNvCxnSpPr>
          <p:nvPr/>
        </p:nvCxnSpPr>
        <p:spPr>
          <a:xfrm flipH="1">
            <a:off x="8407400" y="3665220"/>
            <a:ext cx="127635" cy="2202180"/>
          </a:xfrm>
          <a:prstGeom prst="straightConnector1">
            <a:avLst/>
          </a:prstGeom>
          <a:ln>
            <a:solidFill>
              <a:srgbClr val="FF0000"/>
            </a:solidFill>
            <a:prstDash val="dash"/>
            <a:tailEnd type="arrow" w="med" len="med"/>
          </a:ln>
        </p:spPr>
        <p:style>
          <a:lnRef idx="1">
            <a:schemeClr val="accent2"/>
          </a:lnRef>
          <a:fillRef idx="0">
            <a:schemeClr val="accent2"/>
          </a:fillRef>
          <a:effectRef idx="0">
            <a:schemeClr val="accent2"/>
          </a:effectRef>
          <a:fontRef idx="minor">
            <a:schemeClr val="tx1"/>
          </a:fontRef>
        </p:style>
      </p:cxnSp>
      <p:cxnSp>
        <p:nvCxnSpPr>
          <p:cNvPr id="30" name="直接箭头连接符 29"/>
          <p:cNvCxnSpPr/>
          <p:nvPr/>
        </p:nvCxnSpPr>
        <p:spPr>
          <a:xfrm>
            <a:off x="6576060" y="3665220"/>
            <a:ext cx="1708150" cy="2225675"/>
          </a:xfrm>
          <a:prstGeom prst="straightConnector1">
            <a:avLst/>
          </a:prstGeom>
          <a:ln>
            <a:solidFill>
              <a:srgbClr val="FF0000"/>
            </a:solidFill>
            <a:prstDash val="dash"/>
            <a:tailEnd type="arrow" w="med" len="med"/>
          </a:ln>
        </p:spPr>
        <p:style>
          <a:lnRef idx="1">
            <a:schemeClr val="accent2"/>
          </a:lnRef>
          <a:fillRef idx="0">
            <a:schemeClr val="accent2"/>
          </a:fillRef>
          <a:effectRef idx="0">
            <a:schemeClr val="accent2"/>
          </a:effectRef>
          <a:fontRef idx="minor">
            <a:schemeClr val="tx1"/>
          </a:fontRef>
        </p:style>
      </p:cxnSp>
      <p:sp>
        <p:nvSpPr>
          <p:cNvPr id="3"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1.2.2</a:t>
            </a:r>
            <a:r>
              <a:rPr lang="zh-CN" altLang="en-US" sz="2800" b="1" dirty="0">
                <a:sym typeface="+mn-ea"/>
              </a:rPr>
              <a:t>  </a:t>
            </a:r>
            <a:r>
              <a:rPr lang="en-US" altLang="zh-CN" sz="2800">
                <a:sym typeface="+mn-ea"/>
              </a:rPr>
              <a:t>Google</a:t>
            </a:r>
            <a:r>
              <a:rPr lang="zh-CN" altLang="en-US" sz="2800">
                <a:sym typeface="+mn-ea"/>
              </a:rPr>
              <a:t>思想二：</a:t>
            </a:r>
            <a:r>
              <a:rPr lang="en-US" sz="2800">
                <a:sym typeface="+mn-ea"/>
              </a:rPr>
              <a:t>MapReduce</a:t>
            </a:r>
            <a:endParaRPr lang="en-US" sz="2800" b="1"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06425" y="1492250"/>
            <a:ext cx="9139555" cy="460375"/>
          </a:xfrm>
          <a:prstGeom prst="rect">
            <a:avLst/>
          </a:prstGeom>
          <a:noFill/>
        </p:spPr>
        <p:txBody>
          <a:bodyPr wrap="square" rtlCol="0">
            <a:spAutoFit/>
          </a:bodyPr>
          <a:lstStyle/>
          <a:p>
            <a:r>
              <a:rPr lang="zh-CN" altLang="en-US" sz="2400"/>
              <a:t>（</a:t>
            </a:r>
            <a:r>
              <a:rPr lang="en-US" altLang="zh-CN" sz="2400"/>
              <a:t>2</a:t>
            </a:r>
            <a:r>
              <a:rPr lang="zh-CN" altLang="en-US" sz="2400"/>
              <a:t>）</a:t>
            </a:r>
            <a:r>
              <a:rPr lang="en-US" altLang="zh-CN" sz="2400"/>
              <a:t>MapReduce</a:t>
            </a:r>
            <a:endParaRPr lang="en-US" altLang="zh-CN" sz="2400">
              <a:latin typeface="Arial" panose="020B0604020202020204" pitchFamily="34" charset="0"/>
              <a:cs typeface="Arial" panose="020B0604020202020204" pitchFamily="34" charset="0"/>
            </a:endParaRPr>
          </a:p>
        </p:txBody>
      </p:sp>
      <p:sp>
        <p:nvSpPr>
          <p:cNvPr id="13" name="文本框 12"/>
          <p:cNvSpPr txBox="1"/>
          <p:nvPr/>
        </p:nvSpPr>
        <p:spPr>
          <a:xfrm>
            <a:off x="5647690" y="1906905"/>
            <a:ext cx="3618865" cy="460375"/>
          </a:xfrm>
          <a:prstGeom prst="rect">
            <a:avLst/>
          </a:prstGeom>
          <a:noFill/>
          <a:ln w="12700" cmpd="sng">
            <a:solidFill>
              <a:schemeClr val="accent1">
                <a:shade val="50000"/>
              </a:schemeClr>
            </a:solidFill>
            <a:prstDash val="solid"/>
          </a:ln>
        </p:spPr>
        <p:txBody>
          <a:bodyPr wrap="square" rtlCol="0">
            <a:spAutoFit/>
          </a:bodyPr>
          <a:lstStyle/>
          <a:p>
            <a:pPr algn="ctr"/>
            <a:r>
              <a:rPr lang="en-US" altLang="zh-CN" sz="2400"/>
              <a:t>1+2+3+4+5+6+7+8+9+10</a:t>
            </a:r>
          </a:p>
        </p:txBody>
      </p:sp>
      <p:sp>
        <p:nvSpPr>
          <p:cNvPr id="31" name="文本框 30"/>
          <p:cNvSpPr txBox="1"/>
          <p:nvPr/>
        </p:nvSpPr>
        <p:spPr>
          <a:xfrm>
            <a:off x="3369945" y="2011680"/>
            <a:ext cx="1525905" cy="368300"/>
          </a:xfrm>
          <a:prstGeom prst="rect">
            <a:avLst/>
          </a:prstGeom>
          <a:noFill/>
        </p:spPr>
        <p:txBody>
          <a:bodyPr wrap="square" rtlCol="0">
            <a:spAutoFit/>
          </a:bodyPr>
          <a:lstStyle/>
          <a:p>
            <a:r>
              <a:rPr lang="zh-CN" altLang="en-US"/>
              <a:t>大任务：</a:t>
            </a:r>
          </a:p>
        </p:txBody>
      </p:sp>
      <p:sp>
        <p:nvSpPr>
          <p:cNvPr id="35" name="文本框 34"/>
          <p:cNvSpPr txBox="1"/>
          <p:nvPr/>
        </p:nvSpPr>
        <p:spPr>
          <a:xfrm>
            <a:off x="4895850" y="3659505"/>
            <a:ext cx="1512570" cy="460375"/>
          </a:xfrm>
          <a:prstGeom prst="rect">
            <a:avLst/>
          </a:prstGeom>
          <a:noFill/>
          <a:ln w="12700" cmpd="sng">
            <a:solidFill>
              <a:schemeClr val="accent1">
                <a:shade val="50000"/>
              </a:schemeClr>
            </a:solidFill>
            <a:prstDash val="solid"/>
          </a:ln>
        </p:spPr>
        <p:txBody>
          <a:bodyPr wrap="square" rtlCol="0">
            <a:spAutoFit/>
          </a:bodyPr>
          <a:lstStyle/>
          <a:p>
            <a:pPr algn="ctr"/>
            <a:r>
              <a:rPr lang="en-US" altLang="zh-CN" sz="2400"/>
              <a:t>1+2+3+4</a:t>
            </a:r>
          </a:p>
        </p:txBody>
      </p:sp>
      <p:sp>
        <p:nvSpPr>
          <p:cNvPr id="36" name="文本框 35"/>
          <p:cNvSpPr txBox="1"/>
          <p:nvPr/>
        </p:nvSpPr>
        <p:spPr>
          <a:xfrm>
            <a:off x="3369945" y="3705225"/>
            <a:ext cx="1525905" cy="368300"/>
          </a:xfrm>
          <a:prstGeom prst="rect">
            <a:avLst/>
          </a:prstGeom>
          <a:noFill/>
        </p:spPr>
        <p:txBody>
          <a:bodyPr wrap="square" rtlCol="0">
            <a:spAutoFit/>
          </a:bodyPr>
          <a:lstStyle/>
          <a:p>
            <a:r>
              <a:rPr lang="zh-CN" altLang="en-US"/>
              <a:t>小任务：</a:t>
            </a:r>
          </a:p>
        </p:txBody>
      </p:sp>
      <p:sp>
        <p:nvSpPr>
          <p:cNvPr id="37" name="文本框 36"/>
          <p:cNvSpPr txBox="1"/>
          <p:nvPr/>
        </p:nvSpPr>
        <p:spPr>
          <a:xfrm>
            <a:off x="6736715" y="3658870"/>
            <a:ext cx="1512570" cy="460375"/>
          </a:xfrm>
          <a:prstGeom prst="rect">
            <a:avLst/>
          </a:prstGeom>
          <a:noFill/>
          <a:ln w="12700" cmpd="sng">
            <a:solidFill>
              <a:schemeClr val="accent1">
                <a:shade val="50000"/>
              </a:schemeClr>
            </a:solidFill>
            <a:prstDash val="solid"/>
          </a:ln>
        </p:spPr>
        <p:txBody>
          <a:bodyPr wrap="square" rtlCol="0">
            <a:spAutoFit/>
          </a:bodyPr>
          <a:lstStyle/>
          <a:p>
            <a:pPr algn="ctr"/>
            <a:r>
              <a:rPr lang="en-US" altLang="zh-CN" sz="2400"/>
              <a:t>5+6+7</a:t>
            </a:r>
          </a:p>
        </p:txBody>
      </p:sp>
      <p:sp>
        <p:nvSpPr>
          <p:cNvPr id="38" name="文本框 37"/>
          <p:cNvSpPr txBox="1"/>
          <p:nvPr/>
        </p:nvSpPr>
        <p:spPr>
          <a:xfrm>
            <a:off x="8529955" y="3643630"/>
            <a:ext cx="1512570" cy="460375"/>
          </a:xfrm>
          <a:prstGeom prst="rect">
            <a:avLst/>
          </a:prstGeom>
          <a:noFill/>
          <a:ln w="12700" cmpd="sng">
            <a:solidFill>
              <a:schemeClr val="accent1">
                <a:shade val="50000"/>
              </a:schemeClr>
            </a:solidFill>
            <a:prstDash val="solid"/>
          </a:ln>
        </p:spPr>
        <p:txBody>
          <a:bodyPr wrap="square" rtlCol="0">
            <a:spAutoFit/>
          </a:bodyPr>
          <a:lstStyle/>
          <a:p>
            <a:pPr algn="ctr"/>
            <a:r>
              <a:rPr lang="en-US" altLang="zh-CN" sz="2400"/>
              <a:t>8+9+10</a:t>
            </a:r>
          </a:p>
        </p:txBody>
      </p:sp>
      <p:sp>
        <p:nvSpPr>
          <p:cNvPr id="41" name="文本框 40"/>
          <p:cNvSpPr txBox="1"/>
          <p:nvPr/>
        </p:nvSpPr>
        <p:spPr>
          <a:xfrm>
            <a:off x="5329555" y="5139055"/>
            <a:ext cx="645795" cy="368300"/>
          </a:xfrm>
          <a:prstGeom prst="rect">
            <a:avLst/>
          </a:prstGeom>
          <a:noFill/>
        </p:spPr>
        <p:txBody>
          <a:bodyPr wrap="square" rtlCol="0">
            <a:spAutoFit/>
          </a:bodyPr>
          <a:lstStyle/>
          <a:p>
            <a:pPr algn="ctr"/>
            <a:r>
              <a:rPr lang="en-US" altLang="zh-CN"/>
              <a:t>10</a:t>
            </a:r>
          </a:p>
        </p:txBody>
      </p:sp>
      <p:sp>
        <p:nvSpPr>
          <p:cNvPr id="42" name="文本框 41"/>
          <p:cNvSpPr txBox="1"/>
          <p:nvPr/>
        </p:nvSpPr>
        <p:spPr>
          <a:xfrm>
            <a:off x="7337425" y="5139055"/>
            <a:ext cx="645795" cy="368300"/>
          </a:xfrm>
          <a:prstGeom prst="rect">
            <a:avLst/>
          </a:prstGeom>
          <a:noFill/>
        </p:spPr>
        <p:txBody>
          <a:bodyPr wrap="square" rtlCol="0">
            <a:spAutoFit/>
          </a:bodyPr>
          <a:lstStyle/>
          <a:p>
            <a:pPr algn="ctr"/>
            <a:r>
              <a:rPr lang="en-US" altLang="zh-CN"/>
              <a:t>18</a:t>
            </a:r>
          </a:p>
        </p:txBody>
      </p:sp>
      <p:sp>
        <p:nvSpPr>
          <p:cNvPr id="43" name="文本框 42"/>
          <p:cNvSpPr txBox="1"/>
          <p:nvPr/>
        </p:nvSpPr>
        <p:spPr>
          <a:xfrm>
            <a:off x="8963660" y="5139055"/>
            <a:ext cx="645795" cy="368300"/>
          </a:xfrm>
          <a:prstGeom prst="rect">
            <a:avLst/>
          </a:prstGeom>
          <a:noFill/>
        </p:spPr>
        <p:txBody>
          <a:bodyPr wrap="square" rtlCol="0">
            <a:spAutoFit/>
          </a:bodyPr>
          <a:lstStyle/>
          <a:p>
            <a:pPr algn="ctr"/>
            <a:r>
              <a:rPr lang="en-US" altLang="zh-CN"/>
              <a:t>27</a:t>
            </a:r>
          </a:p>
        </p:txBody>
      </p:sp>
      <p:sp>
        <p:nvSpPr>
          <p:cNvPr id="44" name="下箭头 43"/>
          <p:cNvSpPr/>
          <p:nvPr/>
        </p:nvSpPr>
        <p:spPr>
          <a:xfrm>
            <a:off x="5494655" y="4337050"/>
            <a:ext cx="314325" cy="584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下箭头 44"/>
          <p:cNvSpPr/>
          <p:nvPr/>
        </p:nvSpPr>
        <p:spPr>
          <a:xfrm>
            <a:off x="7337425" y="4354830"/>
            <a:ext cx="314325" cy="584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下箭头 45"/>
          <p:cNvSpPr/>
          <p:nvPr/>
        </p:nvSpPr>
        <p:spPr>
          <a:xfrm>
            <a:off x="9128760" y="4370705"/>
            <a:ext cx="314325" cy="584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7251700" y="6454140"/>
            <a:ext cx="645795" cy="368300"/>
          </a:xfrm>
          <a:prstGeom prst="rect">
            <a:avLst/>
          </a:prstGeom>
          <a:noFill/>
        </p:spPr>
        <p:txBody>
          <a:bodyPr wrap="square" rtlCol="0">
            <a:spAutoFit/>
          </a:bodyPr>
          <a:lstStyle/>
          <a:p>
            <a:pPr algn="ctr"/>
            <a:r>
              <a:rPr lang="en-US" altLang="zh-CN"/>
              <a:t>55</a:t>
            </a:r>
          </a:p>
        </p:txBody>
      </p:sp>
      <p:sp>
        <p:nvSpPr>
          <p:cNvPr id="48" name="下箭头 47"/>
          <p:cNvSpPr/>
          <p:nvPr/>
        </p:nvSpPr>
        <p:spPr>
          <a:xfrm rot="19200000">
            <a:off x="6145530" y="5469255"/>
            <a:ext cx="280670" cy="1149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下箭头 49"/>
          <p:cNvSpPr/>
          <p:nvPr/>
        </p:nvSpPr>
        <p:spPr>
          <a:xfrm>
            <a:off x="7392670" y="5602605"/>
            <a:ext cx="259080" cy="8515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rot="2160000">
            <a:off x="8597265" y="5601335"/>
            <a:ext cx="314325" cy="950595"/>
          </a:xfrm>
          <a:prstGeom prst="downArrow">
            <a:avLst>
              <a:gd name="adj1" fmla="val 4192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3437890" y="3142615"/>
            <a:ext cx="8037830" cy="2370455"/>
          </a:xfrm>
          <a:prstGeom prst="rect">
            <a:avLst/>
          </a:prstGeom>
          <a:noFill/>
          <a:ln w="12700" cmpd="sng">
            <a:solidFill>
              <a:srgbClr val="DC34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3576955" y="5037455"/>
            <a:ext cx="7757160" cy="1785620"/>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下箭头 56"/>
          <p:cNvSpPr/>
          <p:nvPr/>
        </p:nvSpPr>
        <p:spPr>
          <a:xfrm>
            <a:off x="5647690" y="2922270"/>
            <a:ext cx="304800" cy="5886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下箭头 57"/>
          <p:cNvSpPr/>
          <p:nvPr/>
        </p:nvSpPr>
        <p:spPr>
          <a:xfrm>
            <a:off x="7402830" y="2922270"/>
            <a:ext cx="304800" cy="6407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下箭头 58"/>
          <p:cNvSpPr/>
          <p:nvPr/>
        </p:nvSpPr>
        <p:spPr>
          <a:xfrm>
            <a:off x="9138285" y="2746375"/>
            <a:ext cx="304800" cy="816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5747385" y="2745740"/>
            <a:ext cx="3451225" cy="17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下箭头 60"/>
          <p:cNvSpPr/>
          <p:nvPr/>
        </p:nvSpPr>
        <p:spPr>
          <a:xfrm>
            <a:off x="7251700" y="2379980"/>
            <a:ext cx="70104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9609455" y="2379980"/>
            <a:ext cx="589915" cy="368300"/>
          </a:xfrm>
          <a:prstGeom prst="rect">
            <a:avLst/>
          </a:prstGeom>
          <a:noFill/>
        </p:spPr>
        <p:txBody>
          <a:bodyPr wrap="none" rtlCol="0">
            <a:spAutoFit/>
          </a:bodyPr>
          <a:lstStyle/>
          <a:p>
            <a:r>
              <a:rPr lang="en-US" altLang="zh-CN"/>
              <a:t>Split</a:t>
            </a:r>
          </a:p>
        </p:txBody>
      </p:sp>
      <p:sp>
        <p:nvSpPr>
          <p:cNvPr id="63" name="文本框 62"/>
          <p:cNvSpPr txBox="1"/>
          <p:nvPr/>
        </p:nvSpPr>
        <p:spPr>
          <a:xfrm>
            <a:off x="114935" y="4308475"/>
            <a:ext cx="3462655" cy="1337945"/>
          </a:xfrm>
          <a:prstGeom prst="rect">
            <a:avLst/>
          </a:prstGeom>
          <a:noFill/>
        </p:spPr>
        <p:txBody>
          <a:bodyPr wrap="square" rtlCol="0">
            <a:spAutoFit/>
          </a:bodyPr>
          <a:lstStyle/>
          <a:p>
            <a:pPr fontAlgn="auto">
              <a:lnSpc>
                <a:spcPct val="150000"/>
              </a:lnSpc>
            </a:pPr>
            <a:r>
              <a:rPr lang="zh-CN" altLang="en-US" dirty="0">
                <a:solidFill>
                  <a:schemeClr val="tx1"/>
                </a:solidFill>
                <a:sym typeface="+mn-ea"/>
              </a:rPr>
              <a:t>思想和</a:t>
            </a:r>
            <a:r>
              <a:rPr lang="en-US" altLang="zh-CN" dirty="0">
                <a:solidFill>
                  <a:schemeClr val="tx1"/>
                </a:solidFill>
                <a:sym typeface="+mn-ea"/>
              </a:rPr>
              <a:t>Google</a:t>
            </a:r>
            <a:r>
              <a:rPr lang="zh-CN" altLang="en-US" dirty="0">
                <a:solidFill>
                  <a:schemeClr val="tx1"/>
                </a:solidFill>
                <a:sym typeface="+mn-ea"/>
              </a:rPr>
              <a:t>的</a:t>
            </a:r>
            <a:r>
              <a:rPr lang="en-US" altLang="zh-CN" dirty="0">
                <a:solidFill>
                  <a:schemeClr val="tx1"/>
                </a:solidFill>
                <a:sym typeface="+mn-ea"/>
              </a:rPr>
              <a:t>MapReduce</a:t>
            </a:r>
            <a:r>
              <a:rPr lang="zh-CN" altLang="en-US" dirty="0">
                <a:solidFill>
                  <a:schemeClr val="tx1"/>
                </a:solidFill>
                <a:sym typeface="+mn-ea"/>
              </a:rPr>
              <a:t>一样</a:t>
            </a:r>
            <a:endParaRPr lang="zh-CN" altLang="en-US" dirty="0">
              <a:solidFill>
                <a:srgbClr val="FF0000"/>
              </a:solidFill>
              <a:sym typeface="+mn-ea"/>
            </a:endParaRPr>
          </a:p>
          <a:p>
            <a:pPr fontAlgn="auto">
              <a:lnSpc>
                <a:spcPct val="150000"/>
              </a:lnSpc>
            </a:pPr>
            <a:r>
              <a:rPr lang="zh-CN" altLang="en-US" dirty="0">
                <a:solidFill>
                  <a:srgbClr val="FF0000"/>
                </a:solidFill>
                <a:sym typeface="+mn-ea"/>
              </a:rPr>
              <a:t>任务</a:t>
            </a:r>
            <a:r>
              <a:rPr lang="en-US" altLang="zh-CN" dirty="0">
                <a:solidFill>
                  <a:srgbClr val="FF0000"/>
                </a:solidFill>
                <a:sym typeface="+mn-ea"/>
              </a:rPr>
              <a:t>Job = Map + Reduce</a:t>
            </a:r>
            <a:endParaRPr lang="en-US" altLang="zh-CN" dirty="0">
              <a:solidFill>
                <a:srgbClr val="FF0000"/>
              </a:solidFill>
            </a:endParaRPr>
          </a:p>
          <a:p>
            <a:pPr fontAlgn="auto">
              <a:lnSpc>
                <a:spcPct val="150000"/>
              </a:lnSpc>
            </a:pPr>
            <a:r>
              <a:rPr lang="en-US" altLang="zh-CN" dirty="0">
                <a:solidFill>
                  <a:srgbClr val="FF0000"/>
                </a:solidFill>
                <a:sym typeface="+mn-ea"/>
              </a:rPr>
              <a:t>Map</a:t>
            </a:r>
            <a:r>
              <a:rPr lang="zh-CN" altLang="en-US" dirty="0">
                <a:solidFill>
                  <a:srgbClr val="FF0000"/>
                </a:solidFill>
                <a:sym typeface="+mn-ea"/>
              </a:rPr>
              <a:t>的输出是</a:t>
            </a:r>
            <a:r>
              <a:rPr lang="en-US" altLang="zh-CN" dirty="0">
                <a:solidFill>
                  <a:srgbClr val="FF0000"/>
                </a:solidFill>
                <a:sym typeface="+mn-ea"/>
              </a:rPr>
              <a:t>Reduce</a:t>
            </a:r>
            <a:r>
              <a:rPr lang="zh-CN" altLang="en-US" dirty="0">
                <a:solidFill>
                  <a:srgbClr val="FF0000"/>
                </a:solidFill>
                <a:sym typeface="+mn-ea"/>
              </a:rPr>
              <a:t>的输入</a:t>
            </a:r>
          </a:p>
        </p:txBody>
      </p:sp>
      <p:sp>
        <p:nvSpPr>
          <p:cNvPr id="3"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1.2.2</a:t>
            </a:r>
            <a:r>
              <a:rPr lang="zh-CN" altLang="en-US" sz="2800" b="1" dirty="0">
                <a:sym typeface="+mn-ea"/>
              </a:rPr>
              <a:t>  </a:t>
            </a:r>
            <a:r>
              <a:rPr lang="en-US" altLang="zh-CN" sz="2800">
                <a:sym typeface="+mn-ea"/>
              </a:rPr>
              <a:t>Google</a:t>
            </a:r>
            <a:r>
              <a:rPr lang="zh-CN" altLang="en-US" sz="2800">
                <a:sym typeface="+mn-ea"/>
              </a:rPr>
              <a:t>思想二：</a:t>
            </a:r>
            <a:r>
              <a:rPr lang="en-US" sz="2800">
                <a:sym typeface="+mn-ea"/>
              </a:rPr>
              <a:t>MapReduce</a:t>
            </a:r>
            <a:endParaRPr lang="en-US" sz="2800"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95475"/>
            <a:ext cx="10515600" cy="3167380"/>
          </a:xfrm>
        </p:spPr>
        <p:txBody>
          <a:bodyPr/>
          <a:lstStyle/>
          <a:p>
            <a:pPr marL="0" indent="0">
              <a:lnSpc>
                <a:spcPct val="150000"/>
              </a:lnSpc>
              <a:buNone/>
            </a:pPr>
            <a:r>
              <a:rPr lang="en-US" altLang="zh-CN" dirty="0">
                <a:latin typeface="+mj-ea"/>
                <a:ea typeface="+mj-ea"/>
                <a:cs typeface="+mj-ea"/>
                <a:sym typeface="+mn-ea"/>
              </a:rPr>
              <a:t>MapReduce</a:t>
            </a:r>
            <a:r>
              <a:rPr lang="zh-CN" altLang="en-US" dirty="0">
                <a:latin typeface="+mj-ea"/>
                <a:ea typeface="+mj-ea"/>
                <a:cs typeface="+mj-ea"/>
                <a:sym typeface="+mn-ea"/>
              </a:rPr>
              <a:t>采用</a:t>
            </a:r>
            <a:r>
              <a:rPr lang="en-US" altLang="zh-CN" dirty="0">
                <a:latin typeface="+mj-ea"/>
                <a:ea typeface="+mj-ea"/>
                <a:cs typeface="+mj-ea"/>
                <a:sym typeface="+mn-ea"/>
              </a:rPr>
              <a:t>“</a:t>
            </a:r>
            <a:r>
              <a:rPr lang="zh-CN" altLang="en-US" b="1" dirty="0">
                <a:latin typeface="+mj-ea"/>
                <a:ea typeface="+mj-ea"/>
                <a:cs typeface="+mj-ea"/>
                <a:sym typeface="+mn-ea"/>
              </a:rPr>
              <a:t>分而治之</a:t>
            </a:r>
            <a:r>
              <a:rPr lang="en-US" altLang="zh-CN" dirty="0">
                <a:latin typeface="+mj-ea"/>
                <a:ea typeface="+mj-ea"/>
                <a:cs typeface="+mj-ea"/>
                <a:sym typeface="+mn-ea"/>
              </a:rPr>
              <a:t>”</a:t>
            </a:r>
            <a:r>
              <a:rPr lang="zh-CN" altLang="en-US" dirty="0">
                <a:latin typeface="+mj-ea"/>
                <a:ea typeface="+mj-ea"/>
                <a:cs typeface="+mj-ea"/>
                <a:sym typeface="+mn-ea"/>
              </a:rPr>
              <a:t>的思想，把对大规模数据集的操作，</a:t>
            </a:r>
          </a:p>
          <a:p>
            <a:pPr marL="0" indent="0">
              <a:lnSpc>
                <a:spcPct val="150000"/>
              </a:lnSpc>
              <a:buNone/>
            </a:pPr>
            <a:r>
              <a:rPr lang="zh-CN" altLang="en-US" dirty="0">
                <a:latin typeface="+mj-ea"/>
                <a:ea typeface="+mj-ea"/>
                <a:cs typeface="+mj-ea"/>
                <a:sym typeface="+mn-ea"/>
              </a:rPr>
              <a:t>分发给一个主节点管理下的各个子节点共同完成，然后整合各个子</a:t>
            </a:r>
          </a:p>
          <a:p>
            <a:pPr marL="0" indent="0">
              <a:lnSpc>
                <a:spcPct val="150000"/>
              </a:lnSpc>
              <a:buNone/>
            </a:pPr>
            <a:r>
              <a:rPr lang="zh-CN" altLang="en-US" dirty="0">
                <a:latin typeface="+mj-ea"/>
                <a:ea typeface="+mj-ea"/>
                <a:cs typeface="+mj-ea"/>
                <a:sym typeface="+mn-ea"/>
              </a:rPr>
              <a:t>节点的中间结果，得到最终的计算结果。</a:t>
            </a:r>
            <a:endParaRPr lang="zh-CN" altLang="en-US" dirty="0">
              <a:latin typeface="+mj-ea"/>
              <a:ea typeface="+mj-ea"/>
              <a:cs typeface="+mj-ea"/>
            </a:endParaRPr>
          </a:p>
          <a:p>
            <a:pPr marL="0" indent="0">
              <a:lnSpc>
                <a:spcPct val="150000"/>
              </a:lnSpc>
              <a:buNone/>
            </a:pPr>
            <a:r>
              <a:rPr lang="zh-CN" altLang="en-US" dirty="0">
                <a:latin typeface="+mj-ea"/>
                <a:ea typeface="+mj-ea"/>
                <a:cs typeface="+mj-ea"/>
                <a:sym typeface="+mn-ea"/>
              </a:rPr>
              <a:t>简而言之，</a:t>
            </a:r>
            <a:r>
              <a:rPr lang="en-US" altLang="zh-CN" dirty="0">
                <a:latin typeface="+mj-ea"/>
                <a:ea typeface="+mj-ea"/>
                <a:cs typeface="+mj-ea"/>
                <a:sym typeface="+mn-ea"/>
              </a:rPr>
              <a:t>MapReduce</a:t>
            </a:r>
            <a:r>
              <a:rPr lang="zh-CN" altLang="en-US" dirty="0">
                <a:latin typeface="+mj-ea"/>
                <a:ea typeface="+mj-ea"/>
                <a:cs typeface="+mj-ea"/>
                <a:sym typeface="+mn-ea"/>
              </a:rPr>
              <a:t>就是</a:t>
            </a:r>
            <a:r>
              <a:rPr lang="en-US" altLang="zh-CN" dirty="0">
                <a:latin typeface="+mj-ea"/>
                <a:ea typeface="+mj-ea"/>
                <a:cs typeface="+mj-ea"/>
                <a:sym typeface="+mn-ea"/>
              </a:rPr>
              <a:t>“</a:t>
            </a:r>
            <a:r>
              <a:rPr lang="zh-CN" altLang="en-US" b="1" dirty="0">
                <a:latin typeface="+mj-ea"/>
                <a:ea typeface="+mj-ea"/>
                <a:cs typeface="+mj-ea"/>
                <a:sym typeface="+mn-ea"/>
              </a:rPr>
              <a:t>分散任务，汇总结果</a:t>
            </a:r>
            <a:r>
              <a:rPr lang="en-US" altLang="zh-CN" dirty="0">
                <a:latin typeface="+mj-ea"/>
                <a:ea typeface="+mj-ea"/>
                <a:cs typeface="+mj-ea"/>
                <a:sym typeface="+mn-ea"/>
              </a:rPr>
              <a:t>”    </a:t>
            </a:r>
            <a:endParaRPr lang="zh-CN" altLang="en-US">
              <a:latin typeface="+mj-ea"/>
              <a:ea typeface="+mj-ea"/>
              <a:cs typeface="+mj-ea"/>
            </a:endParaRPr>
          </a:p>
        </p:txBody>
      </p:sp>
      <p:sp>
        <p:nvSpPr>
          <p:cNvPr id="2"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1.2.2</a:t>
            </a:r>
            <a:r>
              <a:rPr lang="zh-CN" altLang="en-US" sz="2800" b="1" dirty="0">
                <a:sym typeface="+mn-ea"/>
              </a:rPr>
              <a:t>  </a:t>
            </a:r>
            <a:r>
              <a:rPr lang="en-US" altLang="zh-CN" sz="2800">
                <a:sym typeface="+mn-ea"/>
              </a:rPr>
              <a:t>Google</a:t>
            </a:r>
            <a:r>
              <a:rPr lang="zh-CN" altLang="en-US" sz="2800">
                <a:sym typeface="+mn-ea"/>
              </a:rPr>
              <a:t>思想二：</a:t>
            </a:r>
            <a:r>
              <a:rPr lang="en-US" sz="2800">
                <a:sym typeface="+mn-ea"/>
              </a:rPr>
              <a:t>MapReduce</a:t>
            </a:r>
            <a:endParaRPr lang="en-US" sz="2800"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3</a:t>
            </a:r>
            <a:r>
              <a:rPr lang="zh-CN" altLang="en-US" sz="2400"/>
              <a:t>）</a:t>
            </a:r>
            <a:r>
              <a:rPr lang="zh-CN" altLang="en-US" sz="2400">
                <a:sym typeface="+mn-ea"/>
              </a:rPr>
              <a:t>BigTable：大表 </a:t>
            </a:r>
            <a:endParaRPr lang="en-US" altLang="zh-CN" sz="2400"/>
          </a:p>
        </p:txBody>
      </p:sp>
      <p:graphicFrame>
        <p:nvGraphicFramePr>
          <p:cNvPr id="3" name="表格 2"/>
          <p:cNvGraphicFramePr/>
          <p:nvPr/>
        </p:nvGraphicFramePr>
        <p:xfrm>
          <a:off x="536575" y="3016250"/>
          <a:ext cx="4331970" cy="1143000"/>
        </p:xfrm>
        <a:graphic>
          <a:graphicData uri="http://schemas.openxmlformats.org/drawingml/2006/table">
            <a:tbl>
              <a:tblPr firstRow="1" bandRow="1">
                <a:tableStyleId>{5C22544A-7EE6-4342-B048-85BDC9FD1C3A}</a:tableStyleId>
              </a:tblPr>
              <a:tblGrid>
                <a:gridCol w="866775">
                  <a:extLst>
                    <a:ext uri="{9D8B030D-6E8A-4147-A177-3AD203B41FA5}">
                      <a16:colId xmlns:a16="http://schemas.microsoft.com/office/drawing/2014/main" val="20000"/>
                    </a:ext>
                  </a:extLst>
                </a:gridCol>
                <a:gridCol w="866140">
                  <a:extLst>
                    <a:ext uri="{9D8B030D-6E8A-4147-A177-3AD203B41FA5}">
                      <a16:colId xmlns:a16="http://schemas.microsoft.com/office/drawing/2014/main" val="20001"/>
                    </a:ext>
                  </a:extLst>
                </a:gridCol>
                <a:gridCol w="866140">
                  <a:extLst>
                    <a:ext uri="{9D8B030D-6E8A-4147-A177-3AD203B41FA5}">
                      <a16:colId xmlns:a16="http://schemas.microsoft.com/office/drawing/2014/main" val="20002"/>
                    </a:ext>
                  </a:extLst>
                </a:gridCol>
                <a:gridCol w="579755">
                  <a:extLst>
                    <a:ext uri="{9D8B030D-6E8A-4147-A177-3AD203B41FA5}">
                      <a16:colId xmlns:a16="http://schemas.microsoft.com/office/drawing/2014/main" val="20003"/>
                    </a:ext>
                  </a:extLst>
                </a:gridCol>
                <a:gridCol w="1153160">
                  <a:extLst>
                    <a:ext uri="{9D8B030D-6E8A-4147-A177-3AD203B41FA5}">
                      <a16:colId xmlns:a16="http://schemas.microsoft.com/office/drawing/2014/main" val="20004"/>
                    </a:ext>
                  </a:extLst>
                </a:gridCol>
              </a:tblGrid>
              <a:tr h="381000">
                <a:tc>
                  <a:txBody>
                    <a:bodyPr/>
                    <a:lstStyle/>
                    <a:p>
                      <a:pPr>
                        <a:buNone/>
                      </a:pPr>
                      <a:r>
                        <a:rPr lang="en-US" altLang="zh-CN"/>
                        <a:t>stu_id</a:t>
                      </a:r>
                    </a:p>
                  </a:txBody>
                  <a:tcPr/>
                </a:tc>
                <a:tc>
                  <a:txBody>
                    <a:bodyPr/>
                    <a:lstStyle/>
                    <a:p>
                      <a:pPr>
                        <a:buNone/>
                      </a:pPr>
                      <a:r>
                        <a:rPr lang="en-US" altLang="zh-CN"/>
                        <a:t>name</a:t>
                      </a:r>
                    </a:p>
                  </a:txBody>
                  <a:tcPr/>
                </a:tc>
                <a:tc>
                  <a:txBody>
                    <a:bodyPr/>
                    <a:lstStyle/>
                    <a:p>
                      <a:pPr>
                        <a:buNone/>
                      </a:pPr>
                      <a:r>
                        <a:rPr lang="en-US" altLang="zh-CN"/>
                        <a:t>sex</a:t>
                      </a:r>
                    </a:p>
                  </a:txBody>
                  <a:tcPr/>
                </a:tc>
                <a:tc>
                  <a:txBody>
                    <a:bodyPr/>
                    <a:lstStyle/>
                    <a:p>
                      <a:pPr>
                        <a:buNone/>
                      </a:pPr>
                      <a:r>
                        <a:rPr lang="en-US" altLang="zh-CN" sz="1800">
                          <a:sym typeface="+mn-ea"/>
                        </a:rPr>
                        <a:t>age</a:t>
                      </a:r>
                      <a:endParaRPr lang="zh-CN" altLang="en-US"/>
                    </a:p>
                  </a:txBody>
                  <a:tcPr/>
                </a:tc>
                <a:tc>
                  <a:txBody>
                    <a:bodyPr/>
                    <a:lstStyle/>
                    <a:p>
                      <a:pPr>
                        <a:buNone/>
                      </a:pPr>
                      <a:r>
                        <a:rPr lang="en-US" altLang="zh-CN"/>
                        <a:t>address</a:t>
                      </a:r>
                    </a:p>
                  </a:txBody>
                  <a:tcPr/>
                </a:tc>
                <a:extLst>
                  <a:ext uri="{0D108BD9-81ED-4DB2-BD59-A6C34878D82A}">
                    <a16:rowId xmlns:a16="http://schemas.microsoft.com/office/drawing/2014/main" val="10000"/>
                  </a:ext>
                </a:extLst>
              </a:tr>
              <a:tr h="381000">
                <a:tc>
                  <a:txBody>
                    <a:bodyPr/>
                    <a:lstStyle/>
                    <a:p>
                      <a:pPr>
                        <a:buNone/>
                      </a:pPr>
                      <a:r>
                        <a:rPr lang="en-US" altLang="zh-CN"/>
                        <a:t>001</a:t>
                      </a:r>
                    </a:p>
                  </a:txBody>
                  <a:tcPr/>
                </a:tc>
                <a:tc>
                  <a:txBody>
                    <a:bodyPr/>
                    <a:lstStyle/>
                    <a:p>
                      <a:pPr>
                        <a:buNone/>
                      </a:pPr>
                      <a:r>
                        <a:rPr lang="en-US" altLang="zh-CN"/>
                        <a:t>Alice</a:t>
                      </a:r>
                    </a:p>
                  </a:txBody>
                  <a:tcPr/>
                </a:tc>
                <a:tc>
                  <a:txBody>
                    <a:bodyPr/>
                    <a:lstStyle/>
                    <a:p>
                      <a:pPr>
                        <a:buNone/>
                      </a:pPr>
                      <a:r>
                        <a:rPr lang="zh-CN" altLang="en-US"/>
                        <a:t>女</a:t>
                      </a:r>
                    </a:p>
                  </a:txBody>
                  <a:tcPr/>
                </a:tc>
                <a:tc>
                  <a:txBody>
                    <a:bodyPr/>
                    <a:lstStyle/>
                    <a:p>
                      <a:pPr>
                        <a:buNone/>
                      </a:pPr>
                      <a:r>
                        <a:rPr lang="en-US" altLang="zh-CN"/>
                        <a:t>24</a:t>
                      </a:r>
                    </a:p>
                  </a:txBody>
                  <a:tcPr/>
                </a:tc>
                <a:tc>
                  <a:txBody>
                    <a:bodyPr/>
                    <a:lstStyle/>
                    <a:p>
                      <a:pPr>
                        <a:buNone/>
                      </a:pPr>
                      <a:r>
                        <a:rPr lang="en-US" altLang="zh-CN"/>
                        <a:t>ShenZhen</a:t>
                      </a:r>
                    </a:p>
                  </a:txBody>
                  <a:tcPr/>
                </a:tc>
                <a:extLst>
                  <a:ext uri="{0D108BD9-81ED-4DB2-BD59-A6C34878D82A}">
                    <a16:rowId xmlns:a16="http://schemas.microsoft.com/office/drawing/2014/main" val="10001"/>
                  </a:ext>
                </a:extLst>
              </a:tr>
              <a:tr h="381000">
                <a:tc>
                  <a:txBody>
                    <a:bodyPr/>
                    <a:lstStyle/>
                    <a:p>
                      <a:pPr>
                        <a:buNone/>
                      </a:pPr>
                      <a:r>
                        <a:rPr lang="en-US" altLang="zh-CN"/>
                        <a:t>002</a:t>
                      </a:r>
                    </a:p>
                  </a:txBody>
                  <a:tcPr/>
                </a:tc>
                <a:tc>
                  <a:txBody>
                    <a:bodyPr/>
                    <a:lstStyle/>
                    <a:p>
                      <a:pPr>
                        <a:buNone/>
                      </a:pPr>
                      <a:r>
                        <a:rPr lang="en-US" altLang="zh-CN"/>
                        <a:t>Rain</a:t>
                      </a:r>
                    </a:p>
                  </a:txBody>
                  <a:tcPr/>
                </a:tc>
                <a:tc>
                  <a:txBody>
                    <a:bodyPr/>
                    <a:lstStyle/>
                    <a:p>
                      <a:pPr>
                        <a:buNone/>
                      </a:pPr>
                      <a:r>
                        <a:rPr lang="zh-CN" altLang="en-US"/>
                        <a:t>男</a:t>
                      </a:r>
                    </a:p>
                  </a:txBody>
                  <a:tcPr/>
                </a:tc>
                <a:tc>
                  <a:txBody>
                    <a:bodyPr/>
                    <a:lstStyle/>
                    <a:p>
                      <a:pPr>
                        <a:buNone/>
                      </a:pPr>
                      <a:r>
                        <a:rPr lang="en-US" altLang="zh-CN"/>
                        <a:t>30</a:t>
                      </a:r>
                    </a:p>
                  </a:txBody>
                  <a:tcPr/>
                </a:tc>
                <a:tc>
                  <a:txBody>
                    <a:bodyPr/>
                    <a:lstStyle/>
                    <a:p>
                      <a:pPr>
                        <a:buNone/>
                      </a:pPr>
                      <a:r>
                        <a:rPr lang="en-US" altLang="zh-CN"/>
                        <a:t>Maoming</a:t>
                      </a:r>
                    </a:p>
                  </a:txBody>
                  <a:tcPr/>
                </a:tc>
                <a:extLst>
                  <a:ext uri="{0D108BD9-81ED-4DB2-BD59-A6C34878D82A}">
                    <a16:rowId xmlns:a16="http://schemas.microsoft.com/office/drawing/2014/main" val="10002"/>
                  </a:ext>
                </a:extLst>
              </a:tr>
            </a:tbl>
          </a:graphicData>
        </a:graphic>
      </p:graphicFrame>
      <p:graphicFrame>
        <p:nvGraphicFramePr>
          <p:cNvPr id="5" name="表格 4"/>
          <p:cNvGraphicFramePr/>
          <p:nvPr/>
        </p:nvGraphicFramePr>
        <p:xfrm>
          <a:off x="536575" y="4786630"/>
          <a:ext cx="3913505" cy="1524000"/>
        </p:xfrm>
        <a:graphic>
          <a:graphicData uri="http://schemas.openxmlformats.org/drawingml/2006/table">
            <a:tbl>
              <a:tblPr firstRow="1" bandRow="1">
                <a:tableStyleId>{5C22544A-7EE6-4342-B048-85BDC9FD1C3A}</a:tableStyleId>
              </a:tblPr>
              <a:tblGrid>
                <a:gridCol w="1028120">
                  <a:extLst>
                    <a:ext uri="{9D8B030D-6E8A-4147-A177-3AD203B41FA5}">
                      <a16:colId xmlns:a16="http://schemas.microsoft.com/office/drawing/2014/main" val="20000"/>
                    </a:ext>
                  </a:extLst>
                </a:gridCol>
                <a:gridCol w="1028120">
                  <a:extLst>
                    <a:ext uri="{9D8B030D-6E8A-4147-A177-3AD203B41FA5}">
                      <a16:colId xmlns:a16="http://schemas.microsoft.com/office/drawing/2014/main" val="20001"/>
                    </a:ext>
                  </a:extLst>
                </a:gridCol>
                <a:gridCol w="949935">
                  <a:extLst>
                    <a:ext uri="{9D8B030D-6E8A-4147-A177-3AD203B41FA5}">
                      <a16:colId xmlns:a16="http://schemas.microsoft.com/office/drawing/2014/main" val="20002"/>
                    </a:ext>
                  </a:extLst>
                </a:gridCol>
                <a:gridCol w="907330">
                  <a:extLst>
                    <a:ext uri="{9D8B030D-6E8A-4147-A177-3AD203B41FA5}">
                      <a16:colId xmlns:a16="http://schemas.microsoft.com/office/drawing/2014/main" val="20003"/>
                    </a:ext>
                  </a:extLst>
                </a:gridCol>
              </a:tblGrid>
              <a:tr h="381000">
                <a:tc>
                  <a:txBody>
                    <a:bodyPr/>
                    <a:lstStyle/>
                    <a:p>
                      <a:pPr>
                        <a:buNone/>
                      </a:pPr>
                      <a:r>
                        <a:rPr lang="en-US" altLang="zh-CN"/>
                        <a:t>score_id</a:t>
                      </a:r>
                    </a:p>
                  </a:txBody>
                  <a:tcPr/>
                </a:tc>
                <a:tc>
                  <a:txBody>
                    <a:bodyPr/>
                    <a:lstStyle/>
                    <a:p>
                      <a:pPr>
                        <a:buNone/>
                      </a:pPr>
                      <a:r>
                        <a:rPr lang="en-US" altLang="zh-CN" sz="1800">
                          <a:sym typeface="+mn-ea"/>
                        </a:rPr>
                        <a:t>stu_id</a:t>
                      </a:r>
                      <a:endParaRPr lang="en-US" altLang="zh-CN"/>
                    </a:p>
                  </a:txBody>
                  <a:tcPr/>
                </a:tc>
                <a:tc>
                  <a:txBody>
                    <a:bodyPr/>
                    <a:lstStyle/>
                    <a:p>
                      <a:pPr>
                        <a:buNone/>
                      </a:pPr>
                      <a:r>
                        <a:rPr lang="en-US" altLang="zh-CN"/>
                        <a:t>course</a:t>
                      </a:r>
                    </a:p>
                  </a:txBody>
                  <a:tcPr/>
                </a:tc>
                <a:tc>
                  <a:txBody>
                    <a:bodyPr/>
                    <a:lstStyle/>
                    <a:p>
                      <a:pPr>
                        <a:buNone/>
                      </a:pPr>
                      <a:r>
                        <a:rPr lang="en-US" altLang="zh-CN"/>
                        <a:t>score</a:t>
                      </a:r>
                    </a:p>
                  </a:txBody>
                  <a:tcPr/>
                </a:tc>
                <a:extLst>
                  <a:ext uri="{0D108BD9-81ED-4DB2-BD59-A6C34878D82A}">
                    <a16:rowId xmlns:a16="http://schemas.microsoft.com/office/drawing/2014/main" val="10000"/>
                  </a:ext>
                </a:extLst>
              </a:tr>
              <a:tr h="381000">
                <a:tc>
                  <a:txBody>
                    <a:bodyPr/>
                    <a:lstStyle/>
                    <a:p>
                      <a:pPr>
                        <a:buNone/>
                      </a:pPr>
                      <a:r>
                        <a:rPr lang="en-US" altLang="zh-CN"/>
                        <a:t>1</a:t>
                      </a:r>
                    </a:p>
                  </a:txBody>
                  <a:tcPr/>
                </a:tc>
                <a:tc>
                  <a:txBody>
                    <a:bodyPr/>
                    <a:lstStyle/>
                    <a:p>
                      <a:pPr>
                        <a:buNone/>
                      </a:pPr>
                      <a:r>
                        <a:rPr lang="en-US" altLang="zh-CN"/>
                        <a:t>001</a:t>
                      </a:r>
                    </a:p>
                  </a:txBody>
                  <a:tcPr/>
                </a:tc>
                <a:tc>
                  <a:txBody>
                    <a:bodyPr/>
                    <a:lstStyle/>
                    <a:p>
                      <a:pPr>
                        <a:buNone/>
                      </a:pPr>
                      <a:r>
                        <a:rPr lang="en-US" altLang="zh-CN" sz="1800">
                          <a:sym typeface="+mn-ea"/>
                        </a:rPr>
                        <a:t>chinese</a:t>
                      </a:r>
                      <a:endParaRPr lang="en-US" altLang="zh-CN"/>
                    </a:p>
                  </a:txBody>
                  <a:tcPr/>
                </a:tc>
                <a:tc>
                  <a:txBody>
                    <a:bodyPr/>
                    <a:lstStyle/>
                    <a:p>
                      <a:pPr>
                        <a:buNone/>
                      </a:pPr>
                      <a:r>
                        <a:rPr lang="en-US" altLang="zh-CN"/>
                        <a:t>89</a:t>
                      </a:r>
                    </a:p>
                  </a:txBody>
                  <a:tcPr/>
                </a:tc>
                <a:extLst>
                  <a:ext uri="{0D108BD9-81ED-4DB2-BD59-A6C34878D82A}">
                    <a16:rowId xmlns:a16="http://schemas.microsoft.com/office/drawing/2014/main" val="10001"/>
                  </a:ext>
                </a:extLst>
              </a:tr>
              <a:tr h="381000">
                <a:tc>
                  <a:txBody>
                    <a:bodyPr/>
                    <a:lstStyle/>
                    <a:p>
                      <a:pPr>
                        <a:buNone/>
                      </a:pPr>
                      <a:r>
                        <a:rPr lang="en-US" altLang="zh-CN"/>
                        <a:t>2</a:t>
                      </a:r>
                    </a:p>
                  </a:txBody>
                  <a:tcPr/>
                </a:tc>
                <a:tc>
                  <a:txBody>
                    <a:bodyPr/>
                    <a:lstStyle/>
                    <a:p>
                      <a:pPr>
                        <a:buNone/>
                      </a:pPr>
                      <a:r>
                        <a:rPr lang="en-US" altLang="zh-CN"/>
                        <a:t>001</a:t>
                      </a:r>
                    </a:p>
                  </a:txBody>
                  <a:tcPr/>
                </a:tc>
                <a:tc>
                  <a:txBody>
                    <a:bodyPr/>
                    <a:lstStyle/>
                    <a:p>
                      <a:pPr>
                        <a:buNone/>
                      </a:pPr>
                      <a:r>
                        <a:rPr lang="en-US" altLang="zh-CN" sz="1800">
                          <a:sym typeface="+mn-ea"/>
                        </a:rPr>
                        <a:t>math</a:t>
                      </a:r>
                      <a:endParaRPr lang="en-US" altLang="zh-CN"/>
                    </a:p>
                  </a:txBody>
                  <a:tcPr/>
                </a:tc>
                <a:tc>
                  <a:txBody>
                    <a:bodyPr/>
                    <a:lstStyle/>
                    <a:p>
                      <a:pPr>
                        <a:buNone/>
                      </a:pPr>
                      <a:r>
                        <a:rPr lang="en-US" altLang="zh-CN"/>
                        <a:t>90</a:t>
                      </a:r>
                    </a:p>
                  </a:txBody>
                  <a:tcPr/>
                </a:tc>
                <a:extLst>
                  <a:ext uri="{0D108BD9-81ED-4DB2-BD59-A6C34878D82A}">
                    <a16:rowId xmlns:a16="http://schemas.microsoft.com/office/drawing/2014/main" val="10002"/>
                  </a:ext>
                </a:extLst>
              </a:tr>
              <a:tr h="381000">
                <a:tc>
                  <a:txBody>
                    <a:bodyPr/>
                    <a:lstStyle/>
                    <a:p>
                      <a:pPr>
                        <a:buNone/>
                      </a:pPr>
                      <a:r>
                        <a:rPr lang="en-US" altLang="zh-CN"/>
                        <a:t>3</a:t>
                      </a:r>
                    </a:p>
                  </a:txBody>
                  <a:tcPr/>
                </a:tc>
                <a:tc>
                  <a:txBody>
                    <a:bodyPr/>
                    <a:lstStyle/>
                    <a:p>
                      <a:pPr>
                        <a:buNone/>
                      </a:pPr>
                      <a:r>
                        <a:rPr lang="en-US" altLang="zh-CN"/>
                        <a:t>002</a:t>
                      </a:r>
                    </a:p>
                  </a:txBody>
                  <a:tcPr/>
                </a:tc>
                <a:tc>
                  <a:txBody>
                    <a:bodyPr/>
                    <a:lstStyle/>
                    <a:p>
                      <a:pPr>
                        <a:buNone/>
                      </a:pPr>
                      <a:r>
                        <a:rPr lang="en-US" altLang="zh-CN"/>
                        <a:t>chinese</a:t>
                      </a:r>
                    </a:p>
                  </a:txBody>
                  <a:tcPr/>
                </a:tc>
                <a:tc>
                  <a:txBody>
                    <a:bodyPr/>
                    <a:lstStyle/>
                    <a:p>
                      <a:pPr>
                        <a:buNone/>
                      </a:pPr>
                      <a:r>
                        <a:rPr lang="en-US" altLang="zh-CN"/>
                        <a:t>91</a:t>
                      </a:r>
                    </a:p>
                  </a:txBody>
                  <a:tcPr/>
                </a:tc>
                <a:extLst>
                  <a:ext uri="{0D108BD9-81ED-4DB2-BD59-A6C34878D82A}">
                    <a16:rowId xmlns:a16="http://schemas.microsoft.com/office/drawing/2014/main" val="10003"/>
                  </a:ext>
                </a:extLst>
              </a:tr>
            </a:tbl>
          </a:graphicData>
        </a:graphic>
      </p:graphicFrame>
      <p:sp>
        <p:nvSpPr>
          <p:cNvPr id="6" name="文本框 5"/>
          <p:cNvSpPr txBox="1"/>
          <p:nvPr/>
        </p:nvSpPr>
        <p:spPr>
          <a:xfrm>
            <a:off x="645795" y="2525395"/>
            <a:ext cx="1452245" cy="368300"/>
          </a:xfrm>
          <a:prstGeom prst="rect">
            <a:avLst/>
          </a:prstGeom>
          <a:noFill/>
        </p:spPr>
        <p:txBody>
          <a:bodyPr wrap="square" rtlCol="0">
            <a:spAutoFit/>
          </a:bodyPr>
          <a:lstStyle/>
          <a:p>
            <a:r>
              <a:rPr lang="zh-CN" altLang="en-US"/>
              <a:t>学生信息表</a:t>
            </a:r>
          </a:p>
        </p:txBody>
      </p:sp>
      <p:sp>
        <p:nvSpPr>
          <p:cNvPr id="8" name="文本框 7"/>
          <p:cNvSpPr txBox="1"/>
          <p:nvPr/>
        </p:nvSpPr>
        <p:spPr>
          <a:xfrm>
            <a:off x="536575" y="4418330"/>
            <a:ext cx="1452245" cy="368300"/>
          </a:xfrm>
          <a:prstGeom prst="rect">
            <a:avLst/>
          </a:prstGeom>
          <a:noFill/>
        </p:spPr>
        <p:txBody>
          <a:bodyPr wrap="square" rtlCol="0">
            <a:spAutoFit/>
          </a:bodyPr>
          <a:lstStyle/>
          <a:p>
            <a:r>
              <a:rPr lang="zh-CN" altLang="en-US"/>
              <a:t>学生成绩表</a:t>
            </a:r>
          </a:p>
        </p:txBody>
      </p:sp>
      <p:graphicFrame>
        <p:nvGraphicFramePr>
          <p:cNvPr id="9" name="表格 8"/>
          <p:cNvGraphicFramePr/>
          <p:nvPr/>
        </p:nvGraphicFramePr>
        <p:xfrm>
          <a:off x="6432550" y="2366645"/>
          <a:ext cx="5566410" cy="4159885"/>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000"/>
                    </a:ext>
                  </a:extLst>
                </a:gridCol>
                <a:gridCol w="713740">
                  <a:extLst>
                    <a:ext uri="{9D8B030D-6E8A-4147-A177-3AD203B41FA5}">
                      <a16:colId xmlns:a16="http://schemas.microsoft.com/office/drawing/2014/main" val="20001"/>
                    </a:ext>
                  </a:extLst>
                </a:gridCol>
                <a:gridCol w="116840">
                  <a:extLst>
                    <a:ext uri="{9D8B030D-6E8A-4147-A177-3AD203B41FA5}">
                      <a16:colId xmlns:a16="http://schemas.microsoft.com/office/drawing/2014/main" val="20002"/>
                    </a:ext>
                  </a:extLst>
                </a:gridCol>
                <a:gridCol w="61341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436880">
                  <a:extLst>
                    <a:ext uri="{9D8B030D-6E8A-4147-A177-3AD203B41FA5}">
                      <a16:colId xmlns:a16="http://schemas.microsoft.com/office/drawing/2014/main" val="20005"/>
                    </a:ext>
                  </a:extLst>
                </a:gridCol>
                <a:gridCol w="918210">
                  <a:extLst>
                    <a:ext uri="{9D8B030D-6E8A-4147-A177-3AD203B41FA5}">
                      <a16:colId xmlns:a16="http://schemas.microsoft.com/office/drawing/2014/main" val="20006"/>
                    </a:ext>
                  </a:extLst>
                </a:gridCol>
                <a:gridCol w="939165">
                  <a:extLst>
                    <a:ext uri="{9D8B030D-6E8A-4147-A177-3AD203B41FA5}">
                      <a16:colId xmlns:a16="http://schemas.microsoft.com/office/drawing/2014/main" val="20007"/>
                    </a:ext>
                  </a:extLst>
                </a:gridCol>
                <a:gridCol w="908685">
                  <a:extLst>
                    <a:ext uri="{9D8B030D-6E8A-4147-A177-3AD203B41FA5}">
                      <a16:colId xmlns:a16="http://schemas.microsoft.com/office/drawing/2014/main" val="20008"/>
                    </a:ext>
                  </a:extLst>
                </a:gridCol>
              </a:tblGrid>
              <a:tr h="640080">
                <a:tc rowSpan="2">
                  <a:txBody>
                    <a:bodyPr/>
                    <a:lstStyle/>
                    <a:p>
                      <a:pPr>
                        <a:buNone/>
                      </a:pPr>
                      <a:r>
                        <a:rPr lang="en-US" altLang="zh-CN" sz="2000">
                          <a:solidFill>
                            <a:srgbClr val="FF0000"/>
                          </a:solidFill>
                        </a:rPr>
                        <a:t>RowKey</a:t>
                      </a:r>
                    </a:p>
                  </a:txBody>
                  <a:tcPr/>
                </a:tc>
                <a:tc gridSpan="6">
                  <a:txBody>
                    <a:bodyPr/>
                    <a:lstStyle/>
                    <a:p>
                      <a:pPr algn="ctr">
                        <a:buNone/>
                      </a:pPr>
                      <a:r>
                        <a:rPr lang="en-US" altLang="zh-CN"/>
                        <a:t>info(</a:t>
                      </a:r>
                      <a:r>
                        <a:rPr lang="zh-CN" altLang="en-US"/>
                        <a:t>列族</a:t>
                      </a:r>
                      <a:r>
                        <a:rPr lang="en-US" altLang="zh-CN"/>
                        <a:t>)</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buNone/>
                      </a:pPr>
                      <a:r>
                        <a:rPr lang="en-US" altLang="zh-CN" sz="1800">
                          <a:sym typeface="+mn-ea"/>
                        </a:rPr>
                        <a:t>score(</a:t>
                      </a:r>
                      <a:r>
                        <a:rPr lang="zh-CN" altLang="en-US" sz="1800">
                          <a:sym typeface="+mn-ea"/>
                        </a:rPr>
                        <a:t>列族</a:t>
                      </a:r>
                      <a:r>
                        <a:rPr lang="en-US" altLang="zh-CN" sz="1800">
                          <a:sym typeface="+mn-ea"/>
                        </a:rPr>
                        <a:t>)</a:t>
                      </a:r>
                    </a:p>
                    <a:p>
                      <a:pPr>
                        <a:buNone/>
                      </a:pPr>
                      <a:endParaRPr lang="en-US" altLang="zh-CN"/>
                    </a:p>
                  </a:txBody>
                  <a:tcPr/>
                </a:tc>
                <a:tc hMerge="1">
                  <a:txBody>
                    <a:bodyPr/>
                    <a:lstStyle/>
                    <a:p>
                      <a:endParaRPr lang="zh-CN"/>
                    </a:p>
                  </a:txBody>
                  <a:tcPr/>
                </a:tc>
                <a:extLst>
                  <a:ext uri="{0D108BD9-81ED-4DB2-BD59-A6C34878D82A}">
                    <a16:rowId xmlns:a16="http://schemas.microsoft.com/office/drawing/2014/main" val="10000"/>
                  </a:ext>
                </a:extLst>
              </a:tr>
              <a:tr h="365760">
                <a:tc vMerge="1">
                  <a:txBody>
                    <a:bodyPr/>
                    <a:lstStyle/>
                    <a:p>
                      <a:endParaRPr lang="zh-CN"/>
                    </a:p>
                  </a:txBody>
                  <a:tcPr/>
                </a:tc>
                <a:tc gridSpan="2">
                  <a:txBody>
                    <a:bodyPr/>
                    <a:lstStyle/>
                    <a:p>
                      <a:pPr>
                        <a:buNone/>
                      </a:pPr>
                      <a:r>
                        <a:rPr lang="en-US" altLang="zh-CN"/>
                        <a:t>name</a:t>
                      </a:r>
                    </a:p>
                  </a:txBody>
                  <a:tcPr>
                    <a:solidFill>
                      <a:srgbClr val="5B9BD5"/>
                    </a:solidFill>
                  </a:tcPr>
                </a:tc>
                <a:tc hMerge="1">
                  <a:txBody>
                    <a:bodyPr/>
                    <a:lstStyle/>
                    <a:p>
                      <a:endParaRPr lang="zh-CN"/>
                    </a:p>
                  </a:txBody>
                  <a:tcPr/>
                </a:tc>
                <a:tc>
                  <a:txBody>
                    <a:bodyPr/>
                    <a:lstStyle/>
                    <a:p>
                      <a:pPr>
                        <a:buNone/>
                      </a:pPr>
                      <a:r>
                        <a:rPr lang="en-US" altLang="zh-CN"/>
                        <a:t>sex</a:t>
                      </a:r>
                    </a:p>
                  </a:txBody>
                  <a:tcPr>
                    <a:solidFill>
                      <a:srgbClr val="5B9BD5"/>
                    </a:solidFill>
                  </a:tcPr>
                </a:tc>
                <a:tc gridSpan="2">
                  <a:txBody>
                    <a:bodyPr/>
                    <a:lstStyle/>
                    <a:p>
                      <a:pPr>
                        <a:buNone/>
                      </a:pPr>
                      <a:r>
                        <a:rPr lang="en-US" altLang="zh-CN"/>
                        <a:t>age</a:t>
                      </a:r>
                    </a:p>
                  </a:txBody>
                  <a:tcPr>
                    <a:solidFill>
                      <a:srgbClr val="5B9BD5"/>
                    </a:solidFill>
                  </a:tcPr>
                </a:tc>
                <a:tc hMerge="1">
                  <a:txBody>
                    <a:bodyPr/>
                    <a:lstStyle/>
                    <a:p>
                      <a:endParaRPr lang="zh-CN"/>
                    </a:p>
                  </a:txBody>
                  <a:tcPr/>
                </a:tc>
                <a:tc>
                  <a:txBody>
                    <a:bodyPr/>
                    <a:lstStyle/>
                    <a:p>
                      <a:pPr>
                        <a:buNone/>
                      </a:pPr>
                      <a:r>
                        <a:rPr lang="en-US" altLang="zh-CN"/>
                        <a:t>address</a:t>
                      </a:r>
                    </a:p>
                  </a:txBody>
                  <a:tcPr>
                    <a:solidFill>
                      <a:srgbClr val="5B9BD5"/>
                    </a:solidFill>
                  </a:tcPr>
                </a:tc>
                <a:tc>
                  <a:txBody>
                    <a:bodyPr/>
                    <a:lstStyle/>
                    <a:p>
                      <a:pPr>
                        <a:buNone/>
                      </a:pPr>
                      <a:r>
                        <a:rPr lang="en-US" altLang="zh-CN" sz="1800">
                          <a:sym typeface="+mn-ea"/>
                        </a:rPr>
                        <a:t>chinese</a:t>
                      </a:r>
                      <a:endParaRPr lang="en-US" altLang="zh-CN"/>
                    </a:p>
                  </a:txBody>
                  <a:tcPr>
                    <a:solidFill>
                      <a:srgbClr val="5B9BD5"/>
                    </a:solidFill>
                  </a:tcPr>
                </a:tc>
                <a:tc>
                  <a:txBody>
                    <a:bodyPr/>
                    <a:lstStyle/>
                    <a:p>
                      <a:pPr>
                        <a:buNone/>
                      </a:pPr>
                      <a:r>
                        <a:rPr lang="en-US" altLang="zh-CN" sz="1800">
                          <a:sym typeface="+mn-ea"/>
                        </a:rPr>
                        <a:t>math</a:t>
                      </a:r>
                      <a:endParaRPr lang="en-US" altLang="zh-CN"/>
                    </a:p>
                  </a:txBody>
                  <a:tcPr>
                    <a:solidFill>
                      <a:srgbClr val="5B9BD5"/>
                    </a:solidFill>
                  </a:tcPr>
                </a:tc>
                <a:extLst>
                  <a:ext uri="{0D108BD9-81ED-4DB2-BD59-A6C34878D82A}">
                    <a16:rowId xmlns:a16="http://schemas.microsoft.com/office/drawing/2014/main" val="10001"/>
                  </a:ext>
                </a:extLst>
              </a:tr>
              <a:tr h="386080">
                <a:tc>
                  <a:txBody>
                    <a:bodyPr/>
                    <a:lstStyle/>
                    <a:p>
                      <a:pPr>
                        <a:buNone/>
                      </a:pPr>
                      <a:r>
                        <a:rPr lang="en-US" altLang="zh-CN"/>
                        <a:t>001</a:t>
                      </a:r>
                    </a:p>
                  </a:txBody>
                  <a:tcPr/>
                </a:tc>
                <a:tc gridSpan="4">
                  <a:txBody>
                    <a:bodyPr/>
                    <a:lstStyle/>
                    <a:p>
                      <a:pPr>
                        <a:buNone/>
                      </a:pPr>
                      <a:r>
                        <a:rPr lang="en-US" altLang="zh-CN"/>
                        <a:t>Alice</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6576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r>
                        <a:rPr lang="zh-CN" altLang="en-US" sz="1800">
                          <a:sym typeface="+mn-ea"/>
                        </a:rPr>
                        <a:t>女</a:t>
                      </a: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6576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r>
                        <a:rPr lang="en-US" altLang="zh-CN" sz="1800">
                          <a:sym typeface="+mn-ea"/>
                        </a:rPr>
                        <a:t>24</a:t>
                      </a:r>
                      <a:endParaRPr lang="zh-CN" altLang="en-US"/>
                    </a:p>
                  </a:txBody>
                  <a:tcPr/>
                </a:tc>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64008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r>
                        <a:rPr lang="en-US" altLang="zh-CN"/>
                        <a:t>ShenZhen</a:t>
                      </a:r>
                    </a:p>
                  </a:txBody>
                  <a:tcPr/>
                </a:tc>
                <a:tc>
                  <a:txBody>
                    <a:bodyPr/>
                    <a:lstStyle/>
                    <a:p>
                      <a:pPr>
                        <a:buNone/>
                      </a:pPr>
                      <a:endParaRPr lang="en-US" altLang="zh-CN"/>
                    </a:p>
                  </a:txBody>
                  <a:tcPr/>
                </a:tc>
                <a:tc>
                  <a:txBody>
                    <a:bodyPr/>
                    <a:lstStyle/>
                    <a:p>
                      <a:pPr>
                        <a:buNone/>
                      </a:pPr>
                      <a:endParaRPr lang="zh-CN" altLang="en-US"/>
                    </a:p>
                  </a:txBody>
                  <a:tcPr/>
                </a:tc>
                <a:extLst>
                  <a:ext uri="{0D108BD9-81ED-4DB2-BD59-A6C34878D82A}">
                    <a16:rowId xmlns:a16="http://schemas.microsoft.com/office/drawing/2014/main" val="10005"/>
                  </a:ext>
                </a:extLst>
              </a:tr>
              <a:tr h="38608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sz="1800">
                          <a:sym typeface="+mn-ea"/>
                        </a:rPr>
                        <a:t>89</a:t>
                      </a:r>
                      <a:endParaRPr lang="zh-CN" altLang="en-US"/>
                    </a:p>
                  </a:txBody>
                  <a:tcPr/>
                </a:tc>
                <a:tc>
                  <a:txBody>
                    <a:bodyPr/>
                    <a:lstStyle/>
                    <a:p>
                      <a:pPr>
                        <a:buNone/>
                      </a:pPr>
                      <a:endParaRPr lang="en-US" altLang="zh-CN"/>
                    </a:p>
                  </a:txBody>
                  <a:tcPr/>
                </a:tc>
                <a:extLst>
                  <a:ext uri="{0D108BD9-81ED-4DB2-BD59-A6C34878D82A}">
                    <a16:rowId xmlns:a16="http://schemas.microsoft.com/office/drawing/2014/main" val="10006"/>
                  </a:ext>
                </a:extLst>
              </a:tr>
              <a:tr h="505460">
                <a:tc>
                  <a:txBody>
                    <a:bodyPr/>
                    <a:lstStyle/>
                    <a:p>
                      <a:pPr>
                        <a:buNone/>
                      </a:pPr>
                      <a:r>
                        <a:rPr lang="en-US" altLang="zh-CN"/>
                        <a:t>001</a:t>
                      </a:r>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sz="1800">
                          <a:sym typeface="+mn-ea"/>
                        </a:rPr>
                        <a:t>90</a:t>
                      </a:r>
                      <a:endParaRPr lang="en-US" altLang="zh-CN"/>
                    </a:p>
                  </a:txBody>
                  <a:tcPr/>
                </a:tc>
                <a:extLst>
                  <a:ext uri="{0D108BD9-81ED-4DB2-BD59-A6C34878D82A}">
                    <a16:rowId xmlns:a16="http://schemas.microsoft.com/office/drawing/2014/main" val="10007"/>
                  </a:ext>
                </a:extLst>
              </a:tr>
              <a:tr h="504825">
                <a:tc>
                  <a:txBody>
                    <a:bodyPr/>
                    <a:lstStyle/>
                    <a:p>
                      <a:pPr>
                        <a:buNone/>
                      </a:pPr>
                      <a:r>
                        <a:rPr lang="en-US" altLang="zh-CN"/>
                        <a:t>002</a:t>
                      </a:r>
                    </a:p>
                  </a:txBody>
                  <a:tcPr/>
                </a:tc>
                <a:tc>
                  <a:txBody>
                    <a:bodyPr/>
                    <a:lstStyle/>
                    <a:p>
                      <a:pPr>
                        <a:buNone/>
                      </a:pPr>
                      <a:r>
                        <a:rPr lang="en-US" altLang="zh-CN"/>
                        <a:t>Rain</a:t>
                      </a:r>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en-US" altLang="zh-CN"/>
                    </a:p>
                  </a:txBody>
                  <a:tcPr/>
                </a:tc>
                <a:extLst>
                  <a:ext uri="{0D108BD9-81ED-4DB2-BD59-A6C34878D82A}">
                    <a16:rowId xmlns:a16="http://schemas.microsoft.com/office/drawing/2014/main" val="10008"/>
                  </a:ext>
                </a:extLst>
              </a:tr>
            </a:tbl>
          </a:graphicData>
        </a:graphic>
      </p:graphicFrame>
      <p:sp>
        <p:nvSpPr>
          <p:cNvPr id="12" name="右箭头 11"/>
          <p:cNvSpPr/>
          <p:nvPr/>
        </p:nvSpPr>
        <p:spPr>
          <a:xfrm>
            <a:off x="5036185" y="4258945"/>
            <a:ext cx="1139825" cy="687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曲线连接符 12"/>
          <p:cNvCxnSpPr/>
          <p:nvPr/>
        </p:nvCxnSpPr>
        <p:spPr>
          <a:xfrm rot="5400000" flipV="1">
            <a:off x="705485" y="3767455"/>
            <a:ext cx="1639570" cy="749300"/>
          </a:xfrm>
          <a:prstGeom prst="curvedConnector3">
            <a:avLst>
              <a:gd name="adj1" fmla="val 5003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847840" y="1483995"/>
            <a:ext cx="4512945" cy="783590"/>
          </a:xfrm>
          <a:prstGeom prst="rect">
            <a:avLst/>
          </a:prstGeom>
          <a:noFill/>
        </p:spPr>
        <p:txBody>
          <a:bodyPr wrap="square" rtlCol="0">
            <a:spAutoFit/>
          </a:bodyPr>
          <a:lstStyle/>
          <a:p>
            <a:pPr fontAlgn="auto">
              <a:lnSpc>
                <a:spcPct val="150000"/>
              </a:lnSpc>
            </a:pPr>
            <a:r>
              <a:rPr lang="en-US" altLang="zh-CN" sz="1500">
                <a:solidFill>
                  <a:srgbClr val="FF0000"/>
                </a:solidFill>
              </a:rPr>
              <a:t>RowKey</a:t>
            </a:r>
            <a:r>
              <a:rPr lang="zh-CN" altLang="en-US" sz="1500">
                <a:solidFill>
                  <a:srgbClr val="FF0000"/>
                </a:solidFill>
              </a:rPr>
              <a:t>相当于</a:t>
            </a:r>
            <a:r>
              <a:rPr lang="en-US" altLang="zh-CN" sz="1500">
                <a:solidFill>
                  <a:srgbClr val="FF0000"/>
                </a:solidFill>
              </a:rPr>
              <a:t>MySQL</a:t>
            </a:r>
            <a:r>
              <a:rPr lang="zh-CN" altLang="en-US" sz="1500">
                <a:solidFill>
                  <a:srgbClr val="FF0000"/>
                </a:solidFill>
              </a:rPr>
              <a:t>的主键，不能为空，可以重复。</a:t>
            </a:r>
          </a:p>
          <a:p>
            <a:pPr fontAlgn="auto">
              <a:lnSpc>
                <a:spcPct val="150000"/>
              </a:lnSpc>
            </a:pPr>
            <a:r>
              <a:rPr lang="zh-CN" altLang="en-US" sz="1500">
                <a:solidFill>
                  <a:srgbClr val="FF0000"/>
                </a:solidFill>
              </a:rPr>
              <a:t>相同的</a:t>
            </a:r>
            <a:r>
              <a:rPr lang="en-US" altLang="zh-CN" sz="1500">
                <a:solidFill>
                  <a:srgbClr val="FF0000"/>
                </a:solidFill>
              </a:rPr>
              <a:t>rowkey</a:t>
            </a:r>
            <a:r>
              <a:rPr lang="zh-CN" altLang="en-US" sz="1500">
                <a:solidFill>
                  <a:srgbClr val="FF0000"/>
                </a:solidFill>
              </a:rPr>
              <a:t>是一行记录</a:t>
            </a:r>
          </a:p>
        </p:txBody>
      </p:sp>
      <p:sp>
        <p:nvSpPr>
          <p:cNvPr id="15" name="圆角矩形 14"/>
          <p:cNvSpPr/>
          <p:nvPr/>
        </p:nvSpPr>
        <p:spPr>
          <a:xfrm>
            <a:off x="6296025" y="3321685"/>
            <a:ext cx="5616575" cy="2640330"/>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9" name="文本框 68"/>
          <p:cNvSpPr txBox="1"/>
          <p:nvPr/>
        </p:nvSpPr>
        <p:spPr>
          <a:xfrm>
            <a:off x="1216025" y="2037080"/>
            <a:ext cx="4541520" cy="398780"/>
          </a:xfrm>
          <a:prstGeom prst="rect">
            <a:avLst/>
          </a:prstGeom>
          <a:noFill/>
        </p:spPr>
        <p:txBody>
          <a:bodyPr wrap="square" rtlCol="0">
            <a:spAutoFit/>
          </a:bodyPr>
          <a:lstStyle/>
          <a:p>
            <a:r>
              <a:rPr lang="en-US" altLang="zh-CN" sz="2000"/>
              <a:t>BigTable</a:t>
            </a:r>
            <a:r>
              <a:rPr lang="zh-CN" altLang="en-US" sz="2000"/>
              <a:t>的数据模型，与</a:t>
            </a:r>
            <a:r>
              <a:rPr lang="en-US" altLang="zh-CN" sz="2000"/>
              <a:t>MySQL</a:t>
            </a:r>
            <a:r>
              <a:rPr lang="zh-CN" altLang="en-US" sz="2000"/>
              <a:t>比较</a:t>
            </a:r>
          </a:p>
        </p:txBody>
      </p:sp>
      <p:sp>
        <p:nvSpPr>
          <p:cNvPr id="10"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1.2.3</a:t>
            </a:r>
            <a:r>
              <a:rPr lang="zh-CN" altLang="en-US" sz="2800" b="1" dirty="0">
                <a:sym typeface="+mn-ea"/>
              </a:rPr>
              <a:t>  </a:t>
            </a:r>
            <a:r>
              <a:rPr lang="en-US" altLang="zh-CN" sz="2800">
                <a:sym typeface="+mn-ea"/>
              </a:rPr>
              <a:t>Google</a:t>
            </a:r>
            <a:r>
              <a:rPr lang="zh-CN" altLang="en-US" sz="2800">
                <a:sym typeface="+mn-ea"/>
              </a:rPr>
              <a:t>思想三：</a:t>
            </a:r>
            <a:r>
              <a:rPr lang="en-US" sz="2800">
                <a:sym typeface="+mn-ea"/>
              </a:rPr>
              <a:t>BigTable</a:t>
            </a:r>
            <a:endParaRPr lang="en-US" sz="2800" b="1"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578100" y="3553460"/>
            <a:ext cx="2003425" cy="368300"/>
          </a:xfrm>
          <a:prstGeom prst="rect">
            <a:avLst/>
          </a:prstGeom>
          <a:noFill/>
        </p:spPr>
        <p:txBody>
          <a:bodyPr wrap="square" rtlCol="0">
            <a:spAutoFit/>
          </a:bodyPr>
          <a:lstStyle/>
          <a:p>
            <a:r>
              <a:rPr lang="en-US" altLang="zh-CN"/>
              <a:t>    Column Family</a:t>
            </a:r>
          </a:p>
        </p:txBody>
      </p:sp>
      <p:sp>
        <p:nvSpPr>
          <p:cNvPr id="15" name="文本框 14"/>
          <p:cNvSpPr txBox="1"/>
          <p:nvPr/>
        </p:nvSpPr>
        <p:spPr>
          <a:xfrm>
            <a:off x="1966595" y="4390390"/>
            <a:ext cx="937260" cy="368300"/>
          </a:xfrm>
          <a:prstGeom prst="rect">
            <a:avLst/>
          </a:prstGeom>
          <a:noFill/>
        </p:spPr>
        <p:txBody>
          <a:bodyPr wrap="square" rtlCol="0">
            <a:spAutoFit/>
          </a:bodyPr>
          <a:lstStyle/>
          <a:p>
            <a:r>
              <a:rPr lang="en-US" altLang="zh-CN"/>
              <a:t>Column</a:t>
            </a:r>
          </a:p>
        </p:txBody>
      </p:sp>
      <p:sp>
        <p:nvSpPr>
          <p:cNvPr id="16" name="文本框 15"/>
          <p:cNvSpPr txBox="1"/>
          <p:nvPr/>
        </p:nvSpPr>
        <p:spPr>
          <a:xfrm>
            <a:off x="3791585" y="4406265"/>
            <a:ext cx="937260" cy="368300"/>
          </a:xfrm>
          <a:prstGeom prst="rect">
            <a:avLst/>
          </a:prstGeom>
          <a:noFill/>
        </p:spPr>
        <p:txBody>
          <a:bodyPr wrap="square" rtlCol="0">
            <a:spAutoFit/>
          </a:bodyPr>
          <a:lstStyle/>
          <a:p>
            <a:r>
              <a:rPr lang="en-US" altLang="zh-CN"/>
              <a:t>Column</a:t>
            </a:r>
          </a:p>
        </p:txBody>
      </p:sp>
      <p:cxnSp>
        <p:nvCxnSpPr>
          <p:cNvPr id="17" name="直接箭头连接符 16"/>
          <p:cNvCxnSpPr/>
          <p:nvPr/>
        </p:nvCxnSpPr>
        <p:spPr>
          <a:xfrm flipH="1">
            <a:off x="2417445" y="3921760"/>
            <a:ext cx="889635" cy="624840"/>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291840" y="3937635"/>
            <a:ext cx="874395" cy="514985"/>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387975" y="4452620"/>
            <a:ext cx="937260" cy="368300"/>
          </a:xfrm>
          <a:prstGeom prst="rect">
            <a:avLst/>
          </a:prstGeom>
          <a:noFill/>
        </p:spPr>
        <p:txBody>
          <a:bodyPr wrap="square" rtlCol="0">
            <a:spAutoFit/>
          </a:bodyPr>
          <a:lstStyle/>
          <a:p>
            <a:r>
              <a:rPr lang="en-US" altLang="zh-CN"/>
              <a:t>...</a:t>
            </a:r>
          </a:p>
        </p:txBody>
      </p:sp>
      <p:cxnSp>
        <p:nvCxnSpPr>
          <p:cNvPr id="21" name="直接箭头连接符 20"/>
          <p:cNvCxnSpPr/>
          <p:nvPr/>
        </p:nvCxnSpPr>
        <p:spPr>
          <a:xfrm>
            <a:off x="3325495" y="3952875"/>
            <a:ext cx="2386330" cy="468630"/>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609850" y="5311775"/>
            <a:ext cx="1972310" cy="368300"/>
          </a:xfrm>
          <a:prstGeom prst="rect">
            <a:avLst/>
          </a:prstGeom>
          <a:noFill/>
        </p:spPr>
        <p:txBody>
          <a:bodyPr wrap="square" rtlCol="0">
            <a:spAutoFit/>
          </a:bodyPr>
          <a:lstStyle/>
          <a:p>
            <a:r>
              <a:rPr lang="en-US" altLang="zh-CN">
                <a:sym typeface="+mn-ea"/>
              </a:rPr>
              <a:t>Timestamp + </a:t>
            </a:r>
            <a:r>
              <a:rPr lang="en-US" altLang="zh-CN"/>
              <a:t>Value </a:t>
            </a:r>
          </a:p>
        </p:txBody>
      </p:sp>
      <p:cxnSp>
        <p:nvCxnSpPr>
          <p:cNvPr id="25" name="直接箭头连接符 24"/>
          <p:cNvCxnSpPr/>
          <p:nvPr/>
        </p:nvCxnSpPr>
        <p:spPr>
          <a:xfrm flipH="1">
            <a:off x="3731260" y="4774565"/>
            <a:ext cx="513080" cy="596900"/>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411595" y="3584575"/>
            <a:ext cx="734060" cy="368300"/>
          </a:xfrm>
          <a:prstGeom prst="rect">
            <a:avLst/>
          </a:prstGeom>
          <a:noFill/>
        </p:spPr>
        <p:txBody>
          <a:bodyPr wrap="square" rtlCol="0">
            <a:spAutoFit/>
          </a:bodyPr>
          <a:lstStyle/>
          <a:p>
            <a:r>
              <a:rPr lang="en-US">
                <a:sym typeface="+mn-ea"/>
              </a:rPr>
              <a:t>...</a:t>
            </a:r>
            <a:endParaRPr lang="en-US"/>
          </a:p>
        </p:txBody>
      </p:sp>
      <p:sp>
        <p:nvSpPr>
          <p:cNvPr id="30" name="文本框 29"/>
          <p:cNvSpPr txBox="1"/>
          <p:nvPr/>
        </p:nvSpPr>
        <p:spPr>
          <a:xfrm>
            <a:off x="3580130" y="2553970"/>
            <a:ext cx="1148715" cy="368300"/>
          </a:xfrm>
          <a:prstGeom prst="rect">
            <a:avLst/>
          </a:prstGeom>
          <a:noFill/>
        </p:spPr>
        <p:txBody>
          <a:bodyPr wrap="square" rtlCol="0">
            <a:spAutoFit/>
          </a:bodyPr>
          <a:lstStyle/>
          <a:p>
            <a:r>
              <a:rPr lang="en-US" altLang="zh-CN">
                <a:sym typeface="+mn-ea"/>
              </a:rPr>
              <a:t>Table</a:t>
            </a:r>
            <a:endParaRPr lang="zh-CN" altLang="en-US"/>
          </a:p>
        </p:txBody>
      </p:sp>
      <p:sp>
        <p:nvSpPr>
          <p:cNvPr id="31" name="文本框 30"/>
          <p:cNvSpPr txBox="1"/>
          <p:nvPr/>
        </p:nvSpPr>
        <p:spPr>
          <a:xfrm>
            <a:off x="1020445" y="3553460"/>
            <a:ext cx="1397000" cy="368300"/>
          </a:xfrm>
          <a:prstGeom prst="rect">
            <a:avLst/>
          </a:prstGeom>
          <a:noFill/>
        </p:spPr>
        <p:txBody>
          <a:bodyPr wrap="square" rtlCol="0">
            <a:spAutoFit/>
          </a:bodyPr>
          <a:lstStyle/>
          <a:p>
            <a:r>
              <a:rPr lang="en-US" altLang="zh-CN">
                <a:sym typeface="+mn-ea"/>
              </a:rPr>
              <a:t>RowKey</a:t>
            </a:r>
            <a:endParaRPr lang="zh-CN" altLang="en-US"/>
          </a:p>
        </p:txBody>
      </p:sp>
      <p:cxnSp>
        <p:nvCxnSpPr>
          <p:cNvPr id="32" name="直接箭头连接符 31"/>
          <p:cNvCxnSpPr>
            <a:endCxn id="31" idx="0"/>
          </p:cNvCxnSpPr>
          <p:nvPr/>
        </p:nvCxnSpPr>
        <p:spPr>
          <a:xfrm flipH="1">
            <a:off x="1734820" y="2947670"/>
            <a:ext cx="2331085" cy="605790"/>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14" idx="0"/>
          </p:cNvCxnSpPr>
          <p:nvPr/>
        </p:nvCxnSpPr>
        <p:spPr>
          <a:xfrm flipH="1">
            <a:off x="3596005" y="2922270"/>
            <a:ext cx="432435" cy="631190"/>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028440" y="2922270"/>
            <a:ext cx="1224280" cy="805815"/>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4581525" y="3599815"/>
            <a:ext cx="1717040" cy="368300"/>
          </a:xfrm>
          <a:prstGeom prst="rect">
            <a:avLst/>
          </a:prstGeom>
          <a:noFill/>
        </p:spPr>
        <p:txBody>
          <a:bodyPr wrap="square" rtlCol="0">
            <a:spAutoFit/>
          </a:bodyPr>
          <a:lstStyle/>
          <a:p>
            <a:r>
              <a:rPr lang="en-US" altLang="zh-CN">
                <a:sym typeface="+mn-ea"/>
              </a:rPr>
              <a:t>Column Family</a:t>
            </a:r>
            <a:endParaRPr lang="zh-CN" altLang="en-US"/>
          </a:p>
        </p:txBody>
      </p:sp>
      <p:cxnSp>
        <p:nvCxnSpPr>
          <p:cNvPr id="36" name="直接箭头连接符 35"/>
          <p:cNvCxnSpPr/>
          <p:nvPr/>
        </p:nvCxnSpPr>
        <p:spPr>
          <a:xfrm>
            <a:off x="4065905" y="2931795"/>
            <a:ext cx="2623185" cy="812165"/>
          </a:xfrm>
          <a:prstGeom prst="straightConnector1">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582160" y="5311775"/>
            <a:ext cx="2372995" cy="368300"/>
          </a:xfrm>
          <a:prstGeom prst="rect">
            <a:avLst/>
          </a:prstGeom>
          <a:noFill/>
        </p:spPr>
        <p:txBody>
          <a:bodyPr wrap="square" rtlCol="0">
            <a:spAutoFit/>
          </a:bodyPr>
          <a:lstStyle/>
          <a:p>
            <a:r>
              <a:rPr lang="en-US" altLang="zh-CN">
                <a:sym typeface="+mn-ea"/>
              </a:rPr>
              <a:t>Timestamp + </a:t>
            </a:r>
            <a:r>
              <a:rPr lang="en-US" altLang="zh-CN"/>
              <a:t>Value </a:t>
            </a:r>
          </a:p>
        </p:txBody>
      </p:sp>
      <p:cxnSp>
        <p:nvCxnSpPr>
          <p:cNvPr id="8" name="直接箭头连接符 7"/>
          <p:cNvCxnSpPr>
            <a:endCxn id="3" idx="0"/>
          </p:cNvCxnSpPr>
          <p:nvPr/>
        </p:nvCxnSpPr>
        <p:spPr>
          <a:xfrm>
            <a:off x="4236720" y="4783455"/>
            <a:ext cx="1548130" cy="52832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432935" y="4767580"/>
            <a:ext cx="3020695" cy="6362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216025" y="2037080"/>
            <a:ext cx="4171950" cy="398780"/>
          </a:xfrm>
          <a:prstGeom prst="rect">
            <a:avLst/>
          </a:prstGeom>
          <a:noFill/>
        </p:spPr>
        <p:txBody>
          <a:bodyPr wrap="square" rtlCol="0">
            <a:spAutoFit/>
          </a:bodyPr>
          <a:lstStyle/>
          <a:p>
            <a:r>
              <a:rPr lang="zh-CN" altLang="en-US" sz="2000"/>
              <a:t>总结</a:t>
            </a:r>
            <a:r>
              <a:rPr lang="en-US" altLang="zh-CN" sz="2000"/>
              <a:t>:BigTable</a:t>
            </a:r>
            <a:r>
              <a:rPr lang="zh-CN" altLang="en-US" sz="2000"/>
              <a:t>的数据模型</a:t>
            </a:r>
          </a:p>
        </p:txBody>
      </p:sp>
      <p:sp>
        <p:nvSpPr>
          <p:cNvPr id="5" name="文本框 4"/>
          <p:cNvSpPr txBox="1"/>
          <p:nvPr/>
        </p:nvSpPr>
        <p:spPr>
          <a:xfrm>
            <a:off x="7243445" y="2931795"/>
            <a:ext cx="4885055" cy="1938020"/>
          </a:xfrm>
          <a:prstGeom prst="rect">
            <a:avLst/>
          </a:prstGeom>
          <a:noFill/>
        </p:spPr>
        <p:txBody>
          <a:bodyPr wrap="square" rtlCol="0">
            <a:spAutoFit/>
          </a:bodyPr>
          <a:lstStyle/>
          <a:p>
            <a:r>
              <a:rPr lang="en-US" altLang="zh-CN" sz="2400">
                <a:sym typeface="+mn-ea"/>
              </a:rPr>
              <a:t>Column Family:</a:t>
            </a:r>
            <a:r>
              <a:rPr lang="zh-CN" altLang="en-US" sz="2400">
                <a:sym typeface="+mn-ea"/>
              </a:rPr>
              <a:t>列族</a:t>
            </a:r>
          </a:p>
          <a:p>
            <a:r>
              <a:rPr lang="en-US" altLang="zh-CN" sz="2400">
                <a:sym typeface="+mn-ea"/>
              </a:rPr>
              <a:t>Column </a:t>
            </a:r>
            <a:r>
              <a:rPr lang="zh-CN" altLang="en-US" sz="2400">
                <a:sym typeface="+mn-ea"/>
              </a:rPr>
              <a:t>：列</a:t>
            </a:r>
          </a:p>
          <a:p>
            <a:r>
              <a:rPr lang="en-US" altLang="zh-CN" sz="2400">
                <a:sym typeface="+mn-ea"/>
              </a:rPr>
              <a:t>RowKey</a:t>
            </a:r>
            <a:r>
              <a:rPr lang="zh-CN" altLang="en-US" sz="2400">
                <a:sym typeface="+mn-ea"/>
              </a:rPr>
              <a:t>：行键</a:t>
            </a:r>
          </a:p>
          <a:p>
            <a:r>
              <a:rPr lang="en-US" altLang="zh-CN" sz="2400">
                <a:sym typeface="+mn-ea"/>
              </a:rPr>
              <a:t>Timestamp:</a:t>
            </a:r>
            <a:r>
              <a:rPr lang="zh-CN" altLang="en-US" sz="2400">
                <a:sym typeface="+mn-ea"/>
              </a:rPr>
              <a:t>时间，数据的版本，越大，表示数据越新。</a:t>
            </a:r>
          </a:p>
        </p:txBody>
      </p:sp>
      <p:sp>
        <p:nvSpPr>
          <p:cNvPr id="10"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1.2.3</a:t>
            </a:r>
            <a:r>
              <a:rPr lang="zh-CN" altLang="en-US" sz="2800" b="1" dirty="0">
                <a:sym typeface="+mn-ea"/>
              </a:rPr>
              <a:t>  </a:t>
            </a:r>
            <a:r>
              <a:rPr lang="en-US" altLang="zh-CN" sz="2800">
                <a:sym typeface="+mn-ea"/>
              </a:rPr>
              <a:t>Google</a:t>
            </a:r>
            <a:r>
              <a:rPr lang="zh-CN" altLang="en-US" sz="2800">
                <a:sym typeface="+mn-ea"/>
              </a:rPr>
              <a:t>思想三：</a:t>
            </a:r>
            <a:r>
              <a:rPr lang="en-US" sz="2800">
                <a:sym typeface="+mn-ea"/>
              </a:rPr>
              <a:t>BigTable</a:t>
            </a:r>
            <a:endParaRPr lang="en-US" sz="2800" b="1"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330960" y="2305685"/>
            <a:ext cx="4075430" cy="4010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977265" y="1534160"/>
            <a:ext cx="4984115" cy="398780"/>
          </a:xfrm>
          <a:prstGeom prst="rect">
            <a:avLst/>
          </a:prstGeom>
          <a:noFill/>
        </p:spPr>
        <p:txBody>
          <a:bodyPr wrap="square" rtlCol="0">
            <a:spAutoFit/>
          </a:bodyPr>
          <a:lstStyle/>
          <a:p>
            <a:r>
              <a:rPr lang="zh-CN" altLang="en-US" sz="2000"/>
              <a:t>先理解一个概念：分区</a:t>
            </a:r>
            <a:r>
              <a:rPr lang="zh-CN" altLang="en-US" sz="2000">
                <a:sym typeface="+mn-ea"/>
              </a:rPr>
              <a:t>”Tablet”</a:t>
            </a:r>
            <a:endParaRPr lang="zh-CN" altLang="en-US" sz="2000"/>
          </a:p>
        </p:txBody>
      </p:sp>
      <p:sp>
        <p:nvSpPr>
          <p:cNvPr id="5"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1.2.3</a:t>
            </a:r>
            <a:r>
              <a:rPr lang="zh-CN" altLang="en-US" sz="2800" b="1" dirty="0">
                <a:sym typeface="+mn-ea"/>
              </a:rPr>
              <a:t>  </a:t>
            </a:r>
            <a:r>
              <a:rPr lang="en-US" altLang="zh-CN" sz="2800">
                <a:sym typeface="+mn-ea"/>
              </a:rPr>
              <a:t>Google</a:t>
            </a:r>
            <a:r>
              <a:rPr lang="zh-CN" altLang="en-US" sz="2800">
                <a:sym typeface="+mn-ea"/>
              </a:rPr>
              <a:t>思想三：</a:t>
            </a:r>
            <a:r>
              <a:rPr lang="en-US" sz="2800">
                <a:sym typeface="+mn-ea"/>
              </a:rPr>
              <a:t>BigTable</a:t>
            </a:r>
            <a:endParaRPr lang="en-US" sz="2800" b="1" dirty="0">
              <a:solidFill>
                <a:srgbClr val="FF0000"/>
              </a:solidFill>
            </a:endParaRPr>
          </a:p>
        </p:txBody>
      </p:sp>
      <p:sp>
        <p:nvSpPr>
          <p:cNvPr id="7" name="矩形 6"/>
          <p:cNvSpPr/>
          <p:nvPr/>
        </p:nvSpPr>
        <p:spPr>
          <a:xfrm>
            <a:off x="1509395" y="2549525"/>
            <a:ext cx="3652520" cy="828040"/>
          </a:xfrm>
          <a:prstGeom prst="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100</a:t>
            </a:r>
            <a:r>
              <a:rPr lang="zh-CN" altLang="en-US"/>
              <a:t>万行数据</a:t>
            </a:r>
          </a:p>
        </p:txBody>
      </p:sp>
      <p:sp>
        <p:nvSpPr>
          <p:cNvPr id="29" name="矩形 28"/>
          <p:cNvSpPr/>
          <p:nvPr/>
        </p:nvSpPr>
        <p:spPr>
          <a:xfrm>
            <a:off x="1509395" y="3377565"/>
            <a:ext cx="3652520" cy="1363980"/>
          </a:xfrm>
          <a:prstGeom prst="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200</a:t>
            </a:r>
            <a:r>
              <a:rPr lang="zh-CN" altLang="en-US"/>
              <a:t>万行数据</a:t>
            </a:r>
          </a:p>
        </p:txBody>
      </p:sp>
      <p:sp>
        <p:nvSpPr>
          <p:cNvPr id="30" name="矩形 29"/>
          <p:cNvSpPr/>
          <p:nvPr/>
        </p:nvSpPr>
        <p:spPr>
          <a:xfrm>
            <a:off x="1509395" y="4741545"/>
            <a:ext cx="3652520" cy="828040"/>
          </a:xfrm>
          <a:prstGeom prst="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100</a:t>
            </a:r>
            <a:r>
              <a:rPr lang="zh-CN" altLang="en-US"/>
              <a:t>万行数据</a:t>
            </a:r>
          </a:p>
        </p:txBody>
      </p:sp>
      <p:sp>
        <p:nvSpPr>
          <p:cNvPr id="33" name="文本框 32"/>
          <p:cNvSpPr txBox="1"/>
          <p:nvPr/>
        </p:nvSpPr>
        <p:spPr>
          <a:xfrm>
            <a:off x="2754630" y="5764530"/>
            <a:ext cx="1429385" cy="368300"/>
          </a:xfrm>
          <a:prstGeom prst="rect">
            <a:avLst/>
          </a:prstGeom>
          <a:noFill/>
        </p:spPr>
        <p:txBody>
          <a:bodyPr wrap="square" rtlCol="0">
            <a:spAutoFit/>
          </a:bodyPr>
          <a:lstStyle/>
          <a:p>
            <a:r>
              <a:rPr lang="zh-CN" altLang="en-US"/>
              <a:t>。。。</a:t>
            </a:r>
          </a:p>
        </p:txBody>
      </p:sp>
      <p:cxnSp>
        <p:nvCxnSpPr>
          <p:cNvPr id="34" name="直接箭头连接符 33"/>
          <p:cNvCxnSpPr/>
          <p:nvPr/>
        </p:nvCxnSpPr>
        <p:spPr>
          <a:xfrm flipV="1">
            <a:off x="5031740" y="2566035"/>
            <a:ext cx="1720850" cy="4870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6720205" y="2305685"/>
            <a:ext cx="5144770" cy="922020"/>
          </a:xfrm>
          <a:prstGeom prst="rect">
            <a:avLst/>
          </a:prstGeom>
          <a:noFill/>
        </p:spPr>
        <p:txBody>
          <a:bodyPr wrap="square" rtlCol="0">
            <a:spAutoFit/>
          </a:bodyPr>
          <a:lstStyle/>
          <a:p>
            <a:r>
              <a:rPr lang="zh-CN" altLang="en-US"/>
              <a:t>这就是分区 </a:t>
            </a:r>
            <a:r>
              <a:rPr lang="en-US" altLang="zh-CN"/>
              <a:t>Tablet</a:t>
            </a:r>
          </a:p>
          <a:p>
            <a:endParaRPr lang="en-US" altLang="zh-CN"/>
          </a:p>
          <a:p>
            <a:r>
              <a:rPr lang="zh-CN" altLang="en-US"/>
              <a:t>（</a:t>
            </a:r>
            <a:r>
              <a:rPr lang="en-US" altLang="zh-CN"/>
              <a:t>Tablet1</a:t>
            </a:r>
            <a:r>
              <a:rPr lang="zh-CN" altLang="en-US"/>
              <a:t>、</a:t>
            </a:r>
            <a:r>
              <a:rPr lang="en-US" altLang="zh-CN"/>
              <a:t>Tablet2</a:t>
            </a:r>
            <a:r>
              <a:rPr lang="zh-CN" altLang="en-US"/>
              <a:t>逻辑上连续）</a:t>
            </a:r>
          </a:p>
        </p:txBody>
      </p:sp>
      <p:cxnSp>
        <p:nvCxnSpPr>
          <p:cNvPr id="36" name="直接箭头连接符 35"/>
          <p:cNvCxnSpPr>
            <a:stCxn id="30" idx="3"/>
          </p:cNvCxnSpPr>
          <p:nvPr/>
        </p:nvCxnSpPr>
        <p:spPr>
          <a:xfrm flipV="1">
            <a:off x="5161915" y="2793365"/>
            <a:ext cx="1687830" cy="23622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29" idx="3"/>
          </p:cNvCxnSpPr>
          <p:nvPr/>
        </p:nvCxnSpPr>
        <p:spPr>
          <a:xfrm flipV="1">
            <a:off x="5161915" y="2744470"/>
            <a:ext cx="1558290" cy="13150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8" name="文本框 37"/>
          <p:cNvSpPr txBox="1"/>
          <p:nvPr/>
        </p:nvSpPr>
        <p:spPr>
          <a:xfrm>
            <a:off x="2190750" y="6413500"/>
            <a:ext cx="1931670" cy="368300"/>
          </a:xfrm>
          <a:prstGeom prst="rect">
            <a:avLst/>
          </a:prstGeom>
          <a:noFill/>
        </p:spPr>
        <p:txBody>
          <a:bodyPr wrap="square" rtlCol="0">
            <a:spAutoFit/>
          </a:bodyPr>
          <a:lstStyle/>
          <a:p>
            <a:r>
              <a:rPr lang="en-US" altLang="zh-CN"/>
              <a:t>Table1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330960" y="2305685"/>
            <a:ext cx="4075430" cy="29946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977265" y="1534160"/>
            <a:ext cx="6363970" cy="398780"/>
          </a:xfrm>
          <a:prstGeom prst="rect">
            <a:avLst/>
          </a:prstGeom>
          <a:noFill/>
        </p:spPr>
        <p:txBody>
          <a:bodyPr wrap="square" rtlCol="0">
            <a:spAutoFit/>
          </a:bodyPr>
          <a:lstStyle/>
          <a:p>
            <a:r>
              <a:rPr lang="zh-CN" altLang="en-US" sz="2000"/>
              <a:t>再理解一个概念：分区服务器</a:t>
            </a:r>
            <a:r>
              <a:rPr lang="zh-CN" altLang="en-US" sz="2000">
                <a:sym typeface="+mn-ea"/>
              </a:rPr>
              <a:t>”Tablet </a:t>
            </a:r>
            <a:r>
              <a:rPr lang="en-US" altLang="zh-CN" sz="2000">
                <a:sym typeface="+mn-ea"/>
              </a:rPr>
              <a:t>Server</a:t>
            </a:r>
            <a:r>
              <a:rPr lang="zh-CN" altLang="en-US" sz="2000">
                <a:sym typeface="+mn-ea"/>
              </a:rPr>
              <a:t>”</a:t>
            </a:r>
            <a:endParaRPr lang="zh-CN" altLang="en-US" sz="2000"/>
          </a:p>
        </p:txBody>
      </p:sp>
      <p:sp>
        <p:nvSpPr>
          <p:cNvPr id="5"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1.2.3</a:t>
            </a:r>
            <a:r>
              <a:rPr lang="zh-CN" altLang="en-US" sz="2800" b="1" dirty="0">
                <a:sym typeface="+mn-ea"/>
              </a:rPr>
              <a:t>  </a:t>
            </a:r>
            <a:r>
              <a:rPr lang="en-US" altLang="zh-CN" sz="2800">
                <a:sym typeface="+mn-ea"/>
              </a:rPr>
              <a:t>Google</a:t>
            </a:r>
            <a:r>
              <a:rPr lang="zh-CN" altLang="en-US" sz="2800">
                <a:sym typeface="+mn-ea"/>
              </a:rPr>
              <a:t>思想三：</a:t>
            </a:r>
            <a:r>
              <a:rPr lang="en-US" sz="2800">
                <a:sym typeface="+mn-ea"/>
              </a:rPr>
              <a:t>BigTable</a:t>
            </a:r>
            <a:endParaRPr lang="en-US" sz="2800" b="1" dirty="0">
              <a:solidFill>
                <a:srgbClr val="FF0000"/>
              </a:solidFill>
            </a:endParaRPr>
          </a:p>
        </p:txBody>
      </p:sp>
      <p:sp>
        <p:nvSpPr>
          <p:cNvPr id="7" name="矩形 6"/>
          <p:cNvSpPr/>
          <p:nvPr/>
        </p:nvSpPr>
        <p:spPr>
          <a:xfrm>
            <a:off x="1509395" y="2549525"/>
            <a:ext cx="3652520" cy="828040"/>
          </a:xfrm>
          <a:prstGeom prst="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100</a:t>
            </a:r>
            <a:r>
              <a:rPr lang="zh-CN" altLang="en-US"/>
              <a:t>万行数据</a:t>
            </a:r>
          </a:p>
        </p:txBody>
      </p:sp>
      <p:sp>
        <p:nvSpPr>
          <p:cNvPr id="29" name="矩形 28"/>
          <p:cNvSpPr/>
          <p:nvPr/>
        </p:nvSpPr>
        <p:spPr>
          <a:xfrm>
            <a:off x="1509395" y="3377565"/>
            <a:ext cx="3652520" cy="1363980"/>
          </a:xfrm>
          <a:prstGeom prst="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200</a:t>
            </a:r>
            <a:r>
              <a:rPr lang="zh-CN" altLang="en-US"/>
              <a:t>万行数据</a:t>
            </a:r>
          </a:p>
        </p:txBody>
      </p:sp>
      <p:sp>
        <p:nvSpPr>
          <p:cNvPr id="33" name="文本框 32"/>
          <p:cNvSpPr txBox="1"/>
          <p:nvPr/>
        </p:nvSpPr>
        <p:spPr>
          <a:xfrm>
            <a:off x="2754630" y="4931410"/>
            <a:ext cx="1429385" cy="368300"/>
          </a:xfrm>
          <a:prstGeom prst="rect">
            <a:avLst/>
          </a:prstGeom>
          <a:noFill/>
        </p:spPr>
        <p:txBody>
          <a:bodyPr wrap="square" rtlCol="0">
            <a:spAutoFit/>
          </a:bodyPr>
          <a:lstStyle/>
          <a:p>
            <a:r>
              <a:rPr lang="zh-CN" altLang="en-US"/>
              <a:t>。。。</a:t>
            </a:r>
          </a:p>
        </p:txBody>
      </p:sp>
      <p:sp>
        <p:nvSpPr>
          <p:cNvPr id="38" name="文本框 37"/>
          <p:cNvSpPr txBox="1"/>
          <p:nvPr/>
        </p:nvSpPr>
        <p:spPr>
          <a:xfrm>
            <a:off x="2613025" y="1937385"/>
            <a:ext cx="1931670" cy="368300"/>
          </a:xfrm>
          <a:prstGeom prst="rect">
            <a:avLst/>
          </a:prstGeom>
          <a:noFill/>
        </p:spPr>
        <p:txBody>
          <a:bodyPr wrap="square" rtlCol="0">
            <a:spAutoFit/>
          </a:bodyPr>
          <a:lstStyle/>
          <a:p>
            <a:r>
              <a:rPr lang="en-US" altLang="zh-CN"/>
              <a:t>Table1</a:t>
            </a:r>
          </a:p>
        </p:txBody>
      </p:sp>
      <p:sp>
        <p:nvSpPr>
          <p:cNvPr id="3" name="矩形 2"/>
          <p:cNvSpPr/>
          <p:nvPr/>
        </p:nvSpPr>
        <p:spPr>
          <a:xfrm>
            <a:off x="6052185" y="2305685"/>
            <a:ext cx="4075430" cy="26257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4" name="矩形 3"/>
          <p:cNvSpPr/>
          <p:nvPr/>
        </p:nvSpPr>
        <p:spPr>
          <a:xfrm>
            <a:off x="6230620" y="2549525"/>
            <a:ext cx="3652520" cy="828040"/>
          </a:xfrm>
          <a:prstGeom prst="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100</a:t>
            </a:r>
            <a:r>
              <a:rPr lang="zh-CN" altLang="en-US"/>
              <a:t>万行数据</a:t>
            </a:r>
          </a:p>
        </p:txBody>
      </p:sp>
      <p:sp>
        <p:nvSpPr>
          <p:cNvPr id="8" name="矩形 7"/>
          <p:cNvSpPr/>
          <p:nvPr/>
        </p:nvSpPr>
        <p:spPr>
          <a:xfrm>
            <a:off x="6230620" y="3540125"/>
            <a:ext cx="3652520" cy="828040"/>
          </a:xfrm>
          <a:prstGeom prst="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100</a:t>
            </a:r>
            <a:r>
              <a:rPr lang="zh-CN" altLang="en-US"/>
              <a:t>万行数据</a:t>
            </a:r>
          </a:p>
        </p:txBody>
      </p:sp>
      <p:sp>
        <p:nvSpPr>
          <p:cNvPr id="9" name="文本框 8"/>
          <p:cNvSpPr txBox="1"/>
          <p:nvPr/>
        </p:nvSpPr>
        <p:spPr>
          <a:xfrm>
            <a:off x="7341870" y="4373245"/>
            <a:ext cx="1429385" cy="368300"/>
          </a:xfrm>
          <a:prstGeom prst="rect">
            <a:avLst/>
          </a:prstGeom>
          <a:noFill/>
        </p:spPr>
        <p:txBody>
          <a:bodyPr wrap="square" rtlCol="0">
            <a:spAutoFit/>
          </a:bodyPr>
          <a:lstStyle/>
          <a:p>
            <a:r>
              <a:rPr lang="zh-CN" altLang="en-US"/>
              <a:t>。。。</a:t>
            </a:r>
          </a:p>
        </p:txBody>
      </p:sp>
      <p:sp>
        <p:nvSpPr>
          <p:cNvPr id="10" name="文本框 9"/>
          <p:cNvSpPr txBox="1"/>
          <p:nvPr/>
        </p:nvSpPr>
        <p:spPr>
          <a:xfrm>
            <a:off x="7341870" y="1937385"/>
            <a:ext cx="1931670" cy="368300"/>
          </a:xfrm>
          <a:prstGeom prst="rect">
            <a:avLst/>
          </a:prstGeom>
          <a:noFill/>
        </p:spPr>
        <p:txBody>
          <a:bodyPr wrap="square" rtlCol="0">
            <a:spAutoFit/>
          </a:bodyPr>
          <a:lstStyle/>
          <a:p>
            <a:r>
              <a:rPr lang="en-US" altLang="zh-CN"/>
              <a:t>Table2</a:t>
            </a:r>
          </a:p>
        </p:txBody>
      </p:sp>
      <p:sp>
        <p:nvSpPr>
          <p:cNvPr id="12" name="矩形 11"/>
          <p:cNvSpPr/>
          <p:nvPr/>
        </p:nvSpPr>
        <p:spPr>
          <a:xfrm>
            <a:off x="6443980" y="5325745"/>
            <a:ext cx="2987040" cy="13639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圆角矩形 12"/>
          <p:cNvSpPr/>
          <p:nvPr/>
        </p:nvSpPr>
        <p:spPr>
          <a:xfrm>
            <a:off x="6817360" y="5553075"/>
            <a:ext cx="1039495" cy="405765"/>
          </a:xfrm>
          <a:prstGeom prst="round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sym typeface="+mn-ea"/>
              </a:rPr>
              <a:t>Tablet </a:t>
            </a:r>
            <a:endParaRPr lang="zh-CN" altLang="en-US"/>
          </a:p>
        </p:txBody>
      </p:sp>
      <p:sp>
        <p:nvSpPr>
          <p:cNvPr id="14" name="圆角矩形 13"/>
          <p:cNvSpPr/>
          <p:nvPr/>
        </p:nvSpPr>
        <p:spPr>
          <a:xfrm>
            <a:off x="8234045" y="5520690"/>
            <a:ext cx="1039495" cy="405765"/>
          </a:xfrm>
          <a:prstGeom prst="round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sym typeface="+mn-ea"/>
              </a:rPr>
              <a:t>Tablet </a:t>
            </a:r>
            <a:endParaRPr lang="zh-CN" altLang="en-US"/>
          </a:p>
        </p:txBody>
      </p:sp>
      <p:sp>
        <p:nvSpPr>
          <p:cNvPr id="15" name="圆角矩形 14"/>
          <p:cNvSpPr/>
          <p:nvPr/>
        </p:nvSpPr>
        <p:spPr>
          <a:xfrm>
            <a:off x="6817360" y="6113780"/>
            <a:ext cx="1039495" cy="405765"/>
          </a:xfrm>
          <a:prstGeom prst="round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sym typeface="+mn-ea"/>
              </a:rPr>
              <a:t>Tablet </a:t>
            </a:r>
            <a:endParaRPr lang="zh-CN" altLang="en-US"/>
          </a:p>
        </p:txBody>
      </p:sp>
      <p:sp>
        <p:nvSpPr>
          <p:cNvPr id="16" name="圆角矩形 15"/>
          <p:cNvSpPr/>
          <p:nvPr/>
        </p:nvSpPr>
        <p:spPr>
          <a:xfrm>
            <a:off x="8234045" y="6113780"/>
            <a:ext cx="1039495" cy="405765"/>
          </a:xfrm>
          <a:prstGeom prst="round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sym typeface="+mn-ea"/>
              </a:rPr>
              <a:t>Tablet </a:t>
            </a:r>
            <a:endParaRPr lang="zh-CN" altLang="en-US"/>
          </a:p>
        </p:txBody>
      </p:sp>
      <p:pic>
        <p:nvPicPr>
          <p:cNvPr id="11" name="图片 10" descr="server"/>
          <p:cNvPicPr>
            <a:picLocks noChangeAspect="1"/>
          </p:cNvPicPr>
          <p:nvPr/>
        </p:nvPicPr>
        <p:blipFill>
          <a:blip r:embed="rId3"/>
          <a:stretch>
            <a:fillRect/>
          </a:stretch>
        </p:blipFill>
        <p:spPr>
          <a:xfrm>
            <a:off x="9347200" y="5146040"/>
            <a:ext cx="1219200" cy="1219200"/>
          </a:xfrm>
          <a:prstGeom prst="rect">
            <a:avLst/>
          </a:prstGeom>
        </p:spPr>
      </p:pic>
      <p:sp>
        <p:nvSpPr>
          <p:cNvPr id="17" name="文本框 16"/>
          <p:cNvSpPr txBox="1"/>
          <p:nvPr/>
        </p:nvSpPr>
        <p:spPr>
          <a:xfrm>
            <a:off x="10353675" y="6316345"/>
            <a:ext cx="1802130" cy="368300"/>
          </a:xfrm>
          <a:prstGeom prst="rect">
            <a:avLst/>
          </a:prstGeom>
          <a:noFill/>
        </p:spPr>
        <p:txBody>
          <a:bodyPr wrap="square" rtlCol="0">
            <a:spAutoFit/>
          </a:bodyPr>
          <a:lstStyle/>
          <a:p>
            <a:r>
              <a:rPr lang="en-US" altLang="zh-CN"/>
              <a:t>Tablet Server</a:t>
            </a:r>
          </a:p>
        </p:txBody>
      </p:sp>
      <p:sp>
        <p:nvSpPr>
          <p:cNvPr id="18" name="文本框 17"/>
          <p:cNvSpPr txBox="1"/>
          <p:nvPr/>
        </p:nvSpPr>
        <p:spPr>
          <a:xfrm>
            <a:off x="287020" y="2647315"/>
            <a:ext cx="1379855" cy="368300"/>
          </a:xfrm>
          <a:prstGeom prst="rect">
            <a:avLst/>
          </a:prstGeom>
          <a:noFill/>
        </p:spPr>
        <p:txBody>
          <a:bodyPr wrap="square" rtlCol="0">
            <a:spAutoFit/>
          </a:bodyPr>
          <a:lstStyle/>
          <a:p>
            <a:r>
              <a:rPr lang="en-US" altLang="zh-CN">
                <a:sym typeface="+mn-ea"/>
              </a:rPr>
              <a:t>Tablet1</a:t>
            </a:r>
            <a:endParaRPr lang="zh-CN" altLang="en-US"/>
          </a:p>
        </p:txBody>
      </p:sp>
      <p:sp>
        <p:nvSpPr>
          <p:cNvPr id="19" name="文本框 18"/>
          <p:cNvSpPr txBox="1"/>
          <p:nvPr/>
        </p:nvSpPr>
        <p:spPr>
          <a:xfrm>
            <a:off x="9883140" y="3769995"/>
            <a:ext cx="1379855" cy="368300"/>
          </a:xfrm>
          <a:prstGeom prst="rect">
            <a:avLst/>
          </a:prstGeom>
          <a:noFill/>
        </p:spPr>
        <p:txBody>
          <a:bodyPr wrap="square" rtlCol="0">
            <a:spAutoFit/>
          </a:bodyPr>
          <a:lstStyle/>
          <a:p>
            <a:r>
              <a:rPr lang="en-US" altLang="zh-CN">
                <a:sym typeface="+mn-ea"/>
              </a:rPr>
              <a:t>Tablet</a:t>
            </a:r>
            <a:endParaRPr lang="zh-CN" altLang="en-US"/>
          </a:p>
        </p:txBody>
      </p:sp>
      <p:cxnSp>
        <p:nvCxnSpPr>
          <p:cNvPr id="20" name="直接箭头连接符 19"/>
          <p:cNvCxnSpPr>
            <a:stCxn id="29" idx="3"/>
            <a:endCxn id="13" idx="0"/>
          </p:cNvCxnSpPr>
          <p:nvPr/>
        </p:nvCxnSpPr>
        <p:spPr>
          <a:xfrm>
            <a:off x="5161915" y="4059555"/>
            <a:ext cx="2175510" cy="1493520"/>
          </a:xfrm>
          <a:prstGeom prst="straightConnector1">
            <a:avLst/>
          </a:prstGeom>
          <a:ln>
            <a:prstDash val="dash"/>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9" idx="0"/>
            <a:endCxn id="14" idx="0"/>
          </p:cNvCxnSpPr>
          <p:nvPr/>
        </p:nvCxnSpPr>
        <p:spPr>
          <a:xfrm>
            <a:off x="8056880" y="4373245"/>
            <a:ext cx="697230" cy="114744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17775" y="2327910"/>
            <a:ext cx="2882900" cy="789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Master</a:t>
            </a:r>
          </a:p>
        </p:txBody>
      </p:sp>
      <p:sp>
        <p:nvSpPr>
          <p:cNvPr id="9" name="矩形 8"/>
          <p:cNvSpPr/>
          <p:nvPr/>
        </p:nvSpPr>
        <p:spPr>
          <a:xfrm>
            <a:off x="832485" y="4273550"/>
            <a:ext cx="2026920" cy="78994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a:t>Tablet Server</a:t>
            </a:r>
          </a:p>
        </p:txBody>
      </p:sp>
      <p:sp>
        <p:nvSpPr>
          <p:cNvPr id="10" name="矩形 9"/>
          <p:cNvSpPr/>
          <p:nvPr/>
        </p:nvSpPr>
        <p:spPr>
          <a:xfrm>
            <a:off x="3413125" y="4273550"/>
            <a:ext cx="1987550" cy="78994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a:t>Tablet Server</a:t>
            </a:r>
          </a:p>
        </p:txBody>
      </p:sp>
      <p:sp>
        <p:nvSpPr>
          <p:cNvPr id="11" name="矩形 10"/>
          <p:cNvSpPr/>
          <p:nvPr/>
        </p:nvSpPr>
        <p:spPr>
          <a:xfrm>
            <a:off x="5742940" y="4273550"/>
            <a:ext cx="1005205" cy="78994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a:t>...</a:t>
            </a:r>
          </a:p>
        </p:txBody>
      </p:sp>
      <p:cxnSp>
        <p:nvCxnSpPr>
          <p:cNvPr id="12" name="直接箭头连接符 11"/>
          <p:cNvCxnSpPr>
            <a:stCxn id="8" idx="2"/>
            <a:endCxn id="9" idx="0"/>
          </p:cNvCxnSpPr>
          <p:nvPr/>
        </p:nvCxnSpPr>
        <p:spPr>
          <a:xfrm flipH="1">
            <a:off x="1845945" y="3117850"/>
            <a:ext cx="2113280" cy="1155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8" idx="2"/>
            <a:endCxn id="10" idx="0"/>
          </p:cNvCxnSpPr>
          <p:nvPr/>
        </p:nvCxnSpPr>
        <p:spPr>
          <a:xfrm>
            <a:off x="3959225" y="3117850"/>
            <a:ext cx="447675" cy="1155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8" idx="2"/>
            <a:endCxn id="11" idx="0"/>
          </p:cNvCxnSpPr>
          <p:nvPr/>
        </p:nvCxnSpPr>
        <p:spPr>
          <a:xfrm>
            <a:off x="3959225" y="3117850"/>
            <a:ext cx="2286635" cy="1155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9" name="文本框 68"/>
          <p:cNvSpPr txBox="1"/>
          <p:nvPr/>
        </p:nvSpPr>
        <p:spPr>
          <a:xfrm>
            <a:off x="647065" y="1566545"/>
            <a:ext cx="2435860" cy="398780"/>
          </a:xfrm>
          <a:prstGeom prst="rect">
            <a:avLst/>
          </a:prstGeom>
          <a:noFill/>
        </p:spPr>
        <p:txBody>
          <a:bodyPr wrap="square" rtlCol="0">
            <a:spAutoFit/>
          </a:bodyPr>
          <a:lstStyle/>
          <a:p>
            <a:r>
              <a:rPr lang="en-US" altLang="zh-CN" sz="2000"/>
              <a:t>BigTable</a:t>
            </a:r>
            <a:r>
              <a:rPr lang="zh-CN" altLang="en-US" sz="2000"/>
              <a:t>的架构</a:t>
            </a:r>
          </a:p>
        </p:txBody>
      </p:sp>
      <p:sp>
        <p:nvSpPr>
          <p:cNvPr id="15" name="矩形 14"/>
          <p:cNvSpPr/>
          <p:nvPr/>
        </p:nvSpPr>
        <p:spPr>
          <a:xfrm>
            <a:off x="1175385" y="563372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6" name="矩形 15"/>
          <p:cNvSpPr/>
          <p:nvPr/>
        </p:nvSpPr>
        <p:spPr>
          <a:xfrm>
            <a:off x="1541145" y="563372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7" name="矩形 16"/>
          <p:cNvSpPr/>
          <p:nvPr/>
        </p:nvSpPr>
        <p:spPr>
          <a:xfrm>
            <a:off x="1160145" y="597408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8" name="矩形 17"/>
          <p:cNvSpPr/>
          <p:nvPr/>
        </p:nvSpPr>
        <p:spPr>
          <a:xfrm>
            <a:off x="1525905" y="597408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9" name="矩形 18"/>
          <p:cNvSpPr/>
          <p:nvPr/>
        </p:nvSpPr>
        <p:spPr>
          <a:xfrm>
            <a:off x="2859405" y="566928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0" name="矩形 19"/>
          <p:cNvSpPr/>
          <p:nvPr/>
        </p:nvSpPr>
        <p:spPr>
          <a:xfrm>
            <a:off x="3245485" y="566928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1" name="矩形 20"/>
          <p:cNvSpPr/>
          <p:nvPr/>
        </p:nvSpPr>
        <p:spPr>
          <a:xfrm>
            <a:off x="2864485" y="600964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2" name="矩形 21"/>
          <p:cNvSpPr/>
          <p:nvPr/>
        </p:nvSpPr>
        <p:spPr>
          <a:xfrm>
            <a:off x="3230245" y="600964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3" name="矩形 22"/>
          <p:cNvSpPr/>
          <p:nvPr/>
        </p:nvSpPr>
        <p:spPr>
          <a:xfrm>
            <a:off x="4406900" y="566928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4" name="矩形 23"/>
          <p:cNvSpPr/>
          <p:nvPr/>
        </p:nvSpPr>
        <p:spPr>
          <a:xfrm>
            <a:off x="4792980" y="566928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5" name="矩形 24"/>
          <p:cNvSpPr/>
          <p:nvPr/>
        </p:nvSpPr>
        <p:spPr>
          <a:xfrm>
            <a:off x="4411980" y="600964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6" name="矩形 25"/>
          <p:cNvSpPr/>
          <p:nvPr/>
        </p:nvSpPr>
        <p:spPr>
          <a:xfrm>
            <a:off x="4777740" y="600964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7" name="文本框 26"/>
          <p:cNvSpPr txBox="1"/>
          <p:nvPr/>
        </p:nvSpPr>
        <p:spPr>
          <a:xfrm>
            <a:off x="5589905" y="5786120"/>
            <a:ext cx="1463040" cy="368300"/>
          </a:xfrm>
          <a:prstGeom prst="rect">
            <a:avLst/>
          </a:prstGeom>
          <a:noFill/>
        </p:spPr>
        <p:txBody>
          <a:bodyPr wrap="square" rtlCol="0">
            <a:spAutoFit/>
          </a:bodyPr>
          <a:lstStyle/>
          <a:p>
            <a:r>
              <a:rPr lang="zh-CN" altLang="en-US"/>
              <a:t>数据块</a:t>
            </a:r>
          </a:p>
        </p:txBody>
      </p:sp>
      <p:cxnSp>
        <p:nvCxnSpPr>
          <p:cNvPr id="28" name="直接连接符 27"/>
          <p:cNvCxnSpPr/>
          <p:nvPr/>
        </p:nvCxnSpPr>
        <p:spPr>
          <a:xfrm>
            <a:off x="647065" y="5385435"/>
            <a:ext cx="6286500" cy="2730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327900" y="3259455"/>
            <a:ext cx="4732020" cy="2030095"/>
          </a:xfrm>
          <a:prstGeom prst="rect">
            <a:avLst/>
          </a:prstGeom>
          <a:noFill/>
        </p:spPr>
        <p:txBody>
          <a:bodyPr wrap="square" rtlCol="0">
            <a:spAutoFit/>
          </a:bodyPr>
          <a:lstStyle/>
          <a:p>
            <a:pPr fontAlgn="auto">
              <a:lnSpc>
                <a:spcPct val="150000"/>
              </a:lnSpc>
            </a:pPr>
            <a:r>
              <a:rPr lang="zh-CN" altLang="en-US" sz="2800">
                <a:sym typeface="+mn-ea"/>
              </a:rPr>
              <a:t>表中的行用分区管理。</a:t>
            </a:r>
          </a:p>
          <a:p>
            <a:pPr fontAlgn="auto">
              <a:lnSpc>
                <a:spcPct val="150000"/>
              </a:lnSpc>
            </a:pPr>
            <a:r>
              <a:rPr lang="zh-CN" altLang="en-US" sz="2800">
                <a:sym typeface="+mn-ea"/>
              </a:rPr>
              <a:t>每个分区叫做一个”Tablet”。</a:t>
            </a:r>
            <a:endParaRPr lang="en-US" altLang="zh-CN" sz="2800"/>
          </a:p>
          <a:p>
            <a:pPr fontAlgn="auto">
              <a:lnSpc>
                <a:spcPct val="150000"/>
              </a:lnSpc>
            </a:pPr>
            <a:r>
              <a:rPr lang="en-US" altLang="zh-CN" sz="2800">
                <a:sym typeface="+mn-ea"/>
              </a:rPr>
              <a:t>Tablet Server </a:t>
            </a:r>
            <a:r>
              <a:rPr lang="zh-CN" altLang="en-US" sz="2800">
                <a:sym typeface="+mn-ea"/>
              </a:rPr>
              <a:t>存储多个</a:t>
            </a:r>
            <a:r>
              <a:rPr lang="en-US" altLang="zh-CN" sz="2800">
                <a:sym typeface="+mn-ea"/>
              </a:rPr>
              <a:t>Tablet </a:t>
            </a:r>
            <a:endParaRPr lang="zh-CN" altLang="en-US" sz="2800">
              <a:sym typeface="+mn-ea"/>
            </a:endParaRPr>
          </a:p>
        </p:txBody>
      </p:sp>
      <p:sp>
        <p:nvSpPr>
          <p:cNvPr id="5"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1.2.3</a:t>
            </a:r>
            <a:r>
              <a:rPr lang="zh-CN" altLang="en-US" sz="2800" b="1" dirty="0">
                <a:sym typeface="+mn-ea"/>
              </a:rPr>
              <a:t>  </a:t>
            </a:r>
            <a:r>
              <a:rPr lang="en-US" altLang="zh-CN" sz="2800">
                <a:sym typeface="+mn-ea"/>
              </a:rPr>
              <a:t>Google</a:t>
            </a:r>
            <a:r>
              <a:rPr lang="zh-CN" altLang="en-US" sz="2800">
                <a:sym typeface="+mn-ea"/>
              </a:rPr>
              <a:t>思想三：</a:t>
            </a:r>
            <a:r>
              <a:rPr lang="en-US" sz="2800">
                <a:sym typeface="+mn-ea"/>
              </a:rPr>
              <a:t>BigTable</a:t>
            </a:r>
            <a:endParaRPr lang="en-US" sz="2800" b="1"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6318885" cy="583565"/>
          </a:xfrm>
          <a:prstGeom prst="rect">
            <a:avLst/>
          </a:prstGeom>
          <a:noFill/>
        </p:spPr>
        <p:txBody>
          <a:bodyPr wrap="square" rtlCol="0">
            <a:spAutoFit/>
          </a:bodyPr>
          <a:lstStyle/>
          <a:p>
            <a:r>
              <a:rPr lang="zh-CN" altLang="en-US" sz="3200" b="1" dirty="0"/>
              <a:t>小结</a:t>
            </a:r>
          </a:p>
        </p:txBody>
      </p:sp>
      <p:sp>
        <p:nvSpPr>
          <p:cNvPr id="11" name="文本框 10"/>
          <p:cNvSpPr txBox="1"/>
          <p:nvPr/>
        </p:nvSpPr>
        <p:spPr>
          <a:xfrm>
            <a:off x="1255395" y="1648460"/>
            <a:ext cx="9951085" cy="3107690"/>
          </a:xfrm>
          <a:prstGeom prst="rect">
            <a:avLst/>
          </a:prstGeom>
          <a:noFill/>
        </p:spPr>
        <p:txBody>
          <a:bodyPr wrap="square" rtlCol="0">
            <a:spAutoFit/>
          </a:bodyPr>
          <a:lstStyle/>
          <a:p>
            <a:pPr fontAlgn="auto">
              <a:lnSpc>
                <a:spcPct val="150000"/>
              </a:lnSpc>
            </a:pPr>
            <a:r>
              <a:rPr lang="en-US" altLang="zh-CN" sz="2800"/>
              <a:t>    </a:t>
            </a:r>
            <a:r>
              <a:rPr lang="zh-CN" altLang="en-US" sz="2800"/>
              <a:t>通过本节学习，对大数据的基础有所了解</a:t>
            </a:r>
          </a:p>
          <a:p>
            <a:pPr fontAlgn="auto">
              <a:lnSpc>
                <a:spcPct val="150000"/>
              </a:lnSpc>
            </a:pPr>
            <a:r>
              <a:rPr lang="zh-CN" altLang="en-US" sz="2800"/>
              <a:t>    了解大数据产生的背景、定义、特征</a:t>
            </a:r>
          </a:p>
          <a:p>
            <a:pPr fontAlgn="auto">
              <a:lnSpc>
                <a:spcPct val="150000"/>
              </a:lnSpc>
            </a:pPr>
            <a:r>
              <a:rPr lang="zh-CN" altLang="en-US" sz="2800"/>
              <a:t>    了解大数据技术概述</a:t>
            </a:r>
          </a:p>
          <a:p>
            <a:pPr fontAlgn="auto">
              <a:lnSpc>
                <a:spcPct val="150000"/>
              </a:lnSpc>
            </a:pPr>
            <a:r>
              <a:rPr lang="en-US" altLang="zh-CN" sz="2800"/>
              <a:t>   </a:t>
            </a:r>
            <a:r>
              <a:rPr lang="zh-CN" altLang="en-US" sz="2800"/>
              <a:t>了解</a:t>
            </a:r>
            <a:r>
              <a:rPr lang="en-US" altLang="zh-CN" sz="2800"/>
              <a:t>Google</a:t>
            </a:r>
            <a:r>
              <a:rPr lang="zh-CN" altLang="en-US" sz="2800"/>
              <a:t>论文的思想和基本架构</a:t>
            </a:r>
          </a:p>
          <a:p>
            <a:r>
              <a:rPr lang="zh-CN" altLang="en-US" sz="280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a:solidFill>
                    <a:srgbClr val="B22F33"/>
                  </a:solidFill>
                  <a:latin typeface="微软雅黑" panose="020B0503020204020204" charset="-122"/>
                  <a:ea typeface="微软雅黑" panose="020B0503020204020204" charset="-122"/>
                </a:rPr>
                <a:t>Hadoop</a:t>
              </a:r>
              <a:r>
                <a:rPr lang="zh-CN" altLang="en-US" sz="3600" b="1" dirty="0">
                  <a:solidFill>
                    <a:srgbClr val="B22F33"/>
                  </a:solidFill>
                  <a:latin typeface="微软雅黑" panose="020B0503020204020204" charset="-122"/>
                  <a:ea typeface="微软雅黑" panose="020B0503020204020204" charset="-122"/>
                </a:rPr>
                <a:t>概述</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39925"/>
            <a:ext cx="5347879" cy="3246556"/>
            <a:chOff x="5726" y="2576"/>
            <a:chExt cx="4993" cy="3031"/>
          </a:xfrm>
        </p:grpSpPr>
        <p:sp>
          <p:nvSpPr>
            <p:cNvPr id="12" name="TextBox 11"/>
            <p:cNvSpPr txBox="1"/>
            <p:nvPr/>
          </p:nvSpPr>
          <p:spPr>
            <a:xfrm>
              <a:off x="6066" y="2793"/>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课程介绍</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6526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14503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36156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19468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1.3.1</a:t>
            </a:r>
            <a:r>
              <a:rPr lang="zh-CN" altLang="en-US" sz="2800" b="1" dirty="0">
                <a:sym typeface="+mn-ea"/>
              </a:rPr>
              <a:t>  </a:t>
            </a:r>
            <a:r>
              <a:rPr lang="en-US" altLang="zh-CN" sz="2800" b="1" dirty="0">
                <a:sym typeface="+mn-ea"/>
              </a:rPr>
              <a:t>Hadoop</a:t>
            </a:r>
            <a:r>
              <a:rPr lang="zh-CN" altLang="en-US" sz="2800" b="1" dirty="0">
                <a:sym typeface="+mn-ea"/>
              </a:rPr>
              <a:t>对</a:t>
            </a:r>
            <a:r>
              <a:rPr lang="en-US" altLang="zh-CN" sz="2800">
                <a:sym typeface="+mn-ea"/>
              </a:rPr>
              <a:t>Google</a:t>
            </a:r>
            <a:r>
              <a:rPr lang="zh-CN" altLang="en-US" sz="2800">
                <a:sym typeface="+mn-ea"/>
              </a:rPr>
              <a:t>三篇论文实现</a:t>
            </a:r>
            <a:endParaRPr lang="zh-CN" altLang="en-US" sz="2800" b="1" dirty="0">
              <a:solidFill>
                <a:srgbClr val="FF0000"/>
              </a:solidFill>
              <a:sym typeface="+mn-ea"/>
            </a:endParaRPr>
          </a:p>
        </p:txBody>
      </p:sp>
      <p:sp>
        <p:nvSpPr>
          <p:cNvPr id="4" name="文本框 3"/>
          <p:cNvSpPr txBox="1"/>
          <p:nvPr/>
        </p:nvSpPr>
        <p:spPr>
          <a:xfrm>
            <a:off x="575310" y="1922780"/>
            <a:ext cx="8336915" cy="2676525"/>
          </a:xfrm>
          <a:prstGeom prst="rect">
            <a:avLst/>
          </a:prstGeom>
          <a:noFill/>
        </p:spPr>
        <p:txBody>
          <a:bodyPr wrap="square" rtlCol="0">
            <a:spAutoFit/>
          </a:bodyPr>
          <a:lstStyle/>
          <a:p>
            <a:pPr indent="0" fontAlgn="auto">
              <a:lnSpc>
                <a:spcPct val="150000"/>
              </a:lnSpc>
            </a:pPr>
            <a:r>
              <a:rPr lang="en-US" altLang="zh-CN" sz="2800"/>
              <a:t>Hadoop</a:t>
            </a:r>
            <a:r>
              <a:rPr lang="zh-CN" altLang="en-US" sz="2800"/>
              <a:t>根据是</a:t>
            </a:r>
            <a:r>
              <a:rPr lang="en-US" altLang="zh-CN" sz="2800"/>
              <a:t>Google</a:t>
            </a:r>
            <a:r>
              <a:rPr lang="zh-CN" altLang="en-US" sz="2800"/>
              <a:t>三篇论文实现</a:t>
            </a:r>
          </a:p>
          <a:p>
            <a:pPr indent="0" fontAlgn="auto">
              <a:lnSpc>
                <a:spcPct val="150000"/>
              </a:lnSpc>
              <a:buFont typeface="Wingdings" panose="05000000000000000000" charset="0"/>
              <a:buChar char="ü"/>
            </a:pPr>
            <a:r>
              <a:rPr lang="en-US" altLang="zh-CN" sz="2800"/>
              <a:t>HDFS    </a:t>
            </a:r>
            <a:r>
              <a:rPr lang="en-US" altLang="zh-CN" sz="2800">
                <a:latin typeface="Arial" panose="020B0604020202020204" pitchFamily="34" charset="0"/>
                <a:cs typeface="Arial" panose="020B0604020202020204" pitchFamily="34" charset="0"/>
              </a:rPr>
              <a:t>→  GFS</a:t>
            </a:r>
            <a:endParaRPr lang="en-US" altLang="zh-CN" sz="2800"/>
          </a:p>
          <a:p>
            <a:pPr indent="0" fontAlgn="auto">
              <a:lnSpc>
                <a:spcPct val="150000"/>
              </a:lnSpc>
              <a:buFont typeface="Wingdings" panose="05000000000000000000" charset="0"/>
              <a:buChar char="ü"/>
            </a:pPr>
            <a:r>
              <a:rPr lang="en-US" altLang="zh-CN" sz="2800"/>
              <a:t>MapReduce   </a:t>
            </a:r>
            <a:r>
              <a:rPr lang="en-US" altLang="zh-CN" sz="2800">
                <a:latin typeface="Arial" panose="020B0604020202020204" pitchFamily="34" charset="0"/>
                <a:cs typeface="Arial" panose="020B0604020202020204" pitchFamily="34" charset="0"/>
              </a:rPr>
              <a:t>→MapReduce</a:t>
            </a:r>
            <a:endParaRPr lang="en-US" altLang="zh-CN" sz="2800"/>
          </a:p>
          <a:p>
            <a:pPr indent="0" fontAlgn="auto">
              <a:lnSpc>
                <a:spcPct val="150000"/>
              </a:lnSpc>
              <a:buFont typeface="Wingdings" panose="05000000000000000000" charset="0"/>
              <a:buChar char="ü"/>
            </a:pPr>
            <a:r>
              <a:rPr lang="en-US" altLang="zh-CN" sz="2800"/>
              <a:t>HBase </a:t>
            </a:r>
            <a:r>
              <a:rPr lang="en-US" altLang="zh-CN" sz="2800">
                <a:latin typeface="Arial" panose="020B0604020202020204" pitchFamily="34" charset="0"/>
                <a:cs typeface="Arial" panose="020B0604020202020204" pitchFamily="34" charset="0"/>
              </a:rPr>
              <a:t>→ BigTable</a:t>
            </a:r>
          </a:p>
        </p:txBody>
      </p:sp>
      <p:sp>
        <p:nvSpPr>
          <p:cNvPr id="9" name="TextBox 5"/>
          <p:cNvSpPr txBox="1">
            <a:spLocks noChangeArrowheads="1"/>
          </p:cNvSpPr>
          <p:nvPr/>
        </p:nvSpPr>
        <p:spPr bwMode="auto">
          <a:xfrm>
            <a:off x="6819265" y="5431790"/>
            <a:ext cx="35071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Apache Hadoop</a:t>
            </a:r>
            <a:r>
              <a:rPr lang="zh-CN" altLang="en-US" sz="2000"/>
              <a:t>的标志</a:t>
            </a:r>
          </a:p>
        </p:txBody>
      </p:sp>
      <p:pic>
        <p:nvPicPr>
          <p:cNvPr id="2" name="图片 -2147482618" descr="IMG_256"/>
          <p:cNvPicPr>
            <a:picLocks noChangeAspect="1"/>
          </p:cNvPicPr>
          <p:nvPr/>
        </p:nvPicPr>
        <p:blipFill>
          <a:blip r:embed="rId3"/>
          <a:stretch>
            <a:fillRect/>
          </a:stretch>
        </p:blipFill>
        <p:spPr>
          <a:xfrm>
            <a:off x="5668010" y="2579370"/>
            <a:ext cx="6265545" cy="2693035"/>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1</a:t>
            </a:r>
            <a:r>
              <a:rPr lang="zh-CN" altLang="en-US" sz="2400"/>
              <a:t>）</a:t>
            </a:r>
            <a:r>
              <a:rPr lang="en-US" altLang="zh-CN" sz="2400">
                <a:latin typeface="Arial" panose="020B0604020202020204" pitchFamily="34" charset="0"/>
                <a:cs typeface="Arial" panose="020B0604020202020204" pitchFamily="34" charset="0"/>
              </a:rPr>
              <a:t>HDFS</a:t>
            </a:r>
          </a:p>
        </p:txBody>
      </p:sp>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1.3.1</a:t>
            </a:r>
            <a:r>
              <a:rPr lang="zh-CN" altLang="en-US" sz="2800" b="1" dirty="0">
                <a:sym typeface="+mn-ea"/>
              </a:rPr>
              <a:t>  </a:t>
            </a:r>
            <a:r>
              <a:rPr lang="en-US" altLang="zh-CN" sz="2800" b="1" dirty="0">
                <a:sym typeface="+mn-ea"/>
              </a:rPr>
              <a:t>Hadoop</a:t>
            </a:r>
            <a:r>
              <a:rPr lang="zh-CN" altLang="en-US" sz="2800" b="1" dirty="0">
                <a:sym typeface="+mn-ea"/>
              </a:rPr>
              <a:t>对</a:t>
            </a:r>
            <a:r>
              <a:rPr lang="en-US" altLang="zh-CN" sz="2800">
                <a:sym typeface="+mn-ea"/>
              </a:rPr>
              <a:t>Google</a:t>
            </a:r>
            <a:r>
              <a:rPr lang="zh-CN" altLang="en-US" sz="2800">
                <a:sym typeface="+mn-ea"/>
              </a:rPr>
              <a:t>三篇论文实现</a:t>
            </a:r>
            <a:endParaRPr lang="zh-CN" altLang="en-US" sz="2800" b="1" dirty="0">
              <a:solidFill>
                <a:srgbClr val="FF0000"/>
              </a:solidFill>
              <a:sym typeface="+mn-ea"/>
            </a:endParaRPr>
          </a:p>
        </p:txBody>
      </p:sp>
      <p:sp>
        <p:nvSpPr>
          <p:cNvPr id="32" name="文本框 31"/>
          <p:cNvSpPr txBox="1"/>
          <p:nvPr/>
        </p:nvSpPr>
        <p:spPr>
          <a:xfrm>
            <a:off x="898525" y="1938020"/>
            <a:ext cx="10917555" cy="2722880"/>
          </a:xfrm>
          <a:prstGeom prst="rect">
            <a:avLst/>
          </a:prstGeom>
          <a:noFill/>
        </p:spPr>
        <p:txBody>
          <a:bodyPr wrap="square" rtlCol="0">
            <a:spAutoFit/>
          </a:bodyPr>
          <a:lstStyle/>
          <a:p>
            <a:pPr indent="762000" fontAlgn="auto">
              <a:lnSpc>
                <a:spcPct val="190000"/>
              </a:lnSpc>
              <a:extLst>
                <a:ext uri="{35155182-B16C-46BC-9424-99874614C6A1}">
                  <wpsdc:indentchars xmlns="" xmlns:wpsdc="http://www.wps.cn/officeDocument/2017/drawingmlCustomData" val="200" checksum="3688930908"/>
                </a:ext>
              </a:extLst>
            </a:pPr>
            <a:r>
              <a:rPr lang="en-US" altLang="zh-CN" sz="3000">
                <a:solidFill>
                  <a:schemeClr val="tx1"/>
                </a:solidFill>
                <a:latin typeface="微软雅黑" panose="020B0503020204020204" charset="-122"/>
                <a:ea typeface="微软雅黑" panose="020B0503020204020204" charset="-122"/>
                <a:cs typeface="微软雅黑" panose="020B0503020204020204" charset="-122"/>
              </a:rPr>
              <a:t>HDFS</a:t>
            </a:r>
            <a:r>
              <a:rPr lang="zh-CN" altLang="en-US" sz="3000">
                <a:solidFill>
                  <a:schemeClr val="tx1"/>
                </a:solidFill>
                <a:latin typeface="微软雅黑" panose="020B0503020204020204" charset="-122"/>
                <a:ea typeface="微软雅黑" panose="020B0503020204020204" charset="-122"/>
                <a:cs typeface="微软雅黑" panose="020B0503020204020204" charset="-122"/>
              </a:rPr>
              <a:t>：Hadoop Distributed File System，是Hadoop项</a:t>
            </a:r>
          </a:p>
          <a:p>
            <a:pPr indent="762000" fontAlgn="auto">
              <a:lnSpc>
                <a:spcPct val="190000"/>
              </a:lnSpc>
              <a:extLst>
                <a:ext uri="{35155182-B16C-46BC-9424-99874614C6A1}">
                  <wpsdc:indentchars xmlns="" xmlns:wpsdc="http://www.wps.cn/officeDocument/2017/drawingmlCustomData" val="200" checksum="3688930908"/>
                </a:ext>
              </a:extLst>
            </a:pPr>
            <a:r>
              <a:rPr lang="zh-CN" altLang="en-US" sz="3000">
                <a:solidFill>
                  <a:schemeClr val="tx1"/>
                </a:solidFill>
                <a:latin typeface="微软雅黑" panose="020B0503020204020204" charset="-122"/>
                <a:ea typeface="微软雅黑" panose="020B0503020204020204" charset="-122"/>
                <a:cs typeface="微软雅黑" panose="020B0503020204020204" charset="-122"/>
              </a:rPr>
              <a:t>目的核心子项目，是分布式计算中数据存储管理的基础。</a:t>
            </a:r>
          </a:p>
          <a:p>
            <a:pPr indent="762000" fontAlgn="auto">
              <a:lnSpc>
                <a:spcPct val="190000"/>
              </a:lnSpc>
              <a:extLst>
                <a:ext uri="{35155182-B16C-46BC-9424-99874614C6A1}">
                  <wpsdc:indentchars xmlns="" xmlns:wpsdc="http://www.wps.cn/officeDocument/2017/drawingmlCustomData" val="200" checksum="3688930908"/>
                </a:ext>
              </a:extLst>
            </a:pPr>
            <a:r>
              <a:rPr lang="zh-CN" altLang="en-US" sz="3000">
                <a:solidFill>
                  <a:schemeClr val="tx1"/>
                </a:solidFill>
                <a:latin typeface="微软雅黑" panose="020B0503020204020204" charset="-122"/>
                <a:ea typeface="微软雅黑" panose="020B0503020204020204" charset="-122"/>
                <a:cs typeface="微软雅黑" panose="020B0503020204020204" charset="-122"/>
              </a:rPr>
              <a:t>它是对</a:t>
            </a:r>
            <a:r>
              <a:rPr lang="en-US" altLang="zh-CN" sz="3000">
                <a:solidFill>
                  <a:schemeClr val="tx1"/>
                </a:solidFill>
                <a:latin typeface="微软雅黑" panose="020B0503020204020204" charset="-122"/>
                <a:ea typeface="微软雅黑" panose="020B0503020204020204" charset="-122"/>
                <a:cs typeface="微软雅黑" panose="020B0503020204020204" charset="-122"/>
              </a:rPr>
              <a:t>GFS</a:t>
            </a:r>
            <a:r>
              <a:rPr lang="zh-CN" altLang="en-US" sz="3000">
                <a:solidFill>
                  <a:schemeClr val="tx1"/>
                </a:solidFill>
                <a:latin typeface="微软雅黑" panose="020B0503020204020204" charset="-122"/>
                <a:ea typeface="微软雅黑" panose="020B0503020204020204" charset="-122"/>
                <a:cs typeface="微软雅黑" panose="020B0503020204020204" charset="-122"/>
              </a:rPr>
              <a:t>论文的实现。</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486785" y="1935480"/>
            <a:ext cx="8580120" cy="4160520"/>
          </a:xfrm>
          <a:prstGeom prst="rect">
            <a:avLst/>
          </a:prstGeom>
          <a:ln w="25400">
            <a:solidFill>
              <a:srgbClr val="7030A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1</a:t>
            </a:r>
            <a:r>
              <a:rPr lang="zh-CN" altLang="en-US" sz="2400"/>
              <a:t>）</a:t>
            </a:r>
            <a:r>
              <a:rPr lang="en-US" altLang="zh-CN" sz="2400">
                <a:latin typeface="Arial" panose="020B0604020202020204" pitchFamily="34" charset="0"/>
                <a:cs typeface="Arial" panose="020B0604020202020204" pitchFamily="34" charset="0"/>
              </a:rPr>
              <a:t>HDFS</a:t>
            </a:r>
          </a:p>
        </p:txBody>
      </p:sp>
      <p:cxnSp>
        <p:nvCxnSpPr>
          <p:cNvPr id="5" name="直接连接符 4"/>
          <p:cNvCxnSpPr/>
          <p:nvPr/>
        </p:nvCxnSpPr>
        <p:spPr>
          <a:xfrm>
            <a:off x="2866390" y="1992630"/>
            <a:ext cx="0" cy="4792980"/>
          </a:xfrm>
          <a:prstGeom prst="line">
            <a:avLst/>
          </a:prstGeom>
          <a:ln w="63500">
            <a:solidFill>
              <a:srgbClr val="7030A0"/>
            </a:solidFill>
          </a:ln>
        </p:spPr>
        <p:style>
          <a:lnRef idx="1">
            <a:schemeClr val="dk1"/>
          </a:lnRef>
          <a:fillRef idx="0">
            <a:schemeClr val="dk1"/>
          </a:fillRef>
          <a:effectRef idx="0">
            <a:schemeClr val="dk1"/>
          </a:effectRef>
          <a:fontRef idx="minor">
            <a:schemeClr val="tx1"/>
          </a:fontRef>
        </p:style>
      </p:cxnSp>
      <p:grpSp>
        <p:nvGrpSpPr>
          <p:cNvPr id="42" name="组合 41"/>
          <p:cNvGrpSpPr/>
          <p:nvPr/>
        </p:nvGrpSpPr>
        <p:grpSpPr>
          <a:xfrm>
            <a:off x="3773805" y="4739005"/>
            <a:ext cx="2447290" cy="1228090"/>
            <a:chOff x="5943" y="7463"/>
            <a:chExt cx="3854" cy="1934"/>
          </a:xfrm>
        </p:grpSpPr>
        <p:sp>
          <p:nvSpPr>
            <p:cNvPr id="4" name="圆角矩形 3"/>
            <p:cNvSpPr/>
            <p:nvPr/>
          </p:nvSpPr>
          <p:spPr>
            <a:xfrm>
              <a:off x="5943" y="7463"/>
              <a:ext cx="3855" cy="19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文本框 8"/>
            <p:cNvSpPr txBox="1"/>
            <p:nvPr/>
          </p:nvSpPr>
          <p:spPr>
            <a:xfrm>
              <a:off x="6305" y="7463"/>
              <a:ext cx="1103" cy="580"/>
            </a:xfrm>
            <a:prstGeom prst="rect">
              <a:avLst/>
            </a:prstGeom>
            <a:noFill/>
          </p:spPr>
          <p:txBody>
            <a:bodyPr wrap="square" rtlCol="0">
              <a:spAutoFit/>
            </a:bodyPr>
            <a:lstStyle/>
            <a:p>
              <a:r>
                <a:rPr lang="zh-CN" altLang="en-US"/>
                <a:t>硬盘</a:t>
              </a:r>
            </a:p>
          </p:txBody>
        </p:sp>
      </p:grpSp>
      <p:grpSp>
        <p:nvGrpSpPr>
          <p:cNvPr id="45" name="组合 44"/>
          <p:cNvGrpSpPr/>
          <p:nvPr/>
        </p:nvGrpSpPr>
        <p:grpSpPr>
          <a:xfrm>
            <a:off x="6777355" y="4752340"/>
            <a:ext cx="2447290" cy="1228090"/>
            <a:chOff x="10769" y="7511"/>
            <a:chExt cx="3854" cy="1934"/>
          </a:xfrm>
        </p:grpSpPr>
        <p:sp>
          <p:nvSpPr>
            <p:cNvPr id="6" name="圆角矩形 5"/>
            <p:cNvSpPr/>
            <p:nvPr/>
          </p:nvSpPr>
          <p:spPr>
            <a:xfrm>
              <a:off x="10769" y="7511"/>
              <a:ext cx="3855" cy="19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文本框 9"/>
            <p:cNvSpPr txBox="1"/>
            <p:nvPr/>
          </p:nvSpPr>
          <p:spPr>
            <a:xfrm>
              <a:off x="10988" y="7586"/>
              <a:ext cx="1103" cy="580"/>
            </a:xfrm>
            <a:prstGeom prst="rect">
              <a:avLst/>
            </a:prstGeom>
            <a:noFill/>
          </p:spPr>
          <p:txBody>
            <a:bodyPr wrap="square" rtlCol="0">
              <a:spAutoFit/>
            </a:bodyPr>
            <a:lstStyle/>
            <a:p>
              <a:r>
                <a:rPr lang="zh-CN" altLang="en-US">
                  <a:solidFill>
                    <a:srgbClr val="0945A5"/>
                  </a:solidFill>
                </a:rPr>
                <a:t>硬盘</a:t>
              </a:r>
            </a:p>
          </p:txBody>
        </p:sp>
      </p:grpSp>
      <p:grpSp>
        <p:nvGrpSpPr>
          <p:cNvPr id="46" name="组合 45"/>
          <p:cNvGrpSpPr/>
          <p:nvPr/>
        </p:nvGrpSpPr>
        <p:grpSpPr>
          <a:xfrm>
            <a:off x="9581515" y="4739005"/>
            <a:ext cx="2447290" cy="1228090"/>
            <a:chOff x="15089" y="7463"/>
            <a:chExt cx="3854" cy="1934"/>
          </a:xfrm>
        </p:grpSpPr>
        <p:sp>
          <p:nvSpPr>
            <p:cNvPr id="8" name="圆角矩形 7"/>
            <p:cNvSpPr/>
            <p:nvPr/>
          </p:nvSpPr>
          <p:spPr>
            <a:xfrm>
              <a:off x="15089" y="7463"/>
              <a:ext cx="3855" cy="19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文本框 10"/>
            <p:cNvSpPr txBox="1"/>
            <p:nvPr/>
          </p:nvSpPr>
          <p:spPr>
            <a:xfrm>
              <a:off x="15385" y="7586"/>
              <a:ext cx="1103" cy="580"/>
            </a:xfrm>
            <a:prstGeom prst="rect">
              <a:avLst/>
            </a:prstGeom>
            <a:noFill/>
          </p:spPr>
          <p:txBody>
            <a:bodyPr wrap="square" rtlCol="0">
              <a:spAutoFit/>
            </a:bodyPr>
            <a:lstStyle/>
            <a:p>
              <a:r>
                <a:rPr lang="zh-CN" altLang="en-US">
                  <a:solidFill>
                    <a:srgbClr val="0945A5"/>
                  </a:solidFill>
                </a:rPr>
                <a:t>硬盘</a:t>
              </a:r>
            </a:p>
          </p:txBody>
        </p:sp>
      </p:grpSp>
      <p:sp>
        <p:nvSpPr>
          <p:cNvPr id="13" name="椭圆 12"/>
          <p:cNvSpPr/>
          <p:nvPr/>
        </p:nvSpPr>
        <p:spPr>
          <a:xfrm>
            <a:off x="7009130" y="5285740"/>
            <a:ext cx="852805" cy="5867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sp>
        <p:nvSpPr>
          <p:cNvPr id="14" name="椭圆 13"/>
          <p:cNvSpPr/>
          <p:nvPr/>
        </p:nvSpPr>
        <p:spPr>
          <a:xfrm>
            <a:off x="10109835" y="5231130"/>
            <a:ext cx="899795" cy="5867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sp>
        <p:nvSpPr>
          <p:cNvPr id="15" name="文本框 14"/>
          <p:cNvSpPr txBox="1"/>
          <p:nvPr/>
        </p:nvSpPr>
        <p:spPr>
          <a:xfrm>
            <a:off x="4915535" y="4799965"/>
            <a:ext cx="1205865" cy="368300"/>
          </a:xfrm>
          <a:prstGeom prst="rect">
            <a:avLst/>
          </a:prstGeom>
          <a:noFill/>
        </p:spPr>
        <p:txBody>
          <a:bodyPr wrap="square" rtlCol="0">
            <a:spAutoFit/>
          </a:bodyPr>
          <a:lstStyle/>
          <a:p>
            <a:r>
              <a:rPr lang="en-US" altLang="zh-CN" b="1">
                <a:solidFill>
                  <a:srgbClr val="FF0000"/>
                </a:solidFill>
              </a:rPr>
              <a:t>DataNode</a:t>
            </a:r>
          </a:p>
        </p:txBody>
      </p:sp>
      <p:sp>
        <p:nvSpPr>
          <p:cNvPr id="16" name="文本框 15"/>
          <p:cNvSpPr txBox="1"/>
          <p:nvPr/>
        </p:nvSpPr>
        <p:spPr>
          <a:xfrm>
            <a:off x="8080375" y="4862830"/>
            <a:ext cx="1205865" cy="368300"/>
          </a:xfrm>
          <a:prstGeom prst="rect">
            <a:avLst/>
          </a:prstGeom>
          <a:noFill/>
        </p:spPr>
        <p:txBody>
          <a:bodyPr wrap="square" rtlCol="0">
            <a:spAutoFit/>
          </a:bodyPr>
          <a:lstStyle/>
          <a:p>
            <a:r>
              <a:rPr lang="en-US" altLang="zh-CN" b="1">
                <a:solidFill>
                  <a:srgbClr val="FF0000"/>
                </a:solidFill>
              </a:rPr>
              <a:t>DataNode</a:t>
            </a:r>
          </a:p>
        </p:txBody>
      </p:sp>
      <p:grpSp>
        <p:nvGrpSpPr>
          <p:cNvPr id="41" name="组合 40"/>
          <p:cNvGrpSpPr/>
          <p:nvPr/>
        </p:nvGrpSpPr>
        <p:grpSpPr>
          <a:xfrm>
            <a:off x="537845" y="2409190"/>
            <a:ext cx="1598930" cy="933450"/>
            <a:chOff x="847" y="3794"/>
            <a:chExt cx="2518" cy="1470"/>
          </a:xfrm>
        </p:grpSpPr>
        <p:sp>
          <p:nvSpPr>
            <p:cNvPr id="17" name="圆角矩形 16"/>
            <p:cNvSpPr/>
            <p:nvPr/>
          </p:nvSpPr>
          <p:spPr>
            <a:xfrm>
              <a:off x="847" y="3794"/>
              <a:ext cx="2519" cy="14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文本框 17"/>
            <p:cNvSpPr txBox="1"/>
            <p:nvPr/>
          </p:nvSpPr>
          <p:spPr>
            <a:xfrm>
              <a:off x="847" y="3858"/>
              <a:ext cx="1103" cy="580"/>
            </a:xfrm>
            <a:prstGeom prst="rect">
              <a:avLst/>
            </a:prstGeom>
            <a:noFill/>
          </p:spPr>
          <p:txBody>
            <a:bodyPr wrap="square" rtlCol="0">
              <a:spAutoFit/>
            </a:bodyPr>
            <a:lstStyle/>
            <a:p>
              <a:r>
                <a:rPr lang="zh-CN" altLang="en-US"/>
                <a:t>数据</a:t>
              </a:r>
            </a:p>
          </p:txBody>
        </p:sp>
      </p:grpSp>
      <p:grpSp>
        <p:nvGrpSpPr>
          <p:cNvPr id="56" name="组合 55"/>
          <p:cNvGrpSpPr/>
          <p:nvPr/>
        </p:nvGrpSpPr>
        <p:grpSpPr>
          <a:xfrm>
            <a:off x="4003675" y="2303780"/>
            <a:ext cx="3215640" cy="958215"/>
            <a:chOff x="6305" y="3628"/>
            <a:chExt cx="5064" cy="1509"/>
          </a:xfrm>
        </p:grpSpPr>
        <p:sp>
          <p:nvSpPr>
            <p:cNvPr id="19" name="圆角矩形 18"/>
            <p:cNvSpPr/>
            <p:nvPr/>
          </p:nvSpPr>
          <p:spPr>
            <a:xfrm>
              <a:off x="6305" y="3628"/>
              <a:ext cx="5064" cy="15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文本框 19"/>
            <p:cNvSpPr txBox="1"/>
            <p:nvPr/>
          </p:nvSpPr>
          <p:spPr>
            <a:xfrm>
              <a:off x="6638" y="3794"/>
              <a:ext cx="2155" cy="580"/>
            </a:xfrm>
            <a:prstGeom prst="rect">
              <a:avLst/>
            </a:prstGeom>
            <a:noFill/>
          </p:spPr>
          <p:txBody>
            <a:bodyPr wrap="square" rtlCol="0">
              <a:spAutoFit/>
            </a:bodyPr>
            <a:lstStyle/>
            <a:p>
              <a:r>
                <a:rPr lang="zh-CN" altLang="en-US"/>
                <a:t>管理节点</a:t>
              </a:r>
            </a:p>
          </p:txBody>
        </p:sp>
      </p:grpSp>
      <p:grpSp>
        <p:nvGrpSpPr>
          <p:cNvPr id="60" name="组合 59"/>
          <p:cNvGrpSpPr/>
          <p:nvPr/>
        </p:nvGrpSpPr>
        <p:grpSpPr>
          <a:xfrm>
            <a:off x="7693660" y="2256790"/>
            <a:ext cx="3884930" cy="957580"/>
            <a:chOff x="12117" y="3618"/>
            <a:chExt cx="6118" cy="1508"/>
          </a:xfrm>
        </p:grpSpPr>
        <p:sp>
          <p:nvSpPr>
            <p:cNvPr id="21" name="圆角矩形 20"/>
            <p:cNvSpPr/>
            <p:nvPr/>
          </p:nvSpPr>
          <p:spPr>
            <a:xfrm>
              <a:off x="12117" y="3618"/>
              <a:ext cx="5645" cy="15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59" name="组合 58"/>
            <p:cNvGrpSpPr/>
            <p:nvPr/>
          </p:nvGrpSpPr>
          <p:grpSpPr>
            <a:xfrm>
              <a:off x="12117" y="3794"/>
              <a:ext cx="6118" cy="1160"/>
              <a:chOff x="12117" y="3794"/>
              <a:chExt cx="6118" cy="1160"/>
            </a:xfrm>
          </p:grpSpPr>
          <p:sp>
            <p:nvSpPr>
              <p:cNvPr id="22" name="文本框 21"/>
              <p:cNvSpPr txBox="1"/>
              <p:nvPr/>
            </p:nvSpPr>
            <p:spPr>
              <a:xfrm>
                <a:off x="12472" y="3794"/>
                <a:ext cx="4017" cy="580"/>
              </a:xfrm>
              <a:prstGeom prst="rect">
                <a:avLst/>
              </a:prstGeom>
              <a:noFill/>
            </p:spPr>
            <p:txBody>
              <a:bodyPr wrap="square" rtlCol="0">
                <a:spAutoFit/>
              </a:bodyPr>
              <a:lstStyle/>
              <a:p>
                <a:r>
                  <a:rPr lang="en-US" altLang="zh-CN" b="1">
                    <a:solidFill>
                      <a:srgbClr val="FF0000"/>
                    </a:solidFill>
                  </a:rPr>
                  <a:t>SecondaryNameNode</a:t>
                </a:r>
              </a:p>
            </p:txBody>
          </p:sp>
          <p:sp>
            <p:nvSpPr>
              <p:cNvPr id="24" name="文本框 23"/>
              <p:cNvSpPr txBox="1"/>
              <p:nvPr/>
            </p:nvSpPr>
            <p:spPr>
              <a:xfrm>
                <a:off x="12117" y="4374"/>
                <a:ext cx="6118" cy="580"/>
              </a:xfrm>
              <a:prstGeom prst="rect">
                <a:avLst/>
              </a:prstGeom>
              <a:noFill/>
            </p:spPr>
            <p:txBody>
              <a:bodyPr wrap="square" rtlCol="0">
                <a:spAutoFit/>
              </a:bodyPr>
              <a:lstStyle/>
              <a:p>
                <a:r>
                  <a:rPr lang="zh-CN" altLang="en-US">
                    <a:solidFill>
                      <a:srgbClr val="7030A0"/>
                    </a:solidFill>
                  </a:rPr>
                  <a:t>第二名称节点</a:t>
                </a:r>
                <a:r>
                  <a:rPr lang="en-US" altLang="zh-CN">
                    <a:solidFill>
                      <a:srgbClr val="7030A0"/>
                    </a:solidFill>
                  </a:rPr>
                  <a:t>(</a:t>
                </a:r>
                <a:r>
                  <a:rPr lang="zh-CN" altLang="en-US">
                    <a:solidFill>
                      <a:srgbClr val="7030A0"/>
                    </a:solidFill>
                  </a:rPr>
                  <a:t>默认在</a:t>
                </a:r>
                <a:r>
                  <a:rPr lang="en-US" altLang="zh-CN">
                    <a:solidFill>
                      <a:srgbClr val="7030A0"/>
                    </a:solidFill>
                  </a:rPr>
                  <a:t>NameNode</a:t>
                </a:r>
                <a:r>
                  <a:rPr lang="zh-CN" altLang="en-US">
                    <a:solidFill>
                      <a:srgbClr val="7030A0"/>
                    </a:solidFill>
                  </a:rPr>
                  <a:t>上</a:t>
                </a:r>
                <a:r>
                  <a:rPr lang="en-US" altLang="zh-CN">
                    <a:solidFill>
                      <a:srgbClr val="7030A0"/>
                    </a:solidFill>
                  </a:rPr>
                  <a:t>)</a:t>
                </a:r>
              </a:p>
            </p:txBody>
          </p:sp>
        </p:grpSp>
      </p:grpSp>
      <p:sp>
        <p:nvSpPr>
          <p:cNvPr id="25" name="文本框 24"/>
          <p:cNvSpPr txBox="1"/>
          <p:nvPr/>
        </p:nvSpPr>
        <p:spPr>
          <a:xfrm>
            <a:off x="1755140" y="1935480"/>
            <a:ext cx="1019810" cy="368300"/>
          </a:xfrm>
          <a:prstGeom prst="rect">
            <a:avLst/>
          </a:prstGeom>
          <a:noFill/>
        </p:spPr>
        <p:txBody>
          <a:bodyPr wrap="square" rtlCol="0">
            <a:spAutoFit/>
          </a:bodyPr>
          <a:lstStyle/>
          <a:p>
            <a:r>
              <a:rPr lang="zh-CN" altLang="en-US">
                <a:solidFill>
                  <a:srgbClr val="22C50C"/>
                </a:solidFill>
              </a:rPr>
              <a:t>客户端</a:t>
            </a:r>
          </a:p>
        </p:txBody>
      </p:sp>
      <p:sp>
        <p:nvSpPr>
          <p:cNvPr id="26" name="文本框 25"/>
          <p:cNvSpPr txBox="1"/>
          <p:nvPr/>
        </p:nvSpPr>
        <p:spPr>
          <a:xfrm>
            <a:off x="11009630" y="1992630"/>
            <a:ext cx="1019810" cy="368300"/>
          </a:xfrm>
          <a:prstGeom prst="rect">
            <a:avLst/>
          </a:prstGeom>
          <a:noFill/>
        </p:spPr>
        <p:txBody>
          <a:bodyPr wrap="square" rtlCol="0">
            <a:spAutoFit/>
          </a:bodyPr>
          <a:lstStyle/>
          <a:p>
            <a:r>
              <a:rPr lang="zh-CN" altLang="en-US">
                <a:solidFill>
                  <a:srgbClr val="22C50C"/>
                </a:solidFill>
              </a:rPr>
              <a:t>服务端</a:t>
            </a:r>
          </a:p>
        </p:txBody>
      </p:sp>
      <p:grpSp>
        <p:nvGrpSpPr>
          <p:cNvPr id="58" name="组合 57"/>
          <p:cNvGrpSpPr/>
          <p:nvPr/>
        </p:nvGrpSpPr>
        <p:grpSpPr>
          <a:xfrm>
            <a:off x="5640705" y="2449830"/>
            <a:ext cx="1368425" cy="737235"/>
            <a:chOff x="8883" y="3858"/>
            <a:chExt cx="2155" cy="1161"/>
          </a:xfrm>
        </p:grpSpPr>
        <p:sp>
          <p:nvSpPr>
            <p:cNvPr id="23" name="文本框 22"/>
            <p:cNvSpPr txBox="1"/>
            <p:nvPr/>
          </p:nvSpPr>
          <p:spPr>
            <a:xfrm>
              <a:off x="8883" y="4439"/>
              <a:ext cx="2155" cy="580"/>
            </a:xfrm>
            <a:prstGeom prst="rect">
              <a:avLst/>
            </a:prstGeom>
            <a:noFill/>
          </p:spPr>
          <p:txBody>
            <a:bodyPr wrap="square" rtlCol="0">
              <a:spAutoFit/>
            </a:bodyPr>
            <a:lstStyle/>
            <a:p>
              <a:r>
                <a:rPr lang="zh-CN" altLang="en-US">
                  <a:solidFill>
                    <a:srgbClr val="7030A0"/>
                  </a:solidFill>
                </a:rPr>
                <a:t>名称节点</a:t>
              </a:r>
            </a:p>
          </p:txBody>
        </p:sp>
        <p:sp>
          <p:nvSpPr>
            <p:cNvPr id="27" name="文本框 26"/>
            <p:cNvSpPr txBox="1"/>
            <p:nvPr/>
          </p:nvSpPr>
          <p:spPr>
            <a:xfrm>
              <a:off x="8883" y="3858"/>
              <a:ext cx="2155" cy="580"/>
            </a:xfrm>
            <a:prstGeom prst="rect">
              <a:avLst/>
            </a:prstGeom>
            <a:noFill/>
          </p:spPr>
          <p:txBody>
            <a:bodyPr wrap="square" rtlCol="0">
              <a:spAutoFit/>
            </a:bodyPr>
            <a:lstStyle/>
            <a:p>
              <a:r>
                <a:rPr lang="en-US" altLang="zh-CN" b="1">
                  <a:solidFill>
                    <a:srgbClr val="FF0000"/>
                  </a:solidFill>
                </a:rPr>
                <a:t>NameNode</a:t>
              </a:r>
            </a:p>
          </p:txBody>
        </p:sp>
      </p:grpSp>
      <p:sp>
        <p:nvSpPr>
          <p:cNvPr id="28" name="文本框 27"/>
          <p:cNvSpPr txBox="1"/>
          <p:nvPr/>
        </p:nvSpPr>
        <p:spPr>
          <a:xfrm>
            <a:off x="10808335" y="4801870"/>
            <a:ext cx="1205865" cy="368300"/>
          </a:xfrm>
          <a:prstGeom prst="rect">
            <a:avLst/>
          </a:prstGeom>
          <a:noFill/>
        </p:spPr>
        <p:txBody>
          <a:bodyPr wrap="square" rtlCol="0">
            <a:spAutoFit/>
          </a:bodyPr>
          <a:lstStyle/>
          <a:p>
            <a:r>
              <a:rPr lang="en-US" altLang="zh-CN" b="1">
                <a:solidFill>
                  <a:srgbClr val="FF0000"/>
                </a:solidFill>
              </a:rPr>
              <a:t>DataNode</a:t>
            </a:r>
          </a:p>
        </p:txBody>
      </p:sp>
      <p:grpSp>
        <p:nvGrpSpPr>
          <p:cNvPr id="53" name="组合 52"/>
          <p:cNvGrpSpPr/>
          <p:nvPr/>
        </p:nvGrpSpPr>
        <p:grpSpPr>
          <a:xfrm>
            <a:off x="1968500" y="2998470"/>
            <a:ext cx="3263900" cy="2819400"/>
            <a:chOff x="3100" y="4722"/>
            <a:chExt cx="5140" cy="4440"/>
          </a:xfrm>
        </p:grpSpPr>
        <p:sp>
          <p:nvSpPr>
            <p:cNvPr id="12" name="椭圆 11"/>
            <p:cNvSpPr/>
            <p:nvPr/>
          </p:nvSpPr>
          <p:spPr>
            <a:xfrm>
              <a:off x="6946" y="8238"/>
              <a:ext cx="1295" cy="9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grpSp>
          <p:nvGrpSpPr>
            <p:cNvPr id="52" name="组合 51"/>
            <p:cNvGrpSpPr/>
            <p:nvPr/>
          </p:nvGrpSpPr>
          <p:grpSpPr>
            <a:xfrm>
              <a:off x="3100" y="4722"/>
              <a:ext cx="4566" cy="3972"/>
              <a:chOff x="3100" y="4722"/>
              <a:chExt cx="4566" cy="3972"/>
            </a:xfrm>
          </p:grpSpPr>
          <p:cxnSp>
            <p:nvCxnSpPr>
              <p:cNvPr id="29" name="直接箭头连接符 28"/>
              <p:cNvCxnSpPr/>
              <p:nvPr/>
            </p:nvCxnSpPr>
            <p:spPr>
              <a:xfrm>
                <a:off x="3100" y="4722"/>
                <a:ext cx="3892" cy="3972"/>
              </a:xfrm>
              <a:prstGeom prst="straightConnector1">
                <a:avLst/>
              </a:prstGeom>
              <a:ln w="25400">
                <a:tailEnd type="arrow" w="med" len="med"/>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4514" y="5472"/>
                <a:ext cx="3152" cy="580"/>
              </a:xfrm>
              <a:prstGeom prst="rect">
                <a:avLst/>
              </a:prstGeom>
              <a:noFill/>
            </p:spPr>
            <p:txBody>
              <a:bodyPr wrap="square" rtlCol="0">
                <a:spAutoFit/>
              </a:bodyPr>
              <a:lstStyle/>
              <a:p>
                <a:r>
                  <a:rPr lang="en-US" altLang="zh-CN">
                    <a:solidFill>
                      <a:srgbClr val="0945A5"/>
                    </a:solidFill>
                  </a:rPr>
                  <a:t>1.</a:t>
                </a:r>
                <a:r>
                  <a:rPr lang="zh-CN" altLang="en-US">
                    <a:solidFill>
                      <a:srgbClr val="0945A5"/>
                    </a:solidFill>
                  </a:rPr>
                  <a:t>上传一个数据块</a:t>
                </a:r>
              </a:p>
            </p:txBody>
          </p:sp>
        </p:grpSp>
      </p:grpSp>
      <p:grpSp>
        <p:nvGrpSpPr>
          <p:cNvPr id="55" name="组合 54"/>
          <p:cNvGrpSpPr/>
          <p:nvPr/>
        </p:nvGrpSpPr>
        <p:grpSpPr>
          <a:xfrm>
            <a:off x="4104005" y="3812540"/>
            <a:ext cx="7025640" cy="519430"/>
            <a:chOff x="6463" y="6004"/>
            <a:chExt cx="11064" cy="818"/>
          </a:xfrm>
        </p:grpSpPr>
        <p:cxnSp>
          <p:nvCxnSpPr>
            <p:cNvPr id="31" name="直接箭头连接符 30"/>
            <p:cNvCxnSpPr/>
            <p:nvPr/>
          </p:nvCxnSpPr>
          <p:spPr>
            <a:xfrm>
              <a:off x="6463" y="6822"/>
              <a:ext cx="11064" cy="0"/>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7802" y="6004"/>
              <a:ext cx="6980" cy="580"/>
            </a:xfrm>
            <a:prstGeom prst="rect">
              <a:avLst/>
            </a:prstGeom>
            <a:noFill/>
          </p:spPr>
          <p:txBody>
            <a:bodyPr wrap="square" rtlCol="0">
              <a:spAutoFit/>
            </a:bodyPr>
            <a:lstStyle/>
            <a:p>
              <a:r>
                <a:rPr lang="en-US" altLang="zh-CN">
                  <a:solidFill>
                    <a:srgbClr val="0945A5"/>
                  </a:solidFill>
                </a:rPr>
                <a:t>2.</a:t>
              </a:r>
              <a:r>
                <a:rPr lang="zh-CN" altLang="en-US">
                  <a:solidFill>
                    <a:srgbClr val="0945A5"/>
                  </a:solidFill>
                </a:rPr>
                <a:t>通过水平复制，达到数据冗余的要求</a:t>
              </a:r>
            </a:p>
          </p:txBody>
        </p:sp>
      </p:grpSp>
      <p:sp>
        <p:nvSpPr>
          <p:cNvPr id="34" name="文本框 33"/>
          <p:cNvSpPr txBox="1"/>
          <p:nvPr/>
        </p:nvSpPr>
        <p:spPr>
          <a:xfrm>
            <a:off x="5769610" y="4294505"/>
            <a:ext cx="4432300" cy="368300"/>
          </a:xfrm>
          <a:prstGeom prst="rect">
            <a:avLst/>
          </a:prstGeom>
          <a:noFill/>
        </p:spPr>
        <p:txBody>
          <a:bodyPr wrap="square" rtlCol="0">
            <a:spAutoFit/>
          </a:bodyPr>
          <a:lstStyle/>
          <a:p>
            <a:r>
              <a:rPr lang="zh-CN" b="1">
                <a:solidFill>
                  <a:srgbClr val="FF0000"/>
                </a:solidFill>
              </a:rPr>
              <a:t>机架感知，决定数据块保存的位置</a:t>
            </a:r>
          </a:p>
        </p:txBody>
      </p:sp>
      <p:sp>
        <p:nvSpPr>
          <p:cNvPr id="35" name="文本框 34"/>
          <p:cNvSpPr txBox="1"/>
          <p:nvPr/>
        </p:nvSpPr>
        <p:spPr>
          <a:xfrm>
            <a:off x="3486785" y="6188710"/>
            <a:ext cx="8260080" cy="645160"/>
          </a:xfrm>
          <a:prstGeom prst="rect">
            <a:avLst/>
          </a:prstGeom>
          <a:noFill/>
        </p:spPr>
        <p:txBody>
          <a:bodyPr wrap="square" rtlCol="0">
            <a:spAutoFit/>
          </a:bodyPr>
          <a:lstStyle/>
          <a:p>
            <a:endParaRPr lang="zh-CN" altLang="en-US">
              <a:solidFill>
                <a:schemeClr val="tx1"/>
              </a:solidFill>
            </a:endParaRPr>
          </a:p>
          <a:p>
            <a:r>
              <a:rPr lang="zh-CN" altLang="en-US">
                <a:solidFill>
                  <a:schemeClr val="tx1"/>
                </a:solidFill>
              </a:rPr>
              <a:t>当保存数据块的时候，</a:t>
            </a:r>
            <a:r>
              <a:rPr lang="en-US" altLang="zh-CN">
                <a:solidFill>
                  <a:schemeClr val="tx1"/>
                </a:solidFill>
              </a:rPr>
              <a:t>NameNode</a:t>
            </a:r>
            <a:r>
              <a:rPr lang="zh-CN" altLang="en-US">
                <a:solidFill>
                  <a:schemeClr val="tx1"/>
                </a:solidFill>
              </a:rPr>
              <a:t>会维护数据块的位置信息</a:t>
            </a:r>
          </a:p>
        </p:txBody>
      </p:sp>
      <p:grpSp>
        <p:nvGrpSpPr>
          <p:cNvPr id="51" name="组合 50"/>
          <p:cNvGrpSpPr/>
          <p:nvPr/>
        </p:nvGrpSpPr>
        <p:grpSpPr>
          <a:xfrm>
            <a:off x="568325" y="2668270"/>
            <a:ext cx="1400175" cy="586740"/>
            <a:chOff x="895" y="4202"/>
            <a:chExt cx="2205" cy="924"/>
          </a:xfrm>
        </p:grpSpPr>
        <p:sp>
          <p:nvSpPr>
            <p:cNvPr id="38" name="椭圆 37"/>
            <p:cNvSpPr/>
            <p:nvPr/>
          </p:nvSpPr>
          <p:spPr>
            <a:xfrm>
              <a:off x="1702" y="4202"/>
              <a:ext cx="1398" cy="9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sp>
          <p:nvSpPr>
            <p:cNvPr id="50" name="椭圆 49"/>
            <p:cNvSpPr/>
            <p:nvPr/>
          </p:nvSpPr>
          <p:spPr>
            <a:xfrm>
              <a:off x="895" y="4310"/>
              <a:ext cx="757" cy="70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tLang="zh-CN" sz="1400"/>
            </a:p>
          </p:txBody>
        </p:sp>
      </p:grpSp>
      <p:sp>
        <p:nvSpPr>
          <p:cNvPr id="57" name="文本框 56"/>
          <p:cNvSpPr txBox="1"/>
          <p:nvPr/>
        </p:nvSpPr>
        <p:spPr>
          <a:xfrm>
            <a:off x="11129645" y="3342640"/>
            <a:ext cx="1019810" cy="368300"/>
          </a:xfrm>
          <a:prstGeom prst="rect">
            <a:avLst/>
          </a:prstGeom>
          <a:noFill/>
        </p:spPr>
        <p:txBody>
          <a:bodyPr wrap="square" rtlCol="0">
            <a:spAutoFit/>
          </a:bodyPr>
          <a:lstStyle/>
          <a:p>
            <a:r>
              <a:rPr lang="en-US" altLang="zh-CN">
                <a:solidFill>
                  <a:srgbClr val="7030A0"/>
                </a:solidFill>
              </a:rPr>
              <a:t>HDFS</a:t>
            </a:r>
          </a:p>
        </p:txBody>
      </p:sp>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1.3.1</a:t>
            </a:r>
            <a:r>
              <a:rPr lang="zh-CN" altLang="en-US" sz="2800" b="1" dirty="0">
                <a:sym typeface="+mn-ea"/>
              </a:rPr>
              <a:t>  </a:t>
            </a:r>
            <a:r>
              <a:rPr lang="en-US" altLang="zh-CN" sz="2800" b="1" dirty="0">
                <a:sym typeface="+mn-ea"/>
              </a:rPr>
              <a:t>Hadoop</a:t>
            </a:r>
            <a:r>
              <a:rPr lang="zh-CN" altLang="en-US" sz="2800" b="1" dirty="0">
                <a:sym typeface="+mn-ea"/>
              </a:rPr>
              <a:t>对</a:t>
            </a:r>
            <a:r>
              <a:rPr lang="en-US" altLang="zh-CN" sz="2800">
                <a:sym typeface="+mn-ea"/>
              </a:rPr>
              <a:t>Google</a:t>
            </a:r>
            <a:r>
              <a:rPr lang="zh-CN" altLang="en-US" sz="2800">
                <a:sym typeface="+mn-ea"/>
              </a:rPr>
              <a:t>三篇论文实现</a:t>
            </a:r>
            <a:endParaRPr lang="zh-CN" altLang="en-US" sz="2800" b="1" dirty="0">
              <a:solidFill>
                <a:srgbClr val="FF0000"/>
              </a:solidFill>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216910" y="1654175"/>
            <a:ext cx="8853170" cy="398780"/>
          </a:xfrm>
          <a:prstGeom prst="rect">
            <a:avLst/>
          </a:prstGeom>
          <a:noFill/>
        </p:spPr>
        <p:txBody>
          <a:bodyPr wrap="square" rtlCol="0">
            <a:spAutoFit/>
          </a:bodyPr>
          <a:lstStyle/>
          <a:p>
            <a:r>
              <a:rPr lang="zh-CN" altLang="en-US" sz="2000"/>
              <a:t>机架感知 </a:t>
            </a:r>
            <a:r>
              <a:rPr lang="zh-CN" altLang="en-US" sz="2000">
                <a:latin typeface="Arial" panose="020B0604020202020204" pitchFamily="34" charset="0"/>
                <a:cs typeface="Arial" panose="020B0604020202020204" pitchFamily="34" charset="0"/>
              </a:rPr>
              <a:t>→ </a:t>
            </a:r>
            <a:r>
              <a:rPr lang="zh-CN" altLang="en-US" sz="2000">
                <a:sym typeface="+mn-ea"/>
              </a:rPr>
              <a:t>块</a:t>
            </a:r>
            <a:r>
              <a:rPr lang="en-US" altLang="zh-CN" sz="2000">
                <a:sym typeface="+mn-ea"/>
              </a:rPr>
              <a:t>副本位置选择的策略服务大目标：最大化数据</a:t>
            </a:r>
            <a:r>
              <a:rPr lang="en-US" altLang="zh-CN" sz="2000" b="1">
                <a:sym typeface="+mn-ea"/>
              </a:rPr>
              <a:t>可靠性</a:t>
            </a:r>
            <a:r>
              <a:rPr lang="en-US" altLang="zh-CN" sz="2000">
                <a:sym typeface="+mn-ea"/>
              </a:rPr>
              <a:t>和</a:t>
            </a:r>
            <a:r>
              <a:rPr lang="en-US" altLang="zh-CN" sz="2000" b="1">
                <a:sym typeface="+mn-ea"/>
              </a:rPr>
              <a:t>可用性</a:t>
            </a:r>
            <a:endParaRPr lang="zh-CN" altLang="en-US" sz="2000">
              <a:latin typeface="Arial" panose="020B0604020202020204" pitchFamily="34" charset="0"/>
              <a:cs typeface="Arial" panose="020B0604020202020204" pitchFamily="34" charset="0"/>
            </a:endParaRPr>
          </a:p>
        </p:txBody>
      </p:sp>
      <p:grpSp>
        <p:nvGrpSpPr>
          <p:cNvPr id="32" name="组合 31"/>
          <p:cNvGrpSpPr/>
          <p:nvPr/>
        </p:nvGrpSpPr>
        <p:grpSpPr>
          <a:xfrm>
            <a:off x="1918335" y="2186305"/>
            <a:ext cx="2694940" cy="4254500"/>
            <a:chOff x="3040" y="3443"/>
            <a:chExt cx="4244" cy="6700"/>
          </a:xfrm>
        </p:grpSpPr>
        <p:sp>
          <p:nvSpPr>
            <p:cNvPr id="5" name="矩形 4"/>
            <p:cNvSpPr/>
            <p:nvPr/>
          </p:nvSpPr>
          <p:spPr>
            <a:xfrm>
              <a:off x="3040" y="4023"/>
              <a:ext cx="4245" cy="6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圆角矩形 5"/>
            <p:cNvSpPr/>
            <p:nvPr/>
          </p:nvSpPr>
          <p:spPr>
            <a:xfrm>
              <a:off x="3435" y="434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角矩形 7"/>
            <p:cNvSpPr/>
            <p:nvPr/>
          </p:nvSpPr>
          <p:spPr>
            <a:xfrm>
              <a:off x="3447" y="545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圆角矩形 8"/>
            <p:cNvSpPr/>
            <p:nvPr/>
          </p:nvSpPr>
          <p:spPr>
            <a:xfrm>
              <a:off x="3435" y="666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圆角矩形 9"/>
            <p:cNvSpPr/>
            <p:nvPr/>
          </p:nvSpPr>
          <p:spPr>
            <a:xfrm>
              <a:off x="3435" y="7749"/>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圆角矩形 10"/>
            <p:cNvSpPr/>
            <p:nvPr/>
          </p:nvSpPr>
          <p:spPr>
            <a:xfrm>
              <a:off x="3448" y="8835"/>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文本框 11"/>
            <p:cNvSpPr txBox="1"/>
            <p:nvPr/>
          </p:nvSpPr>
          <p:spPr>
            <a:xfrm>
              <a:off x="4521" y="3443"/>
              <a:ext cx="1604" cy="580"/>
            </a:xfrm>
            <a:prstGeom prst="rect">
              <a:avLst/>
            </a:prstGeom>
            <a:noFill/>
          </p:spPr>
          <p:txBody>
            <a:bodyPr wrap="square" rtlCol="0">
              <a:spAutoFit/>
            </a:bodyPr>
            <a:lstStyle/>
            <a:p>
              <a:r>
                <a:rPr lang="en-US" altLang="zh-CN"/>
                <a:t>Rack 1</a:t>
              </a:r>
            </a:p>
          </p:txBody>
        </p:sp>
      </p:grpSp>
      <p:grpSp>
        <p:nvGrpSpPr>
          <p:cNvPr id="33" name="组合 32"/>
          <p:cNvGrpSpPr/>
          <p:nvPr/>
        </p:nvGrpSpPr>
        <p:grpSpPr>
          <a:xfrm>
            <a:off x="5205730" y="2218055"/>
            <a:ext cx="2695575" cy="4254500"/>
            <a:chOff x="8198" y="3493"/>
            <a:chExt cx="4245" cy="6700"/>
          </a:xfrm>
        </p:grpSpPr>
        <p:sp>
          <p:nvSpPr>
            <p:cNvPr id="13" name="矩形 12"/>
            <p:cNvSpPr/>
            <p:nvPr/>
          </p:nvSpPr>
          <p:spPr>
            <a:xfrm>
              <a:off x="8198" y="4073"/>
              <a:ext cx="4245" cy="6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圆角矩形 13"/>
            <p:cNvSpPr/>
            <p:nvPr/>
          </p:nvSpPr>
          <p:spPr>
            <a:xfrm>
              <a:off x="8593" y="439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圆角矩形 14"/>
            <p:cNvSpPr/>
            <p:nvPr/>
          </p:nvSpPr>
          <p:spPr>
            <a:xfrm>
              <a:off x="8605" y="550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圆角矩形 15"/>
            <p:cNvSpPr/>
            <p:nvPr/>
          </p:nvSpPr>
          <p:spPr>
            <a:xfrm>
              <a:off x="8593" y="671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圆角矩形 16"/>
            <p:cNvSpPr/>
            <p:nvPr/>
          </p:nvSpPr>
          <p:spPr>
            <a:xfrm>
              <a:off x="8593" y="7799"/>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圆角矩形 17"/>
            <p:cNvSpPr/>
            <p:nvPr/>
          </p:nvSpPr>
          <p:spPr>
            <a:xfrm>
              <a:off x="8606" y="8885"/>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文本框 18"/>
            <p:cNvSpPr txBox="1"/>
            <p:nvPr/>
          </p:nvSpPr>
          <p:spPr>
            <a:xfrm>
              <a:off x="9679" y="3493"/>
              <a:ext cx="1604" cy="580"/>
            </a:xfrm>
            <a:prstGeom prst="rect">
              <a:avLst/>
            </a:prstGeom>
            <a:noFill/>
          </p:spPr>
          <p:txBody>
            <a:bodyPr wrap="square" rtlCol="0">
              <a:spAutoFit/>
            </a:bodyPr>
            <a:lstStyle/>
            <a:p>
              <a:r>
                <a:rPr lang="en-US" altLang="zh-CN"/>
                <a:t>Rack 2</a:t>
              </a:r>
            </a:p>
          </p:txBody>
        </p:sp>
      </p:grpSp>
      <p:grpSp>
        <p:nvGrpSpPr>
          <p:cNvPr id="34" name="组合 33"/>
          <p:cNvGrpSpPr/>
          <p:nvPr/>
        </p:nvGrpSpPr>
        <p:grpSpPr>
          <a:xfrm>
            <a:off x="8872855" y="2186305"/>
            <a:ext cx="2695575" cy="4254500"/>
            <a:chOff x="13973" y="3443"/>
            <a:chExt cx="4245" cy="6700"/>
          </a:xfrm>
        </p:grpSpPr>
        <p:sp>
          <p:nvSpPr>
            <p:cNvPr id="20" name="矩形 19"/>
            <p:cNvSpPr/>
            <p:nvPr/>
          </p:nvSpPr>
          <p:spPr>
            <a:xfrm>
              <a:off x="13973" y="4023"/>
              <a:ext cx="4245" cy="6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圆角矩形 20"/>
            <p:cNvSpPr/>
            <p:nvPr/>
          </p:nvSpPr>
          <p:spPr>
            <a:xfrm>
              <a:off x="14368" y="434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圆角矩形 21"/>
            <p:cNvSpPr/>
            <p:nvPr/>
          </p:nvSpPr>
          <p:spPr>
            <a:xfrm>
              <a:off x="14380" y="545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圆角矩形 22"/>
            <p:cNvSpPr/>
            <p:nvPr/>
          </p:nvSpPr>
          <p:spPr>
            <a:xfrm>
              <a:off x="14368" y="666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圆角矩形 23"/>
            <p:cNvSpPr/>
            <p:nvPr/>
          </p:nvSpPr>
          <p:spPr>
            <a:xfrm>
              <a:off x="14368" y="7749"/>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 name="圆角矩形 24"/>
            <p:cNvSpPr/>
            <p:nvPr/>
          </p:nvSpPr>
          <p:spPr>
            <a:xfrm>
              <a:off x="14381" y="8835"/>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文本框 25"/>
            <p:cNvSpPr txBox="1"/>
            <p:nvPr/>
          </p:nvSpPr>
          <p:spPr>
            <a:xfrm>
              <a:off x="15454" y="3443"/>
              <a:ext cx="1604" cy="580"/>
            </a:xfrm>
            <a:prstGeom prst="rect">
              <a:avLst/>
            </a:prstGeom>
            <a:noFill/>
          </p:spPr>
          <p:txBody>
            <a:bodyPr wrap="square" rtlCol="0">
              <a:spAutoFit/>
            </a:bodyPr>
            <a:lstStyle/>
            <a:p>
              <a:r>
                <a:rPr lang="en-US" altLang="zh-CN"/>
                <a:t>Rack 3</a:t>
              </a:r>
            </a:p>
          </p:txBody>
        </p:sp>
      </p:grpSp>
      <p:grpSp>
        <p:nvGrpSpPr>
          <p:cNvPr id="35" name="组合 34"/>
          <p:cNvGrpSpPr/>
          <p:nvPr/>
        </p:nvGrpSpPr>
        <p:grpSpPr>
          <a:xfrm>
            <a:off x="281305" y="2052955"/>
            <a:ext cx="1065530" cy="876300"/>
            <a:chOff x="443" y="3233"/>
            <a:chExt cx="1678" cy="1380"/>
          </a:xfrm>
        </p:grpSpPr>
        <p:sp>
          <p:nvSpPr>
            <p:cNvPr id="27" name="椭圆 26"/>
            <p:cNvSpPr/>
            <p:nvPr/>
          </p:nvSpPr>
          <p:spPr>
            <a:xfrm>
              <a:off x="485" y="3813"/>
              <a:ext cx="1295" cy="8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sp>
          <p:nvSpPr>
            <p:cNvPr id="31" name="文本框 30"/>
            <p:cNvSpPr txBox="1"/>
            <p:nvPr/>
          </p:nvSpPr>
          <p:spPr>
            <a:xfrm>
              <a:off x="443" y="3233"/>
              <a:ext cx="1678" cy="580"/>
            </a:xfrm>
            <a:prstGeom prst="rect">
              <a:avLst/>
            </a:prstGeom>
            <a:noFill/>
          </p:spPr>
          <p:txBody>
            <a:bodyPr wrap="square" rtlCol="0">
              <a:spAutoFit/>
            </a:bodyPr>
            <a:lstStyle/>
            <a:p>
              <a:r>
                <a:rPr lang="en-US" altLang="zh-CN"/>
                <a:t>128MB</a:t>
              </a:r>
            </a:p>
          </p:txBody>
        </p:sp>
      </p:grpSp>
      <p:grpSp>
        <p:nvGrpSpPr>
          <p:cNvPr id="37" name="组合 36"/>
          <p:cNvGrpSpPr/>
          <p:nvPr/>
        </p:nvGrpSpPr>
        <p:grpSpPr>
          <a:xfrm>
            <a:off x="1009650" y="2855595"/>
            <a:ext cx="3606800" cy="1896745"/>
            <a:chOff x="1590" y="4497"/>
            <a:chExt cx="5680" cy="2987"/>
          </a:xfrm>
        </p:grpSpPr>
        <p:sp>
          <p:nvSpPr>
            <p:cNvPr id="29" name="椭圆 28"/>
            <p:cNvSpPr/>
            <p:nvPr/>
          </p:nvSpPr>
          <p:spPr>
            <a:xfrm>
              <a:off x="4502" y="6683"/>
              <a:ext cx="1295" cy="8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cxnSp>
          <p:nvCxnSpPr>
            <p:cNvPr id="30" name="直接箭头连接符 29"/>
            <p:cNvCxnSpPr>
              <a:stCxn id="27" idx="5"/>
              <a:endCxn id="29" idx="2"/>
            </p:cNvCxnSpPr>
            <p:nvPr/>
          </p:nvCxnSpPr>
          <p:spPr>
            <a:xfrm>
              <a:off x="1590" y="4497"/>
              <a:ext cx="2912" cy="2587"/>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5622" y="6894"/>
              <a:ext cx="1648" cy="580"/>
            </a:xfrm>
            <a:prstGeom prst="rect">
              <a:avLst/>
            </a:prstGeom>
            <a:noFill/>
          </p:spPr>
          <p:txBody>
            <a:bodyPr wrap="square" rtlCol="0">
              <a:spAutoFit/>
            </a:bodyPr>
            <a:lstStyle/>
            <a:p>
              <a:r>
                <a:rPr lang="zh-CN" altLang="en-US">
                  <a:solidFill>
                    <a:srgbClr val="FF0000"/>
                  </a:solidFill>
                </a:rPr>
                <a:t>副本一</a:t>
              </a:r>
            </a:p>
          </p:txBody>
        </p:sp>
      </p:grpSp>
      <p:grpSp>
        <p:nvGrpSpPr>
          <p:cNvPr id="42" name="组合 41"/>
          <p:cNvGrpSpPr/>
          <p:nvPr/>
        </p:nvGrpSpPr>
        <p:grpSpPr>
          <a:xfrm>
            <a:off x="3692525" y="2855595"/>
            <a:ext cx="4117340" cy="1599565"/>
            <a:chOff x="5815" y="4497"/>
            <a:chExt cx="6484" cy="2519"/>
          </a:xfrm>
        </p:grpSpPr>
        <p:sp>
          <p:nvSpPr>
            <p:cNvPr id="38" name="椭圆 37"/>
            <p:cNvSpPr/>
            <p:nvPr/>
          </p:nvSpPr>
          <p:spPr>
            <a:xfrm>
              <a:off x="9679" y="4497"/>
              <a:ext cx="1295" cy="8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cxnSp>
          <p:nvCxnSpPr>
            <p:cNvPr id="39" name="直接箭头连接符 38"/>
            <p:cNvCxnSpPr/>
            <p:nvPr/>
          </p:nvCxnSpPr>
          <p:spPr>
            <a:xfrm flipV="1">
              <a:off x="5815" y="4830"/>
              <a:ext cx="3864" cy="218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10831" y="4520"/>
              <a:ext cx="1468" cy="580"/>
            </a:xfrm>
            <a:prstGeom prst="rect">
              <a:avLst/>
            </a:prstGeom>
            <a:noFill/>
          </p:spPr>
          <p:txBody>
            <a:bodyPr wrap="square" rtlCol="0">
              <a:spAutoFit/>
            </a:bodyPr>
            <a:lstStyle/>
            <a:p>
              <a:r>
                <a:rPr lang="zh-CN" altLang="en-US">
                  <a:solidFill>
                    <a:srgbClr val="FF0000"/>
                  </a:solidFill>
                </a:rPr>
                <a:t>副本二</a:t>
              </a:r>
            </a:p>
          </p:txBody>
        </p:sp>
      </p:grpSp>
      <p:grpSp>
        <p:nvGrpSpPr>
          <p:cNvPr id="46" name="组合 45"/>
          <p:cNvGrpSpPr/>
          <p:nvPr/>
        </p:nvGrpSpPr>
        <p:grpSpPr>
          <a:xfrm>
            <a:off x="6146165" y="3394075"/>
            <a:ext cx="2023745" cy="1422400"/>
            <a:chOff x="4520" y="7484"/>
            <a:chExt cx="3187" cy="2240"/>
          </a:xfrm>
        </p:grpSpPr>
        <p:sp>
          <p:nvSpPr>
            <p:cNvPr id="43" name="椭圆 42"/>
            <p:cNvSpPr/>
            <p:nvPr/>
          </p:nvSpPr>
          <p:spPr>
            <a:xfrm>
              <a:off x="4520" y="8923"/>
              <a:ext cx="1295" cy="8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cxnSp>
          <p:nvCxnSpPr>
            <p:cNvPr id="44" name="直接箭头连接符 43"/>
            <p:cNvCxnSpPr>
              <a:stCxn id="29" idx="4"/>
              <a:endCxn id="43" idx="0"/>
            </p:cNvCxnSpPr>
            <p:nvPr/>
          </p:nvCxnSpPr>
          <p:spPr>
            <a:xfrm>
              <a:off x="5150" y="7484"/>
              <a:ext cx="18" cy="1439"/>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5659" y="8948"/>
              <a:ext cx="2048" cy="580"/>
            </a:xfrm>
            <a:prstGeom prst="rect">
              <a:avLst/>
            </a:prstGeom>
            <a:noFill/>
          </p:spPr>
          <p:txBody>
            <a:bodyPr wrap="square" rtlCol="0">
              <a:spAutoFit/>
            </a:bodyPr>
            <a:lstStyle/>
            <a:p>
              <a:r>
                <a:rPr lang="zh-CN" altLang="en-US">
                  <a:solidFill>
                    <a:srgbClr val="FF0000"/>
                  </a:solidFill>
                </a:rPr>
                <a:t>副本三</a:t>
              </a:r>
            </a:p>
          </p:txBody>
        </p:sp>
      </p:grpSp>
      <p:sp>
        <p:nvSpPr>
          <p:cNvPr id="47" name="文本框 46"/>
          <p:cNvSpPr txBox="1"/>
          <p:nvPr/>
        </p:nvSpPr>
        <p:spPr>
          <a:xfrm>
            <a:off x="4678045" y="3447415"/>
            <a:ext cx="778510" cy="368300"/>
          </a:xfrm>
          <a:prstGeom prst="rect">
            <a:avLst/>
          </a:prstGeom>
          <a:noFill/>
        </p:spPr>
        <p:txBody>
          <a:bodyPr wrap="square" rtlCol="0">
            <a:spAutoFit/>
          </a:bodyPr>
          <a:lstStyle/>
          <a:p>
            <a:r>
              <a:rPr lang="zh-CN" altLang="en-US">
                <a:solidFill>
                  <a:srgbClr val="FF0000"/>
                </a:solidFill>
              </a:rPr>
              <a:t>安全</a:t>
            </a:r>
          </a:p>
        </p:txBody>
      </p:sp>
      <p:sp>
        <p:nvSpPr>
          <p:cNvPr id="48" name="文本框 47"/>
          <p:cNvSpPr txBox="1"/>
          <p:nvPr/>
        </p:nvSpPr>
        <p:spPr>
          <a:xfrm>
            <a:off x="6600825" y="3667125"/>
            <a:ext cx="1300480" cy="368300"/>
          </a:xfrm>
          <a:prstGeom prst="rect">
            <a:avLst/>
          </a:prstGeom>
          <a:noFill/>
        </p:spPr>
        <p:txBody>
          <a:bodyPr wrap="square" rtlCol="0">
            <a:spAutoFit/>
          </a:bodyPr>
          <a:lstStyle/>
          <a:p>
            <a:r>
              <a:rPr lang="zh-CN" altLang="en-US">
                <a:solidFill>
                  <a:srgbClr val="FF0000"/>
                </a:solidFill>
              </a:rPr>
              <a:t>效率</a:t>
            </a:r>
          </a:p>
        </p:txBody>
      </p:sp>
      <p:sp>
        <p:nvSpPr>
          <p:cNvPr id="28" name="文本框 27"/>
          <p:cNvSpPr txBox="1"/>
          <p:nvPr/>
        </p:nvSpPr>
        <p:spPr>
          <a:xfrm>
            <a:off x="765810" y="1463675"/>
            <a:ext cx="2451100" cy="460375"/>
          </a:xfrm>
          <a:prstGeom prst="rect">
            <a:avLst/>
          </a:prstGeom>
          <a:noFill/>
        </p:spPr>
        <p:txBody>
          <a:bodyPr wrap="square" rtlCol="0">
            <a:spAutoFit/>
          </a:bodyPr>
          <a:lstStyle/>
          <a:p>
            <a:r>
              <a:rPr lang="zh-CN" altLang="en-US" sz="2400"/>
              <a:t>（</a:t>
            </a:r>
            <a:r>
              <a:rPr lang="en-US" altLang="zh-CN" sz="2400"/>
              <a:t>1</a:t>
            </a:r>
            <a:r>
              <a:rPr lang="zh-CN" altLang="en-US" sz="2400"/>
              <a:t>）</a:t>
            </a:r>
            <a:r>
              <a:rPr lang="en-US" altLang="zh-CN" sz="2400">
                <a:latin typeface="Arial" panose="020B0604020202020204" pitchFamily="34" charset="0"/>
                <a:cs typeface="Arial" panose="020B0604020202020204" pitchFamily="34" charset="0"/>
              </a:rPr>
              <a:t>HDFS</a:t>
            </a:r>
          </a:p>
        </p:txBody>
      </p:sp>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1.3.1</a:t>
            </a:r>
            <a:r>
              <a:rPr lang="zh-CN" altLang="en-US" sz="2800" b="1" dirty="0">
                <a:sym typeface="+mn-ea"/>
              </a:rPr>
              <a:t>  </a:t>
            </a:r>
            <a:r>
              <a:rPr lang="en-US" altLang="zh-CN" sz="2800" b="1" dirty="0">
                <a:sym typeface="+mn-ea"/>
              </a:rPr>
              <a:t>Hadoop</a:t>
            </a:r>
            <a:r>
              <a:rPr lang="zh-CN" altLang="en-US" sz="2800" b="1" dirty="0">
                <a:sym typeface="+mn-ea"/>
              </a:rPr>
              <a:t>对</a:t>
            </a:r>
            <a:r>
              <a:rPr lang="en-US" altLang="zh-CN" sz="2800">
                <a:sym typeface="+mn-ea"/>
              </a:rPr>
              <a:t>Google</a:t>
            </a:r>
            <a:r>
              <a:rPr lang="zh-CN" altLang="en-US" sz="2800">
                <a:sym typeface="+mn-ea"/>
              </a:rPr>
              <a:t>三篇论文实现</a:t>
            </a:r>
            <a:endParaRPr lang="zh-CN" altLang="en-US" sz="2800" b="1" dirty="0">
              <a:solidFill>
                <a:srgbClr val="FF0000"/>
              </a:solidFill>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06425" y="1492250"/>
            <a:ext cx="9139555" cy="460375"/>
          </a:xfrm>
          <a:prstGeom prst="rect">
            <a:avLst/>
          </a:prstGeom>
          <a:noFill/>
        </p:spPr>
        <p:txBody>
          <a:bodyPr wrap="square" rtlCol="0">
            <a:spAutoFit/>
          </a:bodyPr>
          <a:lstStyle/>
          <a:p>
            <a:r>
              <a:rPr lang="zh-CN" altLang="en-US" sz="2400"/>
              <a:t>（</a:t>
            </a:r>
            <a:r>
              <a:rPr lang="en-US" altLang="zh-CN" sz="2400"/>
              <a:t>2</a:t>
            </a:r>
            <a:r>
              <a:rPr lang="zh-CN" altLang="en-US" sz="2400"/>
              <a:t>）</a:t>
            </a:r>
            <a:r>
              <a:rPr lang="en-US" altLang="zh-CN" sz="2400"/>
              <a:t>MapReduce</a:t>
            </a:r>
            <a:endParaRPr lang="en-US" altLang="zh-CN" sz="2400">
              <a:latin typeface="Arial" panose="020B0604020202020204" pitchFamily="34" charset="0"/>
              <a:cs typeface="Arial" panose="020B0604020202020204" pitchFamily="34" charset="0"/>
            </a:endParaRPr>
          </a:p>
        </p:txBody>
      </p:sp>
      <p:sp>
        <p:nvSpPr>
          <p:cNvPr id="3" name="矩形 2"/>
          <p:cNvSpPr/>
          <p:nvPr/>
        </p:nvSpPr>
        <p:spPr>
          <a:xfrm>
            <a:off x="1383348" y="2829560"/>
            <a:ext cx="9425305" cy="1014730"/>
          </a:xfrm>
          <a:prstGeom prst="rect">
            <a:avLst/>
          </a:prstGeom>
          <a:noFill/>
          <a:ln>
            <a:noFill/>
          </a:ln>
        </p:spPr>
        <p:txBody>
          <a:bodyPr wrap="none" rtlCol="0" anchor="t">
            <a:spAutoFit/>
          </a:bodyPr>
          <a:lstStyle/>
          <a:p>
            <a:pPr algn="ctr"/>
            <a:r>
              <a:rPr lang="zh-CN" altLang="en-US" sz="6000" b="1">
                <a:ln w="22225">
                  <a:solidFill>
                    <a:schemeClr val="accent2"/>
                  </a:solidFill>
                  <a:prstDash val="solid"/>
                </a:ln>
                <a:solidFill>
                  <a:schemeClr val="accent2">
                    <a:lumMod val="40000"/>
                    <a:lumOff val="60000"/>
                  </a:schemeClr>
                </a:solidFill>
                <a:effectLst/>
              </a:rPr>
              <a:t>和</a:t>
            </a:r>
            <a:r>
              <a:rPr lang="en-US" altLang="zh-CN" sz="6000" b="1">
                <a:ln w="22225">
                  <a:solidFill>
                    <a:schemeClr val="accent2"/>
                  </a:solidFill>
                  <a:prstDash val="solid"/>
                </a:ln>
                <a:solidFill>
                  <a:schemeClr val="accent2">
                    <a:lumMod val="40000"/>
                    <a:lumOff val="60000"/>
                  </a:schemeClr>
                </a:solidFill>
                <a:effectLst/>
              </a:rPr>
              <a:t>Google MapReduce</a:t>
            </a:r>
            <a:r>
              <a:rPr lang="zh-CN" altLang="en-US" sz="6000" b="1">
                <a:ln w="22225">
                  <a:solidFill>
                    <a:schemeClr val="accent2"/>
                  </a:solidFill>
                  <a:prstDash val="solid"/>
                </a:ln>
                <a:solidFill>
                  <a:schemeClr val="accent2">
                    <a:lumMod val="40000"/>
                    <a:lumOff val="60000"/>
                  </a:schemeClr>
                </a:solidFill>
                <a:effectLst/>
              </a:rPr>
              <a:t>是一样</a:t>
            </a:r>
          </a:p>
        </p:txBody>
      </p:sp>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1.3.1</a:t>
            </a:r>
            <a:r>
              <a:rPr lang="zh-CN" altLang="en-US" sz="2800" b="1" dirty="0">
                <a:sym typeface="+mn-ea"/>
              </a:rPr>
              <a:t>  </a:t>
            </a:r>
            <a:r>
              <a:rPr lang="en-US" altLang="zh-CN" sz="2800" b="1" dirty="0">
                <a:sym typeface="+mn-ea"/>
              </a:rPr>
              <a:t>Hadoop</a:t>
            </a:r>
            <a:r>
              <a:rPr lang="zh-CN" altLang="en-US" sz="2800" b="1" dirty="0">
                <a:sym typeface="+mn-ea"/>
              </a:rPr>
              <a:t>对</a:t>
            </a:r>
            <a:r>
              <a:rPr lang="en-US" altLang="zh-CN" sz="2800">
                <a:sym typeface="+mn-ea"/>
              </a:rPr>
              <a:t>Google</a:t>
            </a:r>
            <a:r>
              <a:rPr lang="zh-CN" altLang="en-US" sz="2800">
                <a:sym typeface="+mn-ea"/>
              </a:rPr>
              <a:t>三篇论文实现</a:t>
            </a:r>
            <a:endParaRPr lang="zh-CN" altLang="en-US" sz="2800" b="1" dirty="0">
              <a:solidFill>
                <a:srgbClr val="FF0000"/>
              </a:solidFill>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3</a:t>
            </a:r>
            <a:r>
              <a:rPr lang="zh-CN" altLang="en-US" sz="2400"/>
              <a:t>）</a:t>
            </a:r>
            <a:r>
              <a:rPr lang="en-US" altLang="zh-CN" sz="2400"/>
              <a:t>HBase</a:t>
            </a:r>
            <a:endParaRPr lang="en-US" altLang="zh-CN" sz="2400">
              <a:latin typeface="Arial" panose="020B0604020202020204" pitchFamily="34" charset="0"/>
              <a:cs typeface="Arial" panose="020B0604020202020204" pitchFamily="34" charset="0"/>
            </a:endParaRPr>
          </a:p>
        </p:txBody>
      </p:sp>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1.3.1</a:t>
            </a:r>
            <a:r>
              <a:rPr lang="zh-CN" altLang="en-US" sz="2800" b="1" dirty="0">
                <a:sym typeface="+mn-ea"/>
              </a:rPr>
              <a:t>  </a:t>
            </a:r>
            <a:r>
              <a:rPr lang="en-US" altLang="zh-CN" sz="2800" b="1" dirty="0">
                <a:sym typeface="+mn-ea"/>
              </a:rPr>
              <a:t>Hadoop</a:t>
            </a:r>
            <a:r>
              <a:rPr lang="zh-CN" altLang="en-US" sz="2800" b="1" dirty="0">
                <a:sym typeface="+mn-ea"/>
              </a:rPr>
              <a:t>对</a:t>
            </a:r>
            <a:r>
              <a:rPr lang="en-US" altLang="zh-CN" sz="2800">
                <a:sym typeface="+mn-ea"/>
              </a:rPr>
              <a:t>Google</a:t>
            </a:r>
            <a:r>
              <a:rPr lang="zh-CN" altLang="en-US" sz="2800">
                <a:sym typeface="+mn-ea"/>
              </a:rPr>
              <a:t>三篇论文实现</a:t>
            </a:r>
            <a:endParaRPr lang="zh-CN" altLang="en-US" sz="2800" b="1" dirty="0">
              <a:solidFill>
                <a:srgbClr val="FF0000"/>
              </a:solidFill>
              <a:sym typeface="+mn-ea"/>
            </a:endParaRPr>
          </a:p>
        </p:txBody>
      </p:sp>
      <p:sp>
        <p:nvSpPr>
          <p:cNvPr id="5" name="文本框 4"/>
          <p:cNvSpPr txBox="1"/>
          <p:nvPr/>
        </p:nvSpPr>
        <p:spPr>
          <a:xfrm>
            <a:off x="1570990" y="2365375"/>
            <a:ext cx="8491220" cy="1383665"/>
          </a:xfrm>
          <a:prstGeom prst="rect">
            <a:avLst/>
          </a:prstGeom>
          <a:noFill/>
        </p:spPr>
        <p:txBody>
          <a:bodyPr wrap="square" rtlCol="0">
            <a:spAutoFit/>
          </a:bodyPr>
          <a:lstStyle/>
          <a:p>
            <a:pPr fontAlgn="auto">
              <a:lnSpc>
                <a:spcPct val="150000"/>
              </a:lnSpc>
            </a:pPr>
            <a:r>
              <a:rPr lang="en-US" altLang="zh-CN" sz="2800">
                <a:sym typeface="+mn-ea"/>
              </a:rPr>
              <a:t>HBase</a:t>
            </a:r>
            <a:r>
              <a:rPr lang="zh-CN" altLang="en-US" sz="2800">
                <a:sym typeface="+mn-ea"/>
              </a:rPr>
              <a:t>是一个分布式的、</a:t>
            </a:r>
            <a:r>
              <a:rPr lang="zh-CN" altLang="en-US" sz="2800" b="1">
                <a:sym typeface="+mn-ea"/>
              </a:rPr>
              <a:t>面向列</a:t>
            </a:r>
            <a:r>
              <a:rPr lang="zh-CN" altLang="en-US" sz="2800">
                <a:sym typeface="+mn-ea"/>
              </a:rPr>
              <a:t>的开源数据库，</a:t>
            </a:r>
          </a:p>
          <a:p>
            <a:pPr fontAlgn="auto">
              <a:lnSpc>
                <a:spcPct val="150000"/>
              </a:lnSpc>
            </a:pPr>
            <a:r>
              <a:rPr lang="zh-CN" altLang="en-US" sz="2800">
                <a:sym typeface="+mn-ea"/>
              </a:rPr>
              <a:t>HBase在Hadoop之上提供了类似于Bigtable的能力。</a:t>
            </a:r>
            <a:endParaRPr lang="zh-CN"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3</a:t>
            </a:r>
            <a:r>
              <a:rPr lang="zh-CN" altLang="en-US" sz="2400"/>
              <a:t>）</a:t>
            </a:r>
            <a:r>
              <a:rPr lang="en-US" altLang="zh-CN" sz="2400"/>
              <a:t>HBase</a:t>
            </a:r>
            <a:endParaRPr lang="en-US" altLang="zh-CN" sz="2400">
              <a:latin typeface="Arial" panose="020B0604020202020204" pitchFamily="34" charset="0"/>
              <a:cs typeface="Arial" panose="020B0604020202020204" pitchFamily="34" charset="0"/>
            </a:endParaRPr>
          </a:p>
        </p:txBody>
      </p:sp>
      <p:sp>
        <p:nvSpPr>
          <p:cNvPr id="8" name="矩形 7"/>
          <p:cNvSpPr/>
          <p:nvPr/>
        </p:nvSpPr>
        <p:spPr>
          <a:xfrm>
            <a:off x="3034665" y="2684780"/>
            <a:ext cx="2882900" cy="789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HMaster</a:t>
            </a:r>
          </a:p>
        </p:txBody>
      </p:sp>
      <p:sp>
        <p:nvSpPr>
          <p:cNvPr id="9" name="矩形 8"/>
          <p:cNvSpPr/>
          <p:nvPr/>
        </p:nvSpPr>
        <p:spPr>
          <a:xfrm>
            <a:off x="1349375" y="4630420"/>
            <a:ext cx="2026920" cy="78994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a:t>Region Server</a:t>
            </a:r>
          </a:p>
        </p:txBody>
      </p:sp>
      <p:sp>
        <p:nvSpPr>
          <p:cNvPr id="10" name="矩形 9"/>
          <p:cNvSpPr/>
          <p:nvPr/>
        </p:nvSpPr>
        <p:spPr>
          <a:xfrm>
            <a:off x="3930015" y="4630420"/>
            <a:ext cx="1987550" cy="78994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a:t>Region Server</a:t>
            </a:r>
          </a:p>
        </p:txBody>
      </p:sp>
      <p:sp>
        <p:nvSpPr>
          <p:cNvPr id="11" name="矩形 10"/>
          <p:cNvSpPr/>
          <p:nvPr/>
        </p:nvSpPr>
        <p:spPr>
          <a:xfrm>
            <a:off x="6259830" y="4630420"/>
            <a:ext cx="1005205" cy="78994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a:t>...</a:t>
            </a:r>
          </a:p>
        </p:txBody>
      </p:sp>
      <p:cxnSp>
        <p:nvCxnSpPr>
          <p:cNvPr id="12" name="直接箭头连接符 11"/>
          <p:cNvCxnSpPr>
            <a:stCxn id="8" idx="2"/>
            <a:endCxn id="9" idx="0"/>
          </p:cNvCxnSpPr>
          <p:nvPr/>
        </p:nvCxnSpPr>
        <p:spPr>
          <a:xfrm flipH="1">
            <a:off x="2362835" y="3474720"/>
            <a:ext cx="2113280" cy="1155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8" idx="2"/>
            <a:endCxn id="10" idx="0"/>
          </p:cNvCxnSpPr>
          <p:nvPr/>
        </p:nvCxnSpPr>
        <p:spPr>
          <a:xfrm>
            <a:off x="4476115" y="3474720"/>
            <a:ext cx="447675" cy="1155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8" idx="2"/>
            <a:endCxn id="11" idx="0"/>
          </p:cNvCxnSpPr>
          <p:nvPr/>
        </p:nvCxnSpPr>
        <p:spPr>
          <a:xfrm>
            <a:off x="4476115" y="3474720"/>
            <a:ext cx="2286635" cy="1155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矩形 14"/>
          <p:cNvSpPr/>
          <p:nvPr/>
        </p:nvSpPr>
        <p:spPr>
          <a:xfrm>
            <a:off x="1671955" y="599059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6" name="矩形 15"/>
          <p:cNvSpPr/>
          <p:nvPr/>
        </p:nvSpPr>
        <p:spPr>
          <a:xfrm>
            <a:off x="2058035" y="599059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7" name="矩形 16"/>
          <p:cNvSpPr/>
          <p:nvPr/>
        </p:nvSpPr>
        <p:spPr>
          <a:xfrm>
            <a:off x="1677035" y="633095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8" name="矩形 17"/>
          <p:cNvSpPr/>
          <p:nvPr/>
        </p:nvSpPr>
        <p:spPr>
          <a:xfrm>
            <a:off x="2042795" y="633095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9" name="矩形 18"/>
          <p:cNvSpPr/>
          <p:nvPr/>
        </p:nvSpPr>
        <p:spPr>
          <a:xfrm>
            <a:off x="3376295" y="602615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0" name="矩形 19"/>
          <p:cNvSpPr/>
          <p:nvPr/>
        </p:nvSpPr>
        <p:spPr>
          <a:xfrm>
            <a:off x="3762375" y="602615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1" name="矩形 20"/>
          <p:cNvSpPr/>
          <p:nvPr/>
        </p:nvSpPr>
        <p:spPr>
          <a:xfrm>
            <a:off x="3381375" y="635127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2" name="矩形 21"/>
          <p:cNvSpPr/>
          <p:nvPr/>
        </p:nvSpPr>
        <p:spPr>
          <a:xfrm>
            <a:off x="3747135" y="635127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3" name="矩形 22"/>
          <p:cNvSpPr/>
          <p:nvPr/>
        </p:nvSpPr>
        <p:spPr>
          <a:xfrm>
            <a:off x="4923790" y="601091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4" name="矩形 23"/>
          <p:cNvSpPr/>
          <p:nvPr/>
        </p:nvSpPr>
        <p:spPr>
          <a:xfrm>
            <a:off x="5309870" y="601091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5" name="矩形 24"/>
          <p:cNvSpPr/>
          <p:nvPr/>
        </p:nvSpPr>
        <p:spPr>
          <a:xfrm>
            <a:off x="4928870" y="635127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6" name="矩形 25"/>
          <p:cNvSpPr/>
          <p:nvPr/>
        </p:nvSpPr>
        <p:spPr>
          <a:xfrm>
            <a:off x="5294630" y="6351270"/>
            <a:ext cx="36576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7" name="文本框 26"/>
          <p:cNvSpPr txBox="1"/>
          <p:nvPr/>
        </p:nvSpPr>
        <p:spPr>
          <a:xfrm>
            <a:off x="6106795" y="6127750"/>
            <a:ext cx="1463040" cy="368300"/>
          </a:xfrm>
          <a:prstGeom prst="rect">
            <a:avLst/>
          </a:prstGeom>
          <a:noFill/>
        </p:spPr>
        <p:txBody>
          <a:bodyPr wrap="square" rtlCol="0">
            <a:spAutoFit/>
          </a:bodyPr>
          <a:lstStyle/>
          <a:p>
            <a:r>
              <a:rPr lang="zh-CN" altLang="en-US"/>
              <a:t>数据块</a:t>
            </a:r>
          </a:p>
        </p:txBody>
      </p:sp>
      <p:cxnSp>
        <p:nvCxnSpPr>
          <p:cNvPr id="4" name="直接连接符 3"/>
          <p:cNvCxnSpPr/>
          <p:nvPr/>
        </p:nvCxnSpPr>
        <p:spPr>
          <a:xfrm>
            <a:off x="1069975" y="5763895"/>
            <a:ext cx="64389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569835" y="2994025"/>
            <a:ext cx="4385945" cy="1753235"/>
          </a:xfrm>
          <a:prstGeom prst="rect">
            <a:avLst/>
          </a:prstGeom>
          <a:noFill/>
        </p:spPr>
        <p:txBody>
          <a:bodyPr wrap="square" rtlCol="0">
            <a:spAutoFit/>
          </a:bodyPr>
          <a:lstStyle/>
          <a:p>
            <a:pPr fontAlgn="auto">
              <a:lnSpc>
                <a:spcPct val="150000"/>
              </a:lnSpc>
            </a:pPr>
            <a:r>
              <a:rPr lang="zh-CN" altLang="en-US" sz="2400">
                <a:sym typeface="+mn-ea"/>
              </a:rPr>
              <a:t>表中的行用分区管理。</a:t>
            </a:r>
          </a:p>
          <a:p>
            <a:pPr fontAlgn="auto">
              <a:lnSpc>
                <a:spcPct val="150000"/>
              </a:lnSpc>
            </a:pPr>
            <a:r>
              <a:rPr lang="zh-CN" altLang="en-US" sz="2400">
                <a:sym typeface="+mn-ea"/>
              </a:rPr>
              <a:t>每个分区叫做一个”</a:t>
            </a:r>
            <a:r>
              <a:rPr lang="en-US" altLang="zh-CN" sz="2400">
                <a:sym typeface="+mn-ea"/>
              </a:rPr>
              <a:t>Region</a:t>
            </a:r>
            <a:r>
              <a:rPr lang="zh-CN" altLang="en-US" sz="2400">
                <a:sym typeface="+mn-ea"/>
              </a:rPr>
              <a:t>”。</a:t>
            </a:r>
            <a:endParaRPr lang="en-US" altLang="zh-CN" sz="2400"/>
          </a:p>
          <a:p>
            <a:pPr fontAlgn="auto">
              <a:lnSpc>
                <a:spcPct val="150000"/>
              </a:lnSpc>
            </a:pPr>
            <a:r>
              <a:rPr lang="en-US" altLang="zh-CN" sz="2400">
                <a:sym typeface="+mn-ea"/>
              </a:rPr>
              <a:t>Region Server </a:t>
            </a:r>
            <a:r>
              <a:rPr lang="zh-CN" altLang="en-US" sz="2400">
                <a:sym typeface="+mn-ea"/>
              </a:rPr>
              <a:t>存储多个</a:t>
            </a:r>
            <a:r>
              <a:rPr lang="en-US" altLang="zh-CN" sz="2400">
                <a:sym typeface="+mn-ea"/>
              </a:rPr>
              <a:t>Region</a:t>
            </a:r>
            <a:r>
              <a:rPr lang="zh-CN" altLang="en-US" sz="2400">
                <a:sym typeface="+mn-ea"/>
              </a:rPr>
              <a:t>。</a:t>
            </a:r>
          </a:p>
        </p:txBody>
      </p:sp>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1.3.1</a:t>
            </a:r>
            <a:r>
              <a:rPr lang="zh-CN" altLang="en-US" sz="2800" b="1" dirty="0">
                <a:sym typeface="+mn-ea"/>
              </a:rPr>
              <a:t>  </a:t>
            </a:r>
            <a:r>
              <a:rPr lang="en-US" altLang="zh-CN" sz="2800" b="1" dirty="0">
                <a:sym typeface="+mn-ea"/>
              </a:rPr>
              <a:t>Hadoop</a:t>
            </a:r>
            <a:r>
              <a:rPr lang="zh-CN" altLang="en-US" sz="2800" b="1" dirty="0">
                <a:sym typeface="+mn-ea"/>
              </a:rPr>
              <a:t>对</a:t>
            </a:r>
            <a:r>
              <a:rPr lang="en-US" altLang="zh-CN" sz="2800">
                <a:sym typeface="+mn-ea"/>
              </a:rPr>
              <a:t>Google</a:t>
            </a:r>
            <a:r>
              <a:rPr lang="zh-CN" altLang="en-US" sz="2800">
                <a:sym typeface="+mn-ea"/>
              </a:rPr>
              <a:t>三篇论文实现</a:t>
            </a:r>
            <a:endParaRPr lang="zh-CN" altLang="en-US" sz="2800" b="1" dirty="0">
              <a:solidFill>
                <a:srgbClr val="FF0000"/>
              </a:solidFill>
              <a:sym typeface="+mn-ea"/>
            </a:endParaRPr>
          </a:p>
        </p:txBody>
      </p:sp>
      <p:sp>
        <p:nvSpPr>
          <p:cNvPr id="5" name="文本框 4"/>
          <p:cNvSpPr txBox="1"/>
          <p:nvPr/>
        </p:nvSpPr>
        <p:spPr>
          <a:xfrm>
            <a:off x="1530350" y="2030730"/>
            <a:ext cx="6786245" cy="368300"/>
          </a:xfrm>
          <a:prstGeom prst="rect">
            <a:avLst/>
          </a:prstGeom>
          <a:noFill/>
        </p:spPr>
        <p:txBody>
          <a:bodyPr wrap="square" rtlCol="0">
            <a:spAutoFit/>
          </a:bodyPr>
          <a:lstStyle/>
          <a:p>
            <a:r>
              <a:rPr lang="en-US" altLang="zh-CN">
                <a:sym typeface="+mn-ea"/>
              </a:rPr>
              <a:t>HBase</a:t>
            </a:r>
            <a:r>
              <a:rPr lang="zh-CN" altLang="en-US">
                <a:sym typeface="+mn-ea"/>
              </a:rPr>
              <a:t>是一个分布式的、</a:t>
            </a:r>
            <a:r>
              <a:rPr lang="zh-CN" altLang="en-US" b="1">
                <a:sym typeface="+mn-ea"/>
              </a:rPr>
              <a:t>面向列</a:t>
            </a:r>
            <a:r>
              <a:rPr lang="zh-CN" altLang="en-US">
                <a:sym typeface="+mn-ea"/>
              </a:rPr>
              <a:t>的开源数据库</a:t>
            </a:r>
            <a:endParaRPr lang="zh-CN" altLang="en-US"/>
          </a:p>
        </p:txBody>
      </p:sp>
      <p:cxnSp>
        <p:nvCxnSpPr>
          <p:cNvPr id="72" name="直接连接符 71"/>
          <p:cNvCxnSpPr/>
          <p:nvPr/>
        </p:nvCxnSpPr>
        <p:spPr>
          <a:xfrm>
            <a:off x="1075055" y="5763895"/>
            <a:ext cx="64389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1069975" y="5763895"/>
            <a:ext cx="64389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1090295" y="5763895"/>
            <a:ext cx="64389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6"/>
          <p:cNvSpPr txBox="1"/>
          <p:nvPr/>
        </p:nvSpPr>
        <p:spPr>
          <a:xfrm>
            <a:off x="1130300" y="828040"/>
            <a:ext cx="7226935" cy="521970"/>
          </a:xfrm>
          <a:prstGeom prst="rect">
            <a:avLst/>
          </a:prstGeom>
          <a:noFill/>
        </p:spPr>
        <p:txBody>
          <a:bodyPr wrap="square" rtlCol="0">
            <a:spAutoFit/>
          </a:bodyPr>
          <a:lstStyle/>
          <a:p>
            <a:r>
              <a:rPr lang="en-US" altLang="zh-CN" sz="2800" b="1" dirty="0">
                <a:sym typeface="+mn-ea"/>
              </a:rPr>
              <a:t>1.3.2</a:t>
            </a:r>
            <a:r>
              <a:rPr lang="zh-CN" altLang="en-US" sz="2800" b="1" dirty="0">
                <a:sym typeface="+mn-ea"/>
              </a:rPr>
              <a:t>  </a:t>
            </a:r>
            <a:r>
              <a:rPr lang="en-US" altLang="zh-CN" sz="2800" b="1" dirty="0">
                <a:sym typeface="+mn-ea"/>
              </a:rPr>
              <a:t>Hadoop</a:t>
            </a:r>
            <a:r>
              <a:rPr lang="zh-CN" altLang="en-US" sz="2800" b="1" dirty="0">
                <a:sym typeface="+mn-ea"/>
              </a:rPr>
              <a:t>发展简史</a:t>
            </a:r>
            <a:endParaRPr lang="zh-CN" altLang="en-US" sz="2800" b="1" dirty="0">
              <a:solidFill>
                <a:srgbClr val="FF0000"/>
              </a:solidFill>
              <a:sym typeface="+mn-ea"/>
            </a:endParaRPr>
          </a:p>
        </p:txBody>
      </p:sp>
      <p:pic>
        <p:nvPicPr>
          <p:cNvPr id="9" name="图片 8"/>
          <p:cNvPicPr>
            <a:picLocks noChangeAspect="1"/>
          </p:cNvPicPr>
          <p:nvPr/>
        </p:nvPicPr>
        <p:blipFill>
          <a:blip r:embed="rId3"/>
          <a:stretch>
            <a:fillRect/>
          </a:stretch>
        </p:blipFill>
        <p:spPr>
          <a:xfrm>
            <a:off x="6288405" y="2051685"/>
            <a:ext cx="5526405" cy="3684905"/>
          </a:xfrm>
          <a:prstGeom prst="rect">
            <a:avLst/>
          </a:prstGeom>
        </p:spPr>
      </p:pic>
      <p:sp>
        <p:nvSpPr>
          <p:cNvPr id="13" name="文本框 12"/>
          <p:cNvSpPr txBox="1"/>
          <p:nvPr/>
        </p:nvSpPr>
        <p:spPr>
          <a:xfrm>
            <a:off x="306070" y="2740660"/>
            <a:ext cx="5806440" cy="2491740"/>
          </a:xfrm>
          <a:prstGeom prst="rect">
            <a:avLst/>
          </a:prstGeom>
          <a:noFill/>
        </p:spPr>
        <p:txBody>
          <a:bodyPr wrap="square" rtlCol="0">
            <a:spAutoFit/>
          </a:bodyPr>
          <a:lstStyle/>
          <a:p>
            <a:pPr fontAlgn="auto">
              <a:lnSpc>
                <a:spcPct val="150000"/>
              </a:lnSpc>
            </a:pPr>
            <a:r>
              <a:rPr kumimoji="1" lang="en-US" altLang="zh-CN" sz="2400" dirty="0">
                <a:solidFill>
                  <a:schemeClr val="tx1">
                    <a:lumMod val="65000"/>
                    <a:lumOff val="35000"/>
                  </a:schemeClr>
                </a:solidFill>
                <a:latin typeface="微软雅黑" panose="020B0503020204020204" charset="-122"/>
                <a:ea typeface="微软雅黑" panose="020B0503020204020204" charset="-122"/>
                <a:sym typeface="+mn-ea"/>
              </a:rPr>
              <a:t>Hadoop</a:t>
            </a:r>
            <a:r>
              <a:rPr kumimoji="1" lang="zh-CN" altLang="en-US" sz="2400" dirty="0">
                <a:solidFill>
                  <a:schemeClr val="tx1">
                    <a:lumMod val="65000"/>
                    <a:lumOff val="35000"/>
                  </a:schemeClr>
                </a:solidFill>
                <a:latin typeface="微软雅黑" panose="020B0503020204020204" charset="-122"/>
                <a:ea typeface="微软雅黑" panose="020B0503020204020204" charset="-122"/>
                <a:sym typeface="+mn-ea"/>
              </a:rPr>
              <a:t>源自始于</a:t>
            </a:r>
            <a:r>
              <a:rPr kumimoji="1" lang="en-US" altLang="zh-CN" sz="2400" dirty="0">
                <a:solidFill>
                  <a:schemeClr val="tx1">
                    <a:lumMod val="65000"/>
                    <a:lumOff val="35000"/>
                  </a:schemeClr>
                </a:solidFill>
                <a:latin typeface="微软雅黑" panose="020B0503020204020204" charset="-122"/>
                <a:ea typeface="微软雅黑" panose="020B0503020204020204" charset="-122"/>
                <a:sym typeface="+mn-ea"/>
              </a:rPr>
              <a:t>2002</a:t>
            </a:r>
            <a:r>
              <a:rPr kumimoji="1" lang="zh-CN" altLang="en-US" sz="2400" dirty="0">
                <a:solidFill>
                  <a:schemeClr val="tx1">
                    <a:lumMod val="65000"/>
                    <a:lumOff val="35000"/>
                  </a:schemeClr>
                </a:solidFill>
                <a:latin typeface="微软雅黑" panose="020B0503020204020204" charset="-122"/>
                <a:ea typeface="微软雅黑" panose="020B0503020204020204" charset="-122"/>
                <a:sym typeface="+mn-ea"/>
              </a:rPr>
              <a:t>年的</a:t>
            </a:r>
            <a:r>
              <a:rPr kumimoji="1" lang="en-US" altLang="zh-CN" sz="2400" dirty="0">
                <a:solidFill>
                  <a:schemeClr val="tx1">
                    <a:lumMod val="65000"/>
                    <a:lumOff val="35000"/>
                  </a:schemeClr>
                </a:solidFill>
                <a:latin typeface="微软雅黑" panose="020B0503020204020204" charset="-122"/>
                <a:ea typeface="微软雅黑" panose="020B0503020204020204" charset="-122"/>
                <a:sym typeface="+mn-ea"/>
              </a:rPr>
              <a:t>Apache </a:t>
            </a:r>
            <a:r>
              <a:rPr kumimoji="1" lang="en-US" altLang="zh-CN" sz="2400" dirty="0" err="1">
                <a:solidFill>
                  <a:schemeClr val="tx1">
                    <a:lumMod val="65000"/>
                    <a:lumOff val="35000"/>
                  </a:schemeClr>
                </a:solidFill>
                <a:latin typeface="微软雅黑" panose="020B0503020204020204" charset="-122"/>
                <a:ea typeface="微软雅黑" panose="020B0503020204020204" charset="-122"/>
                <a:sym typeface="+mn-ea"/>
              </a:rPr>
              <a:t>Nutch</a:t>
            </a:r>
            <a:r>
              <a:rPr kumimoji="1" lang="zh-CN" altLang="en-US" sz="2400" dirty="0">
                <a:solidFill>
                  <a:schemeClr val="tx1">
                    <a:lumMod val="65000"/>
                    <a:lumOff val="35000"/>
                  </a:schemeClr>
                </a:solidFill>
                <a:latin typeface="微软雅黑" panose="020B0503020204020204" charset="-122"/>
                <a:ea typeface="微软雅黑" panose="020B0503020204020204" charset="-122"/>
                <a:sym typeface="+mn-ea"/>
              </a:rPr>
              <a:t>项目</a:t>
            </a:r>
            <a:r>
              <a:rPr kumimoji="1" lang="en-US" altLang="zh-CN" sz="2400" dirty="0">
                <a:solidFill>
                  <a:schemeClr val="tx1">
                    <a:lumMod val="65000"/>
                    <a:lumOff val="35000"/>
                  </a:schemeClr>
                </a:solidFill>
                <a:latin typeface="微软雅黑" panose="020B0503020204020204" charset="-122"/>
                <a:ea typeface="微软雅黑" panose="020B0503020204020204" charset="-122"/>
                <a:sym typeface="+mn-ea"/>
              </a:rPr>
              <a:t>——</a:t>
            </a:r>
            <a:r>
              <a:rPr kumimoji="1" lang="zh-CN" altLang="en-US" sz="2400" dirty="0">
                <a:solidFill>
                  <a:schemeClr val="tx1">
                    <a:lumMod val="65000"/>
                    <a:lumOff val="35000"/>
                  </a:schemeClr>
                </a:solidFill>
                <a:latin typeface="微软雅黑" panose="020B0503020204020204" charset="-122"/>
                <a:ea typeface="微软雅黑" panose="020B0503020204020204" charset="-122"/>
                <a:sym typeface="+mn-ea"/>
              </a:rPr>
              <a:t>一个开源的网络搜索引擎并且也是</a:t>
            </a:r>
            <a:r>
              <a:rPr kumimoji="1" lang="en-US" altLang="zh-CN" sz="2400" dirty="0" err="1">
                <a:solidFill>
                  <a:schemeClr val="tx1">
                    <a:lumMod val="65000"/>
                    <a:lumOff val="35000"/>
                  </a:schemeClr>
                </a:solidFill>
                <a:latin typeface="微软雅黑" panose="020B0503020204020204" charset="-122"/>
                <a:ea typeface="微软雅黑" panose="020B0503020204020204" charset="-122"/>
                <a:sym typeface="+mn-ea"/>
              </a:rPr>
              <a:t>Lucene</a:t>
            </a:r>
            <a:r>
              <a:rPr kumimoji="1" lang="zh-CN" altLang="en-US" sz="2400" dirty="0">
                <a:solidFill>
                  <a:schemeClr val="tx1">
                    <a:lumMod val="65000"/>
                    <a:lumOff val="35000"/>
                  </a:schemeClr>
                </a:solidFill>
                <a:latin typeface="微软雅黑" panose="020B0503020204020204" charset="-122"/>
                <a:ea typeface="微软雅黑" panose="020B0503020204020204" charset="-122"/>
                <a:sym typeface="+mn-ea"/>
              </a:rPr>
              <a:t>项目的一部分。</a:t>
            </a:r>
          </a:p>
          <a:p>
            <a:endParaRPr lang="zh-CN" altLang="en-US" sz="2400"/>
          </a:p>
          <a:p>
            <a:endParaRPr kumimoji="1" lang="zh-CN" altLang="en-US" sz="24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4" name="文本框 3"/>
          <p:cNvSpPr txBox="1"/>
          <p:nvPr/>
        </p:nvSpPr>
        <p:spPr>
          <a:xfrm>
            <a:off x="7482840" y="6024245"/>
            <a:ext cx="3555365" cy="368300"/>
          </a:xfrm>
          <a:prstGeom prst="rect">
            <a:avLst/>
          </a:prstGeom>
          <a:noFill/>
        </p:spPr>
        <p:txBody>
          <a:bodyPr wrap="square" rtlCol="0">
            <a:spAutoFit/>
          </a:bodyPr>
          <a:lstStyle/>
          <a:p>
            <a:r>
              <a:rPr kumimoji="1" lang="en-US" altLang="zh-CN" dirty="0">
                <a:solidFill>
                  <a:schemeClr val="tx1">
                    <a:lumMod val="65000"/>
                    <a:lumOff val="35000"/>
                  </a:schemeClr>
                </a:solidFill>
                <a:latin typeface="微软雅黑" panose="020B0503020204020204" charset="-122"/>
                <a:ea typeface="微软雅黑" panose="020B0503020204020204" charset="-122"/>
                <a:sym typeface="+mn-ea"/>
              </a:rPr>
              <a:t>Doug Cutting   </a:t>
            </a:r>
            <a:r>
              <a:rPr kumimoji="1" lang="zh-CN" altLang="en-US" dirty="0">
                <a:solidFill>
                  <a:schemeClr val="tx1">
                    <a:lumMod val="65000"/>
                    <a:lumOff val="35000"/>
                  </a:schemeClr>
                </a:solidFill>
                <a:latin typeface="微软雅黑" panose="020B0503020204020204" charset="-122"/>
                <a:ea typeface="微软雅黑" panose="020B0503020204020204" charset="-122"/>
              </a:rPr>
              <a:t>道格</a:t>
            </a:r>
            <a:r>
              <a:rPr kumimoji="1" lang="en-US" altLang="zh-CN" dirty="0">
                <a:solidFill>
                  <a:schemeClr val="tx1">
                    <a:lumMod val="65000"/>
                    <a:lumOff val="35000"/>
                  </a:schemeClr>
                </a:solidFill>
                <a:latin typeface="微软雅黑" panose="020B0503020204020204" charset="-122"/>
                <a:ea typeface="微软雅黑" panose="020B0503020204020204" charset="-122"/>
              </a:rPr>
              <a:t>·</a:t>
            </a:r>
            <a:r>
              <a:rPr kumimoji="1" lang="zh-CN" altLang="en-US" dirty="0">
                <a:solidFill>
                  <a:schemeClr val="tx1">
                    <a:lumMod val="65000"/>
                    <a:lumOff val="35000"/>
                  </a:schemeClr>
                </a:solidFill>
                <a:latin typeface="微软雅黑" panose="020B0503020204020204" charset="-122"/>
                <a:ea typeface="微软雅黑" panose="020B0503020204020204" charset="-122"/>
              </a:rPr>
              <a:t>卡丁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6"/>
          <p:cNvSpPr txBox="1"/>
          <p:nvPr/>
        </p:nvSpPr>
        <p:spPr>
          <a:xfrm>
            <a:off x="1130300" y="828040"/>
            <a:ext cx="7226935" cy="521970"/>
          </a:xfrm>
          <a:prstGeom prst="rect">
            <a:avLst/>
          </a:prstGeom>
          <a:noFill/>
        </p:spPr>
        <p:txBody>
          <a:bodyPr wrap="square" rtlCol="0">
            <a:spAutoFit/>
          </a:bodyPr>
          <a:lstStyle/>
          <a:p>
            <a:r>
              <a:rPr lang="en-US" altLang="zh-CN" sz="2800" b="1" dirty="0">
                <a:sym typeface="+mn-ea"/>
              </a:rPr>
              <a:t>1.3.2</a:t>
            </a:r>
            <a:r>
              <a:rPr lang="zh-CN" altLang="en-US" sz="2800" b="1" dirty="0">
                <a:sym typeface="+mn-ea"/>
              </a:rPr>
              <a:t>  </a:t>
            </a:r>
            <a:r>
              <a:rPr lang="en-US" altLang="zh-CN" sz="2800" b="1" dirty="0">
                <a:sym typeface="+mn-ea"/>
              </a:rPr>
              <a:t>Hadoop</a:t>
            </a:r>
            <a:r>
              <a:rPr lang="zh-CN" altLang="en-US" sz="2800" b="1" dirty="0">
                <a:sym typeface="+mn-ea"/>
              </a:rPr>
              <a:t>发展简史</a:t>
            </a:r>
            <a:endParaRPr lang="zh-CN" altLang="en-US" sz="2800" b="1" dirty="0">
              <a:solidFill>
                <a:srgbClr val="FF0000"/>
              </a:solidFill>
              <a:sym typeface="+mn-ea"/>
            </a:endParaRPr>
          </a:p>
        </p:txBody>
      </p:sp>
      <p:sp>
        <p:nvSpPr>
          <p:cNvPr id="4" name="KSO_Shape"/>
          <p:cNvSpPr/>
          <p:nvPr>
            <p:custDataLst>
              <p:tags r:id="rId1"/>
            </p:custDataLst>
          </p:nvPr>
        </p:nvSpPr>
        <p:spPr>
          <a:xfrm flipH="1">
            <a:off x="4692017" y="1758130"/>
            <a:ext cx="1455419" cy="1218627"/>
          </a:xfrm>
          <a:prstGeom prst="bentArrow">
            <a:avLst>
              <a:gd name="adj1" fmla="val 18510"/>
              <a:gd name="adj2" fmla="val 25000"/>
              <a:gd name="adj3" fmla="val 25000"/>
              <a:gd name="adj4" fmla="val 27631"/>
            </a:avLst>
          </a:prstGeom>
          <a:solidFill>
            <a:srgbClr val="92D050">
              <a:lumMod val="20000"/>
              <a:lumOff val="80000"/>
            </a:srgbClr>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4" name="文本框 13"/>
          <p:cNvSpPr txBox="1"/>
          <p:nvPr>
            <p:custDataLst>
              <p:tags r:id="rId2"/>
            </p:custDataLst>
          </p:nvPr>
        </p:nvSpPr>
        <p:spPr>
          <a:xfrm>
            <a:off x="5085914" y="2298785"/>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2008</a:t>
            </a:r>
          </a:p>
        </p:txBody>
      </p:sp>
      <p:sp>
        <p:nvSpPr>
          <p:cNvPr id="5" name="矩形 4"/>
          <p:cNvSpPr/>
          <p:nvPr>
            <p:custDataLst>
              <p:tags r:id="rId3"/>
            </p:custDataLst>
          </p:nvPr>
        </p:nvSpPr>
        <p:spPr>
          <a:xfrm>
            <a:off x="2637343" y="2249213"/>
            <a:ext cx="2054672" cy="757130"/>
          </a:xfrm>
          <a:prstGeom prst="rect">
            <a:avLst/>
          </a:prstGeom>
        </p:spPr>
        <p:txBody>
          <a:bodyPr wrap="square" anchor="t" anchorCtr="0">
            <a:normAutofit/>
          </a:bodyPr>
          <a:lstStyle/>
          <a:p>
            <a:pPr algn="just">
              <a:lnSpc>
                <a:spcPct val="120000"/>
              </a:lnSpc>
            </a:pPr>
            <a:r>
              <a:rPr lang="en-US" altLang="zh-CN" sz="1600" kern="0" dirty="0">
                <a:latin typeface="微软雅黑" panose="020B0503020204020204" charset="-122"/>
                <a:ea typeface="微软雅黑" panose="020B0503020204020204" charset="-122"/>
                <a:cs typeface="微软雅黑" panose="020B0503020204020204" charset="-122"/>
                <a:sym typeface="Arial" panose="020B0604020202020204" pitchFamily="34" charset="0"/>
              </a:rPr>
              <a:t>Hadoop 正式成为Apache顶级项目</a:t>
            </a:r>
          </a:p>
        </p:txBody>
      </p:sp>
      <p:sp>
        <p:nvSpPr>
          <p:cNvPr id="16" name="矩形 15"/>
          <p:cNvSpPr/>
          <p:nvPr>
            <p:custDataLst>
              <p:tags r:id="rId4"/>
            </p:custDataLst>
          </p:nvPr>
        </p:nvSpPr>
        <p:spPr>
          <a:xfrm>
            <a:off x="2637343" y="1855003"/>
            <a:ext cx="2054672" cy="424732"/>
          </a:xfrm>
          <a:prstGeom prst="rect">
            <a:avLst/>
          </a:prstGeom>
        </p:spPr>
        <p:txBody>
          <a:bodyPr wrap="square" anchor="ctr" anchorCtr="0">
            <a:normAutofit/>
          </a:bodyPr>
          <a:lstStyle/>
          <a:p>
            <a:pPr algn="just">
              <a:lnSpc>
                <a:spcPct val="120000"/>
              </a:lnSpc>
            </a:pPr>
            <a:r>
              <a:rPr lang="en-US" altLang="zh-CN" b="1" kern="0" dirty="0">
                <a:solidFill>
                  <a:srgbClr val="63A537">
                    <a:lumMod val="75000"/>
                  </a:srgbClr>
                </a:solidFill>
                <a:latin typeface="Calibri Light" panose="020F0302020204030204" charset="0"/>
                <a:ea typeface="+mn-ea"/>
                <a:cs typeface="+mn-ea"/>
                <a:sym typeface="Arial" panose="020B0604020202020204" pitchFamily="34" charset="0"/>
              </a:rPr>
              <a:t>Hadoop</a:t>
            </a:r>
            <a:r>
              <a:rPr lang="zh-CN" altLang="en-US" b="1" kern="0" dirty="0">
                <a:solidFill>
                  <a:srgbClr val="63A537">
                    <a:lumMod val="75000"/>
                  </a:srgbClr>
                </a:solidFill>
                <a:latin typeface="Calibri Light" panose="020F0302020204030204" charset="0"/>
                <a:ea typeface="+mn-ea"/>
                <a:cs typeface="+mn-ea"/>
                <a:sym typeface="Arial" panose="020B0604020202020204" pitchFamily="34" charset="0"/>
              </a:rPr>
              <a:t>顶级项目</a:t>
            </a:r>
          </a:p>
        </p:txBody>
      </p:sp>
      <p:sp>
        <p:nvSpPr>
          <p:cNvPr id="17" name="文本框 16"/>
          <p:cNvSpPr txBox="1"/>
          <p:nvPr>
            <p:custDataLst>
              <p:tags r:id="rId5"/>
            </p:custDataLst>
          </p:nvPr>
        </p:nvSpPr>
        <p:spPr>
          <a:xfrm>
            <a:off x="5085914" y="3658834"/>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2005</a:t>
            </a:r>
          </a:p>
        </p:txBody>
      </p:sp>
      <p:sp>
        <p:nvSpPr>
          <p:cNvPr id="18" name="矩形 17"/>
          <p:cNvSpPr/>
          <p:nvPr>
            <p:custDataLst>
              <p:tags r:id="rId6"/>
            </p:custDataLst>
          </p:nvPr>
        </p:nvSpPr>
        <p:spPr>
          <a:xfrm>
            <a:off x="2637343" y="3609262"/>
            <a:ext cx="2054672" cy="757130"/>
          </a:xfrm>
          <a:prstGeom prst="rect">
            <a:avLst/>
          </a:prstGeom>
        </p:spPr>
        <p:txBody>
          <a:bodyPr wrap="square" anchor="t" anchorCtr="0">
            <a:normAutofit fontScale="90000"/>
          </a:bodyPr>
          <a:lstStyle/>
          <a:p>
            <a:pPr algn="just">
              <a:lnSpc>
                <a:spcPct val="120000"/>
              </a:lnSpc>
            </a:pPr>
            <a:r>
              <a:rPr kumimoji="1" lang="en-US" altLang="zh-CN" dirty="0" err="1">
                <a:solidFill>
                  <a:schemeClr val="tx1"/>
                </a:solidFill>
                <a:latin typeface="微软雅黑" panose="020B0503020204020204" charset="-122"/>
                <a:ea typeface="微软雅黑" panose="020B0503020204020204" charset="-122"/>
                <a:sym typeface="+mn-ea"/>
              </a:rPr>
              <a:t>Nutch</a:t>
            </a:r>
            <a:r>
              <a:rPr kumimoji="1" lang="zh-CN" altLang="en-US" dirty="0">
                <a:solidFill>
                  <a:schemeClr val="tx1"/>
                </a:solidFill>
                <a:latin typeface="微软雅黑" panose="020B0503020204020204" charset="-122"/>
                <a:ea typeface="微软雅黑" panose="020B0503020204020204" charset="-122"/>
                <a:sym typeface="+mn-ea"/>
              </a:rPr>
              <a:t>开源实现了谷歌的</a:t>
            </a:r>
            <a:r>
              <a:rPr kumimoji="1" lang="en-US" altLang="zh-CN" dirty="0" err="1">
                <a:solidFill>
                  <a:schemeClr val="tx1"/>
                </a:solidFill>
                <a:latin typeface="微软雅黑" panose="020B0503020204020204" charset="-122"/>
                <a:ea typeface="微软雅黑" panose="020B0503020204020204" charset="-122"/>
                <a:sym typeface="+mn-ea"/>
              </a:rPr>
              <a:t>MapReduce</a:t>
            </a:r>
            <a:endParaRPr kumimoji="1" lang="en-US" altLang="zh-CN" kern="0" dirty="0" err="1">
              <a:solidFill>
                <a:schemeClr val="tx1"/>
              </a:solidFill>
              <a:latin typeface="微软雅黑" panose="020B0503020204020204" charset="-122"/>
              <a:ea typeface="微软雅黑" panose="020B0503020204020204" charset="-122"/>
              <a:sym typeface="+mn-ea"/>
            </a:endParaRPr>
          </a:p>
        </p:txBody>
      </p:sp>
      <p:sp>
        <p:nvSpPr>
          <p:cNvPr id="19" name="矩形 18"/>
          <p:cNvSpPr/>
          <p:nvPr>
            <p:custDataLst>
              <p:tags r:id="rId7"/>
            </p:custDataLst>
          </p:nvPr>
        </p:nvSpPr>
        <p:spPr>
          <a:xfrm>
            <a:off x="2637343" y="3215052"/>
            <a:ext cx="2054672" cy="424732"/>
          </a:xfrm>
          <a:prstGeom prst="rect">
            <a:avLst/>
          </a:prstGeom>
        </p:spPr>
        <p:txBody>
          <a:bodyPr wrap="square" anchor="ctr" anchorCtr="0">
            <a:normAutofit fontScale="97500"/>
          </a:bodyPr>
          <a:lstStyle/>
          <a:p>
            <a:pPr algn="just">
              <a:lnSpc>
                <a:spcPct val="120000"/>
              </a:lnSpc>
            </a:pPr>
            <a:r>
              <a:rPr lang="en-US" altLang="zh-CN" b="1" kern="0" dirty="0">
                <a:solidFill>
                  <a:srgbClr val="63A537">
                    <a:lumMod val="75000"/>
                  </a:srgbClr>
                </a:solidFill>
                <a:latin typeface="Calibri Light" panose="020F0302020204030204" charset="0"/>
                <a:ea typeface="+mn-ea"/>
                <a:cs typeface="+mn-ea"/>
                <a:sym typeface="Arial" panose="020B0604020202020204" pitchFamily="34" charset="0"/>
              </a:rPr>
              <a:t>Nutch</a:t>
            </a:r>
            <a:r>
              <a:rPr lang="zh-CN" altLang="en-US" b="1" kern="0" dirty="0">
                <a:solidFill>
                  <a:srgbClr val="63A537">
                    <a:lumMod val="75000"/>
                  </a:srgbClr>
                </a:solidFill>
                <a:latin typeface="Calibri Light" panose="020F0302020204030204" charset="0"/>
                <a:ea typeface="+mn-ea"/>
                <a:cs typeface="+mn-ea"/>
                <a:sym typeface="Arial" panose="020B0604020202020204" pitchFamily="34" charset="0"/>
              </a:rPr>
              <a:t>的</a:t>
            </a:r>
            <a:r>
              <a:rPr lang="en-US" altLang="zh-CN" b="1" kern="0" dirty="0">
                <a:solidFill>
                  <a:srgbClr val="63A537">
                    <a:lumMod val="75000"/>
                  </a:srgbClr>
                </a:solidFill>
                <a:latin typeface="Calibri Light" panose="020F0302020204030204" charset="0"/>
                <a:ea typeface="+mn-ea"/>
                <a:cs typeface="+mn-ea"/>
                <a:sym typeface="Arial" panose="020B0604020202020204" pitchFamily="34" charset="0"/>
              </a:rPr>
              <a:t>MapReduce</a:t>
            </a:r>
          </a:p>
        </p:txBody>
      </p:sp>
      <p:sp>
        <p:nvSpPr>
          <p:cNvPr id="20" name="文本框 19"/>
          <p:cNvSpPr txBox="1"/>
          <p:nvPr>
            <p:custDataLst>
              <p:tags r:id="rId8"/>
            </p:custDataLst>
          </p:nvPr>
        </p:nvSpPr>
        <p:spPr>
          <a:xfrm>
            <a:off x="5085914" y="5020936"/>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2004</a:t>
            </a:r>
          </a:p>
        </p:txBody>
      </p:sp>
      <p:sp>
        <p:nvSpPr>
          <p:cNvPr id="21" name="矩形 20"/>
          <p:cNvSpPr/>
          <p:nvPr>
            <p:custDataLst>
              <p:tags r:id="rId9"/>
            </p:custDataLst>
          </p:nvPr>
        </p:nvSpPr>
        <p:spPr>
          <a:xfrm>
            <a:off x="2637343" y="4971364"/>
            <a:ext cx="2054672" cy="757130"/>
          </a:xfrm>
          <a:prstGeom prst="rect">
            <a:avLst/>
          </a:prstGeom>
        </p:spPr>
        <p:txBody>
          <a:bodyPr wrap="square" anchor="t" anchorCtr="0">
            <a:normAutofit/>
          </a:bodyPr>
          <a:lstStyle/>
          <a:p>
            <a:pPr algn="just">
              <a:lnSpc>
                <a:spcPct val="120000"/>
              </a:lnSpc>
            </a:pPr>
            <a:r>
              <a:rPr lang="en-US" altLang="zh-CN" sz="1600" kern="0" dirty="0">
                <a:latin typeface="微软雅黑" panose="020B0503020204020204" charset="-122"/>
                <a:ea typeface="微软雅黑" panose="020B0503020204020204" charset="-122"/>
                <a:cs typeface="微软雅黑" panose="020B0503020204020204" charset="-122"/>
                <a:sym typeface="Arial" panose="020B0604020202020204" pitchFamily="34" charset="0"/>
              </a:rPr>
              <a:t>模仿GFS开发</a:t>
            </a:r>
          </a:p>
        </p:txBody>
      </p:sp>
      <p:sp>
        <p:nvSpPr>
          <p:cNvPr id="22" name="矩形 21"/>
          <p:cNvSpPr/>
          <p:nvPr>
            <p:custDataLst>
              <p:tags r:id="rId10"/>
            </p:custDataLst>
          </p:nvPr>
        </p:nvSpPr>
        <p:spPr>
          <a:xfrm>
            <a:off x="2637343" y="4577154"/>
            <a:ext cx="2054672" cy="424732"/>
          </a:xfrm>
          <a:prstGeom prst="rect">
            <a:avLst/>
          </a:prstGeom>
        </p:spPr>
        <p:txBody>
          <a:bodyPr wrap="square" anchor="ctr" anchorCtr="0">
            <a:normAutofit/>
          </a:bodyPr>
          <a:lstStyle/>
          <a:p>
            <a:pPr algn="just">
              <a:lnSpc>
                <a:spcPct val="120000"/>
              </a:lnSpc>
            </a:pPr>
            <a:r>
              <a:rPr lang="en-US" altLang="zh-CN" b="1" kern="0" dirty="0">
                <a:solidFill>
                  <a:srgbClr val="63A537">
                    <a:lumMod val="75000"/>
                  </a:srgbClr>
                </a:solidFill>
                <a:latin typeface="Calibri Light" panose="020F0302020204030204" charset="0"/>
                <a:ea typeface="+mn-ea"/>
                <a:cs typeface="+mn-ea"/>
                <a:sym typeface="Arial" panose="020B0604020202020204" pitchFamily="34" charset="0"/>
              </a:rPr>
              <a:t>NDFS</a:t>
            </a:r>
          </a:p>
        </p:txBody>
      </p:sp>
      <p:sp>
        <p:nvSpPr>
          <p:cNvPr id="23" name="文本框 22"/>
          <p:cNvSpPr txBox="1"/>
          <p:nvPr>
            <p:custDataLst>
              <p:tags r:id="rId11"/>
            </p:custDataLst>
          </p:nvPr>
        </p:nvSpPr>
        <p:spPr>
          <a:xfrm>
            <a:off x="6312734" y="2972594"/>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2006</a:t>
            </a:r>
          </a:p>
        </p:txBody>
      </p:sp>
      <p:sp>
        <p:nvSpPr>
          <p:cNvPr id="24" name="矩形 23"/>
          <p:cNvSpPr/>
          <p:nvPr>
            <p:custDataLst>
              <p:tags r:id="rId12"/>
            </p:custDataLst>
          </p:nvPr>
        </p:nvSpPr>
        <p:spPr>
          <a:xfrm>
            <a:off x="7374255" y="2923022"/>
            <a:ext cx="2054672" cy="757130"/>
          </a:xfrm>
          <a:prstGeom prst="rect">
            <a:avLst/>
          </a:prstGeom>
        </p:spPr>
        <p:txBody>
          <a:bodyPr wrap="square" anchor="t" anchorCtr="0">
            <a:normAutofit fontScale="90000" lnSpcReduction="20000"/>
          </a:bodyPr>
          <a:lstStyle/>
          <a:p>
            <a:pPr algn="just">
              <a:lnSpc>
                <a:spcPct val="120000"/>
              </a:lnSpc>
            </a:pPr>
            <a:r>
              <a:rPr lang="en-US" altLang="zh-CN" sz="1600" kern="0" dirty="0">
                <a:latin typeface="微软雅黑" panose="020B0503020204020204" charset="-122"/>
                <a:ea typeface="微软雅黑" panose="020B0503020204020204" charset="-122"/>
                <a:cs typeface="微软雅黑" panose="020B0503020204020204" charset="-122"/>
                <a:sym typeface="Arial" panose="020B0604020202020204" pitchFamily="34" charset="0"/>
              </a:rPr>
              <a:t>NDFS和MapReduce独立一个子项目，称为Hadoop</a:t>
            </a:r>
          </a:p>
        </p:txBody>
      </p:sp>
      <p:sp>
        <p:nvSpPr>
          <p:cNvPr id="25" name="矩形 24"/>
          <p:cNvSpPr/>
          <p:nvPr>
            <p:custDataLst>
              <p:tags r:id="rId13"/>
            </p:custDataLst>
          </p:nvPr>
        </p:nvSpPr>
        <p:spPr>
          <a:xfrm>
            <a:off x="7374255" y="2528812"/>
            <a:ext cx="2054672" cy="424732"/>
          </a:xfrm>
          <a:prstGeom prst="rect">
            <a:avLst/>
          </a:prstGeom>
        </p:spPr>
        <p:txBody>
          <a:bodyPr wrap="square" anchor="ctr" anchorCtr="0">
            <a:normAutofit/>
          </a:bodyPr>
          <a:lstStyle/>
          <a:p>
            <a:pPr algn="just">
              <a:lnSpc>
                <a:spcPct val="120000"/>
              </a:lnSpc>
            </a:pPr>
            <a:r>
              <a:rPr lang="en-US" altLang="zh-CN" b="1" kern="0" dirty="0">
                <a:solidFill>
                  <a:srgbClr val="63A537">
                    <a:lumMod val="75000"/>
                  </a:srgbClr>
                </a:solidFill>
                <a:latin typeface="Calibri Light" panose="020F0302020204030204" charset="0"/>
                <a:ea typeface="+mn-ea"/>
                <a:cs typeface="+mn-ea"/>
                <a:sym typeface="Arial" panose="020B0604020202020204" pitchFamily="34" charset="0"/>
              </a:rPr>
              <a:t>Hadoop</a:t>
            </a:r>
            <a:r>
              <a:rPr lang="zh-CN" altLang="en-US" b="1" kern="0" dirty="0">
                <a:solidFill>
                  <a:srgbClr val="63A537">
                    <a:lumMod val="75000"/>
                  </a:srgbClr>
                </a:solidFill>
                <a:latin typeface="Calibri Light" panose="020F0302020204030204" charset="0"/>
                <a:ea typeface="+mn-ea"/>
                <a:cs typeface="+mn-ea"/>
                <a:sym typeface="Arial" panose="020B0604020202020204" pitchFamily="34" charset="0"/>
              </a:rPr>
              <a:t>子项目</a:t>
            </a:r>
          </a:p>
        </p:txBody>
      </p:sp>
      <p:sp>
        <p:nvSpPr>
          <p:cNvPr id="26" name="文本框 25"/>
          <p:cNvSpPr txBox="1"/>
          <p:nvPr>
            <p:custDataLst>
              <p:tags r:id="rId14"/>
            </p:custDataLst>
          </p:nvPr>
        </p:nvSpPr>
        <p:spPr>
          <a:xfrm>
            <a:off x="6312734" y="4336323"/>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2004</a:t>
            </a:r>
          </a:p>
        </p:txBody>
      </p:sp>
      <p:sp>
        <p:nvSpPr>
          <p:cNvPr id="27" name="矩形 26"/>
          <p:cNvSpPr/>
          <p:nvPr>
            <p:custDataLst>
              <p:tags r:id="rId15"/>
            </p:custDataLst>
          </p:nvPr>
        </p:nvSpPr>
        <p:spPr>
          <a:xfrm>
            <a:off x="7374255" y="4286751"/>
            <a:ext cx="2054672" cy="757130"/>
          </a:xfrm>
          <a:prstGeom prst="rect">
            <a:avLst/>
          </a:prstGeom>
        </p:spPr>
        <p:txBody>
          <a:bodyPr wrap="square" anchor="t" anchorCtr="0">
            <a:normAutofit/>
          </a:bodyPr>
          <a:lstStyle/>
          <a:p>
            <a:pPr algn="just">
              <a:lnSpc>
                <a:spcPct val="120000"/>
              </a:lnSpc>
            </a:pPr>
            <a:r>
              <a:rPr lang="en-US" altLang="zh-CN" kern="0" dirty="0">
                <a:sym typeface="Arial" panose="020B0604020202020204" pitchFamily="34" charset="0"/>
              </a:rPr>
              <a:t> </a:t>
            </a:r>
          </a:p>
        </p:txBody>
      </p:sp>
      <p:sp>
        <p:nvSpPr>
          <p:cNvPr id="28" name="矩形 27"/>
          <p:cNvSpPr/>
          <p:nvPr>
            <p:custDataLst>
              <p:tags r:id="rId16"/>
            </p:custDataLst>
          </p:nvPr>
        </p:nvSpPr>
        <p:spPr>
          <a:xfrm>
            <a:off x="7374255" y="3892541"/>
            <a:ext cx="2054672" cy="424732"/>
          </a:xfrm>
          <a:prstGeom prst="rect">
            <a:avLst/>
          </a:prstGeom>
        </p:spPr>
        <p:txBody>
          <a:bodyPr wrap="square" anchor="ctr" anchorCtr="0">
            <a:normAutofit fontScale="90000"/>
          </a:bodyPr>
          <a:lstStyle/>
          <a:p>
            <a:pPr algn="just">
              <a:lnSpc>
                <a:spcPct val="120000"/>
              </a:lnSpc>
            </a:pPr>
            <a:r>
              <a:rPr lang="zh-CN" altLang="en-US" b="1" kern="0" dirty="0">
                <a:solidFill>
                  <a:srgbClr val="63A537">
                    <a:lumMod val="75000"/>
                  </a:srgbClr>
                </a:solidFill>
                <a:latin typeface="Calibri Light" panose="020F0302020204030204" charset="0"/>
                <a:ea typeface="+mn-ea"/>
                <a:cs typeface="+mn-ea"/>
                <a:sym typeface="Arial" panose="020B0604020202020204" pitchFamily="34" charset="0"/>
              </a:rPr>
              <a:t>谷歌</a:t>
            </a:r>
            <a:r>
              <a:rPr lang="en-US" altLang="zh-CN" b="1" kern="0" dirty="0">
                <a:solidFill>
                  <a:srgbClr val="63A537">
                    <a:lumMod val="75000"/>
                  </a:srgbClr>
                </a:solidFill>
                <a:latin typeface="Calibri Light" panose="020F0302020204030204" charset="0"/>
                <a:ea typeface="+mn-ea"/>
                <a:cs typeface="+mn-ea"/>
                <a:sym typeface="Arial" panose="020B0604020202020204" pitchFamily="34" charset="0"/>
              </a:rPr>
              <a:t>MapReduce</a:t>
            </a:r>
            <a:r>
              <a:rPr lang="zh-CN" altLang="en-US" b="1" kern="0" dirty="0">
                <a:solidFill>
                  <a:srgbClr val="63A537">
                    <a:lumMod val="75000"/>
                  </a:srgbClr>
                </a:solidFill>
                <a:latin typeface="Calibri Light" panose="020F0302020204030204" charset="0"/>
                <a:ea typeface="+mn-ea"/>
                <a:cs typeface="+mn-ea"/>
                <a:sym typeface="Arial" panose="020B0604020202020204" pitchFamily="34" charset="0"/>
              </a:rPr>
              <a:t>论文</a:t>
            </a:r>
          </a:p>
        </p:txBody>
      </p:sp>
      <p:sp>
        <p:nvSpPr>
          <p:cNvPr id="29" name="文本框 28"/>
          <p:cNvSpPr txBox="1"/>
          <p:nvPr>
            <p:custDataLst>
              <p:tags r:id="rId17"/>
            </p:custDataLst>
          </p:nvPr>
        </p:nvSpPr>
        <p:spPr>
          <a:xfrm>
            <a:off x="6312734" y="5711420"/>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2003</a:t>
            </a:r>
          </a:p>
        </p:txBody>
      </p:sp>
      <p:sp>
        <p:nvSpPr>
          <p:cNvPr id="30" name="矩形 29"/>
          <p:cNvSpPr/>
          <p:nvPr>
            <p:custDataLst>
              <p:tags r:id="rId18"/>
            </p:custDataLst>
          </p:nvPr>
        </p:nvSpPr>
        <p:spPr>
          <a:xfrm>
            <a:off x="7374255" y="5661848"/>
            <a:ext cx="2054672" cy="757130"/>
          </a:xfrm>
          <a:prstGeom prst="rect">
            <a:avLst/>
          </a:prstGeom>
        </p:spPr>
        <p:txBody>
          <a:bodyPr wrap="square" anchor="t" anchorCtr="0">
            <a:normAutofit/>
          </a:bodyPr>
          <a:lstStyle/>
          <a:p>
            <a:pPr algn="just">
              <a:lnSpc>
                <a:spcPct val="120000"/>
              </a:lnSpc>
            </a:pPr>
            <a:r>
              <a:rPr kumimoji="1" lang="zh-CN" altLang="en-US" sz="1600" dirty="0">
                <a:solidFill>
                  <a:schemeClr val="tx1"/>
                </a:solidFill>
                <a:latin typeface="微软雅黑" panose="020B0503020204020204" charset="-122"/>
                <a:ea typeface="微软雅黑" panose="020B0503020204020204" charset="-122"/>
                <a:sym typeface="+mn-ea"/>
              </a:rPr>
              <a:t>The Google File System</a:t>
            </a:r>
          </a:p>
        </p:txBody>
      </p:sp>
      <p:sp>
        <p:nvSpPr>
          <p:cNvPr id="31" name="矩形 30"/>
          <p:cNvSpPr/>
          <p:nvPr>
            <p:custDataLst>
              <p:tags r:id="rId19"/>
            </p:custDataLst>
          </p:nvPr>
        </p:nvSpPr>
        <p:spPr>
          <a:xfrm>
            <a:off x="7374255" y="5267638"/>
            <a:ext cx="2054672" cy="424732"/>
          </a:xfrm>
          <a:prstGeom prst="rect">
            <a:avLst/>
          </a:prstGeom>
        </p:spPr>
        <p:txBody>
          <a:bodyPr wrap="square" anchor="ctr" anchorCtr="0">
            <a:normAutofit/>
          </a:bodyPr>
          <a:lstStyle/>
          <a:p>
            <a:pPr algn="just">
              <a:lnSpc>
                <a:spcPct val="120000"/>
              </a:lnSpc>
            </a:pPr>
            <a:r>
              <a:rPr lang="zh-CN" altLang="en-US" b="1" kern="0" dirty="0">
                <a:solidFill>
                  <a:srgbClr val="63A537">
                    <a:lumMod val="75000"/>
                  </a:srgbClr>
                </a:solidFill>
                <a:latin typeface="Calibri Light" panose="020F0302020204030204" charset="0"/>
                <a:ea typeface="+mn-ea"/>
                <a:cs typeface="+mn-ea"/>
                <a:sym typeface="Arial" panose="020B0604020202020204" pitchFamily="34" charset="0"/>
              </a:rPr>
              <a:t>谷歌</a:t>
            </a:r>
            <a:r>
              <a:rPr lang="en-US" altLang="zh-CN" b="1" kern="0" dirty="0">
                <a:solidFill>
                  <a:srgbClr val="63A537">
                    <a:lumMod val="75000"/>
                  </a:srgbClr>
                </a:solidFill>
                <a:latin typeface="Calibri Light" panose="020F0302020204030204" charset="0"/>
                <a:ea typeface="+mn-ea"/>
                <a:cs typeface="+mn-ea"/>
                <a:sym typeface="Arial" panose="020B0604020202020204" pitchFamily="34" charset="0"/>
              </a:rPr>
              <a:t>GFS</a:t>
            </a:r>
            <a:r>
              <a:rPr lang="zh-CN" altLang="en-US" b="1" kern="0" dirty="0">
                <a:solidFill>
                  <a:srgbClr val="63A537">
                    <a:lumMod val="75000"/>
                  </a:srgbClr>
                </a:solidFill>
                <a:latin typeface="Calibri Light" panose="020F0302020204030204" charset="0"/>
                <a:ea typeface="+mn-ea"/>
                <a:cs typeface="+mn-ea"/>
                <a:sym typeface="Arial" panose="020B0604020202020204" pitchFamily="34" charset="0"/>
              </a:rPr>
              <a:t>论文</a:t>
            </a:r>
          </a:p>
        </p:txBody>
      </p:sp>
      <p:sp>
        <p:nvSpPr>
          <p:cNvPr id="7" name="KSO_Shape"/>
          <p:cNvSpPr/>
          <p:nvPr>
            <p:custDataLst>
              <p:tags r:id="rId20"/>
            </p:custDataLst>
          </p:nvPr>
        </p:nvSpPr>
        <p:spPr>
          <a:xfrm>
            <a:off x="5918837" y="2440208"/>
            <a:ext cx="1455419" cy="1218627"/>
          </a:xfrm>
          <a:prstGeom prst="bentArrow">
            <a:avLst>
              <a:gd name="adj1" fmla="val 18510"/>
              <a:gd name="adj2" fmla="val 25000"/>
              <a:gd name="adj3" fmla="val 25000"/>
              <a:gd name="adj4" fmla="val 27631"/>
            </a:avLst>
          </a:prstGeom>
          <a:solidFill>
            <a:srgbClr val="92D050">
              <a:lumMod val="40000"/>
              <a:lumOff val="60000"/>
            </a:srgbClr>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6" name="KSO_Shape"/>
          <p:cNvSpPr/>
          <p:nvPr>
            <p:custDataLst>
              <p:tags r:id="rId21"/>
            </p:custDataLst>
          </p:nvPr>
        </p:nvSpPr>
        <p:spPr>
          <a:xfrm flipH="1">
            <a:off x="4692017" y="3122286"/>
            <a:ext cx="1455419" cy="1218627"/>
          </a:xfrm>
          <a:prstGeom prst="bentArrow">
            <a:avLst>
              <a:gd name="adj1" fmla="val 18510"/>
              <a:gd name="adj2" fmla="val 25000"/>
              <a:gd name="adj3" fmla="val 25000"/>
              <a:gd name="adj4" fmla="val 27631"/>
            </a:avLst>
          </a:prstGeom>
          <a:solidFill>
            <a:srgbClr val="92D050">
              <a:lumMod val="60000"/>
              <a:lumOff val="40000"/>
            </a:srgbClr>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0" name="KSO_Shape"/>
          <p:cNvSpPr/>
          <p:nvPr>
            <p:custDataLst>
              <p:tags r:id="rId22"/>
            </p:custDataLst>
          </p:nvPr>
        </p:nvSpPr>
        <p:spPr>
          <a:xfrm>
            <a:off x="5918837" y="3804364"/>
            <a:ext cx="1455419" cy="1218627"/>
          </a:xfrm>
          <a:prstGeom prst="bentArrow">
            <a:avLst>
              <a:gd name="adj1" fmla="val 18510"/>
              <a:gd name="adj2" fmla="val 25000"/>
              <a:gd name="adj3" fmla="val 25000"/>
              <a:gd name="adj4" fmla="val 27631"/>
            </a:avLst>
          </a:prstGeom>
          <a:solidFill>
            <a:srgbClr val="92D050"/>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1" name="KSO_Shape"/>
          <p:cNvSpPr/>
          <p:nvPr>
            <p:custDataLst>
              <p:tags r:id="rId23"/>
            </p:custDataLst>
          </p:nvPr>
        </p:nvSpPr>
        <p:spPr>
          <a:xfrm flipH="1">
            <a:off x="4692017" y="4486442"/>
            <a:ext cx="1455419" cy="1218627"/>
          </a:xfrm>
          <a:prstGeom prst="bentArrow">
            <a:avLst>
              <a:gd name="adj1" fmla="val 18510"/>
              <a:gd name="adj2" fmla="val 25000"/>
              <a:gd name="adj3" fmla="val 25000"/>
              <a:gd name="adj4" fmla="val 27631"/>
            </a:avLst>
          </a:prstGeom>
          <a:solidFill>
            <a:srgbClr val="92D050">
              <a:lumMod val="75000"/>
            </a:srgbClr>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2" name="KSO_Shape"/>
          <p:cNvSpPr/>
          <p:nvPr>
            <p:custDataLst>
              <p:tags r:id="rId24"/>
            </p:custDataLst>
          </p:nvPr>
        </p:nvSpPr>
        <p:spPr>
          <a:xfrm>
            <a:off x="5918838" y="5168521"/>
            <a:ext cx="1455419" cy="1218627"/>
          </a:xfrm>
          <a:prstGeom prst="bentArrow">
            <a:avLst>
              <a:gd name="adj1" fmla="val 18510"/>
              <a:gd name="adj2" fmla="val 25000"/>
              <a:gd name="adj3" fmla="val 25000"/>
              <a:gd name="adj4" fmla="val 27631"/>
            </a:avLst>
          </a:prstGeom>
          <a:solidFill>
            <a:srgbClr val="92D050">
              <a:lumMod val="50000"/>
            </a:srgbClr>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8" name="文本框 7"/>
          <p:cNvSpPr txBox="1"/>
          <p:nvPr/>
        </p:nvSpPr>
        <p:spPr>
          <a:xfrm>
            <a:off x="4583430" y="6386830"/>
            <a:ext cx="3024505" cy="337185"/>
          </a:xfrm>
          <a:prstGeom prst="rect">
            <a:avLst/>
          </a:prstGeom>
          <a:noFill/>
        </p:spPr>
        <p:txBody>
          <a:bodyPr wrap="square" rtlCol="0">
            <a:spAutoFit/>
          </a:bodyPr>
          <a:lstStyle/>
          <a:p>
            <a:r>
              <a:rPr kumimoji="1" lang="en-US" altLang="zh-CN" sz="1600" dirty="0">
                <a:solidFill>
                  <a:schemeClr val="tx1"/>
                </a:solidFill>
                <a:latin typeface="微软雅黑" panose="020B0503020204020204" charset="-122"/>
                <a:ea typeface="微软雅黑" panose="020B0503020204020204" charset="-122"/>
                <a:sym typeface="+mn-ea"/>
              </a:rPr>
              <a:t>2002   Apache </a:t>
            </a:r>
            <a:r>
              <a:rPr kumimoji="1" lang="en-US" altLang="zh-CN" sz="1600" dirty="0" err="1">
                <a:solidFill>
                  <a:schemeClr val="tx1"/>
                </a:solidFill>
                <a:latin typeface="微软雅黑" panose="020B0503020204020204" charset="-122"/>
                <a:ea typeface="微软雅黑" panose="020B0503020204020204" charset="-122"/>
                <a:sym typeface="+mn-ea"/>
              </a:rPr>
              <a:t>Nutch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内容占位符 1"/>
          <p:cNvSpPr>
            <a:spLocks noGrp="1"/>
          </p:cNvSpPr>
          <p:nvPr>
            <p:ph sz="quarter" idx="4294967295"/>
          </p:nvPr>
        </p:nvSpPr>
        <p:spPr>
          <a:xfrm>
            <a:off x="1121410" y="1539240"/>
            <a:ext cx="9725025" cy="2885440"/>
          </a:xfrm>
          <a:prstGeom prst="rect">
            <a:avLst/>
          </a:prstGeom>
        </p:spPr>
        <p:txBody>
          <a:bodyPr>
            <a:noAutofit/>
          </a:bodyPr>
          <a:lstStyle/>
          <a:p>
            <a:pPr marL="0" indent="0">
              <a:lnSpc>
                <a:spcPct val="134000"/>
              </a:lnSpc>
              <a:spcBef>
                <a:spcPts val="0"/>
              </a:spcBef>
              <a:spcAft>
                <a:spcPts val="600"/>
              </a:spcAft>
              <a:buClr>
                <a:srgbClr val="000565"/>
              </a:buClr>
              <a:buSzPct val="80000"/>
              <a:buNone/>
              <a:tabLst>
                <a:tab pos="2660650" algn="l"/>
              </a:tabLst>
            </a:pPr>
            <a:endParaRPr kumimoji="1" lang="zh-CN" altLang="en-US" sz="2000" dirty="0">
              <a:solidFill>
                <a:schemeClr val="tx1">
                  <a:lumMod val="65000"/>
                  <a:lumOff val="35000"/>
                </a:schemeClr>
              </a:solidFill>
              <a:latin typeface="微软雅黑" panose="020B0503020204020204" charset="-122"/>
              <a:ea typeface="微软雅黑" panose="020B0503020204020204" charset="-122"/>
            </a:endParaRPr>
          </a:p>
          <a:p>
            <a:pPr indent="-179705" defTabSz="914400" fontAlgn="auto">
              <a:lnSpc>
                <a:spcPct val="150000"/>
              </a:lnSpc>
              <a:spcBef>
                <a:spcPts val="0"/>
              </a:spcBef>
              <a:spcAft>
                <a:spcPts val="0"/>
              </a:spcAft>
              <a:buClr>
                <a:srgbClr val="000565"/>
              </a:buClr>
              <a:buSzPct val="80000"/>
              <a:buBlip>
                <a:blip r:embed="rId3"/>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 </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2008</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年</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4</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月，</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打破世界纪录，成为最快排序</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1TB</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数据的系统，它采用一个由</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910</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个节点构成的集群进行运算，排序时间只用了</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209</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秒</a:t>
            </a:r>
          </a:p>
          <a:p>
            <a:pPr marL="0" indent="-179705" defTabSz="914400" fontAlgn="auto">
              <a:lnSpc>
                <a:spcPct val="150000"/>
              </a:lnSpc>
              <a:spcBef>
                <a:spcPts val="0"/>
              </a:spcBef>
              <a:spcAft>
                <a:spcPts val="0"/>
              </a:spcAft>
              <a:buClr>
                <a:srgbClr val="000565"/>
              </a:buClr>
              <a:buSzPct val="80000"/>
              <a:buNone/>
              <a:tabLst>
                <a:tab pos="2660650" algn="l"/>
              </a:tabLst>
            </a:pPr>
            <a:endParaRPr kumimoji="1" lang="zh-CN" altLang="en-US" sz="2000" dirty="0">
              <a:solidFill>
                <a:schemeClr val="tx1">
                  <a:lumMod val="65000"/>
                  <a:lumOff val="35000"/>
                </a:schemeClr>
              </a:solidFill>
              <a:latin typeface="微软雅黑" panose="020B0503020204020204" charset="-122"/>
              <a:ea typeface="微软雅黑" panose="020B0503020204020204" charset="-122"/>
            </a:endParaRPr>
          </a:p>
          <a:p>
            <a:pPr indent="-179705" defTabSz="914400" fontAlgn="auto">
              <a:lnSpc>
                <a:spcPct val="150000"/>
              </a:lnSpc>
              <a:spcBef>
                <a:spcPts val="0"/>
              </a:spcBef>
              <a:spcAft>
                <a:spcPts val="0"/>
              </a:spcAft>
              <a:buClr>
                <a:srgbClr val="000565"/>
              </a:buClr>
              <a:buSzPct val="80000"/>
              <a:buBlip>
                <a:blip r:embed="rId3"/>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在</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2009</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年</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5</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月，</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更是把</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1TB</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数据排序时间缩短到</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62</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秒。</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从此名声大震，迅速发展成为大数据时代最具影响力的开源分布式开发平台，并成为事实上的大数据处理标准</a:t>
            </a:r>
          </a:p>
        </p:txBody>
      </p:sp>
      <p:sp>
        <p:nvSpPr>
          <p:cNvPr id="3" name="TextBox 6"/>
          <p:cNvSpPr txBox="1"/>
          <p:nvPr/>
        </p:nvSpPr>
        <p:spPr>
          <a:xfrm>
            <a:off x="1130300" y="828040"/>
            <a:ext cx="7226935" cy="521970"/>
          </a:xfrm>
          <a:prstGeom prst="rect">
            <a:avLst/>
          </a:prstGeom>
          <a:noFill/>
        </p:spPr>
        <p:txBody>
          <a:bodyPr wrap="square" rtlCol="0">
            <a:spAutoFit/>
          </a:bodyPr>
          <a:lstStyle/>
          <a:p>
            <a:r>
              <a:rPr lang="en-US" altLang="zh-CN" sz="2800" b="1" dirty="0">
                <a:sym typeface="+mn-ea"/>
              </a:rPr>
              <a:t>1.3.2</a:t>
            </a:r>
            <a:r>
              <a:rPr lang="zh-CN" altLang="en-US" sz="2800" b="1" dirty="0">
                <a:sym typeface="+mn-ea"/>
              </a:rPr>
              <a:t>  </a:t>
            </a:r>
            <a:r>
              <a:rPr lang="en-US" altLang="zh-CN" sz="2800" b="1" dirty="0">
                <a:sym typeface="+mn-ea"/>
              </a:rPr>
              <a:t>Hadoop</a:t>
            </a:r>
            <a:r>
              <a:rPr lang="zh-CN" altLang="en-US" sz="2800" b="1" dirty="0">
                <a:sym typeface="+mn-ea"/>
              </a:rPr>
              <a:t>发展简史</a:t>
            </a:r>
            <a:endParaRPr lang="zh-CN" altLang="en-US" sz="2800" b="1" dirty="0">
              <a:solidFill>
                <a:srgbClr val="FF0000"/>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6595" y="787400"/>
            <a:ext cx="6336030" cy="583565"/>
          </a:xfrm>
          <a:prstGeom prst="rect">
            <a:avLst/>
          </a:prstGeom>
          <a:noFill/>
        </p:spPr>
        <p:txBody>
          <a:bodyPr wrap="square" rtlCol="0">
            <a:spAutoFit/>
          </a:bodyPr>
          <a:lstStyle/>
          <a:p>
            <a:r>
              <a:rPr lang="zh-CN" altLang="en-US" sz="3200" b="1" dirty="0"/>
              <a:t>课程地位</a:t>
            </a:r>
          </a:p>
        </p:txBody>
      </p:sp>
      <p:grpSp>
        <p:nvGrpSpPr>
          <p:cNvPr id="13315" name="组合 124931"/>
          <p:cNvGrpSpPr/>
          <p:nvPr/>
        </p:nvGrpSpPr>
        <p:grpSpPr>
          <a:xfrm>
            <a:off x="2566988" y="1956753"/>
            <a:ext cx="1724025" cy="482600"/>
            <a:chOff x="816" y="2304"/>
            <a:chExt cx="1440" cy="448"/>
          </a:xfrm>
        </p:grpSpPr>
        <p:sp>
          <p:nvSpPr>
            <p:cNvPr id="13333" name="任意多边形 124932"/>
            <p:cNvSpPr/>
            <p:nvPr/>
          </p:nvSpPr>
          <p:spPr>
            <a:xfrm>
              <a:off x="901" y="2562"/>
              <a:ext cx="1270" cy="190"/>
            </a:xfrm>
            <a:custGeom>
              <a:avLst/>
              <a:gdLst>
                <a:gd name="txL" fmla="*/ 0 w 1120"/>
                <a:gd name="txT" fmla="*/ 0 h 252"/>
                <a:gd name="txR" fmla="*/ 1120 w 1120"/>
                <a:gd name="txB" fmla="*/ 252 h 252"/>
              </a:gdLst>
              <a:ahLst/>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chemeClr val="bg1">
                <a:alpha val="100000"/>
              </a:schemeClr>
            </a:solidFill>
            <a:ln w="0">
              <a:noFill/>
            </a:ln>
            <a:effectLst>
              <a:outerShdw dist="40161" dir="1106096" algn="ctr" rotWithShape="0">
                <a:srgbClr val="3399FF">
                  <a:alpha val="50000"/>
                </a:srgbClr>
              </a:outerShdw>
            </a:effectLst>
          </p:spPr>
          <p:txBody>
            <a:bodyPr/>
            <a:lstStyle/>
            <a:p>
              <a:endParaRPr lang="zh-CN" altLang="en-US"/>
            </a:p>
          </p:txBody>
        </p:sp>
        <p:sp>
          <p:nvSpPr>
            <p:cNvPr id="124934" name="矩形 124933"/>
            <p:cNvSpPr/>
            <p:nvPr/>
          </p:nvSpPr>
          <p:spPr>
            <a:xfrm>
              <a:off x="816" y="2304"/>
              <a:ext cx="1440" cy="393"/>
            </a:xfrm>
            <a:prstGeom prst="rect">
              <a:avLst/>
            </a:prstGeom>
            <a:gradFill rotWithShape="1">
              <a:gsLst>
                <a:gs pos="0">
                  <a:schemeClr val="accent1"/>
                </a:gs>
                <a:gs pos="50000">
                  <a:schemeClr val="accent1">
                    <a:gamma/>
                    <a:tint val="57647"/>
                    <a:invGamma/>
                  </a:schemeClr>
                </a:gs>
                <a:gs pos="100000">
                  <a:schemeClr val="accent1"/>
                </a:gs>
              </a:gsLst>
              <a:lin ang="2700000" scaled="1"/>
              <a:tileRect/>
            </a:gradFill>
            <a:ln w="9525">
              <a:noFill/>
            </a:ln>
            <a:effectLst>
              <a:outerShdw dist="40161" dir="1106096" algn="ctr" rotWithShape="0">
                <a:srgbClr val="3399FF">
                  <a:alpha val="50000"/>
                </a:srgb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rgbClr val="FFFFFF"/>
                </a:solidFill>
                <a:effectLst/>
                <a:uLnTx/>
                <a:uFillTx/>
                <a:latin typeface="+mn-lt"/>
                <a:ea typeface="宋体" panose="02010600030101010101" pitchFamily="2" charset="-122"/>
                <a:cs typeface="+mn-cs"/>
              </a:endParaRPr>
            </a:p>
          </p:txBody>
        </p:sp>
      </p:grpSp>
      <p:grpSp>
        <p:nvGrpSpPr>
          <p:cNvPr id="13316" name="组合 124934"/>
          <p:cNvGrpSpPr/>
          <p:nvPr/>
        </p:nvGrpSpPr>
        <p:grpSpPr>
          <a:xfrm>
            <a:off x="2566988" y="3099753"/>
            <a:ext cx="1724025" cy="482600"/>
            <a:chOff x="816" y="2304"/>
            <a:chExt cx="1440" cy="448"/>
          </a:xfrm>
        </p:grpSpPr>
        <p:sp>
          <p:nvSpPr>
            <p:cNvPr id="13331" name="任意多边形 124935"/>
            <p:cNvSpPr/>
            <p:nvPr/>
          </p:nvSpPr>
          <p:spPr>
            <a:xfrm>
              <a:off x="901" y="2562"/>
              <a:ext cx="1270" cy="190"/>
            </a:xfrm>
            <a:custGeom>
              <a:avLst/>
              <a:gdLst>
                <a:gd name="txL" fmla="*/ 0 w 1120"/>
                <a:gd name="txT" fmla="*/ 0 h 252"/>
                <a:gd name="txR" fmla="*/ 1120 w 1120"/>
                <a:gd name="txB" fmla="*/ 252 h 252"/>
              </a:gdLst>
              <a:ahLst/>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chemeClr val="bg1">
                <a:alpha val="100000"/>
              </a:schemeClr>
            </a:solidFill>
            <a:ln w="0">
              <a:noFill/>
            </a:ln>
            <a:effectLst>
              <a:outerShdw dist="40161" dir="1106096" algn="ctr" rotWithShape="0">
                <a:srgbClr val="3399FF">
                  <a:alpha val="50000"/>
                </a:srgbClr>
              </a:outerShdw>
            </a:effectLst>
          </p:spPr>
          <p:txBody>
            <a:bodyPr/>
            <a:lstStyle/>
            <a:p>
              <a:endParaRPr lang="zh-CN" altLang="en-US"/>
            </a:p>
          </p:txBody>
        </p:sp>
        <p:sp>
          <p:nvSpPr>
            <p:cNvPr id="124937" name="矩形 124936"/>
            <p:cNvSpPr/>
            <p:nvPr/>
          </p:nvSpPr>
          <p:spPr>
            <a:xfrm>
              <a:off x="816" y="2304"/>
              <a:ext cx="1440" cy="393"/>
            </a:xfrm>
            <a:prstGeom prst="rect">
              <a:avLst/>
            </a:prstGeom>
            <a:gradFill rotWithShape="1">
              <a:gsLst>
                <a:gs pos="0">
                  <a:schemeClr val="hlink"/>
                </a:gs>
                <a:gs pos="50000">
                  <a:schemeClr val="hlink">
                    <a:gamma/>
                    <a:tint val="57647"/>
                    <a:invGamma/>
                  </a:schemeClr>
                </a:gs>
                <a:gs pos="100000">
                  <a:schemeClr val="hlink"/>
                </a:gs>
              </a:gsLst>
              <a:lin ang="2700000" scaled="1"/>
              <a:tileRect/>
            </a:gradFill>
            <a:ln w="9525">
              <a:noFill/>
            </a:ln>
            <a:effectLst>
              <a:outerShdw dist="40161" dir="1106096" algn="ctr" rotWithShape="0">
                <a:srgbClr val="3399FF">
                  <a:alpha val="50000"/>
                </a:srgb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rgbClr val="FF0000"/>
                </a:solidFill>
                <a:effectLst/>
                <a:uLnTx/>
                <a:uFillTx/>
                <a:latin typeface="+mn-lt"/>
                <a:ea typeface="宋体" panose="02010600030101010101" pitchFamily="2" charset="-122"/>
                <a:cs typeface="+mn-cs"/>
              </a:endParaRPr>
            </a:p>
          </p:txBody>
        </p:sp>
      </p:grpSp>
      <p:grpSp>
        <p:nvGrpSpPr>
          <p:cNvPr id="13317" name="组合 124937"/>
          <p:cNvGrpSpPr/>
          <p:nvPr/>
        </p:nvGrpSpPr>
        <p:grpSpPr>
          <a:xfrm>
            <a:off x="2566988" y="4242753"/>
            <a:ext cx="1724025" cy="482600"/>
            <a:chOff x="816" y="2304"/>
            <a:chExt cx="1440" cy="448"/>
          </a:xfrm>
        </p:grpSpPr>
        <p:sp>
          <p:nvSpPr>
            <p:cNvPr id="13329" name="任意多边形 124938"/>
            <p:cNvSpPr/>
            <p:nvPr/>
          </p:nvSpPr>
          <p:spPr>
            <a:xfrm>
              <a:off x="901" y="2562"/>
              <a:ext cx="1270" cy="190"/>
            </a:xfrm>
            <a:custGeom>
              <a:avLst/>
              <a:gdLst>
                <a:gd name="txL" fmla="*/ 0 w 1120"/>
                <a:gd name="txT" fmla="*/ 0 h 252"/>
                <a:gd name="txR" fmla="*/ 1120 w 1120"/>
                <a:gd name="txB" fmla="*/ 252 h 252"/>
              </a:gdLst>
              <a:ahLst/>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chemeClr val="bg1">
                <a:alpha val="100000"/>
              </a:schemeClr>
            </a:solidFill>
            <a:ln w="0">
              <a:noFill/>
            </a:ln>
            <a:effectLst>
              <a:outerShdw dist="40161" dir="1106096" algn="ctr" rotWithShape="0">
                <a:srgbClr val="3399FF">
                  <a:alpha val="50000"/>
                </a:srgbClr>
              </a:outerShdw>
            </a:effectLst>
          </p:spPr>
          <p:txBody>
            <a:bodyPr/>
            <a:lstStyle/>
            <a:p>
              <a:endParaRPr lang="zh-CN" altLang="en-US"/>
            </a:p>
          </p:txBody>
        </p:sp>
        <p:sp>
          <p:nvSpPr>
            <p:cNvPr id="124940" name="矩形 124939"/>
            <p:cNvSpPr/>
            <p:nvPr/>
          </p:nvSpPr>
          <p:spPr>
            <a:xfrm>
              <a:off x="816" y="2304"/>
              <a:ext cx="1440" cy="393"/>
            </a:xfrm>
            <a:prstGeom prst="rect">
              <a:avLst/>
            </a:prstGeom>
            <a:gradFill rotWithShape="1">
              <a:gsLst>
                <a:gs pos="0">
                  <a:schemeClr val="tx2"/>
                </a:gs>
                <a:gs pos="50000">
                  <a:schemeClr val="tx2">
                    <a:gamma/>
                    <a:tint val="57647"/>
                    <a:invGamma/>
                  </a:schemeClr>
                </a:gs>
                <a:gs pos="100000">
                  <a:schemeClr val="tx2"/>
                </a:gs>
              </a:gsLst>
              <a:lin ang="2700000" scaled="1"/>
              <a:tileRect/>
            </a:gradFill>
            <a:ln w="9525">
              <a:noFill/>
            </a:ln>
            <a:effectLst>
              <a:outerShdw dist="40161" dir="1106096" algn="ctr" rotWithShape="0">
                <a:srgbClr val="3399FF">
                  <a:alpha val="50000"/>
                </a:srgb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rgbClr val="FF0000"/>
                </a:solidFill>
                <a:effectLst/>
                <a:uLnTx/>
                <a:uFillTx/>
                <a:latin typeface="+mn-lt"/>
                <a:ea typeface="宋体" panose="02010600030101010101" pitchFamily="2" charset="-122"/>
                <a:cs typeface="+mn-cs"/>
              </a:endParaRPr>
            </a:p>
          </p:txBody>
        </p:sp>
      </p:grpSp>
      <p:grpSp>
        <p:nvGrpSpPr>
          <p:cNvPr id="13318" name="组合 124940"/>
          <p:cNvGrpSpPr/>
          <p:nvPr/>
        </p:nvGrpSpPr>
        <p:grpSpPr>
          <a:xfrm>
            <a:off x="2566988" y="5385753"/>
            <a:ext cx="1724025" cy="482600"/>
            <a:chOff x="816" y="2304"/>
            <a:chExt cx="1440" cy="448"/>
          </a:xfrm>
        </p:grpSpPr>
        <p:sp>
          <p:nvSpPr>
            <p:cNvPr id="13327" name="任意多边形 124941"/>
            <p:cNvSpPr/>
            <p:nvPr/>
          </p:nvSpPr>
          <p:spPr>
            <a:xfrm>
              <a:off x="901" y="2562"/>
              <a:ext cx="1270" cy="190"/>
            </a:xfrm>
            <a:custGeom>
              <a:avLst/>
              <a:gdLst>
                <a:gd name="txL" fmla="*/ 0 w 1120"/>
                <a:gd name="txT" fmla="*/ 0 h 252"/>
                <a:gd name="txR" fmla="*/ 1120 w 1120"/>
                <a:gd name="txB" fmla="*/ 252 h 252"/>
              </a:gdLst>
              <a:ahLst/>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chemeClr val="bg1">
                <a:alpha val="100000"/>
              </a:schemeClr>
            </a:solidFill>
            <a:ln w="0">
              <a:noFill/>
            </a:ln>
            <a:effectLst>
              <a:outerShdw dist="40161" dir="1106096" algn="ctr" rotWithShape="0">
                <a:srgbClr val="3399FF">
                  <a:alpha val="50000"/>
                </a:srgbClr>
              </a:outerShdw>
            </a:effectLst>
          </p:spPr>
          <p:txBody>
            <a:bodyPr/>
            <a:lstStyle/>
            <a:p>
              <a:endParaRPr lang="zh-CN" altLang="en-US"/>
            </a:p>
          </p:txBody>
        </p:sp>
        <p:sp>
          <p:nvSpPr>
            <p:cNvPr id="124943" name="矩形 124942"/>
            <p:cNvSpPr/>
            <p:nvPr/>
          </p:nvSpPr>
          <p:spPr>
            <a:xfrm>
              <a:off x="816" y="2304"/>
              <a:ext cx="1440" cy="393"/>
            </a:xfrm>
            <a:prstGeom prst="rect">
              <a:avLst/>
            </a:prstGeom>
            <a:gradFill rotWithShape="1">
              <a:gsLst>
                <a:gs pos="0">
                  <a:schemeClr val="folHlink"/>
                </a:gs>
                <a:gs pos="50000">
                  <a:schemeClr val="folHlink">
                    <a:gamma/>
                    <a:tint val="57647"/>
                    <a:invGamma/>
                  </a:schemeClr>
                </a:gs>
                <a:gs pos="100000">
                  <a:schemeClr val="folHlink"/>
                </a:gs>
              </a:gsLst>
              <a:lin ang="2700000" scaled="1"/>
              <a:tileRect/>
            </a:gradFill>
            <a:ln w="9525">
              <a:noFill/>
            </a:ln>
            <a:effectLst>
              <a:outerShdw dist="40161" dir="1106096" algn="ctr" rotWithShape="0">
                <a:srgbClr val="3399FF">
                  <a:alpha val="50000"/>
                </a:srgb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rgbClr val="FF0000"/>
                </a:solidFill>
                <a:effectLst/>
                <a:uLnTx/>
                <a:uFillTx/>
                <a:latin typeface="+mn-lt"/>
                <a:ea typeface="宋体" panose="02010600030101010101" pitchFamily="2" charset="-122"/>
                <a:cs typeface="+mn-cs"/>
              </a:endParaRPr>
            </a:p>
          </p:txBody>
        </p:sp>
      </p:grpSp>
      <p:cxnSp>
        <p:nvCxnSpPr>
          <p:cNvPr id="13319" name="直接箭头连接符 124943"/>
          <p:cNvCxnSpPr/>
          <p:nvPr/>
        </p:nvCxnSpPr>
        <p:spPr>
          <a:xfrm>
            <a:off x="3424238" y="2383790"/>
            <a:ext cx="4762" cy="715963"/>
          </a:xfrm>
          <a:prstGeom prst="straightConnector1">
            <a:avLst/>
          </a:prstGeom>
          <a:ln w="9525" cap="flat" cmpd="sng">
            <a:solidFill>
              <a:schemeClr val="tx1"/>
            </a:solidFill>
            <a:prstDash val="solid"/>
            <a:headEnd type="none" w="med" len="med"/>
            <a:tailEnd type="none" w="med" len="med"/>
          </a:ln>
          <a:effectLst>
            <a:outerShdw dist="40161" dir="1106096" algn="ctr" rotWithShape="0">
              <a:srgbClr val="3399FF">
                <a:alpha val="50000"/>
              </a:srgbClr>
            </a:outerShdw>
          </a:effectLst>
        </p:spPr>
      </p:cxnSp>
      <p:cxnSp>
        <p:nvCxnSpPr>
          <p:cNvPr id="13320" name="直接箭头连接符 124944"/>
          <p:cNvCxnSpPr/>
          <p:nvPr/>
        </p:nvCxnSpPr>
        <p:spPr>
          <a:xfrm>
            <a:off x="3424238" y="3526790"/>
            <a:ext cx="4762" cy="715963"/>
          </a:xfrm>
          <a:prstGeom prst="straightConnector1">
            <a:avLst/>
          </a:prstGeom>
          <a:ln w="9525" cap="flat" cmpd="sng">
            <a:solidFill>
              <a:schemeClr val="tx1"/>
            </a:solidFill>
            <a:prstDash val="solid"/>
            <a:headEnd type="none" w="med" len="med"/>
            <a:tailEnd type="none" w="med" len="med"/>
          </a:ln>
          <a:effectLst>
            <a:outerShdw dist="40161" dir="1106096" algn="ctr" rotWithShape="0">
              <a:srgbClr val="3399FF">
                <a:alpha val="50000"/>
              </a:srgbClr>
            </a:outerShdw>
          </a:effectLst>
        </p:spPr>
      </p:cxnSp>
      <p:cxnSp>
        <p:nvCxnSpPr>
          <p:cNvPr id="13321" name="直接箭头连接符 124945"/>
          <p:cNvCxnSpPr/>
          <p:nvPr/>
        </p:nvCxnSpPr>
        <p:spPr>
          <a:xfrm>
            <a:off x="3424238" y="4669790"/>
            <a:ext cx="4762" cy="715963"/>
          </a:xfrm>
          <a:prstGeom prst="straightConnector1">
            <a:avLst/>
          </a:prstGeom>
          <a:ln w="9525" cap="flat" cmpd="sng">
            <a:solidFill>
              <a:schemeClr val="tx1"/>
            </a:solidFill>
            <a:prstDash val="solid"/>
            <a:headEnd type="none" w="med" len="med"/>
            <a:tailEnd type="none" w="med" len="med"/>
          </a:ln>
          <a:effectLst>
            <a:outerShdw dist="40161" dir="1106096" algn="ctr" rotWithShape="0">
              <a:srgbClr val="3399FF">
                <a:alpha val="50000"/>
              </a:srgbClr>
            </a:outerShdw>
          </a:effectLst>
        </p:spPr>
      </p:cxnSp>
      <p:sp>
        <p:nvSpPr>
          <p:cNvPr id="13322" name="直接连接符 124946"/>
          <p:cNvSpPr/>
          <p:nvPr/>
        </p:nvSpPr>
        <p:spPr>
          <a:xfrm>
            <a:off x="3481388" y="2669540"/>
            <a:ext cx="5943600" cy="0"/>
          </a:xfrm>
          <a:prstGeom prst="line">
            <a:avLst/>
          </a:prstGeom>
          <a:ln w="38100" cap="rnd" cmpd="sng">
            <a:solidFill>
              <a:schemeClr val="tx1"/>
            </a:solidFill>
            <a:prstDash val="sysDot"/>
            <a:headEnd type="none" w="med" len="med"/>
            <a:tailEnd type="oval" w="med" len="med"/>
          </a:ln>
        </p:spPr>
      </p:sp>
      <p:sp>
        <p:nvSpPr>
          <p:cNvPr id="13323" name="直接连接符 124954"/>
          <p:cNvSpPr/>
          <p:nvPr/>
        </p:nvSpPr>
        <p:spPr>
          <a:xfrm>
            <a:off x="3463925" y="4943475"/>
            <a:ext cx="5943600" cy="0"/>
          </a:xfrm>
          <a:prstGeom prst="line">
            <a:avLst/>
          </a:prstGeom>
          <a:ln w="38100" cap="rnd" cmpd="sng">
            <a:solidFill>
              <a:schemeClr val="tx1"/>
            </a:solidFill>
            <a:prstDash val="sysDot"/>
            <a:headEnd type="none" w="med" len="med"/>
            <a:tailEnd type="oval" w="med" len="med"/>
          </a:ln>
        </p:spPr>
      </p:sp>
      <p:sp>
        <p:nvSpPr>
          <p:cNvPr id="13325" name="文本框 124956"/>
          <p:cNvSpPr txBox="1"/>
          <p:nvPr/>
        </p:nvSpPr>
        <p:spPr>
          <a:xfrm>
            <a:off x="4583113" y="2024063"/>
            <a:ext cx="4824412" cy="368300"/>
          </a:xfrm>
          <a:prstGeom prst="rect">
            <a:avLst/>
          </a:prstGeom>
          <a:noFill/>
          <a:ln w="9525">
            <a:noFill/>
          </a:ln>
        </p:spPr>
        <p:txBody>
          <a:bodyPr>
            <a:spAutoFit/>
          </a:bodyPr>
          <a:lstStyle/>
          <a:p>
            <a:pPr eaLnBrk="1" hangingPunct="1"/>
            <a:r>
              <a:rPr lang="zh-CN" altLang="en-US" b="1" dirty="0">
                <a:latin typeface="Calibri" panose="020F0502020204030204" charset="0"/>
              </a:rPr>
              <a:t>  大数据专业必修的核心专业课程</a:t>
            </a:r>
            <a:endParaRPr lang="en-US" sz="2000" b="1" dirty="0">
              <a:latin typeface="Calibri" panose="020F0502020204030204" charset="0"/>
            </a:endParaRPr>
          </a:p>
        </p:txBody>
      </p:sp>
      <p:sp>
        <p:nvSpPr>
          <p:cNvPr id="5" name="直接连接符 124954"/>
          <p:cNvSpPr/>
          <p:nvPr/>
        </p:nvSpPr>
        <p:spPr>
          <a:xfrm>
            <a:off x="3493770" y="3775075"/>
            <a:ext cx="5943600" cy="0"/>
          </a:xfrm>
          <a:prstGeom prst="line">
            <a:avLst/>
          </a:prstGeom>
          <a:ln w="38100" cap="rnd" cmpd="sng">
            <a:solidFill>
              <a:schemeClr val="tx1"/>
            </a:solidFill>
            <a:prstDash val="sysDot"/>
            <a:headEnd type="none" w="med" len="med"/>
            <a:tailEnd type="oval" w="med" len="med"/>
          </a:ln>
        </p:spPr>
      </p:sp>
      <p:sp>
        <p:nvSpPr>
          <p:cNvPr id="6" name="文本框 124956"/>
          <p:cNvSpPr txBox="1"/>
          <p:nvPr/>
        </p:nvSpPr>
        <p:spPr>
          <a:xfrm>
            <a:off x="4591368" y="3133408"/>
            <a:ext cx="4824412" cy="368300"/>
          </a:xfrm>
          <a:prstGeom prst="rect">
            <a:avLst/>
          </a:prstGeom>
          <a:noFill/>
          <a:ln w="9525">
            <a:noFill/>
          </a:ln>
        </p:spPr>
        <p:txBody>
          <a:bodyPr>
            <a:spAutoFit/>
          </a:bodyPr>
          <a:lstStyle/>
          <a:p>
            <a:pPr eaLnBrk="1" hangingPunct="1"/>
            <a:r>
              <a:rPr lang="zh-CN" altLang="en-US" b="1" dirty="0">
                <a:latin typeface="Calibri" panose="020F0502020204030204" charset="0"/>
              </a:rPr>
              <a:t>  大数据项目绝大部分离不开</a:t>
            </a:r>
            <a:r>
              <a:rPr lang="en-US" altLang="zh-CN" b="1" dirty="0">
                <a:latin typeface="Calibri" panose="020F0502020204030204" charset="0"/>
              </a:rPr>
              <a:t>Hadoop</a:t>
            </a:r>
            <a:endParaRPr lang="en-US" altLang="zh-CN" sz="2000" b="1" dirty="0">
              <a:latin typeface="Calibri" panose="020F0502020204030204" charset="0"/>
            </a:endParaRPr>
          </a:p>
        </p:txBody>
      </p:sp>
      <p:sp>
        <p:nvSpPr>
          <p:cNvPr id="9" name="文本框 124956"/>
          <p:cNvSpPr txBox="1"/>
          <p:nvPr/>
        </p:nvSpPr>
        <p:spPr>
          <a:xfrm>
            <a:off x="4588828" y="4264343"/>
            <a:ext cx="4824412" cy="368300"/>
          </a:xfrm>
          <a:prstGeom prst="rect">
            <a:avLst/>
          </a:prstGeom>
          <a:noFill/>
          <a:ln w="9525">
            <a:noFill/>
          </a:ln>
        </p:spPr>
        <p:txBody>
          <a:bodyPr>
            <a:spAutoFit/>
          </a:bodyPr>
          <a:lstStyle/>
          <a:p>
            <a:pPr eaLnBrk="1" hangingPunct="1"/>
            <a:r>
              <a:rPr lang="zh-CN" altLang="en-US" b="1" dirty="0">
                <a:latin typeface="Calibri" panose="020F0502020204030204" charset="0"/>
              </a:rPr>
              <a:t>  大数据相关工作大部分要求掌握</a:t>
            </a:r>
            <a:r>
              <a:rPr lang="en-US" altLang="zh-CN" b="1" dirty="0">
                <a:latin typeface="Calibri" panose="020F0502020204030204" charset="0"/>
              </a:rPr>
              <a:t>Hadoop</a:t>
            </a:r>
            <a:endParaRPr lang="en-US" altLang="zh-CN" sz="2000" b="1" dirty="0">
              <a:latin typeface="Calibri" panose="020F05020202040302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6"/>
          <p:cNvSpPr txBox="1"/>
          <p:nvPr/>
        </p:nvSpPr>
        <p:spPr>
          <a:xfrm>
            <a:off x="1130300" y="828040"/>
            <a:ext cx="7226935" cy="521970"/>
          </a:xfrm>
          <a:prstGeom prst="rect">
            <a:avLst/>
          </a:prstGeom>
          <a:noFill/>
        </p:spPr>
        <p:txBody>
          <a:bodyPr wrap="square" rtlCol="0">
            <a:spAutoFit/>
          </a:bodyPr>
          <a:lstStyle/>
          <a:p>
            <a:r>
              <a:rPr lang="en-US" altLang="zh-CN" sz="2800" b="1" dirty="0">
                <a:sym typeface="+mn-ea"/>
              </a:rPr>
              <a:t>1.3.2</a:t>
            </a:r>
            <a:r>
              <a:rPr lang="zh-CN" altLang="en-US" sz="2800" b="1" dirty="0">
                <a:sym typeface="+mn-ea"/>
              </a:rPr>
              <a:t>  </a:t>
            </a:r>
            <a:r>
              <a:rPr lang="en-US" altLang="zh-CN" sz="2800" b="1" dirty="0">
                <a:sym typeface="+mn-ea"/>
              </a:rPr>
              <a:t>Hadoop</a:t>
            </a:r>
            <a:r>
              <a:rPr lang="zh-CN" altLang="en-US" sz="2800" b="1" dirty="0">
                <a:sym typeface="+mn-ea"/>
              </a:rPr>
              <a:t>发展简史</a:t>
            </a:r>
            <a:endParaRPr lang="zh-CN" altLang="en-US" sz="2800" b="1" dirty="0">
              <a:solidFill>
                <a:srgbClr val="FF0000"/>
              </a:solidFill>
              <a:sym typeface="+mn-ea"/>
            </a:endParaRPr>
          </a:p>
        </p:txBody>
      </p:sp>
      <p:sp>
        <p:nvSpPr>
          <p:cNvPr id="4" name="KSO_Shape"/>
          <p:cNvSpPr/>
          <p:nvPr>
            <p:custDataLst>
              <p:tags r:id="rId1"/>
            </p:custDataLst>
          </p:nvPr>
        </p:nvSpPr>
        <p:spPr>
          <a:xfrm flipH="1">
            <a:off x="4692017" y="1758130"/>
            <a:ext cx="1455419" cy="1218627"/>
          </a:xfrm>
          <a:prstGeom prst="bentArrow">
            <a:avLst>
              <a:gd name="adj1" fmla="val 18510"/>
              <a:gd name="adj2" fmla="val 25000"/>
              <a:gd name="adj3" fmla="val 25000"/>
              <a:gd name="adj4" fmla="val 27631"/>
            </a:avLst>
          </a:prstGeom>
          <a:solidFill>
            <a:srgbClr val="92D050">
              <a:lumMod val="20000"/>
              <a:lumOff val="80000"/>
            </a:srgbClr>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4" name="文本框 13"/>
          <p:cNvSpPr txBox="1"/>
          <p:nvPr>
            <p:custDataLst>
              <p:tags r:id="rId2"/>
            </p:custDataLst>
          </p:nvPr>
        </p:nvSpPr>
        <p:spPr>
          <a:xfrm>
            <a:off x="5085914" y="2298785"/>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2016</a:t>
            </a:r>
          </a:p>
        </p:txBody>
      </p:sp>
      <p:sp>
        <p:nvSpPr>
          <p:cNvPr id="5" name="矩形 4"/>
          <p:cNvSpPr/>
          <p:nvPr>
            <p:custDataLst>
              <p:tags r:id="rId3"/>
            </p:custDataLst>
          </p:nvPr>
        </p:nvSpPr>
        <p:spPr>
          <a:xfrm>
            <a:off x="2637343" y="2249213"/>
            <a:ext cx="2054672" cy="757130"/>
          </a:xfrm>
          <a:prstGeom prst="rect">
            <a:avLst/>
          </a:prstGeom>
        </p:spPr>
        <p:txBody>
          <a:bodyPr wrap="square" anchor="t" anchorCtr="0">
            <a:normAutofit/>
          </a:bodyPr>
          <a:lstStyle/>
          <a:p>
            <a:pPr algn="just">
              <a:lnSpc>
                <a:spcPct val="120000"/>
              </a:lnSpc>
            </a:pPr>
            <a:r>
              <a:rPr lang="en-US" altLang="zh-CN" sz="1600" kern="0" dirty="0">
                <a:latin typeface="微软雅黑" panose="020B0503020204020204" charset="-122"/>
                <a:ea typeface="微软雅黑" panose="020B0503020204020204" charset="-122"/>
                <a:cs typeface="微软雅黑" panose="020B0503020204020204" charset="-122"/>
                <a:sym typeface="Arial" panose="020B0604020202020204" pitchFamily="34" charset="0"/>
              </a:rPr>
              <a:t>Hadoop即将进入3.x时代</a:t>
            </a:r>
          </a:p>
        </p:txBody>
      </p:sp>
      <p:sp>
        <p:nvSpPr>
          <p:cNvPr id="16" name="矩形 15"/>
          <p:cNvSpPr/>
          <p:nvPr>
            <p:custDataLst>
              <p:tags r:id="rId4"/>
            </p:custDataLst>
          </p:nvPr>
        </p:nvSpPr>
        <p:spPr>
          <a:xfrm>
            <a:off x="2637343" y="1855003"/>
            <a:ext cx="2054672" cy="424732"/>
          </a:xfrm>
          <a:prstGeom prst="rect">
            <a:avLst/>
          </a:prstGeom>
        </p:spPr>
        <p:txBody>
          <a:bodyPr wrap="square" anchor="ctr" anchorCtr="0">
            <a:normAutofit/>
          </a:bodyPr>
          <a:lstStyle/>
          <a:p>
            <a:pPr algn="just">
              <a:lnSpc>
                <a:spcPct val="120000"/>
              </a:lnSpc>
            </a:pPr>
            <a:r>
              <a:rPr b="1" kern="0" dirty="0">
                <a:solidFill>
                  <a:srgbClr val="63A537">
                    <a:lumMod val="75000"/>
                  </a:srgbClr>
                </a:solidFill>
                <a:latin typeface="Calibri Light" panose="020F0302020204030204" charset="0"/>
                <a:ea typeface="+mn-ea"/>
                <a:cs typeface="+mn-ea"/>
                <a:sym typeface="Arial" panose="020B0604020202020204" pitchFamily="34" charset="0"/>
              </a:rPr>
              <a:t>Hadoop3.0-alpha</a:t>
            </a:r>
          </a:p>
        </p:txBody>
      </p:sp>
      <p:sp>
        <p:nvSpPr>
          <p:cNvPr id="17" name="文本框 16"/>
          <p:cNvSpPr txBox="1"/>
          <p:nvPr>
            <p:custDataLst>
              <p:tags r:id="rId5"/>
            </p:custDataLst>
          </p:nvPr>
        </p:nvSpPr>
        <p:spPr>
          <a:xfrm>
            <a:off x="5085914" y="3658834"/>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2014</a:t>
            </a:r>
          </a:p>
        </p:txBody>
      </p:sp>
      <p:sp>
        <p:nvSpPr>
          <p:cNvPr id="18" name="矩形 17"/>
          <p:cNvSpPr/>
          <p:nvPr>
            <p:custDataLst>
              <p:tags r:id="rId6"/>
            </p:custDataLst>
          </p:nvPr>
        </p:nvSpPr>
        <p:spPr>
          <a:xfrm>
            <a:off x="2637343" y="3609262"/>
            <a:ext cx="2054672" cy="757130"/>
          </a:xfrm>
          <a:prstGeom prst="rect">
            <a:avLst/>
          </a:prstGeom>
        </p:spPr>
        <p:txBody>
          <a:bodyPr wrap="square" anchor="t" anchorCtr="0">
            <a:normAutofit fontScale="75000" lnSpcReduction="20000"/>
          </a:bodyPr>
          <a:lstStyle/>
          <a:p>
            <a:pPr algn="just">
              <a:lnSpc>
                <a:spcPct val="120000"/>
              </a:lnSpc>
            </a:pPr>
            <a:r>
              <a:rPr kumimoji="1">
                <a:solidFill>
                  <a:schemeClr val="tx1"/>
                </a:solidFill>
                <a:latin typeface="微软雅黑" panose="020B0503020204020204" charset="-122"/>
                <a:ea typeface="微软雅黑" panose="020B0503020204020204" charset="-122"/>
                <a:sym typeface="+mn-ea"/>
              </a:rPr>
              <a:t>Hadoop2.3.0,Hadoop2.4.0，Hadoop2.5.0和Hadoop2.6.0</a:t>
            </a:r>
          </a:p>
        </p:txBody>
      </p:sp>
      <p:sp>
        <p:nvSpPr>
          <p:cNvPr id="19" name="矩形 18"/>
          <p:cNvSpPr/>
          <p:nvPr>
            <p:custDataLst>
              <p:tags r:id="rId7"/>
            </p:custDataLst>
          </p:nvPr>
        </p:nvSpPr>
        <p:spPr>
          <a:xfrm>
            <a:off x="2637343" y="3215052"/>
            <a:ext cx="2054672" cy="424732"/>
          </a:xfrm>
          <a:prstGeom prst="rect">
            <a:avLst/>
          </a:prstGeom>
        </p:spPr>
        <p:txBody>
          <a:bodyPr wrap="square" anchor="ctr" anchorCtr="0">
            <a:normAutofit/>
          </a:bodyPr>
          <a:lstStyle/>
          <a:p>
            <a:pPr algn="just">
              <a:lnSpc>
                <a:spcPct val="120000"/>
              </a:lnSpc>
            </a:pPr>
            <a:r>
              <a:rPr lang="zh-CN" altLang="en-US" b="1" kern="0" dirty="0">
                <a:solidFill>
                  <a:srgbClr val="63A537">
                    <a:lumMod val="75000"/>
                  </a:srgbClr>
                </a:solidFill>
                <a:latin typeface="Calibri Light" panose="020F0302020204030204" charset="0"/>
                <a:ea typeface="+mn-ea"/>
                <a:cs typeface="+mn-ea"/>
                <a:sym typeface="Arial" panose="020B0604020202020204" pitchFamily="34" charset="0"/>
              </a:rPr>
              <a:t>多个</a:t>
            </a:r>
            <a:r>
              <a:rPr lang="en-US" altLang="zh-CN" b="1" kern="0" dirty="0">
                <a:solidFill>
                  <a:srgbClr val="63A537">
                    <a:lumMod val="75000"/>
                  </a:srgbClr>
                </a:solidFill>
                <a:latin typeface="Calibri Light" panose="020F0302020204030204" charset="0"/>
                <a:ea typeface="+mn-ea"/>
                <a:cs typeface="+mn-ea"/>
                <a:sym typeface="Arial" panose="020B0604020202020204" pitchFamily="34" charset="0"/>
              </a:rPr>
              <a:t>2.x</a:t>
            </a:r>
            <a:r>
              <a:rPr lang="zh-CN" altLang="en-US" b="1" kern="0" dirty="0">
                <a:solidFill>
                  <a:srgbClr val="63A537">
                    <a:lumMod val="75000"/>
                  </a:srgbClr>
                </a:solidFill>
                <a:latin typeface="Calibri Light" panose="020F0302020204030204" charset="0"/>
                <a:ea typeface="+mn-ea"/>
                <a:cs typeface="+mn-ea"/>
                <a:sym typeface="Arial" panose="020B0604020202020204" pitchFamily="34" charset="0"/>
              </a:rPr>
              <a:t>版本</a:t>
            </a:r>
          </a:p>
        </p:txBody>
      </p:sp>
      <p:sp>
        <p:nvSpPr>
          <p:cNvPr id="20" name="文本框 19"/>
          <p:cNvSpPr txBox="1"/>
          <p:nvPr>
            <p:custDataLst>
              <p:tags r:id="rId8"/>
            </p:custDataLst>
          </p:nvPr>
        </p:nvSpPr>
        <p:spPr>
          <a:xfrm>
            <a:off x="5085914" y="5020936"/>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2011</a:t>
            </a:r>
          </a:p>
        </p:txBody>
      </p:sp>
      <p:sp>
        <p:nvSpPr>
          <p:cNvPr id="21" name="矩形 20"/>
          <p:cNvSpPr/>
          <p:nvPr>
            <p:custDataLst>
              <p:tags r:id="rId9"/>
            </p:custDataLst>
          </p:nvPr>
        </p:nvSpPr>
        <p:spPr>
          <a:xfrm>
            <a:off x="2637343" y="4971364"/>
            <a:ext cx="2054672" cy="757130"/>
          </a:xfrm>
          <a:prstGeom prst="rect">
            <a:avLst/>
          </a:prstGeom>
        </p:spPr>
        <p:txBody>
          <a:bodyPr wrap="square" anchor="t" anchorCtr="0">
            <a:normAutofit/>
          </a:bodyPr>
          <a:lstStyle/>
          <a:p>
            <a:pPr algn="just">
              <a:lnSpc>
                <a:spcPct val="120000"/>
              </a:lnSpc>
            </a:pPr>
            <a:r>
              <a:rPr lang="en-US" altLang="zh-CN" sz="1600" kern="0" dirty="0">
                <a:latin typeface="微软雅黑" panose="020B0503020204020204" charset="-122"/>
                <a:ea typeface="微软雅黑" panose="020B0503020204020204" charset="-122"/>
                <a:cs typeface="微软雅黑" panose="020B0503020204020204" charset="-122"/>
                <a:sym typeface="Arial" panose="020B0604020202020204" pitchFamily="34" charset="0"/>
              </a:rPr>
              <a:t>1.0.0版本发布</a:t>
            </a:r>
          </a:p>
        </p:txBody>
      </p:sp>
      <p:sp>
        <p:nvSpPr>
          <p:cNvPr id="22" name="矩形 21"/>
          <p:cNvSpPr/>
          <p:nvPr>
            <p:custDataLst>
              <p:tags r:id="rId10"/>
            </p:custDataLst>
          </p:nvPr>
        </p:nvSpPr>
        <p:spPr>
          <a:xfrm>
            <a:off x="2637343" y="4577154"/>
            <a:ext cx="2054672" cy="424732"/>
          </a:xfrm>
          <a:prstGeom prst="rect">
            <a:avLst/>
          </a:prstGeom>
        </p:spPr>
        <p:txBody>
          <a:bodyPr wrap="square" anchor="ctr" anchorCtr="0">
            <a:normAutofit/>
          </a:bodyPr>
          <a:lstStyle/>
          <a:p>
            <a:pPr algn="just">
              <a:lnSpc>
                <a:spcPct val="120000"/>
              </a:lnSpc>
            </a:pPr>
            <a:r>
              <a:rPr lang="en-US" altLang="zh-CN" b="1" kern="0" dirty="0">
                <a:solidFill>
                  <a:srgbClr val="63A537">
                    <a:lumMod val="75000"/>
                  </a:srgbClr>
                </a:solidFill>
                <a:latin typeface="Calibri Light" panose="020F0302020204030204" charset="0"/>
                <a:ea typeface="+mn-ea"/>
                <a:cs typeface="+mn-ea"/>
                <a:sym typeface="Arial" panose="020B0604020202020204" pitchFamily="34" charset="0"/>
              </a:rPr>
              <a:t>Hadoop 1.0.0</a:t>
            </a:r>
          </a:p>
        </p:txBody>
      </p:sp>
      <p:sp>
        <p:nvSpPr>
          <p:cNvPr id="23" name="文本框 22"/>
          <p:cNvSpPr txBox="1"/>
          <p:nvPr>
            <p:custDataLst>
              <p:tags r:id="rId11"/>
            </p:custDataLst>
          </p:nvPr>
        </p:nvSpPr>
        <p:spPr>
          <a:xfrm>
            <a:off x="6312734" y="2972594"/>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2015</a:t>
            </a:r>
          </a:p>
        </p:txBody>
      </p:sp>
      <p:sp>
        <p:nvSpPr>
          <p:cNvPr id="24" name="矩形 23"/>
          <p:cNvSpPr/>
          <p:nvPr>
            <p:custDataLst>
              <p:tags r:id="rId12"/>
            </p:custDataLst>
          </p:nvPr>
        </p:nvSpPr>
        <p:spPr>
          <a:xfrm>
            <a:off x="7374255" y="2923022"/>
            <a:ext cx="2054672" cy="757130"/>
          </a:xfrm>
          <a:prstGeom prst="rect">
            <a:avLst/>
          </a:prstGeom>
        </p:spPr>
        <p:txBody>
          <a:bodyPr wrap="square" anchor="t" anchorCtr="0">
            <a:normAutofit/>
          </a:bodyPr>
          <a:lstStyle/>
          <a:p>
            <a:pPr algn="just">
              <a:lnSpc>
                <a:spcPct val="120000"/>
              </a:lnSpc>
            </a:pPr>
            <a:r>
              <a:rPr lang="en-US" altLang="zh-CN" sz="1600" kern="0" dirty="0">
                <a:latin typeface="微软雅黑" panose="020B0503020204020204" charset="-122"/>
                <a:ea typeface="微软雅黑" panose="020B0503020204020204" charset="-122"/>
                <a:cs typeface="微软雅黑" panose="020B0503020204020204" charset="-122"/>
                <a:sym typeface="Arial" panose="020B0604020202020204" pitchFamily="34" charset="0"/>
              </a:rPr>
              <a:t>Hadoop2.7.0</a:t>
            </a:r>
          </a:p>
        </p:txBody>
      </p:sp>
      <p:sp>
        <p:nvSpPr>
          <p:cNvPr id="25" name="矩形 24"/>
          <p:cNvSpPr/>
          <p:nvPr>
            <p:custDataLst>
              <p:tags r:id="rId13"/>
            </p:custDataLst>
          </p:nvPr>
        </p:nvSpPr>
        <p:spPr>
          <a:xfrm>
            <a:off x="7374255" y="2528812"/>
            <a:ext cx="2054672" cy="424732"/>
          </a:xfrm>
          <a:prstGeom prst="rect">
            <a:avLst/>
          </a:prstGeom>
        </p:spPr>
        <p:txBody>
          <a:bodyPr wrap="square" anchor="ctr" anchorCtr="0">
            <a:normAutofit/>
          </a:bodyPr>
          <a:lstStyle/>
          <a:p>
            <a:pPr algn="just">
              <a:lnSpc>
                <a:spcPct val="120000"/>
              </a:lnSpc>
            </a:pPr>
            <a:r>
              <a:rPr b="1" kern="0" dirty="0">
                <a:solidFill>
                  <a:srgbClr val="63A537">
                    <a:lumMod val="75000"/>
                  </a:srgbClr>
                </a:solidFill>
                <a:latin typeface="Calibri Light" panose="020F0302020204030204" charset="0"/>
                <a:ea typeface="+mn-ea"/>
                <a:cs typeface="+mn-ea"/>
                <a:sym typeface="Arial" panose="020B0604020202020204" pitchFamily="34" charset="0"/>
              </a:rPr>
              <a:t>Hadoop2.7.0</a:t>
            </a:r>
          </a:p>
        </p:txBody>
      </p:sp>
      <p:sp>
        <p:nvSpPr>
          <p:cNvPr id="26" name="文本框 25"/>
          <p:cNvSpPr txBox="1"/>
          <p:nvPr>
            <p:custDataLst>
              <p:tags r:id="rId14"/>
            </p:custDataLst>
          </p:nvPr>
        </p:nvSpPr>
        <p:spPr>
          <a:xfrm>
            <a:off x="6312734" y="4336323"/>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2013</a:t>
            </a:r>
          </a:p>
        </p:txBody>
      </p:sp>
      <p:sp>
        <p:nvSpPr>
          <p:cNvPr id="27" name="矩形 26"/>
          <p:cNvSpPr/>
          <p:nvPr>
            <p:custDataLst>
              <p:tags r:id="rId15"/>
            </p:custDataLst>
          </p:nvPr>
        </p:nvSpPr>
        <p:spPr>
          <a:xfrm>
            <a:off x="7374255" y="4286751"/>
            <a:ext cx="2054672" cy="757130"/>
          </a:xfrm>
          <a:prstGeom prst="rect">
            <a:avLst/>
          </a:prstGeom>
        </p:spPr>
        <p:txBody>
          <a:bodyPr wrap="square" anchor="t" anchorCtr="0">
            <a:normAutofit/>
          </a:bodyPr>
          <a:lstStyle/>
          <a:p>
            <a:pPr algn="just">
              <a:lnSpc>
                <a:spcPct val="120000"/>
              </a:lnSpc>
            </a:pPr>
            <a:r>
              <a:rPr lang="en-US" altLang="zh-CN" kern="0" dirty="0">
                <a:sym typeface="Arial" panose="020B0604020202020204" pitchFamily="34" charset="0"/>
              </a:rPr>
              <a:t> </a:t>
            </a:r>
          </a:p>
        </p:txBody>
      </p:sp>
      <p:sp>
        <p:nvSpPr>
          <p:cNvPr id="28" name="矩形 27"/>
          <p:cNvSpPr/>
          <p:nvPr>
            <p:custDataLst>
              <p:tags r:id="rId16"/>
            </p:custDataLst>
          </p:nvPr>
        </p:nvSpPr>
        <p:spPr>
          <a:xfrm>
            <a:off x="7374255" y="3892541"/>
            <a:ext cx="2054672" cy="424732"/>
          </a:xfrm>
          <a:prstGeom prst="rect">
            <a:avLst/>
          </a:prstGeom>
        </p:spPr>
        <p:txBody>
          <a:bodyPr wrap="square" anchor="ctr" anchorCtr="0">
            <a:normAutofit/>
          </a:bodyPr>
          <a:lstStyle/>
          <a:p>
            <a:pPr algn="just">
              <a:lnSpc>
                <a:spcPct val="120000"/>
              </a:lnSpc>
            </a:pPr>
            <a:r>
              <a:rPr lang="en-US" b="1" kern="0" dirty="0">
                <a:solidFill>
                  <a:srgbClr val="63A537">
                    <a:lumMod val="75000"/>
                  </a:srgbClr>
                </a:solidFill>
                <a:latin typeface="Calibri Light" panose="020F0302020204030204" charset="0"/>
                <a:ea typeface="+mn-ea"/>
                <a:cs typeface="+mn-ea"/>
                <a:sym typeface="Arial" panose="020B0604020202020204" pitchFamily="34" charset="0"/>
              </a:rPr>
              <a:t>Hadoop 2.x</a:t>
            </a:r>
          </a:p>
        </p:txBody>
      </p:sp>
      <p:sp>
        <p:nvSpPr>
          <p:cNvPr id="29" name="文本框 28"/>
          <p:cNvSpPr txBox="1"/>
          <p:nvPr>
            <p:custDataLst>
              <p:tags r:id="rId17"/>
            </p:custDataLst>
          </p:nvPr>
        </p:nvSpPr>
        <p:spPr>
          <a:xfrm>
            <a:off x="6312734" y="5711420"/>
            <a:ext cx="667622" cy="523220"/>
          </a:xfrm>
          <a:prstGeom prst="rect">
            <a:avLst/>
          </a:prstGeom>
          <a:noFill/>
        </p:spPr>
        <p:txBody>
          <a:bodyPr wrap="square" rtlCol="0">
            <a:normAutofit fontScale="60000" lnSpcReduction="20000"/>
          </a:bodyPr>
          <a:lstStyle/>
          <a:p>
            <a:pPr algn="ctr"/>
            <a:r>
              <a:rPr lang="en-US" altLang="zh-CN" sz="2800" dirty="0">
                <a:sym typeface="Arial" panose="020B0604020202020204" pitchFamily="34" charset="0"/>
              </a:rPr>
              <a:t>2010</a:t>
            </a:r>
          </a:p>
        </p:txBody>
      </p:sp>
      <p:sp>
        <p:nvSpPr>
          <p:cNvPr id="30" name="矩形 29"/>
          <p:cNvSpPr/>
          <p:nvPr>
            <p:custDataLst>
              <p:tags r:id="rId18"/>
            </p:custDataLst>
          </p:nvPr>
        </p:nvSpPr>
        <p:spPr>
          <a:xfrm>
            <a:off x="7374255" y="5661848"/>
            <a:ext cx="2054672" cy="757130"/>
          </a:xfrm>
          <a:prstGeom prst="rect">
            <a:avLst/>
          </a:prstGeom>
        </p:spPr>
        <p:txBody>
          <a:bodyPr wrap="square" anchor="t" anchorCtr="0">
            <a:normAutofit/>
          </a:bodyPr>
          <a:lstStyle/>
          <a:p>
            <a:pPr algn="just">
              <a:lnSpc>
                <a:spcPct val="120000"/>
              </a:lnSpc>
            </a:pPr>
            <a:r>
              <a:rPr kumimoji="1" lang="zh-CN" altLang="en-US" sz="1600" dirty="0">
                <a:solidFill>
                  <a:schemeClr val="tx1"/>
                </a:solidFill>
                <a:latin typeface="微软雅黑" panose="020B0503020204020204" charset="-122"/>
                <a:ea typeface="微软雅黑" panose="020B0503020204020204" charset="-122"/>
                <a:sym typeface="+mn-ea"/>
              </a:rPr>
              <a:t>升级成Apache顶级项目</a:t>
            </a:r>
          </a:p>
        </p:txBody>
      </p:sp>
      <p:sp>
        <p:nvSpPr>
          <p:cNvPr id="31" name="矩形 30"/>
          <p:cNvSpPr/>
          <p:nvPr>
            <p:custDataLst>
              <p:tags r:id="rId19"/>
            </p:custDataLst>
          </p:nvPr>
        </p:nvSpPr>
        <p:spPr>
          <a:xfrm>
            <a:off x="7374255" y="5267638"/>
            <a:ext cx="2054672" cy="424732"/>
          </a:xfrm>
          <a:prstGeom prst="rect">
            <a:avLst/>
          </a:prstGeom>
        </p:spPr>
        <p:txBody>
          <a:bodyPr wrap="square" anchor="ctr" anchorCtr="0">
            <a:normAutofit/>
          </a:bodyPr>
          <a:lstStyle/>
          <a:p>
            <a:pPr algn="just">
              <a:lnSpc>
                <a:spcPct val="120000"/>
              </a:lnSpc>
            </a:pPr>
            <a:r>
              <a:rPr b="1" kern="0" dirty="0">
                <a:solidFill>
                  <a:srgbClr val="63A537">
                    <a:lumMod val="75000"/>
                  </a:srgbClr>
                </a:solidFill>
                <a:latin typeface="Calibri Light" panose="020F0302020204030204" charset="0"/>
                <a:ea typeface="+mn-ea"/>
                <a:cs typeface="+mn-ea"/>
                <a:sym typeface="Arial" panose="020B0604020202020204" pitchFamily="34" charset="0"/>
              </a:rPr>
              <a:t>Hbase</a:t>
            </a:r>
          </a:p>
        </p:txBody>
      </p:sp>
      <p:sp>
        <p:nvSpPr>
          <p:cNvPr id="7" name="KSO_Shape"/>
          <p:cNvSpPr/>
          <p:nvPr>
            <p:custDataLst>
              <p:tags r:id="rId20"/>
            </p:custDataLst>
          </p:nvPr>
        </p:nvSpPr>
        <p:spPr>
          <a:xfrm>
            <a:off x="5918837" y="2440208"/>
            <a:ext cx="1455419" cy="1218627"/>
          </a:xfrm>
          <a:prstGeom prst="bentArrow">
            <a:avLst>
              <a:gd name="adj1" fmla="val 18510"/>
              <a:gd name="adj2" fmla="val 25000"/>
              <a:gd name="adj3" fmla="val 25000"/>
              <a:gd name="adj4" fmla="val 27631"/>
            </a:avLst>
          </a:prstGeom>
          <a:solidFill>
            <a:srgbClr val="92D050">
              <a:lumMod val="40000"/>
              <a:lumOff val="60000"/>
            </a:srgbClr>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6" name="KSO_Shape"/>
          <p:cNvSpPr/>
          <p:nvPr>
            <p:custDataLst>
              <p:tags r:id="rId21"/>
            </p:custDataLst>
          </p:nvPr>
        </p:nvSpPr>
        <p:spPr>
          <a:xfrm flipH="1">
            <a:off x="4692017" y="3122286"/>
            <a:ext cx="1455419" cy="1218627"/>
          </a:xfrm>
          <a:prstGeom prst="bentArrow">
            <a:avLst>
              <a:gd name="adj1" fmla="val 18510"/>
              <a:gd name="adj2" fmla="val 25000"/>
              <a:gd name="adj3" fmla="val 25000"/>
              <a:gd name="adj4" fmla="val 27631"/>
            </a:avLst>
          </a:prstGeom>
          <a:solidFill>
            <a:srgbClr val="92D050">
              <a:lumMod val="60000"/>
              <a:lumOff val="40000"/>
            </a:srgbClr>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0" name="KSO_Shape"/>
          <p:cNvSpPr/>
          <p:nvPr>
            <p:custDataLst>
              <p:tags r:id="rId22"/>
            </p:custDataLst>
          </p:nvPr>
        </p:nvSpPr>
        <p:spPr>
          <a:xfrm>
            <a:off x="5918837" y="3804364"/>
            <a:ext cx="1455419" cy="1218627"/>
          </a:xfrm>
          <a:prstGeom prst="bentArrow">
            <a:avLst>
              <a:gd name="adj1" fmla="val 18510"/>
              <a:gd name="adj2" fmla="val 25000"/>
              <a:gd name="adj3" fmla="val 25000"/>
              <a:gd name="adj4" fmla="val 27631"/>
            </a:avLst>
          </a:prstGeom>
          <a:solidFill>
            <a:srgbClr val="92D050"/>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1" name="KSO_Shape"/>
          <p:cNvSpPr/>
          <p:nvPr>
            <p:custDataLst>
              <p:tags r:id="rId23"/>
            </p:custDataLst>
          </p:nvPr>
        </p:nvSpPr>
        <p:spPr>
          <a:xfrm flipH="1">
            <a:off x="4692017" y="4486442"/>
            <a:ext cx="1455419" cy="1218627"/>
          </a:xfrm>
          <a:prstGeom prst="bentArrow">
            <a:avLst>
              <a:gd name="adj1" fmla="val 18510"/>
              <a:gd name="adj2" fmla="val 25000"/>
              <a:gd name="adj3" fmla="val 25000"/>
              <a:gd name="adj4" fmla="val 27631"/>
            </a:avLst>
          </a:prstGeom>
          <a:solidFill>
            <a:srgbClr val="92D050">
              <a:lumMod val="75000"/>
            </a:srgbClr>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2" name="KSO_Shape"/>
          <p:cNvSpPr/>
          <p:nvPr>
            <p:custDataLst>
              <p:tags r:id="rId24"/>
            </p:custDataLst>
          </p:nvPr>
        </p:nvSpPr>
        <p:spPr>
          <a:xfrm>
            <a:off x="5918838" y="5168521"/>
            <a:ext cx="1455419" cy="1218627"/>
          </a:xfrm>
          <a:prstGeom prst="bentArrow">
            <a:avLst>
              <a:gd name="adj1" fmla="val 18510"/>
              <a:gd name="adj2" fmla="val 25000"/>
              <a:gd name="adj3" fmla="val 25000"/>
              <a:gd name="adj4" fmla="val 27631"/>
            </a:avLst>
          </a:prstGeom>
          <a:solidFill>
            <a:srgbClr val="92D050">
              <a:lumMod val="50000"/>
            </a:srgbClr>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8" name="文本框 7"/>
          <p:cNvSpPr txBox="1"/>
          <p:nvPr/>
        </p:nvSpPr>
        <p:spPr>
          <a:xfrm>
            <a:off x="4843145" y="6386830"/>
            <a:ext cx="3024505" cy="337185"/>
          </a:xfrm>
          <a:prstGeom prst="rect">
            <a:avLst/>
          </a:prstGeom>
          <a:noFill/>
        </p:spPr>
        <p:txBody>
          <a:bodyPr wrap="square" rtlCol="0">
            <a:spAutoFit/>
          </a:bodyPr>
          <a:lstStyle/>
          <a:p>
            <a:r>
              <a:rPr kumimoji="1" lang="en-US" altLang="zh-CN" sz="1600" dirty="0" err="1">
                <a:solidFill>
                  <a:schemeClr val="tx1"/>
                </a:solidFill>
                <a:latin typeface="微软雅黑" panose="020B0503020204020204" charset="-122"/>
                <a:ea typeface="微软雅黑" panose="020B0503020204020204" charset="-122"/>
                <a:sym typeface="+mn-ea"/>
              </a:rPr>
              <a:t>Apache Hadoop</a:t>
            </a:r>
          </a:p>
        </p:txBody>
      </p:sp>
      <p:sp>
        <p:nvSpPr>
          <p:cNvPr id="9" name="矩形 8"/>
          <p:cNvSpPr/>
          <p:nvPr>
            <p:custDataLst>
              <p:tags r:id="rId25"/>
            </p:custDataLst>
          </p:nvPr>
        </p:nvSpPr>
        <p:spPr>
          <a:xfrm>
            <a:off x="7472045" y="4337238"/>
            <a:ext cx="2054672" cy="757130"/>
          </a:xfrm>
          <a:prstGeom prst="rect">
            <a:avLst/>
          </a:prstGeom>
        </p:spPr>
        <p:txBody>
          <a:bodyPr wrap="square" anchor="t" anchorCtr="0">
            <a:normAutofit/>
          </a:bodyPr>
          <a:lstStyle/>
          <a:p>
            <a:pPr algn="just">
              <a:lnSpc>
                <a:spcPct val="120000"/>
              </a:lnSpc>
            </a:pPr>
            <a:r>
              <a:rPr kumimoji="1" lang="zh-CN" altLang="en-US" sz="1600" dirty="0">
                <a:solidFill>
                  <a:schemeClr val="tx1"/>
                </a:solidFill>
                <a:latin typeface="微软雅黑" panose="020B0503020204020204" charset="-122"/>
                <a:ea typeface="微软雅黑" panose="020B0503020204020204" charset="-122"/>
                <a:sym typeface="+mn-ea"/>
              </a:rPr>
              <a:t>发布2.2.0版本，正式进入2.x时代</a:t>
            </a:r>
          </a:p>
        </p:txBody>
      </p:sp>
      <p:sp>
        <p:nvSpPr>
          <p:cNvPr id="33" name="矩形 32"/>
          <p:cNvSpPr/>
          <p:nvPr>
            <p:custDataLst>
              <p:tags r:id="rId26"/>
            </p:custDataLst>
          </p:nvPr>
        </p:nvSpPr>
        <p:spPr>
          <a:xfrm>
            <a:off x="7374255" y="1854952"/>
            <a:ext cx="2054672" cy="757130"/>
          </a:xfrm>
          <a:prstGeom prst="rect">
            <a:avLst/>
          </a:prstGeom>
        </p:spPr>
        <p:txBody>
          <a:bodyPr wrap="square" anchor="t" anchorCtr="0">
            <a:normAutofit/>
          </a:bodyPr>
          <a:lstStyle/>
          <a:p>
            <a:pPr algn="just">
              <a:lnSpc>
                <a:spcPct val="120000"/>
              </a:lnSpc>
            </a:pPr>
            <a:r>
              <a:rPr lang="en-US" altLang="zh-CN" sz="1600" kern="0" dirty="0">
                <a:latin typeface="微软雅黑" panose="020B0503020204020204" charset="-122"/>
                <a:ea typeface="微软雅黑" panose="020B0503020204020204" charset="-122"/>
                <a:cs typeface="微软雅黑" panose="020B0503020204020204" charset="-122"/>
                <a:sym typeface="Arial" panose="020B0604020202020204" pitchFamily="34" charset="0"/>
              </a:rPr>
              <a:t>3.0.0 GA 版本正式</a:t>
            </a:r>
          </a:p>
        </p:txBody>
      </p:sp>
      <p:sp>
        <p:nvSpPr>
          <p:cNvPr id="34" name="矩形 33"/>
          <p:cNvSpPr/>
          <p:nvPr>
            <p:custDataLst>
              <p:tags r:id="rId27"/>
            </p:custDataLst>
          </p:nvPr>
        </p:nvSpPr>
        <p:spPr>
          <a:xfrm>
            <a:off x="7374255" y="1524877"/>
            <a:ext cx="2054672" cy="424732"/>
          </a:xfrm>
          <a:prstGeom prst="rect">
            <a:avLst/>
          </a:prstGeom>
        </p:spPr>
        <p:txBody>
          <a:bodyPr wrap="square" anchor="ctr" anchorCtr="0">
            <a:normAutofit/>
          </a:bodyPr>
          <a:lstStyle/>
          <a:p>
            <a:pPr algn="just">
              <a:lnSpc>
                <a:spcPct val="120000"/>
              </a:lnSpc>
            </a:pPr>
            <a:r>
              <a:rPr lang="en-US" b="1" kern="0" dirty="0">
                <a:solidFill>
                  <a:srgbClr val="63A537">
                    <a:lumMod val="75000"/>
                  </a:srgbClr>
                </a:solidFill>
                <a:latin typeface="Calibri Light" panose="020F0302020204030204" charset="0"/>
                <a:ea typeface="+mn-ea"/>
                <a:cs typeface="+mn-ea"/>
                <a:sym typeface="Arial" panose="020B0604020202020204" pitchFamily="34" charset="0"/>
              </a:rPr>
              <a:t>Hadoop 3.0.0 GA</a:t>
            </a:r>
            <a:endParaRPr lang="zh-CN" altLang="en-US" b="1" kern="0" dirty="0">
              <a:solidFill>
                <a:srgbClr val="63A537">
                  <a:lumMod val="75000"/>
                </a:srgbClr>
              </a:solidFill>
              <a:latin typeface="Calibri Light" panose="020F0302020204030204" charset="0"/>
              <a:ea typeface="+mn-ea"/>
              <a:cs typeface="+mn-ea"/>
              <a:sym typeface="Arial" panose="020B0604020202020204" pitchFamily="34" charset="0"/>
            </a:endParaRPr>
          </a:p>
        </p:txBody>
      </p:sp>
      <p:sp>
        <p:nvSpPr>
          <p:cNvPr id="35" name="KSO_Shape"/>
          <p:cNvSpPr/>
          <p:nvPr>
            <p:custDataLst>
              <p:tags r:id="rId28"/>
            </p:custDataLst>
          </p:nvPr>
        </p:nvSpPr>
        <p:spPr>
          <a:xfrm>
            <a:off x="5918837" y="1436273"/>
            <a:ext cx="1455419" cy="1218627"/>
          </a:xfrm>
          <a:prstGeom prst="bentArrow">
            <a:avLst>
              <a:gd name="adj1" fmla="val 18510"/>
              <a:gd name="adj2" fmla="val 25000"/>
              <a:gd name="adj3" fmla="val 25000"/>
              <a:gd name="adj4" fmla="val 27631"/>
            </a:avLst>
          </a:prstGeom>
          <a:solidFill>
            <a:srgbClr val="92D050">
              <a:lumMod val="40000"/>
              <a:lumOff val="60000"/>
            </a:srgbClr>
          </a:solidFill>
          <a:ln>
            <a:noFill/>
          </a:ln>
        </p:spPr>
        <p:style>
          <a:lnRef idx="2">
            <a:srgbClr val="92D050">
              <a:shade val="50000"/>
            </a:srgbClr>
          </a:lnRef>
          <a:fillRef idx="1">
            <a:srgbClr val="92D050"/>
          </a:fillRef>
          <a:effectRef idx="0">
            <a:srgbClr val="92D050"/>
          </a:effectRef>
          <a:fontRef idx="minor">
            <a:sysClr val="window" lastClr="FFFFFF"/>
          </a:fontRef>
        </p:style>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36" name="文本框 35"/>
          <p:cNvSpPr txBox="1"/>
          <p:nvPr>
            <p:custDataLst>
              <p:tags r:id="rId29"/>
            </p:custDataLst>
          </p:nvPr>
        </p:nvSpPr>
        <p:spPr>
          <a:xfrm>
            <a:off x="6427669" y="1855629"/>
            <a:ext cx="667622" cy="523220"/>
          </a:xfrm>
          <a:prstGeom prst="rect">
            <a:avLst/>
          </a:prstGeom>
          <a:noFill/>
        </p:spPr>
        <p:txBody>
          <a:bodyPr wrap="square" rtlCol="0">
            <a:normAutofit fontScale="40000" lnSpcReduction="20000"/>
          </a:bodyPr>
          <a:lstStyle/>
          <a:p>
            <a:pPr algn="ctr"/>
            <a:r>
              <a:rPr lang="en-US" altLang="zh-CN" sz="2800" dirty="0">
                <a:sym typeface="Arial" panose="020B0604020202020204" pitchFamily="34" charset="0"/>
              </a:rPr>
              <a:t>2017年12月</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TextBox 6"/>
          <p:cNvSpPr txBox="1"/>
          <p:nvPr/>
        </p:nvSpPr>
        <p:spPr>
          <a:xfrm>
            <a:off x="1130300" y="828040"/>
            <a:ext cx="7226935" cy="521970"/>
          </a:xfrm>
          <a:prstGeom prst="rect">
            <a:avLst/>
          </a:prstGeom>
          <a:noFill/>
        </p:spPr>
        <p:txBody>
          <a:bodyPr wrap="square" rtlCol="0">
            <a:spAutoFit/>
          </a:bodyPr>
          <a:lstStyle/>
          <a:p>
            <a:r>
              <a:rPr lang="en-US" altLang="zh-CN" sz="2800" b="1" dirty="0">
                <a:sym typeface="+mn-ea"/>
              </a:rPr>
              <a:t>1.3.3</a:t>
            </a:r>
            <a:r>
              <a:rPr lang="zh-CN" altLang="en-US" sz="2800" b="1" dirty="0">
                <a:sym typeface="+mn-ea"/>
              </a:rPr>
              <a:t>  </a:t>
            </a:r>
            <a:r>
              <a:rPr lang="en-US" altLang="zh-CN" sz="2800" b="1" dirty="0">
                <a:sym typeface="+mn-ea"/>
              </a:rPr>
              <a:t>Hadoop</a:t>
            </a:r>
            <a:r>
              <a:rPr lang="zh-CN" altLang="en-US" sz="2800" b="1" dirty="0">
                <a:sym typeface="+mn-ea"/>
              </a:rPr>
              <a:t>版本演变</a:t>
            </a:r>
            <a:endParaRPr lang="zh-CN" altLang="en-US" sz="2800" b="1" dirty="0">
              <a:solidFill>
                <a:srgbClr val="FF0000"/>
              </a:solidFill>
              <a:sym typeface="+mn-ea"/>
            </a:endParaRPr>
          </a:p>
        </p:txBody>
      </p:sp>
      <p:cxnSp>
        <p:nvCxnSpPr>
          <p:cNvPr id="5" name="直接箭头连接符 4"/>
          <p:cNvCxnSpPr/>
          <p:nvPr>
            <p:custDataLst>
              <p:tags r:id="rId1"/>
            </p:custDataLst>
          </p:nvPr>
        </p:nvCxnSpPr>
        <p:spPr>
          <a:xfrm>
            <a:off x="2794265" y="2497791"/>
            <a:ext cx="6571720" cy="0"/>
          </a:xfrm>
          <a:prstGeom prst="straightConnector1">
            <a:avLst/>
          </a:prstGeom>
          <a:ln w="12700">
            <a:solidFill>
              <a:srgbClr val="B2B2B2"/>
            </a:solidFill>
            <a:prstDash val="sysDash"/>
            <a:tailEnd type="triangle"/>
          </a:ln>
        </p:spPr>
        <p:style>
          <a:lnRef idx="1">
            <a:srgbClr val="27B1B4"/>
          </a:lnRef>
          <a:fillRef idx="0">
            <a:srgbClr val="27B1B4"/>
          </a:fillRef>
          <a:effectRef idx="0">
            <a:srgbClr val="27B1B4"/>
          </a:effectRef>
          <a:fontRef idx="minor">
            <a:sysClr val="windowText" lastClr="000000"/>
          </a:fontRef>
        </p:style>
      </p:cxnSp>
      <p:grpSp>
        <p:nvGrpSpPr>
          <p:cNvPr id="58" name="组合 57"/>
          <p:cNvGrpSpPr/>
          <p:nvPr>
            <p:custDataLst>
              <p:tags r:id="rId2"/>
            </p:custDataLst>
          </p:nvPr>
        </p:nvGrpSpPr>
        <p:grpSpPr>
          <a:xfrm>
            <a:off x="2981695" y="1507191"/>
            <a:ext cx="1964690" cy="4594860"/>
            <a:chOff x="1464310" y="1727200"/>
            <a:chExt cx="1964690" cy="4594860"/>
          </a:xfrm>
        </p:grpSpPr>
        <p:sp>
          <p:nvSpPr>
            <p:cNvPr id="43" name="任意多边形 42"/>
            <p:cNvSpPr/>
            <p:nvPr>
              <p:custDataLst>
                <p:tags r:id="rId11"/>
              </p:custDataLst>
            </p:nvPr>
          </p:nvSpPr>
          <p:spPr>
            <a:xfrm>
              <a:off x="21431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rgbClr val="27B1B4"/>
            </a:solidFill>
            <a:ln>
              <a:noFill/>
            </a:ln>
          </p:spPr>
          <p:style>
            <a:lnRef idx="2">
              <a:srgbClr val="27B1B4">
                <a:shade val="50000"/>
              </a:srgbClr>
            </a:lnRef>
            <a:fillRef idx="1">
              <a:srgbClr val="27B1B4"/>
            </a:fillRef>
            <a:effectRef idx="0">
              <a:srgbClr val="27B1B4"/>
            </a:effectRef>
            <a:fontRef idx="minor">
              <a:sysClr val="window" lastClr="FFFFFF"/>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800" dirty="0">
                  <a:solidFill>
                    <a:sysClr val="window" lastClr="FFFFFF"/>
                  </a:solidFill>
                  <a:sym typeface="Arial" panose="020B0604020202020204" pitchFamily="34" charset="0"/>
                </a:rPr>
                <a:t>1.x</a:t>
              </a:r>
              <a:endParaRPr lang="zh-CN" altLang="en-US" sz="2800" dirty="0">
                <a:solidFill>
                  <a:sysClr val="window" lastClr="FFFFFF"/>
                </a:solidFill>
                <a:sym typeface="Arial" panose="020B0604020202020204" pitchFamily="34" charset="0"/>
              </a:endParaRPr>
            </a:p>
          </p:txBody>
        </p:sp>
        <p:sp>
          <p:nvSpPr>
            <p:cNvPr id="28" name="文本框 27"/>
            <p:cNvSpPr txBox="1"/>
            <p:nvPr>
              <p:custDataLst>
                <p:tags r:id="rId12"/>
              </p:custDataLst>
            </p:nvPr>
          </p:nvSpPr>
          <p:spPr>
            <a:xfrm>
              <a:off x="1593850" y="2934748"/>
              <a:ext cx="1835150" cy="530982"/>
            </a:xfrm>
            <a:prstGeom prst="rect">
              <a:avLst/>
            </a:prstGeom>
            <a:noFill/>
          </p:spPr>
          <p:txBody>
            <a:bodyPr wrap="square" lIns="0" tIns="0" rIns="0" bIns="0" rtlCol="0" anchor="ctr" anchorCtr="0">
              <a:normAutofit/>
            </a:bodyPr>
            <a:lstStyle/>
            <a:p>
              <a:pPr algn="ctr">
                <a:lnSpc>
                  <a:spcPct val="130000"/>
                </a:lnSpc>
              </a:pPr>
              <a:r>
                <a:rPr lang="zh-CN" altLang="en-US" sz="2400">
                  <a:solidFill>
                    <a:srgbClr val="27B1B4"/>
                  </a:solidFill>
                  <a:latin typeface="Calibri Light" panose="020F0302020204030204" charset="0"/>
                  <a:ea typeface="宋体" panose="02010600030101010101" pitchFamily="2" charset="-122"/>
                  <a:cs typeface="+mn-ea"/>
                  <a:sym typeface="Arial" panose="020B0604020202020204" pitchFamily="34" charset="0"/>
                </a:rPr>
                <a:t>第一代</a:t>
              </a:r>
            </a:p>
          </p:txBody>
        </p:sp>
        <p:sp>
          <p:nvSpPr>
            <p:cNvPr id="34" name="文本框 33"/>
            <p:cNvSpPr txBox="1"/>
            <p:nvPr>
              <p:custDataLst>
                <p:tags r:id="rId13"/>
              </p:custDataLst>
            </p:nvPr>
          </p:nvSpPr>
          <p:spPr>
            <a:xfrm>
              <a:off x="1464310" y="3465195"/>
              <a:ext cx="1964690" cy="2856865"/>
            </a:xfrm>
            <a:prstGeom prst="rect">
              <a:avLst/>
            </a:prstGeom>
            <a:noFill/>
          </p:spPr>
          <p:txBody>
            <a:bodyPr wrap="square" lIns="0" tIns="0" rIns="0" bIns="0" rtlCol="0" anchor="t" anchorCtr="0">
              <a:normAutofit/>
            </a:bodyPr>
            <a:lstStyle/>
            <a:p>
              <a:pPr algn="l">
                <a:lnSpc>
                  <a:spcPct val="150000"/>
                </a:lnSpc>
              </a:pPr>
              <a:r>
                <a:rPr lang="en-US" altLang="zh-CN" sz="140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0.20.x/0.21.x/0.22.x</a:t>
              </a:r>
              <a:r>
                <a:rPr lang="zh-CN" altLang="en-US" sz="140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endParaRPr lang="en-US" altLang="zh-CN" sz="140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gn="l">
                <a:lnSpc>
                  <a:spcPct val="150000"/>
                </a:lnSpc>
              </a:pPr>
              <a:r>
                <a:rPr lang="en-US" altLang="zh-CN" sz="140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0.20.x最后演化成1.0.x</a:t>
              </a:r>
              <a:r>
                <a:rPr lang="zh-CN" altLang="en-US" sz="140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稳定版本。</a:t>
              </a:r>
            </a:p>
            <a:p>
              <a:pPr algn="l">
                <a:lnSpc>
                  <a:spcPct val="150000"/>
                </a:lnSpc>
              </a:pPr>
              <a:r>
                <a:rPr lang="zh-CN" altLang="en-US" sz="140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0.21.x和0.22.x则增加了NameNode HA</a:t>
              </a:r>
            </a:p>
          </p:txBody>
        </p:sp>
      </p:grpSp>
      <p:grpSp>
        <p:nvGrpSpPr>
          <p:cNvPr id="57" name="组合 56"/>
          <p:cNvGrpSpPr/>
          <p:nvPr>
            <p:custDataLst>
              <p:tags r:id="rId3"/>
            </p:custDataLst>
          </p:nvPr>
        </p:nvGrpSpPr>
        <p:grpSpPr>
          <a:xfrm>
            <a:off x="5172340" y="1507191"/>
            <a:ext cx="1835150" cy="4597400"/>
            <a:chOff x="3654955" y="1727200"/>
            <a:chExt cx="1835150" cy="4597400"/>
          </a:xfrm>
        </p:grpSpPr>
        <p:sp>
          <p:nvSpPr>
            <p:cNvPr id="44" name="任意多边形 43"/>
            <p:cNvSpPr/>
            <p:nvPr>
              <p:custDataLst>
                <p:tags r:id="rId8"/>
              </p:custDataLst>
            </p:nvPr>
          </p:nvSpPr>
          <p:spPr>
            <a:xfrm>
              <a:off x="4204230"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rgbClr val="6EC737"/>
            </a:solidFill>
            <a:ln>
              <a:noFill/>
            </a:ln>
          </p:spPr>
          <p:style>
            <a:lnRef idx="2">
              <a:srgbClr val="27B1B4">
                <a:shade val="50000"/>
              </a:srgbClr>
            </a:lnRef>
            <a:fillRef idx="1">
              <a:srgbClr val="27B1B4"/>
            </a:fillRef>
            <a:effectRef idx="0">
              <a:srgbClr val="27B1B4"/>
            </a:effectRef>
            <a:fontRef idx="minor">
              <a:sysClr val="window" lastClr="FFFFFF"/>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800" dirty="0">
                  <a:solidFill>
                    <a:sysClr val="window" lastClr="FFFFFF"/>
                  </a:solidFill>
                  <a:sym typeface="Arial" panose="020B0604020202020204" pitchFamily="34" charset="0"/>
                </a:rPr>
                <a:t>2.x</a:t>
              </a:r>
              <a:endParaRPr lang="zh-CN" altLang="en-US" sz="2800" dirty="0">
                <a:solidFill>
                  <a:sysClr val="window" lastClr="FFFFFF"/>
                </a:solidFill>
                <a:sym typeface="Arial" panose="020B0604020202020204" pitchFamily="34" charset="0"/>
              </a:endParaRPr>
            </a:p>
          </p:txBody>
        </p:sp>
        <p:sp>
          <p:nvSpPr>
            <p:cNvPr id="29" name="文本框 28"/>
            <p:cNvSpPr txBox="1"/>
            <p:nvPr>
              <p:custDataLst>
                <p:tags r:id="rId9"/>
              </p:custDataLst>
            </p:nvPr>
          </p:nvSpPr>
          <p:spPr>
            <a:xfrm>
              <a:off x="3654955" y="2934748"/>
              <a:ext cx="1835150" cy="530982"/>
            </a:xfrm>
            <a:prstGeom prst="rect">
              <a:avLst/>
            </a:prstGeom>
            <a:noFill/>
          </p:spPr>
          <p:txBody>
            <a:bodyPr wrap="square" lIns="0" tIns="0" rIns="0" bIns="0" rtlCol="0" anchor="ctr" anchorCtr="0">
              <a:normAutofit/>
            </a:bodyPr>
            <a:lstStyle/>
            <a:p>
              <a:pPr algn="ctr">
                <a:lnSpc>
                  <a:spcPct val="130000"/>
                </a:lnSpc>
              </a:pPr>
              <a:r>
                <a:rPr lang="zh-CN" altLang="en-US" sz="2400">
                  <a:solidFill>
                    <a:srgbClr val="6EC737"/>
                  </a:solidFill>
                  <a:latin typeface="Calibri Light" panose="020F0302020204030204" charset="0"/>
                  <a:ea typeface="宋体" panose="02010600030101010101" pitchFamily="2" charset="-122"/>
                  <a:cs typeface="+mn-ea"/>
                  <a:sym typeface="Arial" panose="020B0604020202020204" pitchFamily="34" charset="0"/>
                </a:rPr>
                <a:t>第二代</a:t>
              </a:r>
            </a:p>
          </p:txBody>
        </p:sp>
        <p:sp>
          <p:nvSpPr>
            <p:cNvPr id="3" name="文本框 2"/>
            <p:cNvSpPr txBox="1"/>
            <p:nvPr>
              <p:custDataLst>
                <p:tags r:id="rId10"/>
              </p:custDataLst>
            </p:nvPr>
          </p:nvSpPr>
          <p:spPr>
            <a:xfrm>
              <a:off x="3654955" y="3467738"/>
              <a:ext cx="1835150" cy="2856862"/>
            </a:xfrm>
            <a:prstGeom prst="rect">
              <a:avLst/>
            </a:prstGeom>
            <a:noFill/>
          </p:spPr>
          <p:txBody>
            <a:bodyPr wrap="square" lIns="0" tIns="0" rIns="0" bIns="0" rtlCol="0" anchor="t" anchorCtr="0">
              <a:normAutofit fontScale="90000"/>
            </a:bodyPr>
            <a:lstStyle/>
            <a:p>
              <a:pPr algn="l">
                <a:lnSpc>
                  <a:spcPct val="150000"/>
                </a:lnSpc>
              </a:pPr>
              <a:r>
                <a:rPr lang="en-US" altLang="zh-CN" sz="1600" dirty="0">
                  <a:solidFill>
                    <a:schemeClr val="tx1"/>
                  </a:solidFill>
                  <a:sym typeface="Arial" panose="020B0604020202020204" pitchFamily="34" charset="0"/>
                </a:rPr>
                <a:t>0.23.x和2.x</a:t>
              </a:r>
              <a:endParaRPr lang="en-US" altLang="zh-CN" sz="1600" dirty="0">
                <a:solidFill>
                  <a:sysClr val="window" lastClr="FFFFFF">
                    <a:lumMod val="50000"/>
                  </a:sysClr>
                </a:solidFill>
                <a:sym typeface="Arial" panose="020B0604020202020204" pitchFamily="34" charset="0"/>
              </a:endParaRPr>
            </a:p>
            <a:p>
              <a:pPr algn="l">
                <a:lnSpc>
                  <a:spcPct val="150000"/>
                </a:lnSpc>
              </a:pPr>
              <a:r>
                <a:rPr kumimoji="1" lang="zh-CN" altLang="en-US" sz="1600" dirty="0">
                  <a:solidFill>
                    <a:srgbClr val="FF0000"/>
                  </a:solidFill>
                  <a:latin typeface="微软雅黑" panose="020B0503020204020204" charset="-122"/>
                  <a:ea typeface="微软雅黑" panose="020B0503020204020204" charset="-122"/>
                  <a:sym typeface="+mn-ea"/>
                </a:rPr>
                <a:t>全新的架构</a:t>
              </a:r>
              <a:endParaRPr kumimoji="1" lang="en-US" altLang="zh-CN" sz="1600" dirty="0">
                <a:solidFill>
                  <a:sysClr val="window" lastClr="FFFFFF">
                    <a:lumMod val="50000"/>
                  </a:sysClr>
                </a:solidFill>
                <a:latin typeface="微软雅黑" panose="020B0503020204020204" charset="-122"/>
                <a:ea typeface="微软雅黑" panose="020B0503020204020204" charset="-122"/>
                <a:sym typeface="Arial" panose="020B0604020202020204" pitchFamily="34" charset="0"/>
              </a:endParaRPr>
            </a:p>
            <a:p>
              <a:pPr algn="l">
                <a:lnSpc>
                  <a:spcPct val="150000"/>
                </a:lnSpc>
              </a:pPr>
              <a:r>
                <a:rPr kumimoji="1" lang="zh-CN" altLang="en-US" sz="1600" dirty="0">
                  <a:solidFill>
                    <a:schemeClr val="tx1"/>
                  </a:solidFill>
                  <a:latin typeface="微软雅黑" panose="020B0503020204020204" charset="-122"/>
                  <a:ea typeface="微软雅黑" panose="020B0503020204020204" charset="-122"/>
                  <a:sym typeface="+mn-ea"/>
                </a:rPr>
                <a:t>（</a:t>
              </a:r>
              <a:r>
                <a:rPr kumimoji="1" lang="en-US" altLang="zh-CN" sz="1600" dirty="0">
                  <a:solidFill>
                    <a:schemeClr val="tx1"/>
                  </a:solidFill>
                  <a:latin typeface="微软雅黑" panose="020B0503020204020204" charset="-122"/>
                  <a:ea typeface="微软雅黑" panose="020B0503020204020204" charset="-122"/>
                  <a:sym typeface="+mn-ea"/>
                </a:rPr>
                <a:t>1</a:t>
              </a:r>
              <a:r>
                <a:rPr kumimoji="1" lang="zh-CN" altLang="en-US" sz="1600" dirty="0">
                  <a:solidFill>
                    <a:schemeClr val="tx1"/>
                  </a:solidFill>
                  <a:latin typeface="微软雅黑" panose="020B0503020204020204" charset="-122"/>
                  <a:ea typeface="微软雅黑" panose="020B0503020204020204" charset="-122"/>
                  <a:sym typeface="+mn-ea"/>
                </a:rPr>
                <a:t>）加入</a:t>
              </a:r>
              <a:r>
                <a:rPr kumimoji="1" lang="en-US" altLang="zh-CN" sz="1600" dirty="0">
                  <a:solidFill>
                    <a:schemeClr val="tx1"/>
                  </a:solidFill>
                  <a:latin typeface="微软雅黑" panose="020B0503020204020204" charset="-122"/>
                  <a:ea typeface="微软雅黑" panose="020B0503020204020204" charset="-122"/>
                  <a:sym typeface="+mn-ea"/>
                </a:rPr>
                <a:t>HDFS</a:t>
              </a:r>
              <a:r>
                <a:rPr kumimoji="1" lang="zh-CN" altLang="en-US" sz="1600" dirty="0">
                  <a:solidFill>
                    <a:schemeClr val="tx1"/>
                  </a:solidFill>
                  <a:latin typeface="微软雅黑" panose="020B0503020204020204" charset="-122"/>
                  <a:ea typeface="微软雅黑" panose="020B0503020204020204" charset="-122"/>
                  <a:sym typeface="+mn-ea"/>
                </a:rPr>
                <a:t>的</a:t>
              </a:r>
              <a:r>
                <a:rPr kumimoji="1" lang="en-US" altLang="zh-CN" sz="1600" dirty="0">
                  <a:solidFill>
                    <a:schemeClr val="tx1"/>
                  </a:solidFill>
                  <a:latin typeface="微软雅黑" panose="020B0503020204020204" charset="-122"/>
                  <a:ea typeface="微软雅黑" panose="020B0503020204020204" charset="-122"/>
                  <a:sym typeface="+mn-ea"/>
                </a:rPr>
                <a:t> NameNode </a:t>
              </a:r>
              <a:r>
                <a:rPr kumimoji="1" lang="en-US" altLang="zh-CN" sz="1600" dirty="0">
                  <a:solidFill>
                    <a:srgbClr val="FF0000"/>
                  </a:solidFill>
                  <a:latin typeface="微软雅黑" panose="020B0503020204020204" charset="-122"/>
                  <a:ea typeface="微软雅黑" panose="020B0503020204020204" charset="-122"/>
                  <a:sym typeface="+mn-ea"/>
                </a:rPr>
                <a:t>Federation</a:t>
              </a:r>
              <a:r>
                <a:rPr kumimoji="1" lang="zh-CN" altLang="en-US" sz="1600" dirty="0">
                  <a:solidFill>
                    <a:schemeClr val="tx1">
                      <a:lumMod val="65000"/>
                      <a:lumOff val="35000"/>
                    </a:schemeClr>
                  </a:solidFill>
                  <a:latin typeface="微软雅黑" panose="020B0503020204020204" charset="-122"/>
                  <a:ea typeface="微软雅黑" panose="020B0503020204020204" charset="-122"/>
                  <a:sym typeface="+mn-ea"/>
                </a:rPr>
                <a:t>和</a:t>
              </a:r>
              <a:r>
                <a:rPr kumimoji="1" lang="en-US" altLang="zh-CN" sz="1600" dirty="0">
                  <a:solidFill>
                    <a:srgbClr val="FF0000"/>
                  </a:solidFill>
                  <a:latin typeface="微软雅黑" panose="020B0503020204020204" charset="-122"/>
                  <a:ea typeface="微软雅黑" panose="020B0503020204020204" charset="-122"/>
                  <a:sym typeface="+mn-ea"/>
                </a:rPr>
                <a:t>YARN</a:t>
              </a:r>
              <a:r>
                <a:rPr kumimoji="1" lang="zh-CN" altLang="en-US" sz="1600" dirty="0">
                  <a:solidFill>
                    <a:schemeClr val="tx1">
                      <a:lumMod val="65000"/>
                      <a:lumOff val="35000"/>
                    </a:schemeClr>
                  </a:solidFill>
                  <a:latin typeface="微软雅黑" panose="020B0503020204020204" charset="-122"/>
                  <a:ea typeface="微软雅黑" panose="020B0503020204020204" charset="-122"/>
                  <a:sym typeface="+mn-ea"/>
                </a:rPr>
                <a:t>。</a:t>
              </a:r>
            </a:p>
            <a:p>
              <a:pPr algn="l">
                <a:lnSpc>
                  <a:spcPct val="150000"/>
                </a:lnSpc>
              </a:pPr>
              <a:r>
                <a:rPr kumimoji="1" lang="zh-CN" altLang="en-US" sz="1600" dirty="0">
                  <a:solidFill>
                    <a:schemeClr val="tx1">
                      <a:lumMod val="65000"/>
                      <a:lumOff val="35000"/>
                    </a:schemeClr>
                  </a:solidFill>
                  <a:latin typeface="微软雅黑" panose="020B0503020204020204" charset="-122"/>
                  <a:ea typeface="微软雅黑" panose="020B0503020204020204" charset="-122"/>
                  <a:sym typeface="+mn-ea"/>
                </a:rPr>
                <a:t>（</a:t>
              </a:r>
              <a:r>
                <a:rPr kumimoji="1" lang="en-US" altLang="zh-CN" sz="1600" dirty="0">
                  <a:solidFill>
                    <a:schemeClr val="tx1">
                      <a:lumMod val="65000"/>
                      <a:lumOff val="35000"/>
                    </a:schemeClr>
                  </a:solidFill>
                  <a:latin typeface="微软雅黑" panose="020B0503020204020204" charset="-122"/>
                  <a:ea typeface="微软雅黑" panose="020B0503020204020204" charset="-122"/>
                  <a:sym typeface="+mn-ea"/>
                </a:rPr>
                <a:t>2</a:t>
              </a:r>
              <a:r>
                <a:rPr kumimoji="1" lang="zh-CN" altLang="en-US" sz="1600" dirty="0">
                  <a:solidFill>
                    <a:schemeClr val="tx1">
                      <a:lumMod val="65000"/>
                      <a:lumOff val="35000"/>
                    </a:schemeClr>
                  </a:solidFill>
                  <a:latin typeface="微软雅黑" panose="020B0503020204020204" charset="-122"/>
                  <a:ea typeface="微软雅黑" panose="020B0503020204020204" charset="-122"/>
                  <a:sym typeface="+mn-ea"/>
                </a:rPr>
                <a:t>）</a:t>
              </a:r>
              <a:r>
                <a:rPr kumimoji="1" lang="en-US" altLang="zh-CN" sz="1600" dirty="0">
                  <a:solidFill>
                    <a:srgbClr val="FF0000"/>
                  </a:solidFill>
                  <a:latin typeface="微软雅黑" panose="020B0503020204020204" charset="-122"/>
                  <a:ea typeface="微软雅黑" panose="020B0503020204020204" charset="-122"/>
                  <a:sym typeface="+mn-ea"/>
                </a:rPr>
                <a:t>NameNode HA</a:t>
              </a:r>
              <a:r>
                <a:rPr kumimoji="1" lang="en-US" altLang="zh-CN" sz="1600" dirty="0">
                  <a:solidFill>
                    <a:schemeClr val="tx1"/>
                  </a:solidFill>
                  <a:latin typeface="微软雅黑" panose="020B0503020204020204" charset="-122"/>
                  <a:ea typeface="微软雅黑" panose="020B0503020204020204" charset="-122"/>
                  <a:sym typeface="+mn-ea"/>
                </a:rPr>
                <a:t>和Wire-compatibility两个重大特性</a:t>
              </a:r>
              <a:endParaRPr kumimoji="1" lang="en-US" altLang="zh-CN" sz="16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50000"/>
                </a:lnSpc>
              </a:pPr>
              <a:endParaRPr lang="en-US" altLang="zh-CN" sz="1600" dirty="0">
                <a:solidFill>
                  <a:sysClr val="window" lastClr="FFFFFF">
                    <a:lumMod val="50000"/>
                  </a:sysClr>
                </a:solidFill>
                <a:sym typeface="Arial" panose="020B0604020202020204" pitchFamily="34" charset="0"/>
              </a:endParaRPr>
            </a:p>
          </p:txBody>
        </p:sp>
      </p:grpSp>
      <p:grpSp>
        <p:nvGrpSpPr>
          <p:cNvPr id="56" name="组合 55"/>
          <p:cNvGrpSpPr/>
          <p:nvPr>
            <p:custDataLst>
              <p:tags r:id="rId4"/>
            </p:custDataLst>
          </p:nvPr>
        </p:nvGrpSpPr>
        <p:grpSpPr>
          <a:xfrm>
            <a:off x="7233444" y="1507191"/>
            <a:ext cx="1835150" cy="4597400"/>
            <a:chOff x="5716059" y="1727200"/>
            <a:chExt cx="1835150" cy="4597400"/>
          </a:xfrm>
        </p:grpSpPr>
        <p:sp>
          <p:nvSpPr>
            <p:cNvPr id="45" name="任意多边形 44"/>
            <p:cNvSpPr/>
            <p:nvPr>
              <p:custDataLst>
                <p:tags r:id="rId5"/>
              </p:custDataLst>
            </p:nvPr>
          </p:nvSpPr>
          <p:spPr>
            <a:xfrm>
              <a:off x="6265334"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rgbClr val="27B1B4"/>
            </a:solidFill>
            <a:ln>
              <a:noFill/>
            </a:ln>
          </p:spPr>
          <p:style>
            <a:lnRef idx="2">
              <a:srgbClr val="27B1B4">
                <a:shade val="50000"/>
              </a:srgbClr>
            </a:lnRef>
            <a:fillRef idx="1">
              <a:srgbClr val="27B1B4"/>
            </a:fillRef>
            <a:effectRef idx="0">
              <a:srgbClr val="27B1B4"/>
            </a:effectRef>
            <a:fontRef idx="minor">
              <a:sysClr val="window" lastClr="FFFFFF"/>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800" dirty="0">
                  <a:solidFill>
                    <a:sysClr val="window" lastClr="FFFFFF"/>
                  </a:solidFill>
                  <a:sym typeface="Arial" panose="020B0604020202020204" pitchFamily="34" charset="0"/>
                </a:rPr>
                <a:t>3.x</a:t>
              </a:r>
              <a:endParaRPr lang="zh-CN" altLang="en-US" sz="2800" dirty="0">
                <a:solidFill>
                  <a:sysClr val="window" lastClr="FFFFFF"/>
                </a:solidFill>
                <a:sym typeface="Arial" panose="020B0604020202020204" pitchFamily="34" charset="0"/>
              </a:endParaRPr>
            </a:p>
          </p:txBody>
        </p:sp>
        <p:sp>
          <p:nvSpPr>
            <p:cNvPr id="30" name="文本框 29"/>
            <p:cNvSpPr txBox="1"/>
            <p:nvPr>
              <p:custDataLst>
                <p:tags r:id="rId6"/>
              </p:custDataLst>
            </p:nvPr>
          </p:nvSpPr>
          <p:spPr>
            <a:xfrm>
              <a:off x="5716059" y="2934748"/>
              <a:ext cx="1835150" cy="530982"/>
            </a:xfrm>
            <a:prstGeom prst="rect">
              <a:avLst/>
            </a:prstGeom>
            <a:noFill/>
          </p:spPr>
          <p:txBody>
            <a:bodyPr wrap="square" lIns="0" tIns="0" rIns="0" bIns="0" rtlCol="0" anchor="ctr" anchorCtr="0">
              <a:normAutofit/>
            </a:bodyPr>
            <a:lstStyle/>
            <a:p>
              <a:pPr algn="ctr">
                <a:lnSpc>
                  <a:spcPct val="130000"/>
                </a:lnSpc>
              </a:pPr>
              <a:r>
                <a:rPr lang="zh-CN" altLang="en-US" sz="2400">
                  <a:solidFill>
                    <a:srgbClr val="27B1B4"/>
                  </a:solidFill>
                  <a:latin typeface="Calibri Light" panose="020F0302020204030204" charset="0"/>
                  <a:ea typeface="宋体" panose="02010600030101010101" pitchFamily="2" charset="-122"/>
                  <a:cs typeface="+mn-ea"/>
                  <a:sym typeface="Arial" panose="020B0604020202020204" pitchFamily="34" charset="0"/>
                </a:rPr>
                <a:t>第三代</a:t>
              </a:r>
            </a:p>
          </p:txBody>
        </p:sp>
        <p:sp>
          <p:nvSpPr>
            <p:cNvPr id="40" name="文本框 39"/>
            <p:cNvSpPr txBox="1"/>
            <p:nvPr>
              <p:custDataLst>
                <p:tags r:id="rId7"/>
              </p:custDataLst>
            </p:nvPr>
          </p:nvSpPr>
          <p:spPr>
            <a:xfrm>
              <a:off x="5716059" y="3467738"/>
              <a:ext cx="1835150" cy="2856862"/>
            </a:xfrm>
            <a:prstGeom prst="rect">
              <a:avLst/>
            </a:prstGeom>
            <a:noFill/>
          </p:spPr>
          <p:txBody>
            <a:bodyPr wrap="square" lIns="0" tIns="0" rIns="0" bIns="0" rtlCol="0" anchor="t" anchorCtr="0">
              <a:normAutofit/>
            </a:bodyPr>
            <a:lstStyle/>
            <a:p>
              <a:pPr algn="ctr">
                <a:lnSpc>
                  <a:spcPct val="150000"/>
                </a:lnSpc>
              </a:pPr>
              <a:r>
                <a:rPr lang="en-US" altLang="zh-CN" sz="1400" dirty="0">
                  <a:solidFill>
                    <a:srgbClr val="FF0000"/>
                  </a:solidFill>
                  <a:sym typeface="Arial" panose="020B0604020202020204" pitchFamily="34" charset="0"/>
                </a:rPr>
                <a:t>多Namenode</a:t>
              </a:r>
              <a:r>
                <a:rPr lang="en-US" altLang="zh-CN" sz="1400" dirty="0">
                  <a:solidFill>
                    <a:schemeClr val="tx1"/>
                  </a:solidFill>
                  <a:sym typeface="Arial" panose="020B0604020202020204" pitchFamily="34" charset="0"/>
                </a:rPr>
                <a:t>支持</a:t>
              </a:r>
              <a:r>
                <a:rPr lang="zh-CN" altLang="en-US" sz="1400" dirty="0">
                  <a:solidFill>
                    <a:schemeClr val="tx1"/>
                  </a:solidFill>
                  <a:sym typeface="Arial" panose="020B0604020202020204" pitchFamily="34" charset="0"/>
                </a:rPr>
                <a:t>。</a:t>
              </a:r>
            </a:p>
            <a:p>
              <a:pPr algn="ctr">
                <a:lnSpc>
                  <a:spcPct val="150000"/>
                </a:lnSpc>
              </a:pPr>
              <a:r>
                <a:rPr lang="en-US" altLang="zh-CN" sz="1400" dirty="0">
                  <a:solidFill>
                    <a:schemeClr val="tx1"/>
                  </a:solidFill>
                  <a:sym typeface="Arial" panose="020B0604020202020204" pitchFamily="34" charset="0"/>
                </a:rPr>
                <a:t>HDFS 可擦除编码</a:t>
              </a:r>
              <a:r>
                <a:rPr lang="zh-CN" altLang="en-US" sz="1400" dirty="0">
                  <a:solidFill>
                    <a:schemeClr val="tx1"/>
                  </a:solidFill>
                  <a:sym typeface="Arial" panose="020B0604020202020204" pitchFamily="34" charset="0"/>
                </a:rPr>
                <a:t>。</a:t>
              </a:r>
              <a:endParaRPr lang="en-US" altLang="zh-CN" sz="1400" dirty="0">
                <a:solidFill>
                  <a:sysClr val="window" lastClr="FFFFFF">
                    <a:lumMod val="50000"/>
                  </a:sysClr>
                </a:solidFill>
                <a:sym typeface="Arial" panose="020B0604020202020204" pitchFamily="34" charset="0"/>
              </a:endParaRPr>
            </a:p>
            <a:p>
              <a:pPr algn="ctr">
                <a:lnSpc>
                  <a:spcPct val="150000"/>
                </a:lnSpc>
              </a:pPr>
              <a:r>
                <a:rPr lang="en-US" altLang="zh-CN" sz="1400" dirty="0">
                  <a:solidFill>
                    <a:srgbClr val="FF0000"/>
                  </a:solidFill>
                  <a:sym typeface="Arial" panose="020B0604020202020204" pitchFamily="34" charset="0"/>
                </a:rPr>
                <a:t>MR </a:t>
              </a:r>
              <a:r>
                <a:rPr lang="en-US" altLang="zh-CN" sz="1400" dirty="0">
                  <a:solidFill>
                    <a:schemeClr val="tx1"/>
                  </a:solidFill>
                  <a:sym typeface="Arial" panose="020B0604020202020204" pitchFamily="34" charset="0"/>
                </a:rPr>
                <a:t>Native Task优化,</a:t>
              </a:r>
              <a:r>
                <a:rPr lang="zh-CN" altLang="en-US" sz="1400" dirty="0">
                  <a:solidFill>
                    <a:srgbClr val="FF0000"/>
                  </a:solidFill>
                  <a:sym typeface="Arial" panose="020B0604020202020204" pitchFamily="34" charset="0"/>
                </a:rPr>
                <a:t>性能提升</a:t>
              </a:r>
              <a:r>
                <a:rPr lang="en-US" altLang="zh-CN" sz="1400" dirty="0">
                  <a:solidFill>
                    <a:srgbClr val="FF0000"/>
                  </a:solidFill>
                  <a:sym typeface="Arial" panose="020B0604020202020204" pitchFamily="34" charset="0"/>
                </a:rPr>
                <a:t>30%</a:t>
              </a:r>
              <a:r>
                <a:rPr lang="zh-CN" altLang="en-US" sz="1400" dirty="0">
                  <a:solidFill>
                    <a:sysClr val="window" lastClr="FFFFFF">
                      <a:lumMod val="50000"/>
                    </a:sysClr>
                  </a:solidFill>
                  <a:sym typeface="Arial" panose="020B0604020202020204" pitchFamily="34" charset="0"/>
                </a:rPr>
                <a:t>。</a:t>
              </a:r>
            </a:p>
            <a:p>
              <a:pPr algn="ctr">
                <a:lnSpc>
                  <a:spcPct val="150000"/>
                </a:lnSpc>
              </a:pPr>
              <a:r>
                <a:rPr lang="zh-CN" altLang="en-US" sz="1400" dirty="0">
                  <a:solidFill>
                    <a:schemeClr val="tx1"/>
                  </a:solidFill>
                  <a:sym typeface="Arial" panose="020B0604020202020204" pitchFamily="34" charset="0"/>
                </a:rPr>
                <a:t>YARN基于cgroup的内存和磁盘IO隔离。</a:t>
              </a:r>
            </a:p>
            <a:p>
              <a:pPr algn="ctr">
                <a:lnSpc>
                  <a:spcPct val="150000"/>
                </a:lnSpc>
              </a:pPr>
              <a:r>
                <a:rPr lang="zh-CN" altLang="en-US" sz="1400" dirty="0">
                  <a:solidFill>
                    <a:schemeClr val="tx1"/>
                  </a:solidFill>
                  <a:sym typeface="Arial" panose="020B0604020202020204" pitchFamily="34" charset="0"/>
                </a:rPr>
                <a:t>YARN container resizing</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8" name="Picture 2" descr="c:\users\lenovo\appdata\roaming\360se6\User Data\temp\001Yakwlzy6GGnsxiqT23&amp;6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211" y="1863616"/>
            <a:ext cx="7147060" cy="416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6"/>
          <p:cNvSpPr txBox="1"/>
          <p:nvPr/>
        </p:nvSpPr>
        <p:spPr>
          <a:xfrm>
            <a:off x="1130300" y="828040"/>
            <a:ext cx="7226935" cy="521970"/>
          </a:xfrm>
          <a:prstGeom prst="rect">
            <a:avLst/>
          </a:prstGeom>
          <a:noFill/>
        </p:spPr>
        <p:txBody>
          <a:bodyPr wrap="square" rtlCol="0">
            <a:spAutoFit/>
          </a:bodyPr>
          <a:lstStyle/>
          <a:p>
            <a:r>
              <a:rPr lang="en-US" altLang="zh-CN" sz="2800" b="1" dirty="0">
                <a:sym typeface="+mn-ea"/>
              </a:rPr>
              <a:t>1.3.3</a:t>
            </a:r>
            <a:r>
              <a:rPr lang="zh-CN" altLang="en-US" sz="2800" b="1" dirty="0">
                <a:sym typeface="+mn-ea"/>
              </a:rPr>
              <a:t>  </a:t>
            </a:r>
            <a:r>
              <a:rPr lang="en-US" altLang="zh-CN" sz="2800" b="1" dirty="0">
                <a:sym typeface="+mn-ea"/>
              </a:rPr>
              <a:t>Hadoop</a:t>
            </a:r>
            <a:r>
              <a:rPr lang="zh-CN" altLang="en-US" sz="2800" b="1" dirty="0">
                <a:sym typeface="+mn-ea"/>
              </a:rPr>
              <a:t>版本演变</a:t>
            </a:r>
            <a:endParaRPr lang="zh-CN" altLang="en-US" sz="2800" b="1" dirty="0">
              <a:solidFill>
                <a:srgbClr val="FF0000"/>
              </a:solidFill>
              <a:sym typeface="+mn-ea"/>
            </a:endParaRPr>
          </a:p>
        </p:txBody>
      </p:sp>
      <p:sp>
        <p:nvSpPr>
          <p:cNvPr id="3" name="文本框 2"/>
          <p:cNvSpPr txBox="1"/>
          <p:nvPr/>
        </p:nvSpPr>
        <p:spPr>
          <a:xfrm>
            <a:off x="753110" y="2101850"/>
            <a:ext cx="2895600" cy="398780"/>
          </a:xfrm>
          <a:prstGeom prst="rect">
            <a:avLst/>
          </a:prstGeom>
          <a:noFill/>
        </p:spPr>
        <p:txBody>
          <a:bodyPr wrap="square" rtlCol="0">
            <a:spAutoFit/>
          </a:bodyPr>
          <a:lstStyle/>
          <a:p>
            <a:r>
              <a:rPr lang="en-US" altLang="zh-CN" sz="2000"/>
              <a:t>Hadoop 1.0 </a:t>
            </a:r>
            <a:r>
              <a:rPr lang="zh-CN" altLang="en-US" sz="2000"/>
              <a:t>与</a:t>
            </a:r>
            <a:r>
              <a:rPr lang="en-US" altLang="zh-CN" sz="2000"/>
              <a:t>2.0</a:t>
            </a:r>
            <a:r>
              <a:rPr lang="zh-CN" altLang="en-US" sz="2000"/>
              <a:t>差别</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57860" y="2058035"/>
            <a:ext cx="10015855" cy="4154170"/>
          </a:xfrm>
          <a:prstGeom prst="rect">
            <a:avLst/>
          </a:prstGeom>
          <a:noFill/>
        </p:spPr>
        <p:txBody>
          <a:bodyPr wrap="square" rtlCol="0">
            <a:spAutoFit/>
          </a:bodyPr>
          <a:lstStyle/>
          <a:p>
            <a:pPr indent="0">
              <a:buNone/>
            </a:pPr>
            <a:r>
              <a:rPr lang="zh-CN" altLang="en-US" sz="2400" dirty="0">
                <a:solidFill>
                  <a:schemeClr val="tx1"/>
                </a:solidFill>
              </a:rPr>
              <a:t>①JDK版本的最低依赖从1.7变成了1.8；</a:t>
            </a:r>
          </a:p>
          <a:p>
            <a:pPr indent="0">
              <a:buNone/>
            </a:pPr>
            <a:r>
              <a:rPr lang="zh-CN" altLang="en-US" sz="2400" dirty="0">
                <a:solidFill>
                  <a:schemeClr val="tx1"/>
                </a:solidFill>
              </a:rPr>
              <a:t>②HDFS支持可擦除编码（Erasure Encoding）；</a:t>
            </a:r>
          </a:p>
          <a:p>
            <a:pPr indent="0">
              <a:buNone/>
            </a:pPr>
            <a:r>
              <a:rPr lang="zh-CN" altLang="en-US" sz="2400" dirty="0">
                <a:solidFill>
                  <a:schemeClr val="tx1"/>
                </a:solidFill>
              </a:rPr>
              <a:t>③Timeline Server v2版本；</a:t>
            </a:r>
          </a:p>
          <a:p>
            <a:pPr indent="0">
              <a:buNone/>
            </a:pPr>
            <a:r>
              <a:rPr lang="zh-CN" altLang="en-US" sz="2400" dirty="0">
                <a:solidFill>
                  <a:schemeClr val="tx1"/>
                </a:solidFill>
              </a:rPr>
              <a:t>④hadoop-client这个依赖分为hadoop-client-api和hadoop-client-runtime两个依赖；</a:t>
            </a:r>
          </a:p>
          <a:p>
            <a:pPr indent="0">
              <a:buNone/>
            </a:pPr>
            <a:r>
              <a:rPr lang="zh-CN" altLang="en-US" sz="2400" dirty="0">
                <a:solidFill>
                  <a:schemeClr val="tx1"/>
                </a:solidFill>
              </a:rPr>
              <a:t>⑤支持随机container和分布式调度；</a:t>
            </a:r>
          </a:p>
          <a:p>
            <a:pPr indent="0">
              <a:buNone/>
            </a:pPr>
            <a:r>
              <a:rPr lang="zh-CN" altLang="en-US" sz="2400" dirty="0">
                <a:solidFill>
                  <a:schemeClr val="tx1"/>
                </a:solidFill>
              </a:rPr>
              <a:t>⑥MR进行了task级别的本地优化，性能提升30%；</a:t>
            </a:r>
          </a:p>
          <a:p>
            <a:pPr indent="0">
              <a:buNone/>
            </a:pPr>
            <a:r>
              <a:rPr lang="zh-CN" altLang="en-US" sz="2400" dirty="0">
                <a:solidFill>
                  <a:schemeClr val="tx1"/>
                </a:solidFill>
              </a:rPr>
              <a:t>⑦支持多个Standby状态的NameNode；</a:t>
            </a:r>
          </a:p>
          <a:p>
            <a:pPr indent="0">
              <a:buNone/>
            </a:pPr>
            <a:r>
              <a:rPr lang="zh-CN" altLang="en-US" sz="2400" dirty="0">
                <a:solidFill>
                  <a:schemeClr val="tx1"/>
                </a:solidFill>
              </a:rPr>
              <a:t>⑧多个端口被改动；</a:t>
            </a:r>
          </a:p>
          <a:p>
            <a:pPr indent="0">
              <a:buNone/>
            </a:pPr>
            <a:r>
              <a:rPr lang="zh-CN" altLang="en-US" sz="2400" dirty="0">
                <a:solidFill>
                  <a:schemeClr val="tx1"/>
                </a:solidFill>
              </a:rPr>
              <a:t>⑨支持微软的Azure分布式文件系统和阿里的aliyun分布式文件系统；</a:t>
            </a:r>
          </a:p>
          <a:p>
            <a:pPr indent="0">
              <a:buNone/>
            </a:pPr>
            <a:r>
              <a:rPr lang="zh-CN" altLang="en-US" sz="2400" dirty="0">
                <a:solidFill>
                  <a:schemeClr val="tx1"/>
                </a:solidFill>
              </a:rPr>
              <a:t>⑩datanode内部添加了负载均衡；</a:t>
            </a:r>
          </a:p>
        </p:txBody>
      </p:sp>
      <p:sp>
        <p:nvSpPr>
          <p:cNvPr id="3" name="TextBox 6"/>
          <p:cNvSpPr txBox="1"/>
          <p:nvPr/>
        </p:nvSpPr>
        <p:spPr>
          <a:xfrm>
            <a:off x="1130300" y="828040"/>
            <a:ext cx="7226935" cy="521970"/>
          </a:xfrm>
          <a:prstGeom prst="rect">
            <a:avLst/>
          </a:prstGeom>
          <a:noFill/>
        </p:spPr>
        <p:txBody>
          <a:bodyPr wrap="square" rtlCol="0">
            <a:spAutoFit/>
          </a:bodyPr>
          <a:lstStyle/>
          <a:p>
            <a:r>
              <a:rPr lang="en-US" altLang="zh-CN" sz="2800" b="1" dirty="0">
                <a:sym typeface="+mn-ea"/>
              </a:rPr>
              <a:t>1.3.3</a:t>
            </a:r>
            <a:r>
              <a:rPr lang="zh-CN" altLang="en-US" sz="2800" b="1" dirty="0">
                <a:sym typeface="+mn-ea"/>
              </a:rPr>
              <a:t>  </a:t>
            </a:r>
            <a:r>
              <a:rPr lang="en-US" altLang="zh-CN" sz="2800" b="1" dirty="0">
                <a:sym typeface="+mn-ea"/>
              </a:rPr>
              <a:t>Hadoop</a:t>
            </a:r>
            <a:r>
              <a:rPr lang="zh-CN" altLang="en-US" sz="2800" b="1" dirty="0">
                <a:sym typeface="+mn-ea"/>
              </a:rPr>
              <a:t>版本演变</a:t>
            </a:r>
            <a:endParaRPr lang="zh-CN" altLang="en-US" sz="2800" b="1" dirty="0">
              <a:solidFill>
                <a:srgbClr val="FF0000"/>
              </a:solidFill>
              <a:sym typeface="+mn-ea"/>
            </a:endParaRPr>
          </a:p>
        </p:txBody>
      </p:sp>
      <p:sp>
        <p:nvSpPr>
          <p:cNvPr id="5" name="文本框 4"/>
          <p:cNvSpPr txBox="1"/>
          <p:nvPr/>
        </p:nvSpPr>
        <p:spPr>
          <a:xfrm>
            <a:off x="850265" y="1548130"/>
            <a:ext cx="7391400" cy="368300"/>
          </a:xfrm>
          <a:prstGeom prst="rect">
            <a:avLst/>
          </a:prstGeom>
          <a:noFill/>
        </p:spPr>
        <p:txBody>
          <a:bodyPr wrap="square" rtlCol="0">
            <a:spAutoFit/>
          </a:bodyPr>
          <a:lstStyle/>
          <a:p>
            <a:r>
              <a:rPr lang="en-US" altLang="zh-CN">
                <a:sym typeface="+mn-ea"/>
              </a:rPr>
              <a:t>Hadoop3.x</a:t>
            </a:r>
            <a:r>
              <a:rPr lang="zh-CN" altLang="en-US">
                <a:sym typeface="+mn-ea"/>
              </a:rPr>
              <a:t>与</a:t>
            </a:r>
            <a:r>
              <a:rPr lang="en-US" altLang="zh-CN">
                <a:sym typeface="+mn-ea"/>
              </a:rPr>
              <a:t>Hadoop2.x</a:t>
            </a:r>
            <a:r>
              <a:rPr lang="zh-CN" altLang="en-US">
                <a:sym typeface="+mn-ea"/>
              </a:rPr>
              <a:t>区别</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6"/>
          <p:cNvSpPr txBox="1"/>
          <p:nvPr/>
        </p:nvSpPr>
        <p:spPr>
          <a:xfrm>
            <a:off x="1130300" y="828040"/>
            <a:ext cx="7226935" cy="521970"/>
          </a:xfrm>
          <a:prstGeom prst="rect">
            <a:avLst/>
          </a:prstGeom>
          <a:noFill/>
        </p:spPr>
        <p:txBody>
          <a:bodyPr wrap="square" rtlCol="0">
            <a:spAutoFit/>
          </a:bodyPr>
          <a:lstStyle/>
          <a:p>
            <a:r>
              <a:rPr lang="en-US" altLang="zh-CN" sz="2800" b="1" dirty="0">
                <a:sym typeface="+mn-ea"/>
              </a:rPr>
              <a:t>1.3.4</a:t>
            </a:r>
            <a:r>
              <a:rPr lang="zh-CN" altLang="en-US" sz="2800" b="1" dirty="0">
                <a:sym typeface="+mn-ea"/>
              </a:rPr>
              <a:t>  </a:t>
            </a:r>
            <a:r>
              <a:rPr lang="en-US" altLang="zh-CN" sz="2800" b="1" dirty="0">
                <a:sym typeface="+mn-ea"/>
              </a:rPr>
              <a:t>Hadoop</a:t>
            </a:r>
            <a:r>
              <a:rPr lang="zh-CN" altLang="en-US" sz="2800" b="1" dirty="0">
                <a:sym typeface="+mn-ea"/>
              </a:rPr>
              <a:t>发行版本</a:t>
            </a:r>
            <a:endParaRPr lang="zh-CN" altLang="en-US" sz="2800" b="1" dirty="0">
              <a:solidFill>
                <a:srgbClr val="FF0000"/>
              </a:solidFill>
              <a:sym typeface="+mn-ea"/>
            </a:endParaRPr>
          </a:p>
        </p:txBody>
      </p:sp>
      <p:sp>
        <p:nvSpPr>
          <p:cNvPr id="4" name="任意多边形 3"/>
          <p:cNvSpPr/>
          <p:nvPr>
            <p:custDataLst>
              <p:tags r:id="rId1"/>
            </p:custDataLst>
          </p:nvPr>
        </p:nvSpPr>
        <p:spPr>
          <a:xfrm rot="16200000">
            <a:off x="3792247" y="3260263"/>
            <a:ext cx="2199775" cy="869079"/>
          </a:xfrm>
          <a:custGeom>
            <a:avLst/>
            <a:gdLst>
              <a:gd name="connsiteX0" fmla="*/ 328998 w 2199775"/>
              <a:gd name="connsiteY0" fmla="*/ 0 h 869079"/>
              <a:gd name="connsiteX1" fmla="*/ 440479 w 2199775"/>
              <a:gd name="connsiteY1" fmla="*/ 135115 h 869079"/>
              <a:gd name="connsiteX2" fmla="*/ 1099887 w 2199775"/>
              <a:gd name="connsiteY2" fmla="*/ 408251 h 869079"/>
              <a:gd name="connsiteX3" fmla="*/ 1759295 w 2199775"/>
              <a:gd name="connsiteY3" fmla="*/ 135115 h 869079"/>
              <a:gd name="connsiteX4" fmla="*/ 1870776 w 2199775"/>
              <a:gd name="connsiteY4" fmla="*/ 0 h 869079"/>
              <a:gd name="connsiteX5" fmla="*/ 2199775 w 2199775"/>
              <a:gd name="connsiteY5" fmla="*/ 328998 h 869079"/>
              <a:gd name="connsiteX6" fmla="*/ 2175081 w 2199775"/>
              <a:gd name="connsiteY6" fmla="*/ 362021 h 869079"/>
              <a:gd name="connsiteX7" fmla="*/ 1099887 w 2199775"/>
              <a:gd name="connsiteY7" fmla="*/ 869079 h 869079"/>
              <a:gd name="connsiteX8" fmla="*/ 24694 w 2199775"/>
              <a:gd name="connsiteY8" fmla="*/ 362021 h 869079"/>
              <a:gd name="connsiteX9" fmla="*/ 0 w 2199775"/>
              <a:gd name="connsiteY9" fmla="*/ 328998 h 869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9775" h="869079">
                <a:moveTo>
                  <a:pt x="328998" y="0"/>
                </a:moveTo>
                <a:lnTo>
                  <a:pt x="440479" y="135115"/>
                </a:lnTo>
                <a:cubicBezTo>
                  <a:pt x="609236" y="303873"/>
                  <a:pt x="842372" y="408251"/>
                  <a:pt x="1099887" y="408251"/>
                </a:cubicBezTo>
                <a:cubicBezTo>
                  <a:pt x="1357402" y="408251"/>
                  <a:pt x="1590538" y="303873"/>
                  <a:pt x="1759295" y="135115"/>
                </a:cubicBezTo>
                <a:lnTo>
                  <a:pt x="1870776" y="0"/>
                </a:lnTo>
                <a:lnTo>
                  <a:pt x="2199775" y="328998"/>
                </a:lnTo>
                <a:lnTo>
                  <a:pt x="2175081" y="362021"/>
                </a:lnTo>
                <a:cubicBezTo>
                  <a:pt x="1919516" y="671694"/>
                  <a:pt x="1532752" y="869079"/>
                  <a:pt x="1099887" y="869079"/>
                </a:cubicBezTo>
                <a:cubicBezTo>
                  <a:pt x="667022" y="869079"/>
                  <a:pt x="280259" y="671694"/>
                  <a:pt x="24694" y="362021"/>
                </a:cubicBezTo>
                <a:lnTo>
                  <a:pt x="0" y="328998"/>
                </a:lnTo>
                <a:close/>
              </a:path>
            </a:pathLst>
          </a:custGeom>
          <a:solidFill>
            <a:srgbClr val="0F6FC6"/>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endParaRPr lang="zh-CN" altLang="en-US" kern="0">
              <a:solidFill>
                <a:srgbClr val="FFFFFF"/>
              </a:solidFill>
              <a:sym typeface="Arial" panose="020B0604020202020204" pitchFamily="34" charset="0"/>
            </a:endParaRPr>
          </a:p>
        </p:txBody>
      </p:sp>
      <p:sp>
        <p:nvSpPr>
          <p:cNvPr id="9" name="任意多边形 8"/>
          <p:cNvSpPr/>
          <p:nvPr>
            <p:custDataLst>
              <p:tags r:id="rId2"/>
            </p:custDataLst>
          </p:nvPr>
        </p:nvSpPr>
        <p:spPr>
          <a:xfrm>
            <a:off x="4478047" y="2574463"/>
            <a:ext cx="2199775" cy="869079"/>
          </a:xfrm>
          <a:custGeom>
            <a:avLst/>
            <a:gdLst>
              <a:gd name="connsiteX0" fmla="*/ 328998 w 2199775"/>
              <a:gd name="connsiteY0" fmla="*/ 0 h 869079"/>
              <a:gd name="connsiteX1" fmla="*/ 440479 w 2199775"/>
              <a:gd name="connsiteY1" fmla="*/ 135115 h 869079"/>
              <a:gd name="connsiteX2" fmla="*/ 1099887 w 2199775"/>
              <a:gd name="connsiteY2" fmla="*/ 408251 h 869079"/>
              <a:gd name="connsiteX3" fmla="*/ 1759295 w 2199775"/>
              <a:gd name="connsiteY3" fmla="*/ 135115 h 869079"/>
              <a:gd name="connsiteX4" fmla="*/ 1870776 w 2199775"/>
              <a:gd name="connsiteY4" fmla="*/ 0 h 869079"/>
              <a:gd name="connsiteX5" fmla="*/ 2199775 w 2199775"/>
              <a:gd name="connsiteY5" fmla="*/ 328998 h 869079"/>
              <a:gd name="connsiteX6" fmla="*/ 2175081 w 2199775"/>
              <a:gd name="connsiteY6" fmla="*/ 362021 h 869079"/>
              <a:gd name="connsiteX7" fmla="*/ 1099887 w 2199775"/>
              <a:gd name="connsiteY7" fmla="*/ 869079 h 869079"/>
              <a:gd name="connsiteX8" fmla="*/ 24694 w 2199775"/>
              <a:gd name="connsiteY8" fmla="*/ 362021 h 869079"/>
              <a:gd name="connsiteX9" fmla="*/ 0 w 2199775"/>
              <a:gd name="connsiteY9" fmla="*/ 328998 h 869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9775" h="869079">
                <a:moveTo>
                  <a:pt x="328998" y="0"/>
                </a:moveTo>
                <a:lnTo>
                  <a:pt x="440479" y="135115"/>
                </a:lnTo>
                <a:cubicBezTo>
                  <a:pt x="609236" y="303873"/>
                  <a:pt x="842372" y="408251"/>
                  <a:pt x="1099887" y="408251"/>
                </a:cubicBezTo>
                <a:cubicBezTo>
                  <a:pt x="1357402" y="408251"/>
                  <a:pt x="1590538" y="303873"/>
                  <a:pt x="1759295" y="135115"/>
                </a:cubicBezTo>
                <a:lnTo>
                  <a:pt x="1870776" y="0"/>
                </a:lnTo>
                <a:lnTo>
                  <a:pt x="2199775" y="328998"/>
                </a:lnTo>
                <a:lnTo>
                  <a:pt x="2175081" y="362021"/>
                </a:lnTo>
                <a:cubicBezTo>
                  <a:pt x="1919516" y="671694"/>
                  <a:pt x="1532752" y="869079"/>
                  <a:pt x="1099887" y="869079"/>
                </a:cubicBezTo>
                <a:cubicBezTo>
                  <a:pt x="667022" y="869079"/>
                  <a:pt x="280259" y="671694"/>
                  <a:pt x="24694" y="362021"/>
                </a:cubicBezTo>
                <a:lnTo>
                  <a:pt x="0" y="328998"/>
                </a:lnTo>
                <a:close/>
              </a:path>
            </a:pathLst>
          </a:custGeom>
          <a:solidFill>
            <a:srgbClr val="009DD9"/>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endParaRPr lang="zh-CN" altLang="en-US" kern="0">
              <a:solidFill>
                <a:srgbClr val="FFFFFF"/>
              </a:solidFill>
              <a:sym typeface="Arial" panose="020B0604020202020204" pitchFamily="34" charset="0"/>
            </a:endParaRPr>
          </a:p>
        </p:txBody>
      </p:sp>
      <p:sp>
        <p:nvSpPr>
          <p:cNvPr id="10" name="任意多边形 9"/>
          <p:cNvSpPr/>
          <p:nvPr>
            <p:custDataLst>
              <p:tags r:id="rId3"/>
            </p:custDataLst>
          </p:nvPr>
        </p:nvSpPr>
        <p:spPr>
          <a:xfrm rot="5400000">
            <a:off x="5163847" y="3260263"/>
            <a:ext cx="2199775" cy="869079"/>
          </a:xfrm>
          <a:custGeom>
            <a:avLst/>
            <a:gdLst>
              <a:gd name="connsiteX0" fmla="*/ 328998 w 2199775"/>
              <a:gd name="connsiteY0" fmla="*/ 0 h 869079"/>
              <a:gd name="connsiteX1" fmla="*/ 440479 w 2199775"/>
              <a:gd name="connsiteY1" fmla="*/ 135115 h 869079"/>
              <a:gd name="connsiteX2" fmla="*/ 1099887 w 2199775"/>
              <a:gd name="connsiteY2" fmla="*/ 408251 h 869079"/>
              <a:gd name="connsiteX3" fmla="*/ 1759295 w 2199775"/>
              <a:gd name="connsiteY3" fmla="*/ 135115 h 869079"/>
              <a:gd name="connsiteX4" fmla="*/ 1870776 w 2199775"/>
              <a:gd name="connsiteY4" fmla="*/ 0 h 869079"/>
              <a:gd name="connsiteX5" fmla="*/ 2199775 w 2199775"/>
              <a:gd name="connsiteY5" fmla="*/ 328998 h 869079"/>
              <a:gd name="connsiteX6" fmla="*/ 2175081 w 2199775"/>
              <a:gd name="connsiteY6" fmla="*/ 362021 h 869079"/>
              <a:gd name="connsiteX7" fmla="*/ 1099887 w 2199775"/>
              <a:gd name="connsiteY7" fmla="*/ 869079 h 869079"/>
              <a:gd name="connsiteX8" fmla="*/ 24694 w 2199775"/>
              <a:gd name="connsiteY8" fmla="*/ 362021 h 869079"/>
              <a:gd name="connsiteX9" fmla="*/ 0 w 2199775"/>
              <a:gd name="connsiteY9" fmla="*/ 328998 h 869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9775" h="869079">
                <a:moveTo>
                  <a:pt x="328998" y="0"/>
                </a:moveTo>
                <a:lnTo>
                  <a:pt x="440479" y="135115"/>
                </a:lnTo>
                <a:cubicBezTo>
                  <a:pt x="609236" y="303873"/>
                  <a:pt x="842372" y="408251"/>
                  <a:pt x="1099887" y="408251"/>
                </a:cubicBezTo>
                <a:cubicBezTo>
                  <a:pt x="1357402" y="408251"/>
                  <a:pt x="1590538" y="303873"/>
                  <a:pt x="1759295" y="135115"/>
                </a:cubicBezTo>
                <a:lnTo>
                  <a:pt x="1870776" y="0"/>
                </a:lnTo>
                <a:lnTo>
                  <a:pt x="2199775" y="328998"/>
                </a:lnTo>
                <a:lnTo>
                  <a:pt x="2175081" y="362021"/>
                </a:lnTo>
                <a:cubicBezTo>
                  <a:pt x="1919516" y="671694"/>
                  <a:pt x="1532752" y="869079"/>
                  <a:pt x="1099887" y="869079"/>
                </a:cubicBezTo>
                <a:cubicBezTo>
                  <a:pt x="667022" y="869079"/>
                  <a:pt x="280259" y="671694"/>
                  <a:pt x="24694" y="362021"/>
                </a:cubicBezTo>
                <a:lnTo>
                  <a:pt x="0" y="328998"/>
                </a:lnTo>
                <a:close/>
              </a:path>
            </a:pathLst>
          </a:custGeom>
          <a:solidFill>
            <a:srgbClr val="0BD0D9"/>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endParaRPr lang="zh-CN" altLang="en-US" kern="0">
              <a:solidFill>
                <a:srgbClr val="FFFFFF"/>
              </a:solidFill>
              <a:sym typeface="Arial" panose="020B0604020202020204" pitchFamily="34" charset="0"/>
            </a:endParaRPr>
          </a:p>
        </p:txBody>
      </p:sp>
      <p:sp>
        <p:nvSpPr>
          <p:cNvPr id="19" name="任意多边形 18"/>
          <p:cNvSpPr/>
          <p:nvPr>
            <p:custDataLst>
              <p:tags r:id="rId4"/>
            </p:custDataLst>
          </p:nvPr>
        </p:nvSpPr>
        <p:spPr>
          <a:xfrm rot="10800000">
            <a:off x="4478047" y="3946063"/>
            <a:ext cx="2199775" cy="869079"/>
          </a:xfrm>
          <a:custGeom>
            <a:avLst/>
            <a:gdLst>
              <a:gd name="connsiteX0" fmla="*/ 328998 w 2199775"/>
              <a:gd name="connsiteY0" fmla="*/ 0 h 869079"/>
              <a:gd name="connsiteX1" fmla="*/ 440479 w 2199775"/>
              <a:gd name="connsiteY1" fmla="*/ 135115 h 869079"/>
              <a:gd name="connsiteX2" fmla="*/ 1099887 w 2199775"/>
              <a:gd name="connsiteY2" fmla="*/ 408251 h 869079"/>
              <a:gd name="connsiteX3" fmla="*/ 1759295 w 2199775"/>
              <a:gd name="connsiteY3" fmla="*/ 135115 h 869079"/>
              <a:gd name="connsiteX4" fmla="*/ 1870776 w 2199775"/>
              <a:gd name="connsiteY4" fmla="*/ 0 h 869079"/>
              <a:gd name="connsiteX5" fmla="*/ 2199775 w 2199775"/>
              <a:gd name="connsiteY5" fmla="*/ 328998 h 869079"/>
              <a:gd name="connsiteX6" fmla="*/ 2175081 w 2199775"/>
              <a:gd name="connsiteY6" fmla="*/ 362021 h 869079"/>
              <a:gd name="connsiteX7" fmla="*/ 1099887 w 2199775"/>
              <a:gd name="connsiteY7" fmla="*/ 869079 h 869079"/>
              <a:gd name="connsiteX8" fmla="*/ 24694 w 2199775"/>
              <a:gd name="connsiteY8" fmla="*/ 362021 h 869079"/>
              <a:gd name="connsiteX9" fmla="*/ 0 w 2199775"/>
              <a:gd name="connsiteY9" fmla="*/ 328998 h 869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9775" h="869079">
                <a:moveTo>
                  <a:pt x="328998" y="0"/>
                </a:moveTo>
                <a:lnTo>
                  <a:pt x="440479" y="135115"/>
                </a:lnTo>
                <a:cubicBezTo>
                  <a:pt x="609236" y="303873"/>
                  <a:pt x="842372" y="408251"/>
                  <a:pt x="1099887" y="408251"/>
                </a:cubicBezTo>
                <a:cubicBezTo>
                  <a:pt x="1357402" y="408251"/>
                  <a:pt x="1590538" y="303873"/>
                  <a:pt x="1759295" y="135115"/>
                </a:cubicBezTo>
                <a:lnTo>
                  <a:pt x="1870776" y="0"/>
                </a:lnTo>
                <a:lnTo>
                  <a:pt x="2199775" y="328998"/>
                </a:lnTo>
                <a:lnTo>
                  <a:pt x="2175081" y="362021"/>
                </a:lnTo>
                <a:cubicBezTo>
                  <a:pt x="1919516" y="671694"/>
                  <a:pt x="1532752" y="869079"/>
                  <a:pt x="1099887" y="869079"/>
                </a:cubicBezTo>
                <a:cubicBezTo>
                  <a:pt x="667022" y="869079"/>
                  <a:pt x="280259" y="671694"/>
                  <a:pt x="24694" y="362021"/>
                </a:cubicBezTo>
                <a:lnTo>
                  <a:pt x="0" y="328998"/>
                </a:lnTo>
                <a:close/>
              </a:path>
            </a:pathLst>
          </a:custGeom>
          <a:solidFill>
            <a:srgbClr val="10CF9B"/>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endParaRPr lang="zh-CN" altLang="en-US" kern="0">
              <a:solidFill>
                <a:srgbClr val="FFFFFF"/>
              </a:solidFill>
              <a:sym typeface="Arial" panose="020B0604020202020204" pitchFamily="34" charset="0"/>
            </a:endParaRPr>
          </a:p>
        </p:txBody>
      </p:sp>
      <p:sp>
        <p:nvSpPr>
          <p:cNvPr id="23" name="任意多边形 22"/>
          <p:cNvSpPr/>
          <p:nvPr>
            <p:custDataLst>
              <p:tags r:id="rId5"/>
            </p:custDataLst>
          </p:nvPr>
        </p:nvSpPr>
        <p:spPr>
          <a:xfrm rot="2616624">
            <a:off x="6199293" y="2455676"/>
            <a:ext cx="780792" cy="382931"/>
          </a:xfrm>
          <a:custGeom>
            <a:avLst/>
            <a:gdLst>
              <a:gd name="connsiteX0" fmla="*/ 674332 w 1348665"/>
              <a:gd name="connsiteY0" fmla="*/ 0 h 661438"/>
              <a:gd name="connsiteX1" fmla="*/ 1336381 w 1348665"/>
              <a:gd name="connsiteY1" fmla="*/ 539585 h 661438"/>
              <a:gd name="connsiteX2" fmla="*/ 1348665 w 1348665"/>
              <a:gd name="connsiteY2" fmla="*/ 661438 h 661438"/>
              <a:gd name="connsiteX3" fmla="*/ 0 w 1348665"/>
              <a:gd name="connsiteY3" fmla="*/ 661438 h 661438"/>
              <a:gd name="connsiteX4" fmla="*/ 12284 w 1348665"/>
              <a:gd name="connsiteY4" fmla="*/ 539585 h 661438"/>
              <a:gd name="connsiteX5" fmla="*/ 674332 w 1348665"/>
              <a:gd name="connsiteY5" fmla="*/ 0 h 66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8665" h="661438">
                <a:moveTo>
                  <a:pt x="674332" y="0"/>
                </a:moveTo>
                <a:cubicBezTo>
                  <a:pt x="1000902" y="0"/>
                  <a:pt x="1273367" y="231644"/>
                  <a:pt x="1336381" y="539585"/>
                </a:cubicBezTo>
                <a:lnTo>
                  <a:pt x="1348665" y="661438"/>
                </a:lnTo>
                <a:lnTo>
                  <a:pt x="0" y="661438"/>
                </a:lnTo>
                <a:lnTo>
                  <a:pt x="12284" y="539585"/>
                </a:lnTo>
                <a:cubicBezTo>
                  <a:pt x="75297" y="231644"/>
                  <a:pt x="347763" y="0"/>
                  <a:pt x="674332" y="0"/>
                </a:cubicBezTo>
                <a:close/>
              </a:path>
            </a:pathLst>
          </a:custGeom>
          <a:solidFill>
            <a:srgbClr val="EBEBEB"/>
          </a:solidFill>
        </p:spPr>
        <p:txBody>
          <a:bodyPr rot="0" spcFirstLastPara="0" vertOverflow="overflow" horzOverflow="overflow" vert="horz" wrap="square" lIns="91440" tIns="45720" rIns="91440" bIns="45720" numCol="1" spcCol="0" rtlCol="0" fromWordArt="0" anchor="ctr" anchorCtr="0" forceAA="0" compatLnSpc="1">
            <a:normAutofit fontScale="92500" lnSpcReduction="10000"/>
          </a:bodyPr>
          <a:lstStyle/>
          <a:p>
            <a:pPr algn="ctr">
              <a:lnSpc>
                <a:spcPct val="130000"/>
              </a:lnSpc>
            </a:pPr>
            <a:r>
              <a:rPr lang="en-US" altLang="zh-CN" b="1" kern="0" dirty="0">
                <a:solidFill>
                  <a:srgbClr val="000000"/>
                </a:solidFill>
                <a:sym typeface="Arial" panose="020B0604020202020204" pitchFamily="34" charset="0"/>
              </a:rPr>
              <a:t>01</a:t>
            </a:r>
            <a:endParaRPr lang="zh-CN" altLang="en-US" b="1" kern="0" dirty="0">
              <a:solidFill>
                <a:srgbClr val="000000"/>
              </a:solidFill>
              <a:sym typeface="Arial" panose="020B0604020202020204" pitchFamily="34" charset="0"/>
            </a:endParaRPr>
          </a:p>
        </p:txBody>
      </p:sp>
      <p:sp>
        <p:nvSpPr>
          <p:cNvPr id="21" name="任意多边形 20"/>
          <p:cNvSpPr/>
          <p:nvPr>
            <p:custDataLst>
              <p:tags r:id="rId6"/>
            </p:custDataLst>
          </p:nvPr>
        </p:nvSpPr>
        <p:spPr>
          <a:xfrm rot="18983376" flipV="1">
            <a:off x="6199293" y="4515077"/>
            <a:ext cx="780792" cy="382931"/>
          </a:xfrm>
          <a:custGeom>
            <a:avLst/>
            <a:gdLst>
              <a:gd name="connsiteX0" fmla="*/ 674332 w 1348665"/>
              <a:gd name="connsiteY0" fmla="*/ 0 h 661438"/>
              <a:gd name="connsiteX1" fmla="*/ 1336381 w 1348665"/>
              <a:gd name="connsiteY1" fmla="*/ 539585 h 661438"/>
              <a:gd name="connsiteX2" fmla="*/ 1348665 w 1348665"/>
              <a:gd name="connsiteY2" fmla="*/ 661438 h 661438"/>
              <a:gd name="connsiteX3" fmla="*/ 0 w 1348665"/>
              <a:gd name="connsiteY3" fmla="*/ 661438 h 661438"/>
              <a:gd name="connsiteX4" fmla="*/ 12284 w 1348665"/>
              <a:gd name="connsiteY4" fmla="*/ 539585 h 661438"/>
              <a:gd name="connsiteX5" fmla="*/ 674332 w 1348665"/>
              <a:gd name="connsiteY5" fmla="*/ 0 h 66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8665" h="661438">
                <a:moveTo>
                  <a:pt x="674332" y="0"/>
                </a:moveTo>
                <a:cubicBezTo>
                  <a:pt x="1000902" y="0"/>
                  <a:pt x="1273367" y="231644"/>
                  <a:pt x="1336381" y="539585"/>
                </a:cubicBezTo>
                <a:lnTo>
                  <a:pt x="1348665" y="661438"/>
                </a:lnTo>
                <a:lnTo>
                  <a:pt x="0" y="661438"/>
                </a:lnTo>
                <a:lnTo>
                  <a:pt x="12284" y="539585"/>
                </a:lnTo>
                <a:cubicBezTo>
                  <a:pt x="75297" y="231644"/>
                  <a:pt x="347763" y="0"/>
                  <a:pt x="674332" y="0"/>
                </a:cubicBezTo>
                <a:close/>
              </a:path>
            </a:pathLst>
          </a:custGeom>
          <a:solidFill>
            <a:srgbClr val="EBEBEB"/>
          </a:solidFill>
        </p:spPr>
        <p:txBody>
          <a:bodyPr rot="0" spcFirstLastPara="0" vertOverflow="overflow" horzOverflow="overflow" vert="horz" wrap="square" lIns="91440" tIns="45720" rIns="91440" bIns="45720" numCol="1" spcCol="0" rtlCol="0" fromWordArt="0" anchor="ctr" anchorCtr="0" forceAA="0" compatLnSpc="1">
            <a:normAutofit fontScale="92500" lnSpcReduction="10000"/>
          </a:bodyPr>
          <a:lstStyle/>
          <a:p>
            <a:pPr algn="ctr">
              <a:lnSpc>
                <a:spcPct val="130000"/>
              </a:lnSpc>
            </a:pPr>
            <a:r>
              <a:rPr lang="en-US" altLang="zh-CN" b="1" kern="0" dirty="0">
                <a:solidFill>
                  <a:srgbClr val="000000"/>
                </a:solidFill>
                <a:sym typeface="Arial" panose="020B0604020202020204" pitchFamily="34" charset="0"/>
              </a:rPr>
              <a:t>02</a:t>
            </a:r>
            <a:endParaRPr lang="zh-CN" altLang="en-US" b="1" kern="0" dirty="0">
              <a:solidFill>
                <a:srgbClr val="000000"/>
              </a:solidFill>
              <a:sym typeface="Arial" panose="020B0604020202020204" pitchFamily="34" charset="0"/>
            </a:endParaRPr>
          </a:p>
        </p:txBody>
      </p:sp>
      <p:sp>
        <p:nvSpPr>
          <p:cNvPr id="11" name="任意多边形 10"/>
          <p:cNvSpPr/>
          <p:nvPr>
            <p:custDataLst>
              <p:tags r:id="rId7"/>
            </p:custDataLst>
          </p:nvPr>
        </p:nvSpPr>
        <p:spPr>
          <a:xfrm rot="18983376" flipH="1">
            <a:off x="4163050" y="2470189"/>
            <a:ext cx="780792" cy="382931"/>
          </a:xfrm>
          <a:custGeom>
            <a:avLst/>
            <a:gdLst>
              <a:gd name="connsiteX0" fmla="*/ 674332 w 1348665"/>
              <a:gd name="connsiteY0" fmla="*/ 0 h 661438"/>
              <a:gd name="connsiteX1" fmla="*/ 1336381 w 1348665"/>
              <a:gd name="connsiteY1" fmla="*/ 539585 h 661438"/>
              <a:gd name="connsiteX2" fmla="*/ 1348665 w 1348665"/>
              <a:gd name="connsiteY2" fmla="*/ 661438 h 661438"/>
              <a:gd name="connsiteX3" fmla="*/ 0 w 1348665"/>
              <a:gd name="connsiteY3" fmla="*/ 661438 h 661438"/>
              <a:gd name="connsiteX4" fmla="*/ 12284 w 1348665"/>
              <a:gd name="connsiteY4" fmla="*/ 539585 h 661438"/>
              <a:gd name="connsiteX5" fmla="*/ 674332 w 1348665"/>
              <a:gd name="connsiteY5" fmla="*/ 0 h 66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8665" h="661438">
                <a:moveTo>
                  <a:pt x="674332" y="0"/>
                </a:moveTo>
                <a:cubicBezTo>
                  <a:pt x="1000902" y="0"/>
                  <a:pt x="1273367" y="231644"/>
                  <a:pt x="1336381" y="539585"/>
                </a:cubicBezTo>
                <a:lnTo>
                  <a:pt x="1348665" y="661438"/>
                </a:lnTo>
                <a:lnTo>
                  <a:pt x="0" y="661438"/>
                </a:lnTo>
                <a:lnTo>
                  <a:pt x="12284" y="539585"/>
                </a:lnTo>
                <a:cubicBezTo>
                  <a:pt x="75297" y="231644"/>
                  <a:pt x="347763" y="0"/>
                  <a:pt x="674332" y="0"/>
                </a:cubicBezTo>
                <a:close/>
              </a:path>
            </a:pathLst>
          </a:custGeom>
          <a:solidFill>
            <a:srgbClr val="EBEBEB"/>
          </a:solidFill>
        </p:spPr>
        <p:txBody>
          <a:bodyPr rot="0" spcFirstLastPara="0" vertOverflow="overflow" horzOverflow="overflow" vert="horz" wrap="square" lIns="91440" tIns="45720" rIns="91440" bIns="45720" numCol="1" spcCol="0" rtlCol="0" fromWordArt="0" anchor="ctr" anchorCtr="0" forceAA="0" compatLnSpc="1">
            <a:normAutofit fontScale="92500" lnSpcReduction="10000"/>
          </a:bodyPr>
          <a:lstStyle/>
          <a:p>
            <a:pPr algn="ctr">
              <a:lnSpc>
                <a:spcPct val="130000"/>
              </a:lnSpc>
            </a:pPr>
            <a:r>
              <a:rPr lang="en-US" altLang="zh-CN" b="1" kern="0" dirty="0">
                <a:solidFill>
                  <a:srgbClr val="000000"/>
                </a:solidFill>
                <a:sym typeface="Arial" panose="020B0604020202020204" pitchFamily="34" charset="0"/>
              </a:rPr>
              <a:t>04</a:t>
            </a:r>
            <a:endParaRPr lang="zh-CN" altLang="en-US" b="1" kern="0" dirty="0">
              <a:solidFill>
                <a:srgbClr val="000000"/>
              </a:solidFill>
              <a:sym typeface="Arial" panose="020B0604020202020204" pitchFamily="34" charset="0"/>
            </a:endParaRPr>
          </a:p>
        </p:txBody>
      </p:sp>
      <p:sp>
        <p:nvSpPr>
          <p:cNvPr id="25" name="任意多边形 24"/>
          <p:cNvSpPr/>
          <p:nvPr>
            <p:custDataLst>
              <p:tags r:id="rId8"/>
            </p:custDataLst>
          </p:nvPr>
        </p:nvSpPr>
        <p:spPr>
          <a:xfrm rot="2616624" flipH="1" flipV="1">
            <a:off x="4163050" y="4500562"/>
            <a:ext cx="780792" cy="382931"/>
          </a:xfrm>
          <a:custGeom>
            <a:avLst/>
            <a:gdLst>
              <a:gd name="connsiteX0" fmla="*/ 674332 w 1348665"/>
              <a:gd name="connsiteY0" fmla="*/ 0 h 661438"/>
              <a:gd name="connsiteX1" fmla="*/ 1336381 w 1348665"/>
              <a:gd name="connsiteY1" fmla="*/ 539585 h 661438"/>
              <a:gd name="connsiteX2" fmla="*/ 1348665 w 1348665"/>
              <a:gd name="connsiteY2" fmla="*/ 661438 h 661438"/>
              <a:gd name="connsiteX3" fmla="*/ 0 w 1348665"/>
              <a:gd name="connsiteY3" fmla="*/ 661438 h 661438"/>
              <a:gd name="connsiteX4" fmla="*/ 12284 w 1348665"/>
              <a:gd name="connsiteY4" fmla="*/ 539585 h 661438"/>
              <a:gd name="connsiteX5" fmla="*/ 674332 w 1348665"/>
              <a:gd name="connsiteY5" fmla="*/ 0 h 66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8665" h="661438">
                <a:moveTo>
                  <a:pt x="674332" y="0"/>
                </a:moveTo>
                <a:cubicBezTo>
                  <a:pt x="1000902" y="0"/>
                  <a:pt x="1273367" y="231644"/>
                  <a:pt x="1336381" y="539585"/>
                </a:cubicBezTo>
                <a:lnTo>
                  <a:pt x="1348665" y="661438"/>
                </a:lnTo>
                <a:lnTo>
                  <a:pt x="0" y="661438"/>
                </a:lnTo>
                <a:lnTo>
                  <a:pt x="12284" y="539585"/>
                </a:lnTo>
                <a:cubicBezTo>
                  <a:pt x="75297" y="231644"/>
                  <a:pt x="347763" y="0"/>
                  <a:pt x="674332" y="0"/>
                </a:cubicBezTo>
                <a:close/>
              </a:path>
            </a:pathLst>
          </a:custGeom>
          <a:solidFill>
            <a:srgbClr val="EBEBEB"/>
          </a:solidFill>
        </p:spPr>
        <p:txBody>
          <a:bodyPr rot="0" spcFirstLastPara="0" vertOverflow="overflow" horzOverflow="overflow" vert="horz" wrap="square" lIns="91440" tIns="45720" rIns="91440" bIns="45720" numCol="1" spcCol="0" rtlCol="0" fromWordArt="0" anchor="ctr" anchorCtr="0" forceAA="0" compatLnSpc="1">
            <a:normAutofit fontScale="92500" lnSpcReduction="10000"/>
          </a:bodyPr>
          <a:lstStyle/>
          <a:p>
            <a:pPr algn="ctr">
              <a:lnSpc>
                <a:spcPct val="130000"/>
              </a:lnSpc>
            </a:pPr>
            <a:r>
              <a:rPr lang="en-US" altLang="zh-CN" b="1" kern="0" dirty="0">
                <a:solidFill>
                  <a:srgbClr val="000000"/>
                </a:solidFill>
                <a:sym typeface="Arial" panose="020B0604020202020204" pitchFamily="34" charset="0"/>
              </a:rPr>
              <a:t>03</a:t>
            </a:r>
            <a:endParaRPr lang="zh-CN" altLang="en-US" b="1" kern="0" dirty="0">
              <a:solidFill>
                <a:srgbClr val="000000"/>
              </a:solidFill>
              <a:sym typeface="Arial" panose="020B0604020202020204" pitchFamily="34" charset="0"/>
            </a:endParaRPr>
          </a:p>
        </p:txBody>
      </p:sp>
      <p:sp>
        <p:nvSpPr>
          <p:cNvPr id="12" name="文本框 11"/>
          <p:cNvSpPr txBox="1"/>
          <p:nvPr>
            <p:custDataLst>
              <p:tags r:id="rId9"/>
            </p:custDataLst>
          </p:nvPr>
        </p:nvSpPr>
        <p:spPr>
          <a:xfrm>
            <a:off x="1133449" y="4301919"/>
            <a:ext cx="3151263" cy="775084"/>
          </a:xfrm>
          <a:prstGeom prst="rect">
            <a:avLst/>
          </a:prstGeom>
        </p:spPr>
        <p:txBody>
          <a:bodyPr wrap="square" anchor="t">
            <a:noAutofit/>
          </a:bodyPr>
          <a:lstStyle>
            <a:defPPr>
              <a:defRPr lang="zh-CN"/>
            </a:defPPr>
            <a:lvl1pPr algn="just">
              <a:lnSpc>
                <a:spcPct val="130000"/>
              </a:lnSpc>
              <a:defRPr kern="0"/>
            </a:lvl1pPr>
          </a:lstStyle>
          <a:p>
            <a:r>
              <a:rPr lang="zh-CN" altLang="en-US" sz="2000" dirty="0"/>
              <a:t>HDP</a:t>
            </a:r>
          </a:p>
          <a:p>
            <a:r>
              <a:rPr lang="en-US" altLang="zh-CN" sz="2000" dirty="0"/>
              <a:t>(</a:t>
            </a:r>
            <a:r>
              <a:rPr lang="zh-CN" altLang="en-US" sz="2000" dirty="0"/>
              <a:t>Hortonworks Data Platform</a:t>
            </a:r>
            <a:r>
              <a:rPr lang="en-US" altLang="zh-CN" sz="2000" dirty="0"/>
              <a:t>)</a:t>
            </a:r>
          </a:p>
        </p:txBody>
      </p:sp>
      <p:sp>
        <p:nvSpPr>
          <p:cNvPr id="13" name="文本框 12"/>
          <p:cNvSpPr txBox="1"/>
          <p:nvPr>
            <p:custDataLst>
              <p:tags r:id="rId10"/>
            </p:custDataLst>
          </p:nvPr>
        </p:nvSpPr>
        <p:spPr>
          <a:xfrm>
            <a:off x="1133449" y="2278322"/>
            <a:ext cx="3151263" cy="775084"/>
          </a:xfrm>
          <a:prstGeom prst="rect">
            <a:avLst/>
          </a:prstGeom>
        </p:spPr>
        <p:txBody>
          <a:bodyPr wrap="square" anchor="b">
            <a:noAutofit/>
          </a:bodyPr>
          <a:lstStyle>
            <a:defPPr>
              <a:defRPr lang="zh-CN"/>
            </a:defPPr>
            <a:lvl1pPr algn="just">
              <a:lnSpc>
                <a:spcPct val="130000"/>
              </a:lnSpc>
              <a:defRPr kern="0"/>
            </a:lvl1pPr>
          </a:lstStyle>
          <a:p>
            <a:r>
              <a:rPr lang="en-US" altLang="zh-CN" sz="2000"/>
              <a:t>Others  (MapR、EMC、IBM、INTEL、华为 etc.)</a:t>
            </a:r>
          </a:p>
        </p:txBody>
      </p:sp>
      <p:sp>
        <p:nvSpPr>
          <p:cNvPr id="14" name="文本框 13"/>
          <p:cNvSpPr txBox="1"/>
          <p:nvPr>
            <p:custDataLst>
              <p:tags r:id="rId11"/>
            </p:custDataLst>
          </p:nvPr>
        </p:nvSpPr>
        <p:spPr>
          <a:xfrm>
            <a:off x="6845300" y="4302125"/>
            <a:ext cx="3876675" cy="749935"/>
          </a:xfrm>
          <a:prstGeom prst="rect">
            <a:avLst/>
          </a:prstGeom>
        </p:spPr>
        <p:txBody>
          <a:bodyPr wrap="square" anchor="t">
            <a:noAutofit/>
          </a:bodyPr>
          <a:lstStyle>
            <a:defPPr>
              <a:defRPr lang="zh-CN"/>
            </a:defPPr>
            <a:lvl1pPr algn="just">
              <a:lnSpc>
                <a:spcPct val="130000"/>
              </a:lnSpc>
              <a:defRPr kern="0"/>
            </a:lvl1pPr>
          </a:lstStyle>
          <a:p>
            <a:r>
              <a:rPr lang="zh-CN" altLang="en-US" sz="2000"/>
              <a:t>CDH（Cloudera’s Distribution Including Apache Hadoop）</a:t>
            </a:r>
          </a:p>
        </p:txBody>
      </p:sp>
      <p:sp>
        <p:nvSpPr>
          <p:cNvPr id="24" name="文本框 23"/>
          <p:cNvSpPr txBox="1"/>
          <p:nvPr>
            <p:custDataLst>
              <p:tags r:id="rId12"/>
            </p:custDataLst>
          </p:nvPr>
        </p:nvSpPr>
        <p:spPr>
          <a:xfrm>
            <a:off x="6845569" y="2278322"/>
            <a:ext cx="3151263" cy="775084"/>
          </a:xfrm>
          <a:prstGeom prst="rect">
            <a:avLst/>
          </a:prstGeom>
        </p:spPr>
        <p:txBody>
          <a:bodyPr wrap="square" anchor="b">
            <a:normAutofit/>
          </a:bodyPr>
          <a:lstStyle>
            <a:defPPr>
              <a:defRPr lang="zh-CN"/>
            </a:defPPr>
            <a:lvl1pPr algn="just">
              <a:lnSpc>
                <a:spcPct val="130000"/>
              </a:lnSpc>
              <a:defRPr kern="0"/>
            </a:lvl1pPr>
          </a:lstStyle>
          <a:p>
            <a:r>
              <a:rPr lang="zh-CN" altLang="en-US" sz="2000">
                <a:sym typeface="+mn-ea"/>
              </a:rPr>
              <a:t>Apache Hadoop</a:t>
            </a:r>
            <a:endParaRPr lang="zh-CN" alt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979868" y="1664261"/>
            <a:ext cx="4971586" cy="4351338"/>
          </a:xfrm>
        </p:spPr>
        <p:txBody>
          <a:bodyPr/>
          <a:lstStyle/>
          <a:p>
            <a:pPr marL="0" indent="0">
              <a:lnSpc>
                <a:spcPct val="200000"/>
              </a:lnSpc>
              <a:buClr>
                <a:srgbClr val="B23033"/>
              </a:buClr>
              <a:buSzPct val="80000"/>
              <a:buNone/>
            </a:pPr>
            <a:r>
              <a:rPr lang="zh-CN" altLang="en-US" dirty="0"/>
              <a:t>特点：</a:t>
            </a:r>
            <a:endParaRPr lang="en-US" altLang="zh-CN" dirty="0"/>
          </a:p>
          <a:p>
            <a:pPr lvl="1">
              <a:lnSpc>
                <a:spcPct val="200000"/>
              </a:lnSpc>
              <a:buClr>
                <a:srgbClr val="B23033"/>
              </a:buClr>
              <a:buSzPct val="80000"/>
              <a:buBlip>
                <a:blip r:embed="rId3"/>
              </a:buBlip>
            </a:pPr>
            <a:r>
              <a:rPr lang="zh-CN" altLang="en-US" dirty="0"/>
              <a:t>扩容能力强</a:t>
            </a:r>
            <a:endParaRPr lang="en-US" altLang="zh-CN" dirty="0"/>
          </a:p>
          <a:p>
            <a:pPr lvl="1">
              <a:lnSpc>
                <a:spcPct val="200000"/>
              </a:lnSpc>
              <a:buClr>
                <a:srgbClr val="B23033"/>
              </a:buClr>
              <a:buSzPct val="80000"/>
              <a:buBlip>
                <a:blip r:embed="rId3"/>
              </a:buBlip>
            </a:pPr>
            <a:r>
              <a:rPr lang="zh-CN" altLang="en-US" dirty="0"/>
              <a:t>成本低</a:t>
            </a:r>
          </a:p>
          <a:p>
            <a:pPr lvl="1">
              <a:lnSpc>
                <a:spcPct val="200000"/>
              </a:lnSpc>
              <a:buClr>
                <a:srgbClr val="B23033"/>
              </a:buClr>
              <a:buSzPct val="80000"/>
              <a:buBlip>
                <a:blip r:embed="rId3"/>
              </a:buBlip>
            </a:pPr>
            <a:r>
              <a:rPr lang="zh-CN" altLang="en-US" dirty="0"/>
              <a:t>高效率</a:t>
            </a:r>
          </a:p>
          <a:p>
            <a:pPr lvl="1">
              <a:lnSpc>
                <a:spcPct val="200000"/>
              </a:lnSpc>
              <a:buClr>
                <a:srgbClr val="B23033"/>
              </a:buClr>
              <a:buSzPct val="80000"/>
              <a:buBlip>
                <a:blip r:embed="rId3"/>
              </a:buBlip>
            </a:pPr>
            <a:r>
              <a:rPr lang="zh-CN" altLang="en-US" dirty="0"/>
              <a:t>可靠性</a:t>
            </a:r>
          </a:p>
        </p:txBody>
      </p:sp>
      <p:sp>
        <p:nvSpPr>
          <p:cNvPr id="9" name="Content Placeholder 2"/>
          <p:cNvSpPr txBox="1"/>
          <p:nvPr/>
        </p:nvSpPr>
        <p:spPr>
          <a:xfrm>
            <a:off x="6329640" y="1664078"/>
            <a:ext cx="4971586" cy="4351338"/>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B23033"/>
              </a:buClr>
              <a:buSzPct val="80000"/>
              <a:buNone/>
            </a:pPr>
            <a:r>
              <a:rPr lang="zh-CN" altLang="en-US" dirty="0"/>
              <a:t>适合场景：</a:t>
            </a:r>
          </a:p>
          <a:p>
            <a:pPr lvl="1">
              <a:lnSpc>
                <a:spcPct val="150000"/>
              </a:lnSpc>
              <a:buClr>
                <a:srgbClr val="B23033"/>
              </a:buClr>
              <a:buSzPct val="80000"/>
              <a:buBlip>
                <a:blip r:embed="rId3"/>
              </a:buBlip>
            </a:pPr>
            <a:r>
              <a:rPr lang="zh-CN" altLang="en-US" dirty="0"/>
              <a:t>大数据分析</a:t>
            </a:r>
            <a:endParaRPr lang="en-US" altLang="zh-CN" dirty="0"/>
          </a:p>
          <a:p>
            <a:pPr lvl="1">
              <a:lnSpc>
                <a:spcPct val="150000"/>
              </a:lnSpc>
              <a:buClr>
                <a:srgbClr val="B23033"/>
              </a:buClr>
              <a:buSzPct val="80000"/>
              <a:buBlip>
                <a:blip r:embed="rId3"/>
              </a:buBlip>
            </a:pPr>
            <a:r>
              <a:rPr lang="zh-CN" altLang="en-US" dirty="0"/>
              <a:t>离线分析</a:t>
            </a:r>
            <a:endParaRPr lang="en-US" altLang="zh-CN" dirty="0"/>
          </a:p>
          <a:p>
            <a:pPr marL="0" indent="0">
              <a:lnSpc>
                <a:spcPct val="150000"/>
              </a:lnSpc>
              <a:buClr>
                <a:srgbClr val="B23033"/>
              </a:buClr>
              <a:buSzPct val="80000"/>
              <a:buNone/>
            </a:pPr>
            <a:r>
              <a:rPr lang="zh-CN" altLang="en-US" dirty="0"/>
              <a:t>不适合场景：</a:t>
            </a:r>
          </a:p>
          <a:p>
            <a:pPr lvl="1">
              <a:lnSpc>
                <a:spcPct val="150000"/>
              </a:lnSpc>
              <a:buClr>
                <a:srgbClr val="B23033"/>
              </a:buClr>
              <a:buSzPct val="80000"/>
              <a:buBlip>
                <a:blip r:embed="rId3"/>
              </a:buBlip>
            </a:pPr>
            <a:r>
              <a:rPr lang="zh-CN" altLang="en-US" dirty="0"/>
              <a:t>少量数据</a:t>
            </a:r>
            <a:endParaRPr lang="en-US" altLang="zh-CN" dirty="0"/>
          </a:p>
          <a:p>
            <a:pPr lvl="1">
              <a:lnSpc>
                <a:spcPct val="150000"/>
              </a:lnSpc>
              <a:buClr>
                <a:srgbClr val="B23033"/>
              </a:buClr>
              <a:buSzPct val="80000"/>
              <a:buBlip>
                <a:blip r:embed="rId3"/>
              </a:buBlip>
            </a:pPr>
            <a:r>
              <a:rPr lang="zh-CN" altLang="en-US" dirty="0"/>
              <a:t>复杂数据</a:t>
            </a:r>
            <a:endParaRPr lang="en-US" altLang="zh-CN" dirty="0"/>
          </a:p>
          <a:p>
            <a:pPr lvl="1">
              <a:lnSpc>
                <a:spcPct val="150000"/>
              </a:lnSpc>
              <a:buClr>
                <a:srgbClr val="B23033"/>
              </a:buClr>
              <a:buSzPct val="80000"/>
              <a:buBlip>
                <a:blip r:embed="rId3"/>
              </a:buBlip>
            </a:pPr>
            <a:r>
              <a:rPr lang="zh-CN" altLang="en-US" dirty="0"/>
              <a:t>在线分析</a:t>
            </a:r>
          </a:p>
        </p:txBody>
      </p:sp>
      <p:sp>
        <p:nvSpPr>
          <p:cNvPr id="4" name="TextBox 6"/>
          <p:cNvSpPr txBox="1"/>
          <p:nvPr/>
        </p:nvSpPr>
        <p:spPr>
          <a:xfrm>
            <a:off x="1130300" y="828040"/>
            <a:ext cx="7226935" cy="521970"/>
          </a:xfrm>
          <a:prstGeom prst="rect">
            <a:avLst/>
          </a:prstGeom>
          <a:noFill/>
        </p:spPr>
        <p:txBody>
          <a:bodyPr wrap="square" rtlCol="0">
            <a:spAutoFit/>
          </a:bodyPr>
          <a:lstStyle/>
          <a:p>
            <a:r>
              <a:rPr lang="en-US" altLang="zh-CN" sz="2800" b="1" dirty="0">
                <a:sym typeface="+mn-ea"/>
              </a:rPr>
              <a:t>1.3.5</a:t>
            </a:r>
            <a:r>
              <a:rPr lang="zh-CN" altLang="en-US" sz="2800" b="1" dirty="0">
                <a:sym typeface="+mn-ea"/>
              </a:rPr>
              <a:t>  </a:t>
            </a:r>
            <a:r>
              <a:rPr lang="en-US" altLang="zh-CN" sz="2800" b="1" dirty="0">
                <a:sym typeface="+mn-ea"/>
              </a:rPr>
              <a:t>Hadoop</a:t>
            </a:r>
            <a:r>
              <a:rPr lang="zh-CN" altLang="en-US" sz="2800" b="1" dirty="0">
                <a:sym typeface="+mn-ea"/>
              </a:rPr>
              <a:t>特点</a:t>
            </a:r>
            <a:endParaRPr lang="zh-CN" altLang="en-US" sz="2800" b="1" dirty="0">
              <a:solidFill>
                <a:srgbClr val="FF0000"/>
              </a:solidFill>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a:solidFill>
                    <a:srgbClr val="B22F33"/>
                  </a:solidFill>
                  <a:latin typeface="微软雅黑" panose="020B0503020204020204" charset="-122"/>
                  <a:ea typeface="微软雅黑" panose="020B0503020204020204" charset="-122"/>
                </a:rPr>
                <a:t>Hadoop</a:t>
              </a:r>
              <a:r>
                <a:rPr lang="zh-CN" altLang="en-US" sz="3600" b="1" dirty="0">
                  <a:solidFill>
                    <a:srgbClr val="B22F33"/>
                  </a:solidFill>
                  <a:latin typeface="微软雅黑" panose="020B0503020204020204" charset="-122"/>
                  <a:ea typeface="微软雅黑" panose="020B0503020204020204" charset="-122"/>
                </a:rPr>
                <a:t>生态圈</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0 5</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866005" y="6235065"/>
            <a:ext cx="2170430" cy="368300"/>
          </a:xfrm>
          <a:prstGeom prst="rect">
            <a:avLst/>
          </a:prstGeom>
          <a:noFill/>
        </p:spPr>
        <p:txBody>
          <a:bodyPr wrap="square" rtlCol="0">
            <a:spAutoFit/>
          </a:bodyPr>
          <a:lstStyle/>
          <a:p>
            <a:r>
              <a:rPr lang="en-US" altLang="zh-CN"/>
              <a:t>Hadoop</a:t>
            </a:r>
            <a:r>
              <a:rPr lang="zh-CN" altLang="en-US"/>
              <a:t>生态圈</a:t>
            </a:r>
          </a:p>
        </p:txBody>
      </p:sp>
      <p:sp>
        <p:nvSpPr>
          <p:cNvPr id="3" name="圆角矩形 2"/>
          <p:cNvSpPr/>
          <p:nvPr/>
        </p:nvSpPr>
        <p:spPr>
          <a:xfrm>
            <a:off x="2273300" y="1790700"/>
            <a:ext cx="7277100" cy="6718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a:solidFill>
                  <a:schemeClr val="tx1"/>
                </a:solidFill>
              </a:rPr>
              <a:t>Ambari</a:t>
            </a:r>
            <a:endParaRPr lang="en-US" altLang="zh-CN">
              <a:solidFill>
                <a:schemeClr val="tx1"/>
              </a:solidFill>
            </a:endParaRPr>
          </a:p>
          <a:p>
            <a:pPr algn="ctr"/>
            <a:r>
              <a:rPr lang="zh-CN" altLang="en-US" sz="1400">
                <a:solidFill>
                  <a:schemeClr val="tx1"/>
                </a:solidFill>
              </a:rPr>
              <a:t>（安装部署工具）</a:t>
            </a:r>
          </a:p>
        </p:txBody>
      </p:sp>
      <p:sp>
        <p:nvSpPr>
          <p:cNvPr id="4" name="圆角矩形 3"/>
          <p:cNvSpPr/>
          <p:nvPr/>
        </p:nvSpPr>
        <p:spPr>
          <a:xfrm>
            <a:off x="2258060" y="2463165"/>
            <a:ext cx="737235" cy="3300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rot="16200000">
            <a:off x="1389380" y="3792220"/>
            <a:ext cx="2446655" cy="583565"/>
          </a:xfrm>
          <a:prstGeom prst="rect">
            <a:avLst/>
          </a:prstGeom>
          <a:noFill/>
        </p:spPr>
        <p:txBody>
          <a:bodyPr wrap="square" rtlCol="0">
            <a:spAutoFit/>
          </a:bodyPr>
          <a:lstStyle/>
          <a:p>
            <a:pPr algn="ctr"/>
            <a:r>
              <a:rPr lang="en-US" altLang="zh-CN" b="1">
                <a:solidFill>
                  <a:schemeClr val="bg1"/>
                </a:solidFill>
              </a:rPr>
              <a:t>Zookeeper</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分布式协调服务</a:t>
            </a:r>
            <a:r>
              <a:rPr lang="en-US" altLang="zh-CN" sz="1400">
                <a:solidFill>
                  <a:schemeClr val="bg1"/>
                </a:solidFill>
              </a:rPr>
              <a:t>)</a:t>
            </a:r>
          </a:p>
        </p:txBody>
      </p:sp>
      <p:sp>
        <p:nvSpPr>
          <p:cNvPr id="7" name="圆角矩形 6"/>
          <p:cNvSpPr/>
          <p:nvPr/>
        </p:nvSpPr>
        <p:spPr>
          <a:xfrm>
            <a:off x="3178810" y="2462530"/>
            <a:ext cx="697230" cy="24796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文本框 8"/>
          <p:cNvSpPr txBox="1"/>
          <p:nvPr/>
        </p:nvSpPr>
        <p:spPr>
          <a:xfrm rot="16200000">
            <a:off x="2620645" y="3541395"/>
            <a:ext cx="1813560" cy="583565"/>
          </a:xfrm>
          <a:prstGeom prst="rect">
            <a:avLst/>
          </a:prstGeom>
          <a:noFill/>
        </p:spPr>
        <p:txBody>
          <a:bodyPr wrap="square" rtlCol="0">
            <a:spAutoFit/>
          </a:bodyPr>
          <a:lstStyle/>
          <a:p>
            <a:pPr algn="ctr"/>
            <a:r>
              <a:rPr lang="en-US" altLang="zh-CN" b="1">
                <a:solidFill>
                  <a:schemeClr val="bg1"/>
                </a:solidFill>
              </a:rPr>
              <a:t>HBase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分布式数据库</a:t>
            </a:r>
            <a:r>
              <a:rPr lang="en-US" altLang="zh-CN" sz="1400">
                <a:solidFill>
                  <a:schemeClr val="bg1"/>
                </a:solidFill>
              </a:rPr>
              <a:t>)</a:t>
            </a:r>
          </a:p>
        </p:txBody>
      </p:sp>
      <p:sp>
        <p:nvSpPr>
          <p:cNvPr id="10" name="圆角矩形 9"/>
          <p:cNvSpPr/>
          <p:nvPr/>
        </p:nvSpPr>
        <p:spPr>
          <a:xfrm>
            <a:off x="3163570" y="5052695"/>
            <a:ext cx="5449570"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HDFS</a:t>
            </a:r>
            <a:endParaRPr lang="en-US" altLang="zh-CN"/>
          </a:p>
          <a:p>
            <a:pPr algn="ctr"/>
            <a:r>
              <a:rPr lang="zh-CN" altLang="en-US" sz="1400"/>
              <a:t>（分布式存储系统）</a:t>
            </a:r>
          </a:p>
        </p:txBody>
      </p:sp>
      <p:sp>
        <p:nvSpPr>
          <p:cNvPr id="11" name="圆角矩形 10"/>
          <p:cNvSpPr/>
          <p:nvPr/>
        </p:nvSpPr>
        <p:spPr>
          <a:xfrm>
            <a:off x="3987165" y="4134485"/>
            <a:ext cx="4625975"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YARN</a:t>
            </a:r>
            <a:endParaRPr lang="en-US" altLang="zh-CN"/>
          </a:p>
          <a:p>
            <a:pPr algn="ctr"/>
            <a:r>
              <a:rPr lang="zh-CN" altLang="en-US" sz="1400"/>
              <a:t>（资源调度框架）</a:t>
            </a:r>
          </a:p>
        </p:txBody>
      </p:sp>
      <p:sp>
        <p:nvSpPr>
          <p:cNvPr id="13" name="圆角矩形 12"/>
          <p:cNvSpPr/>
          <p:nvPr/>
        </p:nvSpPr>
        <p:spPr>
          <a:xfrm>
            <a:off x="4002405" y="3383915"/>
            <a:ext cx="3323590" cy="553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MapReduce</a:t>
            </a:r>
            <a:endParaRPr lang="en-US" altLang="zh-CN"/>
          </a:p>
          <a:p>
            <a:pPr algn="ctr"/>
            <a:r>
              <a:rPr lang="zh-CN" altLang="en-US" sz="1400"/>
              <a:t>（离线计算）</a:t>
            </a:r>
          </a:p>
        </p:txBody>
      </p:sp>
      <p:sp>
        <p:nvSpPr>
          <p:cNvPr id="14" name="圆角矩形 13"/>
          <p:cNvSpPr/>
          <p:nvPr/>
        </p:nvSpPr>
        <p:spPr>
          <a:xfrm>
            <a:off x="7493000" y="3383915"/>
            <a:ext cx="945515" cy="5791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a:t>
            </a:r>
          </a:p>
        </p:txBody>
      </p:sp>
      <p:sp>
        <p:nvSpPr>
          <p:cNvPr id="15" name="圆角矩形 14"/>
          <p:cNvSpPr/>
          <p:nvPr/>
        </p:nvSpPr>
        <p:spPr>
          <a:xfrm>
            <a:off x="4032885" y="2510155"/>
            <a:ext cx="748030" cy="5486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Hive</a:t>
            </a:r>
          </a:p>
        </p:txBody>
      </p:sp>
      <p:sp>
        <p:nvSpPr>
          <p:cNvPr id="16" name="圆角矩形 15"/>
          <p:cNvSpPr/>
          <p:nvPr/>
        </p:nvSpPr>
        <p:spPr>
          <a:xfrm>
            <a:off x="4887595" y="2505075"/>
            <a:ext cx="709295"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Pig</a:t>
            </a:r>
          </a:p>
        </p:txBody>
      </p:sp>
      <p:sp>
        <p:nvSpPr>
          <p:cNvPr id="17" name="圆角矩形 16"/>
          <p:cNvSpPr/>
          <p:nvPr/>
        </p:nvSpPr>
        <p:spPr>
          <a:xfrm>
            <a:off x="5680075" y="2510155"/>
            <a:ext cx="147066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Mahout</a:t>
            </a:r>
            <a:endParaRPr lang="en-US" altLang="zh-CN"/>
          </a:p>
        </p:txBody>
      </p:sp>
      <p:sp>
        <p:nvSpPr>
          <p:cNvPr id="18" name="圆角矩形 17"/>
          <p:cNvSpPr/>
          <p:nvPr/>
        </p:nvSpPr>
        <p:spPr>
          <a:xfrm>
            <a:off x="7325995" y="2510155"/>
            <a:ext cx="111252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a:t>
            </a:r>
            <a:endParaRPr lang="en-US" altLang="zh-CN"/>
          </a:p>
        </p:txBody>
      </p:sp>
      <p:sp>
        <p:nvSpPr>
          <p:cNvPr id="19" name="圆角矩形 18"/>
          <p:cNvSpPr/>
          <p:nvPr/>
        </p:nvSpPr>
        <p:spPr>
          <a:xfrm>
            <a:off x="8907145" y="4118610"/>
            <a:ext cx="701040" cy="162941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0" name="圆角矩形 19"/>
          <p:cNvSpPr/>
          <p:nvPr/>
        </p:nvSpPr>
        <p:spPr>
          <a:xfrm>
            <a:off x="8891270" y="2489835"/>
            <a:ext cx="701040" cy="147066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1" name="文本框 20"/>
          <p:cNvSpPr txBox="1"/>
          <p:nvPr/>
        </p:nvSpPr>
        <p:spPr>
          <a:xfrm rot="16200000">
            <a:off x="8468995" y="4652010"/>
            <a:ext cx="1576705" cy="583565"/>
          </a:xfrm>
          <a:prstGeom prst="rect">
            <a:avLst/>
          </a:prstGeom>
          <a:noFill/>
        </p:spPr>
        <p:txBody>
          <a:bodyPr wrap="square" rtlCol="0">
            <a:spAutoFit/>
          </a:bodyPr>
          <a:lstStyle/>
          <a:p>
            <a:pPr algn="ctr"/>
            <a:r>
              <a:rPr lang="en-US" altLang="zh-CN" b="1">
                <a:solidFill>
                  <a:schemeClr val="bg1"/>
                </a:solidFill>
              </a:rPr>
              <a:t>Sqoop</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数据库</a:t>
            </a:r>
            <a:r>
              <a:rPr lang="en-US" altLang="zh-CN" sz="1400">
                <a:solidFill>
                  <a:schemeClr val="bg1"/>
                </a:solidFill>
              </a:rPr>
              <a:t>ETL</a:t>
            </a:r>
            <a:r>
              <a:rPr lang="zh-CN" altLang="en-US" sz="1400">
                <a:solidFill>
                  <a:schemeClr val="bg1"/>
                </a:solidFill>
              </a:rPr>
              <a:t>工具</a:t>
            </a:r>
            <a:r>
              <a:rPr lang="en-US" altLang="zh-CN" sz="1400">
                <a:solidFill>
                  <a:schemeClr val="bg1"/>
                </a:solidFill>
              </a:rPr>
              <a:t>)</a:t>
            </a:r>
          </a:p>
        </p:txBody>
      </p:sp>
      <p:sp>
        <p:nvSpPr>
          <p:cNvPr id="22" name="文本框 21"/>
          <p:cNvSpPr txBox="1"/>
          <p:nvPr/>
        </p:nvSpPr>
        <p:spPr>
          <a:xfrm rot="16200000">
            <a:off x="8621395" y="3031490"/>
            <a:ext cx="1273810" cy="583565"/>
          </a:xfrm>
          <a:prstGeom prst="rect">
            <a:avLst/>
          </a:prstGeom>
          <a:noFill/>
        </p:spPr>
        <p:txBody>
          <a:bodyPr wrap="square" rtlCol="0">
            <a:spAutoFit/>
          </a:bodyPr>
          <a:lstStyle/>
          <a:p>
            <a:pPr algn="ctr"/>
            <a:r>
              <a:rPr lang="en-US" altLang="zh-CN" b="1">
                <a:solidFill>
                  <a:schemeClr val="bg1"/>
                </a:solidFill>
              </a:rPr>
              <a:t>Flume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日志采集</a:t>
            </a:r>
            <a:r>
              <a:rPr lang="en-US" altLang="zh-CN" sz="1400">
                <a:solidFill>
                  <a:schemeClr val="bg1"/>
                </a:solidFill>
              </a:rPr>
              <a:t>)</a:t>
            </a:r>
          </a:p>
        </p:txBody>
      </p:sp>
      <p:sp>
        <p:nvSpPr>
          <p:cNvPr id="8" name="文本框 7"/>
          <p:cNvSpPr txBox="1"/>
          <p:nvPr/>
        </p:nvSpPr>
        <p:spPr>
          <a:xfrm>
            <a:off x="4191635" y="3037840"/>
            <a:ext cx="1461135" cy="306705"/>
          </a:xfrm>
          <a:prstGeom prst="rect">
            <a:avLst/>
          </a:prstGeom>
          <a:noFill/>
        </p:spPr>
        <p:txBody>
          <a:bodyPr wrap="square" rtlCol="0">
            <a:spAutoFit/>
          </a:bodyPr>
          <a:lstStyle/>
          <a:p>
            <a:r>
              <a:rPr lang="zh-CN" altLang="en-US" sz="1400"/>
              <a:t>数据分析引擎</a:t>
            </a:r>
          </a:p>
        </p:txBody>
      </p:sp>
      <p:sp>
        <p:nvSpPr>
          <p:cNvPr id="12" name="文本框 11"/>
          <p:cNvSpPr txBox="1"/>
          <p:nvPr/>
        </p:nvSpPr>
        <p:spPr>
          <a:xfrm>
            <a:off x="5683885" y="3031490"/>
            <a:ext cx="1466215" cy="306705"/>
          </a:xfrm>
          <a:prstGeom prst="rect">
            <a:avLst/>
          </a:prstGeom>
          <a:noFill/>
        </p:spPr>
        <p:txBody>
          <a:bodyPr wrap="square" rtlCol="0">
            <a:spAutoFit/>
          </a:bodyPr>
          <a:lstStyle/>
          <a:p>
            <a:r>
              <a:rPr lang="zh-CN" altLang="en-US" sz="1400"/>
              <a:t>机器学习算法库</a:t>
            </a:r>
          </a:p>
        </p:txBody>
      </p:sp>
      <p:sp>
        <p:nvSpPr>
          <p:cNvPr id="23" name="文本框 22"/>
          <p:cNvSpPr txBox="1"/>
          <p:nvPr/>
        </p:nvSpPr>
        <p:spPr>
          <a:xfrm rot="16200000">
            <a:off x="8021320" y="3806190"/>
            <a:ext cx="1576705" cy="306705"/>
          </a:xfrm>
          <a:prstGeom prst="rect">
            <a:avLst/>
          </a:prstGeom>
          <a:noFill/>
        </p:spPr>
        <p:txBody>
          <a:bodyPr wrap="square" rtlCol="0">
            <a:spAutoFit/>
          </a:bodyPr>
          <a:lstStyle/>
          <a:p>
            <a:pPr algn="ctr"/>
            <a:r>
              <a:rPr lang="zh-CN" altLang="en-US" sz="1400">
                <a:solidFill>
                  <a:schemeClr val="tx1"/>
                </a:solidFill>
              </a:rPr>
              <a:t>数据采集引擎</a:t>
            </a:r>
          </a:p>
        </p:txBody>
      </p:sp>
      <p:sp>
        <p:nvSpPr>
          <p:cNvPr id="6" name="TextBox 6"/>
          <p:cNvSpPr txBox="1"/>
          <p:nvPr/>
        </p:nvSpPr>
        <p:spPr>
          <a:xfrm>
            <a:off x="1130300" y="828040"/>
            <a:ext cx="7226935" cy="521970"/>
          </a:xfrm>
          <a:prstGeom prst="rect">
            <a:avLst/>
          </a:prstGeom>
          <a:noFill/>
        </p:spPr>
        <p:txBody>
          <a:bodyPr wrap="square" rtlCol="0">
            <a:spAutoFit/>
          </a:bodyPr>
          <a:lstStyle/>
          <a:p>
            <a:r>
              <a:rPr lang="en-US" altLang="zh-CN" sz="2800" b="1" dirty="0">
                <a:sym typeface="+mn-ea"/>
              </a:rPr>
              <a:t>1.4.1</a:t>
            </a:r>
            <a:r>
              <a:rPr lang="zh-CN" altLang="en-US" sz="2800" b="1" dirty="0">
                <a:sym typeface="+mn-ea"/>
              </a:rPr>
              <a:t>  </a:t>
            </a:r>
            <a:r>
              <a:rPr lang="en-US" altLang="zh-CN" sz="2800" b="1" dirty="0">
                <a:sym typeface="+mn-ea"/>
              </a:rPr>
              <a:t>Hadoop</a:t>
            </a:r>
            <a:r>
              <a:rPr lang="zh-CN" altLang="en-US" sz="2800" b="1" dirty="0">
                <a:sym typeface="+mn-ea"/>
              </a:rPr>
              <a:t>生态圈</a:t>
            </a:r>
            <a:endParaRPr lang="zh-CN" altLang="en-US" sz="2800" b="1" dirty="0">
              <a:solidFill>
                <a:srgbClr val="FF0000"/>
              </a:solidFill>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8" name="表格 4"/>
          <p:cNvGraphicFramePr>
            <a:graphicFrameLocks noGrp="1"/>
          </p:cNvGraphicFramePr>
          <p:nvPr/>
        </p:nvGraphicFramePr>
        <p:xfrm>
          <a:off x="1925648" y="1106190"/>
          <a:ext cx="10011104" cy="5699760"/>
        </p:xfrm>
        <a:graphic>
          <a:graphicData uri="http://schemas.openxmlformats.org/drawingml/2006/table">
            <a:tbl>
              <a:tblPr/>
              <a:tblGrid>
                <a:gridCol w="1654205">
                  <a:extLst>
                    <a:ext uri="{9D8B030D-6E8A-4147-A177-3AD203B41FA5}">
                      <a16:colId xmlns:a16="http://schemas.microsoft.com/office/drawing/2014/main" val="20000"/>
                    </a:ext>
                  </a:extLst>
                </a:gridCol>
                <a:gridCol w="8356899">
                  <a:extLst>
                    <a:ext uri="{9D8B030D-6E8A-4147-A177-3AD203B41FA5}">
                      <a16:colId xmlns:a16="http://schemas.microsoft.com/office/drawing/2014/main" val="20001"/>
                    </a:ext>
                  </a:extLst>
                </a:gridCol>
              </a:tblGrid>
              <a:tr h="2936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组件</a:t>
                      </a:r>
                      <a:endParaRPr kumimoji="0" lang="en-US"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功能</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36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HDFS</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分布式文件系统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33528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YARN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资源管理和调度器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2"/>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MapReduce</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分布式并行编程模型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HBase</a:t>
                      </a:r>
                      <a:endPar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上的非关系型的分布式数据库</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4"/>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Hive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上的数据仓库</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5"/>
                  </a:ext>
                </a:extLst>
              </a:tr>
              <a:tr h="33528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Pig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一个基于</a:t>
                      </a: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的大规模数据分析平台，提供类似</a:t>
                      </a: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SQL</a:t>
                      </a: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的查询语言</a:t>
                      </a: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Pig Latin</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6"/>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Flume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一个高可用的，高可靠的，分布式的海量日志采集、聚合和传输的系统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7"/>
                  </a:ext>
                </a:extLst>
              </a:tr>
              <a:tr h="2936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Sqoop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用于在</a:t>
                      </a: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与传统数据库之间进行数据传递</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8"/>
                  </a:ext>
                </a:extLst>
              </a:tr>
              <a:tr h="29361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Zookeeper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提供分布式协调一致性服务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9"/>
                  </a:ext>
                </a:extLst>
              </a:tr>
              <a:tr h="29361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Ambari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快速部署工具，支持</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Apache Hadoop</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集群的供应、管理和监控</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10"/>
                  </a:ext>
                </a:extLst>
              </a:tr>
              <a:tr h="29361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Mahout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提供一些可扩展的机器学习领域经典算法的实现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11"/>
                  </a:ext>
                </a:extLst>
              </a:tr>
              <a:tr h="29361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Spark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类似于</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Hadoop </a:t>
                      </a:r>
                      <a:r>
                        <a:rPr kumimoji="0" lang="en-US" altLang="zh-CN" sz="16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MapReduce</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的通用并行框架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2"/>
                  </a:ext>
                </a:extLst>
              </a:tr>
              <a:tr h="2936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Oozie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上的工作流管理系统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13"/>
                  </a:ext>
                </a:extLst>
              </a:tr>
              <a:tr h="33528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Storm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流计算框架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14"/>
                  </a:ext>
                </a:extLst>
              </a:tr>
              <a:tr h="2936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Kafka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一种高吞吐量的分布式发布订阅消息系统，可以处理消费者规模的网站中的所有动作流数据</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5"/>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6"/>
                  </a:ext>
                </a:extLst>
              </a:tr>
            </a:tbl>
          </a:graphicData>
        </a:graphic>
      </p:graphicFrame>
      <p:sp>
        <p:nvSpPr>
          <p:cNvPr id="6" name="TextBox 6"/>
          <p:cNvSpPr txBox="1"/>
          <p:nvPr/>
        </p:nvSpPr>
        <p:spPr>
          <a:xfrm>
            <a:off x="1130300" y="584200"/>
            <a:ext cx="7226935" cy="521970"/>
          </a:xfrm>
          <a:prstGeom prst="rect">
            <a:avLst/>
          </a:prstGeom>
          <a:noFill/>
        </p:spPr>
        <p:txBody>
          <a:bodyPr wrap="square" rtlCol="0">
            <a:spAutoFit/>
          </a:bodyPr>
          <a:lstStyle/>
          <a:p>
            <a:r>
              <a:rPr lang="en-US" altLang="zh-CN" sz="2800" b="1" dirty="0">
                <a:sym typeface="+mn-ea"/>
              </a:rPr>
              <a:t>1.4.1</a:t>
            </a:r>
            <a:r>
              <a:rPr lang="zh-CN" altLang="en-US" sz="2800" b="1" dirty="0">
                <a:sym typeface="+mn-ea"/>
              </a:rPr>
              <a:t>  </a:t>
            </a:r>
            <a:r>
              <a:rPr lang="en-US" altLang="zh-CN" sz="2800" b="1" dirty="0">
                <a:sym typeface="+mn-ea"/>
              </a:rPr>
              <a:t>Hadoop</a:t>
            </a:r>
            <a:r>
              <a:rPr lang="zh-CN" altLang="en-US" sz="2800" b="1" dirty="0">
                <a:sym typeface="+mn-ea"/>
              </a:rPr>
              <a:t>生态圈</a:t>
            </a:r>
            <a:endParaRPr lang="zh-CN" altLang="en-US" sz="2800" b="1" dirty="0">
              <a:solidFill>
                <a:srgbClr val="FF0000"/>
              </a:solidFill>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924"/>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sz="3600" b="1" dirty="0">
                  <a:solidFill>
                    <a:srgbClr val="B22F33"/>
                  </a:solidFill>
                  <a:latin typeface="微软雅黑" panose="020B0503020204020204" charset="-122"/>
                  <a:ea typeface="微软雅黑" panose="020B0503020204020204" charset="-122"/>
                </a:rPr>
                <a:t>Hadoop典型应用场景与应用架构</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6595" y="787400"/>
            <a:ext cx="6336030" cy="583565"/>
          </a:xfrm>
          <a:prstGeom prst="rect">
            <a:avLst/>
          </a:prstGeom>
          <a:noFill/>
        </p:spPr>
        <p:txBody>
          <a:bodyPr wrap="square" rtlCol="0">
            <a:spAutoFit/>
          </a:bodyPr>
          <a:lstStyle/>
          <a:p>
            <a:r>
              <a:rPr lang="zh-CN" altLang="en-US" sz="3200" b="1" dirty="0"/>
              <a:t>课程地位</a:t>
            </a:r>
          </a:p>
        </p:txBody>
      </p:sp>
      <p:pic>
        <p:nvPicPr>
          <p:cNvPr id="25" name="图片 24">
            <a:extLst>
              <a:ext uri="{FF2B5EF4-FFF2-40B4-BE49-F238E27FC236}">
                <a16:creationId xmlns:a16="http://schemas.microsoft.com/office/drawing/2014/main" id="{0959925E-8DF3-4FB0-B802-34DAAB977F76}"/>
              </a:ext>
            </a:extLst>
          </p:cNvPr>
          <p:cNvPicPr>
            <a:picLocks noChangeAspect="1"/>
          </p:cNvPicPr>
          <p:nvPr/>
        </p:nvPicPr>
        <p:blipFill>
          <a:blip r:embed="rId3"/>
          <a:stretch>
            <a:fillRect/>
          </a:stretch>
        </p:blipFill>
        <p:spPr>
          <a:xfrm>
            <a:off x="1211963" y="1512277"/>
            <a:ext cx="4113194" cy="4918330"/>
          </a:xfrm>
          <a:prstGeom prst="rect">
            <a:avLst/>
          </a:prstGeom>
        </p:spPr>
      </p:pic>
    </p:spTree>
    <p:extLst>
      <p:ext uri="{BB962C8B-B14F-4D97-AF65-F5344CB8AC3E}">
        <p14:creationId xmlns:p14="http://schemas.microsoft.com/office/powerpoint/2010/main" val="21618987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60</a:t>
            </a:fld>
            <a:endParaRPr lang="en-US" altLang="zh-CN">
              <a:solidFill>
                <a:schemeClr val="bg2"/>
              </a:solidFill>
            </a:endParaRPr>
          </a:p>
        </p:txBody>
      </p:sp>
      <p:sp>
        <p:nvSpPr>
          <p:cNvPr id="9" name="任意多边形 8"/>
          <p:cNvSpPr/>
          <p:nvPr>
            <p:custDataLst>
              <p:tags r:id="rId1"/>
            </p:custDataLst>
          </p:nvPr>
        </p:nvSpPr>
        <p:spPr>
          <a:xfrm rot="18721703">
            <a:off x="3772535" y="4350385"/>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48" name="任意多边形 47"/>
          <p:cNvSpPr/>
          <p:nvPr>
            <p:custDataLst>
              <p:tags r:id="rId2"/>
            </p:custDataLst>
          </p:nvPr>
        </p:nvSpPr>
        <p:spPr>
          <a:xfrm rot="18721703">
            <a:off x="5981065" y="4350385"/>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49" name="任意多边形 48"/>
          <p:cNvSpPr/>
          <p:nvPr>
            <p:custDataLst>
              <p:tags r:id="rId3"/>
            </p:custDataLst>
          </p:nvPr>
        </p:nvSpPr>
        <p:spPr>
          <a:xfrm rot="2878297" flipH="1">
            <a:off x="2667635" y="4350385"/>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50" name="任意多边形 49"/>
          <p:cNvSpPr/>
          <p:nvPr>
            <p:custDataLst>
              <p:tags r:id="rId4"/>
            </p:custDataLst>
          </p:nvPr>
        </p:nvSpPr>
        <p:spPr>
          <a:xfrm rot="2878297" flipH="1">
            <a:off x="4876800" y="4350385"/>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51" name="任意多边形 50"/>
          <p:cNvSpPr/>
          <p:nvPr>
            <p:custDataLst>
              <p:tags r:id="rId5"/>
            </p:custDataLst>
          </p:nvPr>
        </p:nvSpPr>
        <p:spPr>
          <a:xfrm rot="18721703">
            <a:off x="1563370" y="4350385"/>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grpSp>
        <p:nvGrpSpPr>
          <p:cNvPr id="53" name="组合 52"/>
          <p:cNvGrpSpPr/>
          <p:nvPr>
            <p:custDataLst>
              <p:tags r:id="rId6"/>
            </p:custDataLst>
          </p:nvPr>
        </p:nvGrpSpPr>
        <p:grpSpPr>
          <a:xfrm>
            <a:off x="2886075" y="4590415"/>
            <a:ext cx="1245235" cy="1245235"/>
            <a:chOff x="944165" y="4136232"/>
            <a:chExt cx="1245394" cy="1245394"/>
          </a:xfrm>
        </p:grpSpPr>
        <p:sp>
          <p:nvSpPr>
            <p:cNvPr id="54" name="椭圆 53"/>
            <p:cNvSpPr/>
            <p:nvPr>
              <p:custDataLst>
                <p:tags r:id="rId48"/>
              </p:custDataLst>
            </p:nvPr>
          </p:nvSpPr>
          <p:spPr>
            <a:xfrm>
              <a:off x="944165" y="4136232"/>
              <a:ext cx="1245394" cy="1245394"/>
            </a:xfrm>
            <a:prstGeom prst="ellipse">
              <a:avLst/>
            </a:pr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55" name="椭圆 54"/>
            <p:cNvSpPr/>
            <p:nvPr>
              <p:custDataLst>
                <p:tags r:id="rId49"/>
              </p:custDataLst>
            </p:nvPr>
          </p:nvSpPr>
          <p:spPr>
            <a:xfrm>
              <a:off x="1052811" y="4252562"/>
              <a:ext cx="1028102" cy="1012734"/>
            </a:xfrm>
            <a:prstGeom prst="ellipse">
              <a:avLst/>
            </a:prstGeom>
            <a:solidFill>
              <a:srgbClr val="F3EFEF"/>
            </a:solidFill>
          </p:spPr>
          <p:txBody>
            <a:bodyPr wrap="square" lIns="0" tIns="0" rIns="0" bIns="0" rtlCol="0" anchor="ctr" anchorCtr="0">
              <a:normAutofit/>
            </a:bodyPr>
            <a:lstStyle/>
            <a:p>
              <a:pPr algn="ctr"/>
              <a:r>
                <a:rPr lang="en-US" altLang="zh-CN" sz="2400">
                  <a:solidFill>
                    <a:srgbClr val="9BBE4E">
                      <a:lumMod val="75000"/>
                    </a:srgbClr>
                  </a:solidFill>
                  <a:latin typeface="Calibri Light" panose="020F0302020204030204" charset="0"/>
                  <a:ea typeface="+mn-ea"/>
                  <a:cs typeface="+mn-ea"/>
                  <a:sym typeface="Arial" panose="020B0604020202020204" pitchFamily="34" charset="0"/>
                </a:rPr>
                <a:t>3</a:t>
              </a:r>
            </a:p>
          </p:txBody>
        </p:sp>
      </p:grpSp>
      <p:grpSp>
        <p:nvGrpSpPr>
          <p:cNvPr id="56" name="组合 55"/>
          <p:cNvGrpSpPr/>
          <p:nvPr>
            <p:custDataLst>
              <p:tags r:id="rId7"/>
            </p:custDataLst>
          </p:nvPr>
        </p:nvGrpSpPr>
        <p:grpSpPr>
          <a:xfrm>
            <a:off x="4001135" y="3314065"/>
            <a:ext cx="1245235" cy="1245235"/>
            <a:chOff x="944165" y="4136232"/>
            <a:chExt cx="1245394" cy="1245394"/>
          </a:xfrm>
        </p:grpSpPr>
        <p:sp>
          <p:nvSpPr>
            <p:cNvPr id="57" name="椭圆 56"/>
            <p:cNvSpPr/>
            <p:nvPr>
              <p:custDataLst>
                <p:tags r:id="rId46"/>
              </p:custDataLst>
            </p:nvPr>
          </p:nvSpPr>
          <p:spPr>
            <a:xfrm>
              <a:off x="944165" y="4136232"/>
              <a:ext cx="1245394" cy="1245394"/>
            </a:xfrm>
            <a:prstGeom prst="ellipse">
              <a:avLst/>
            </a:prstGeom>
            <a:solidFill>
              <a:schemeClr val="accent1"/>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58" name="椭圆 57"/>
            <p:cNvSpPr/>
            <p:nvPr>
              <p:custDataLst>
                <p:tags r:id="rId47"/>
              </p:custDataLst>
            </p:nvPr>
          </p:nvSpPr>
          <p:spPr>
            <a:xfrm>
              <a:off x="1052811" y="4252562"/>
              <a:ext cx="1028102" cy="1012734"/>
            </a:xfrm>
            <a:prstGeom prst="ellipse">
              <a:avLst/>
            </a:prstGeom>
            <a:solidFill>
              <a:srgbClr val="F3EFEF"/>
            </a:solidFill>
          </p:spPr>
          <p:txBody>
            <a:bodyPr wrap="square" lIns="0" tIns="0" rIns="0" bIns="0" rtlCol="0" anchor="ctr" anchorCtr="0">
              <a:normAutofit/>
            </a:bodyPr>
            <a:lstStyle/>
            <a:p>
              <a:pPr algn="ctr"/>
              <a:r>
                <a:rPr lang="en-US" altLang="zh-CN" sz="2400">
                  <a:solidFill>
                    <a:srgbClr val="60869E">
                      <a:lumMod val="75000"/>
                    </a:srgbClr>
                  </a:solidFill>
                  <a:latin typeface="Calibri Light" panose="020F0302020204030204" charset="0"/>
                  <a:ea typeface="+mn-ea"/>
                  <a:cs typeface="+mn-ea"/>
                  <a:sym typeface="Arial" panose="020B0604020202020204" pitchFamily="34" charset="0"/>
                </a:rPr>
                <a:t>4</a:t>
              </a:r>
            </a:p>
          </p:txBody>
        </p:sp>
      </p:grpSp>
      <p:grpSp>
        <p:nvGrpSpPr>
          <p:cNvPr id="59" name="组合 58"/>
          <p:cNvGrpSpPr/>
          <p:nvPr>
            <p:custDataLst>
              <p:tags r:id="rId8"/>
            </p:custDataLst>
          </p:nvPr>
        </p:nvGrpSpPr>
        <p:grpSpPr>
          <a:xfrm>
            <a:off x="5116195" y="4590415"/>
            <a:ext cx="1245235" cy="1245235"/>
            <a:chOff x="944165" y="4136232"/>
            <a:chExt cx="1245394" cy="1245394"/>
          </a:xfrm>
        </p:grpSpPr>
        <p:sp>
          <p:nvSpPr>
            <p:cNvPr id="60" name="椭圆 59"/>
            <p:cNvSpPr/>
            <p:nvPr>
              <p:custDataLst>
                <p:tags r:id="rId44"/>
              </p:custDataLst>
            </p:nvPr>
          </p:nvSpPr>
          <p:spPr>
            <a:xfrm>
              <a:off x="944165" y="4136232"/>
              <a:ext cx="1245394" cy="1245394"/>
            </a:xfrm>
            <a:prstGeom prst="ellipse">
              <a:avLst/>
            </a:prstGeom>
            <a:solidFill>
              <a:schemeClr val="accent2"/>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61" name="椭圆 60"/>
            <p:cNvSpPr/>
            <p:nvPr>
              <p:custDataLst>
                <p:tags r:id="rId45"/>
              </p:custDataLst>
            </p:nvPr>
          </p:nvSpPr>
          <p:spPr>
            <a:xfrm>
              <a:off x="1052811" y="4252562"/>
              <a:ext cx="1028102" cy="1012734"/>
            </a:xfrm>
            <a:prstGeom prst="ellipse">
              <a:avLst/>
            </a:prstGeom>
            <a:solidFill>
              <a:srgbClr val="F3EFEF"/>
            </a:solidFill>
          </p:spPr>
          <p:txBody>
            <a:bodyPr wrap="square" lIns="0" tIns="0" rIns="0" bIns="0" rtlCol="0" anchor="ctr" anchorCtr="0">
              <a:normAutofit/>
            </a:bodyPr>
            <a:lstStyle/>
            <a:p>
              <a:pPr algn="ctr"/>
              <a:r>
                <a:rPr lang="en-US" altLang="zh-CN" sz="2400">
                  <a:solidFill>
                    <a:schemeClr val="accent2">
                      <a:lumMod val="75000"/>
                    </a:schemeClr>
                  </a:solidFill>
                  <a:latin typeface="+mj-lt"/>
                  <a:ea typeface="+mj-ea"/>
                  <a:cs typeface="+mj-cs"/>
                  <a:sym typeface="Arial" panose="020B0604020202020204" pitchFamily="34" charset="0"/>
                </a:rPr>
                <a:t>5</a:t>
              </a:r>
            </a:p>
          </p:txBody>
        </p:sp>
      </p:grpSp>
      <p:grpSp>
        <p:nvGrpSpPr>
          <p:cNvPr id="62" name="组合 61"/>
          <p:cNvGrpSpPr/>
          <p:nvPr>
            <p:custDataLst>
              <p:tags r:id="rId9"/>
            </p:custDataLst>
          </p:nvPr>
        </p:nvGrpSpPr>
        <p:grpSpPr>
          <a:xfrm>
            <a:off x="6231255" y="3314065"/>
            <a:ext cx="1245235" cy="1245235"/>
            <a:chOff x="944165" y="4136232"/>
            <a:chExt cx="1245394" cy="1245394"/>
          </a:xfrm>
        </p:grpSpPr>
        <p:sp>
          <p:nvSpPr>
            <p:cNvPr id="63" name="椭圆 62"/>
            <p:cNvSpPr/>
            <p:nvPr>
              <p:custDataLst>
                <p:tags r:id="rId42"/>
              </p:custDataLst>
            </p:nvPr>
          </p:nvSpPr>
          <p:spPr>
            <a:xfrm>
              <a:off x="944165" y="4136232"/>
              <a:ext cx="1245394" cy="1245394"/>
            </a:xfrm>
            <a:prstGeom prst="ellipse">
              <a:avLst/>
            </a:pr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64" name="椭圆 63"/>
            <p:cNvSpPr/>
            <p:nvPr>
              <p:custDataLst>
                <p:tags r:id="rId43"/>
              </p:custDataLst>
            </p:nvPr>
          </p:nvSpPr>
          <p:spPr>
            <a:xfrm>
              <a:off x="1052811" y="4252562"/>
              <a:ext cx="1028102" cy="1012734"/>
            </a:xfrm>
            <a:prstGeom prst="ellipse">
              <a:avLst/>
            </a:prstGeom>
            <a:solidFill>
              <a:srgbClr val="F3EFEF"/>
            </a:solidFill>
          </p:spPr>
          <p:txBody>
            <a:bodyPr wrap="square" lIns="0" tIns="0" rIns="0" bIns="0" rtlCol="0" anchor="ctr" anchorCtr="0">
              <a:normAutofit/>
            </a:bodyPr>
            <a:lstStyle/>
            <a:p>
              <a:pPr algn="ctr"/>
              <a:r>
                <a:rPr lang="en-US" altLang="zh-CN" sz="2400">
                  <a:solidFill>
                    <a:schemeClr val="accent3">
                      <a:lumMod val="75000"/>
                    </a:schemeClr>
                  </a:solidFill>
                  <a:latin typeface="+mj-lt"/>
                  <a:ea typeface="+mj-ea"/>
                  <a:cs typeface="+mj-cs"/>
                  <a:sym typeface="Arial" panose="020B0604020202020204" pitchFamily="34" charset="0"/>
                </a:rPr>
                <a:t>6</a:t>
              </a:r>
            </a:p>
          </p:txBody>
        </p:sp>
      </p:grpSp>
      <p:sp>
        <p:nvSpPr>
          <p:cNvPr id="65" name="矩形 64"/>
          <p:cNvSpPr/>
          <p:nvPr>
            <p:custDataLst>
              <p:tags r:id="rId10"/>
            </p:custDataLst>
          </p:nvPr>
        </p:nvSpPr>
        <p:spPr>
          <a:xfrm>
            <a:off x="245110" y="5836285"/>
            <a:ext cx="2066290" cy="756920"/>
          </a:xfrm>
          <a:prstGeom prst="rect">
            <a:avLst/>
          </a:prstGeom>
        </p:spPr>
        <p:txBody>
          <a:bodyPr wrap="square" anchor="t" anchorCtr="0">
            <a:normAutofit/>
          </a:bodyPr>
          <a:lstStyle/>
          <a:p>
            <a:pPr algn="just">
              <a:lnSpc>
                <a:spcPct val="120000"/>
              </a:lnSpc>
            </a:pPr>
            <a:r>
              <a:rPr lang="zh-CN" altLang="en-US" kern="0" dirty="0">
                <a:sym typeface="Arial" panose="020B0604020202020204" pitchFamily="34" charset="0"/>
              </a:rPr>
              <a:t>在线旅游</a:t>
            </a:r>
          </a:p>
        </p:txBody>
      </p:sp>
      <p:sp>
        <p:nvSpPr>
          <p:cNvPr id="66" name="矩形 65"/>
          <p:cNvSpPr/>
          <p:nvPr>
            <p:custDataLst>
              <p:tags r:id="rId11"/>
            </p:custDataLst>
          </p:nvPr>
        </p:nvSpPr>
        <p:spPr>
          <a:xfrm>
            <a:off x="2475230" y="5836285"/>
            <a:ext cx="2066290" cy="756920"/>
          </a:xfrm>
          <a:prstGeom prst="rect">
            <a:avLst/>
          </a:prstGeom>
        </p:spPr>
        <p:txBody>
          <a:bodyPr wrap="square" anchor="t" anchorCtr="0">
            <a:normAutofit/>
          </a:bodyPr>
          <a:lstStyle/>
          <a:p>
            <a:pPr algn="just">
              <a:lnSpc>
                <a:spcPct val="120000"/>
              </a:lnSpc>
            </a:pPr>
            <a:r>
              <a:rPr lang="zh-CN" altLang="en-US" kern="0" dirty="0">
                <a:sym typeface="Arial" panose="020B0604020202020204" pitchFamily="34" charset="0"/>
              </a:rPr>
              <a:t>电子商务</a:t>
            </a:r>
          </a:p>
        </p:txBody>
      </p:sp>
      <p:sp>
        <p:nvSpPr>
          <p:cNvPr id="67" name="矩形 66"/>
          <p:cNvSpPr/>
          <p:nvPr>
            <p:custDataLst>
              <p:tags r:id="rId12"/>
            </p:custDataLst>
          </p:nvPr>
        </p:nvSpPr>
        <p:spPr>
          <a:xfrm>
            <a:off x="4956175" y="5835650"/>
            <a:ext cx="1533525" cy="756920"/>
          </a:xfrm>
          <a:prstGeom prst="rect">
            <a:avLst/>
          </a:prstGeom>
        </p:spPr>
        <p:txBody>
          <a:bodyPr wrap="square" anchor="t" anchorCtr="0">
            <a:normAutofit/>
          </a:bodyPr>
          <a:lstStyle/>
          <a:p>
            <a:pPr algn="just">
              <a:lnSpc>
                <a:spcPct val="120000"/>
              </a:lnSpc>
            </a:pPr>
            <a:r>
              <a:rPr lang="zh-CN" altLang="en-US" dirty="0">
                <a:sym typeface="Arial" panose="020B0604020202020204" pitchFamily="34" charset="0"/>
              </a:rPr>
              <a:t>节能</a:t>
            </a:r>
          </a:p>
        </p:txBody>
      </p:sp>
      <p:sp>
        <p:nvSpPr>
          <p:cNvPr id="68" name="矩形 67"/>
          <p:cNvSpPr/>
          <p:nvPr>
            <p:custDataLst>
              <p:tags r:id="rId13"/>
            </p:custDataLst>
          </p:nvPr>
        </p:nvSpPr>
        <p:spPr>
          <a:xfrm>
            <a:off x="1360170" y="2520315"/>
            <a:ext cx="2066290" cy="756920"/>
          </a:xfrm>
          <a:prstGeom prst="rect">
            <a:avLst/>
          </a:prstGeom>
        </p:spPr>
        <p:txBody>
          <a:bodyPr wrap="square" anchor="b" anchorCtr="0">
            <a:normAutofit/>
          </a:bodyPr>
          <a:lstStyle/>
          <a:p>
            <a:pPr algn="just">
              <a:lnSpc>
                <a:spcPct val="120000"/>
              </a:lnSpc>
            </a:pPr>
            <a:r>
              <a:rPr lang="zh-CN" altLang="en-US" dirty="0">
                <a:sym typeface="Arial" panose="020B0604020202020204" pitchFamily="34" charset="0"/>
              </a:rPr>
              <a:t>移动数据</a:t>
            </a:r>
          </a:p>
        </p:txBody>
      </p:sp>
      <p:sp>
        <p:nvSpPr>
          <p:cNvPr id="69" name="矩形 68"/>
          <p:cNvSpPr/>
          <p:nvPr>
            <p:custDataLst>
              <p:tags r:id="rId14"/>
            </p:custDataLst>
          </p:nvPr>
        </p:nvSpPr>
        <p:spPr>
          <a:xfrm>
            <a:off x="3590925" y="2520315"/>
            <a:ext cx="2066290" cy="756920"/>
          </a:xfrm>
          <a:prstGeom prst="rect">
            <a:avLst/>
          </a:prstGeom>
        </p:spPr>
        <p:txBody>
          <a:bodyPr wrap="square" anchor="b" anchorCtr="0">
            <a:normAutofit/>
          </a:bodyPr>
          <a:lstStyle/>
          <a:p>
            <a:pPr algn="just">
              <a:lnSpc>
                <a:spcPct val="120000"/>
              </a:lnSpc>
            </a:pPr>
            <a:r>
              <a:rPr lang="zh-CN" altLang="en-US" kern="0" dirty="0">
                <a:sym typeface="Arial" panose="020B0604020202020204" pitchFamily="34" charset="0"/>
              </a:rPr>
              <a:t>能源开采</a:t>
            </a:r>
          </a:p>
        </p:txBody>
      </p:sp>
      <p:sp>
        <p:nvSpPr>
          <p:cNvPr id="70" name="矩形 69"/>
          <p:cNvSpPr/>
          <p:nvPr>
            <p:custDataLst>
              <p:tags r:id="rId15"/>
            </p:custDataLst>
          </p:nvPr>
        </p:nvSpPr>
        <p:spPr>
          <a:xfrm>
            <a:off x="5821045" y="2520315"/>
            <a:ext cx="2066290" cy="756920"/>
          </a:xfrm>
          <a:prstGeom prst="rect">
            <a:avLst/>
          </a:prstGeom>
        </p:spPr>
        <p:txBody>
          <a:bodyPr wrap="square" anchor="b" anchorCtr="0">
            <a:normAutofit/>
          </a:bodyPr>
          <a:lstStyle/>
          <a:p>
            <a:pPr algn="just">
              <a:lnSpc>
                <a:spcPct val="120000"/>
              </a:lnSpc>
            </a:pPr>
            <a:r>
              <a:rPr lang="zh-CN" altLang="en-US" kern="0" dirty="0">
                <a:sym typeface="Arial" panose="020B0604020202020204" pitchFamily="34" charset="0"/>
              </a:rPr>
              <a:t>基础架构管理</a:t>
            </a:r>
          </a:p>
        </p:txBody>
      </p:sp>
      <p:sp>
        <p:nvSpPr>
          <p:cNvPr id="71" name="任意多边形 70"/>
          <p:cNvSpPr/>
          <p:nvPr>
            <p:custDataLst>
              <p:tags r:id="rId16"/>
            </p:custDataLst>
          </p:nvPr>
        </p:nvSpPr>
        <p:spPr>
          <a:xfrm rot="18721703">
            <a:off x="8201660" y="4387215"/>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72" name="任意多边形 71"/>
          <p:cNvSpPr/>
          <p:nvPr>
            <p:custDataLst>
              <p:tags r:id="rId17"/>
            </p:custDataLst>
          </p:nvPr>
        </p:nvSpPr>
        <p:spPr>
          <a:xfrm rot="2878297" flipH="1">
            <a:off x="7096760" y="4387215"/>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grpSp>
        <p:nvGrpSpPr>
          <p:cNvPr id="73" name="组合 72"/>
          <p:cNvGrpSpPr/>
          <p:nvPr>
            <p:custDataLst>
              <p:tags r:id="rId18"/>
            </p:custDataLst>
          </p:nvPr>
        </p:nvGrpSpPr>
        <p:grpSpPr>
          <a:xfrm>
            <a:off x="7315200" y="4627245"/>
            <a:ext cx="1245235" cy="1245235"/>
            <a:chOff x="944165" y="4136232"/>
            <a:chExt cx="1245394" cy="1245394"/>
          </a:xfrm>
        </p:grpSpPr>
        <p:sp>
          <p:nvSpPr>
            <p:cNvPr id="74" name="椭圆 73"/>
            <p:cNvSpPr/>
            <p:nvPr>
              <p:custDataLst>
                <p:tags r:id="rId40"/>
              </p:custDataLst>
            </p:nvPr>
          </p:nvSpPr>
          <p:spPr>
            <a:xfrm>
              <a:off x="944165" y="4136232"/>
              <a:ext cx="1245394" cy="1245394"/>
            </a:xfrm>
            <a:prstGeom prst="ellipse">
              <a:avLst/>
            </a:pr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75" name="椭圆 74"/>
            <p:cNvSpPr/>
            <p:nvPr>
              <p:custDataLst>
                <p:tags r:id="rId41"/>
              </p:custDataLst>
            </p:nvPr>
          </p:nvSpPr>
          <p:spPr>
            <a:xfrm>
              <a:off x="1052811" y="4252562"/>
              <a:ext cx="1028102" cy="1012734"/>
            </a:xfrm>
            <a:prstGeom prst="ellipse">
              <a:avLst/>
            </a:prstGeom>
            <a:solidFill>
              <a:srgbClr val="F3EFEF"/>
            </a:solidFill>
          </p:spPr>
          <p:txBody>
            <a:bodyPr wrap="square" lIns="0" tIns="0" rIns="0" bIns="0" rtlCol="0" anchor="ctr" anchorCtr="0">
              <a:normAutofit/>
            </a:bodyPr>
            <a:lstStyle/>
            <a:p>
              <a:pPr algn="ctr"/>
              <a:r>
                <a:rPr lang="en-US" altLang="zh-CN" sz="2400">
                  <a:solidFill>
                    <a:srgbClr val="9BBE4E">
                      <a:lumMod val="75000"/>
                    </a:srgbClr>
                  </a:solidFill>
                  <a:latin typeface="Calibri Light" panose="020F0302020204030204" charset="0"/>
                  <a:ea typeface="+mn-ea"/>
                  <a:cs typeface="+mn-ea"/>
                  <a:sym typeface="Arial" panose="020B0604020202020204" pitchFamily="34" charset="0"/>
                </a:rPr>
                <a:t>7</a:t>
              </a:r>
            </a:p>
          </p:txBody>
        </p:sp>
      </p:grpSp>
      <p:grpSp>
        <p:nvGrpSpPr>
          <p:cNvPr id="76" name="组合 75"/>
          <p:cNvGrpSpPr/>
          <p:nvPr>
            <p:custDataLst>
              <p:tags r:id="rId19"/>
            </p:custDataLst>
          </p:nvPr>
        </p:nvGrpSpPr>
        <p:grpSpPr>
          <a:xfrm>
            <a:off x="8430260" y="3350895"/>
            <a:ext cx="1245235" cy="1245235"/>
            <a:chOff x="944165" y="4136232"/>
            <a:chExt cx="1245394" cy="1245394"/>
          </a:xfrm>
        </p:grpSpPr>
        <p:sp>
          <p:nvSpPr>
            <p:cNvPr id="77" name="椭圆 76"/>
            <p:cNvSpPr/>
            <p:nvPr>
              <p:custDataLst>
                <p:tags r:id="rId38"/>
              </p:custDataLst>
            </p:nvPr>
          </p:nvSpPr>
          <p:spPr>
            <a:xfrm>
              <a:off x="944165" y="4136232"/>
              <a:ext cx="1245394" cy="1245394"/>
            </a:xfrm>
            <a:prstGeom prst="ellipse">
              <a:avLst/>
            </a:prstGeom>
            <a:solidFill>
              <a:schemeClr val="accent1"/>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78" name="椭圆 77"/>
            <p:cNvSpPr/>
            <p:nvPr>
              <p:custDataLst>
                <p:tags r:id="rId39"/>
              </p:custDataLst>
            </p:nvPr>
          </p:nvSpPr>
          <p:spPr>
            <a:xfrm>
              <a:off x="1052811" y="4252562"/>
              <a:ext cx="1028102" cy="1012734"/>
            </a:xfrm>
            <a:prstGeom prst="ellipse">
              <a:avLst/>
            </a:prstGeom>
            <a:solidFill>
              <a:srgbClr val="F3EFEF"/>
            </a:solidFill>
          </p:spPr>
          <p:txBody>
            <a:bodyPr wrap="square" lIns="0" tIns="0" rIns="0" bIns="0" rtlCol="0" anchor="ctr" anchorCtr="0">
              <a:normAutofit/>
            </a:bodyPr>
            <a:lstStyle/>
            <a:p>
              <a:pPr algn="ctr"/>
              <a:r>
                <a:rPr lang="en-US" altLang="zh-CN" sz="2400">
                  <a:solidFill>
                    <a:srgbClr val="60869E">
                      <a:lumMod val="75000"/>
                    </a:srgbClr>
                  </a:solidFill>
                  <a:latin typeface="Calibri Light" panose="020F0302020204030204" charset="0"/>
                  <a:ea typeface="+mn-ea"/>
                  <a:cs typeface="+mn-ea"/>
                  <a:sym typeface="Arial" panose="020B0604020202020204" pitchFamily="34" charset="0"/>
                </a:rPr>
                <a:t>8</a:t>
              </a:r>
            </a:p>
          </p:txBody>
        </p:sp>
      </p:grpSp>
      <p:sp>
        <p:nvSpPr>
          <p:cNvPr id="79" name="矩形 78"/>
          <p:cNvSpPr/>
          <p:nvPr>
            <p:custDataLst>
              <p:tags r:id="rId20"/>
            </p:custDataLst>
          </p:nvPr>
        </p:nvSpPr>
        <p:spPr>
          <a:xfrm>
            <a:off x="6904355" y="5873115"/>
            <a:ext cx="2066290" cy="756920"/>
          </a:xfrm>
          <a:prstGeom prst="rect">
            <a:avLst/>
          </a:prstGeom>
        </p:spPr>
        <p:txBody>
          <a:bodyPr wrap="square" anchor="t" anchorCtr="0">
            <a:normAutofit/>
          </a:bodyPr>
          <a:lstStyle/>
          <a:p>
            <a:pPr algn="just">
              <a:lnSpc>
                <a:spcPct val="120000"/>
              </a:lnSpc>
            </a:pPr>
            <a:r>
              <a:rPr lang="zh-CN" altLang="en-US" kern="0" dirty="0">
                <a:sym typeface="Arial" panose="020B0604020202020204" pitchFamily="34" charset="0"/>
              </a:rPr>
              <a:t>图像处理</a:t>
            </a:r>
          </a:p>
        </p:txBody>
      </p:sp>
      <p:sp>
        <p:nvSpPr>
          <p:cNvPr id="80" name="矩形 79"/>
          <p:cNvSpPr/>
          <p:nvPr>
            <p:custDataLst>
              <p:tags r:id="rId21"/>
            </p:custDataLst>
          </p:nvPr>
        </p:nvSpPr>
        <p:spPr>
          <a:xfrm>
            <a:off x="8020050" y="2557145"/>
            <a:ext cx="2066290" cy="756920"/>
          </a:xfrm>
          <a:prstGeom prst="rect">
            <a:avLst/>
          </a:prstGeom>
        </p:spPr>
        <p:txBody>
          <a:bodyPr wrap="square" anchor="b" anchorCtr="0">
            <a:normAutofit/>
          </a:bodyPr>
          <a:lstStyle/>
          <a:p>
            <a:pPr algn="just">
              <a:lnSpc>
                <a:spcPct val="120000"/>
              </a:lnSpc>
            </a:pPr>
            <a:r>
              <a:rPr lang="zh-CN" altLang="en-US" kern="0" dirty="0">
                <a:sym typeface="Arial" panose="020B0604020202020204" pitchFamily="34" charset="0"/>
              </a:rPr>
              <a:t>诈骗检测</a:t>
            </a:r>
          </a:p>
        </p:txBody>
      </p:sp>
      <p:sp>
        <p:nvSpPr>
          <p:cNvPr id="81" name="任意多边形 80"/>
          <p:cNvSpPr/>
          <p:nvPr>
            <p:custDataLst>
              <p:tags r:id="rId22"/>
            </p:custDataLst>
          </p:nvPr>
        </p:nvSpPr>
        <p:spPr>
          <a:xfrm rot="18721703">
            <a:off x="10457815" y="4381500"/>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82" name="任意多边形 81"/>
          <p:cNvSpPr/>
          <p:nvPr>
            <p:custDataLst>
              <p:tags r:id="rId23"/>
            </p:custDataLst>
          </p:nvPr>
        </p:nvSpPr>
        <p:spPr>
          <a:xfrm rot="2878297" flipH="1">
            <a:off x="9352915" y="4381500"/>
            <a:ext cx="643255" cy="487045"/>
          </a:xfrm>
          <a:custGeom>
            <a:avLst/>
            <a:gdLst>
              <a:gd name="connsiteX0" fmla="*/ 0 w 1033462"/>
              <a:gd name="connsiteY0" fmla="*/ 0 h 487326"/>
              <a:gd name="connsiteX1" fmla="*/ 38886 w 1033462"/>
              <a:gd name="connsiteY1" fmla="*/ 21907 h 487326"/>
              <a:gd name="connsiteX2" fmla="*/ 516732 w 1033462"/>
              <a:gd name="connsiteY2" fmla="*/ 99597 h 487326"/>
              <a:gd name="connsiteX3" fmla="*/ 994578 w 1033462"/>
              <a:gd name="connsiteY3" fmla="*/ 21907 h 487326"/>
              <a:gd name="connsiteX4" fmla="*/ 1033462 w 1033462"/>
              <a:gd name="connsiteY4" fmla="*/ 1 h 487326"/>
              <a:gd name="connsiteX5" fmla="*/ 1033462 w 1033462"/>
              <a:gd name="connsiteY5" fmla="*/ 487325 h 487326"/>
              <a:gd name="connsiteX6" fmla="*/ 994578 w 1033462"/>
              <a:gd name="connsiteY6" fmla="*/ 465419 h 487326"/>
              <a:gd name="connsiteX7" fmla="*/ 516732 w 1033462"/>
              <a:gd name="connsiteY7" fmla="*/ 387728 h 487326"/>
              <a:gd name="connsiteX8" fmla="*/ 38886 w 1033462"/>
              <a:gd name="connsiteY8" fmla="*/ 465419 h 487326"/>
              <a:gd name="connsiteX9" fmla="*/ 0 w 1033462"/>
              <a:gd name="connsiteY9" fmla="*/ 487326 h 48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close/>
              </a:path>
            </a:pathLst>
          </a:cu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89" name="矩形 88"/>
          <p:cNvSpPr/>
          <p:nvPr>
            <p:custDataLst>
              <p:tags r:id="rId24"/>
            </p:custDataLst>
          </p:nvPr>
        </p:nvSpPr>
        <p:spPr>
          <a:xfrm>
            <a:off x="9160510" y="5867400"/>
            <a:ext cx="2066290" cy="756920"/>
          </a:xfrm>
          <a:prstGeom prst="rect">
            <a:avLst/>
          </a:prstGeom>
        </p:spPr>
        <p:txBody>
          <a:bodyPr wrap="square" anchor="t" anchorCtr="0">
            <a:normAutofit/>
          </a:bodyPr>
          <a:lstStyle/>
          <a:p>
            <a:pPr algn="just">
              <a:lnSpc>
                <a:spcPct val="120000"/>
              </a:lnSpc>
            </a:pPr>
            <a:r>
              <a:rPr lang="zh-CN" altLang="en-US" kern="0" dirty="0">
                <a:sym typeface="Arial" panose="020B0604020202020204" pitchFamily="34" charset="0"/>
              </a:rPr>
              <a:t>IT安全</a:t>
            </a:r>
          </a:p>
        </p:txBody>
      </p:sp>
      <p:sp>
        <p:nvSpPr>
          <p:cNvPr id="90" name="矩形 89"/>
          <p:cNvSpPr/>
          <p:nvPr>
            <p:custDataLst>
              <p:tags r:id="rId25"/>
            </p:custDataLst>
          </p:nvPr>
        </p:nvSpPr>
        <p:spPr>
          <a:xfrm>
            <a:off x="10086340" y="2557145"/>
            <a:ext cx="2066290" cy="756920"/>
          </a:xfrm>
          <a:prstGeom prst="rect">
            <a:avLst/>
          </a:prstGeom>
        </p:spPr>
        <p:txBody>
          <a:bodyPr wrap="square" anchor="b" anchorCtr="0">
            <a:normAutofit/>
          </a:bodyPr>
          <a:lstStyle/>
          <a:p>
            <a:pPr algn="just">
              <a:lnSpc>
                <a:spcPct val="120000"/>
              </a:lnSpc>
            </a:pPr>
            <a:r>
              <a:rPr lang="zh-CN" altLang="en-US" kern="0" dirty="0">
                <a:sym typeface="Arial" panose="020B0604020202020204" pitchFamily="34" charset="0"/>
              </a:rPr>
              <a:t>医疗保健</a:t>
            </a:r>
          </a:p>
        </p:txBody>
      </p:sp>
      <p:grpSp>
        <p:nvGrpSpPr>
          <p:cNvPr id="91" name="组合 90"/>
          <p:cNvGrpSpPr/>
          <p:nvPr>
            <p:custDataLst>
              <p:tags r:id="rId26"/>
            </p:custDataLst>
          </p:nvPr>
        </p:nvGrpSpPr>
        <p:grpSpPr>
          <a:xfrm>
            <a:off x="9658350" y="4627245"/>
            <a:ext cx="1245235" cy="1245235"/>
            <a:chOff x="944165" y="4136232"/>
            <a:chExt cx="1245394" cy="1245394"/>
          </a:xfrm>
        </p:grpSpPr>
        <p:sp>
          <p:nvSpPr>
            <p:cNvPr id="92" name="椭圆 91"/>
            <p:cNvSpPr/>
            <p:nvPr>
              <p:custDataLst>
                <p:tags r:id="rId36"/>
              </p:custDataLst>
            </p:nvPr>
          </p:nvSpPr>
          <p:spPr>
            <a:xfrm>
              <a:off x="944165" y="4136232"/>
              <a:ext cx="1245394" cy="1245394"/>
            </a:xfrm>
            <a:prstGeom prst="ellipse">
              <a:avLst/>
            </a:prstGeom>
            <a:solidFill>
              <a:schemeClr val="accent2"/>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93" name="椭圆 92"/>
            <p:cNvSpPr/>
            <p:nvPr>
              <p:custDataLst>
                <p:tags r:id="rId37"/>
              </p:custDataLst>
            </p:nvPr>
          </p:nvSpPr>
          <p:spPr>
            <a:xfrm>
              <a:off x="1052811" y="4252562"/>
              <a:ext cx="1028102" cy="1012734"/>
            </a:xfrm>
            <a:prstGeom prst="ellipse">
              <a:avLst/>
            </a:prstGeom>
            <a:solidFill>
              <a:srgbClr val="F3EFEF"/>
            </a:solidFill>
          </p:spPr>
          <p:txBody>
            <a:bodyPr wrap="square" lIns="0" tIns="0" rIns="0" bIns="0" rtlCol="0" anchor="ctr" anchorCtr="0">
              <a:normAutofit/>
            </a:bodyPr>
            <a:lstStyle/>
            <a:p>
              <a:pPr algn="ctr"/>
              <a:r>
                <a:rPr lang="en-US" altLang="zh-CN" sz="2400">
                  <a:solidFill>
                    <a:schemeClr val="accent2">
                      <a:lumMod val="75000"/>
                    </a:schemeClr>
                  </a:solidFill>
                  <a:latin typeface="+mj-lt"/>
                  <a:ea typeface="+mj-ea"/>
                  <a:cs typeface="+mj-cs"/>
                  <a:sym typeface="Arial" panose="020B0604020202020204" pitchFamily="34" charset="0"/>
                </a:rPr>
                <a:t>9</a:t>
              </a:r>
            </a:p>
          </p:txBody>
        </p:sp>
      </p:grpSp>
      <p:grpSp>
        <p:nvGrpSpPr>
          <p:cNvPr id="94" name="组合 93"/>
          <p:cNvGrpSpPr/>
          <p:nvPr>
            <p:custDataLst>
              <p:tags r:id="rId27"/>
            </p:custDataLst>
          </p:nvPr>
        </p:nvGrpSpPr>
        <p:grpSpPr>
          <a:xfrm>
            <a:off x="10686415" y="3308350"/>
            <a:ext cx="1245235" cy="1245235"/>
            <a:chOff x="944165" y="4136232"/>
            <a:chExt cx="1245394" cy="1245394"/>
          </a:xfrm>
        </p:grpSpPr>
        <p:sp>
          <p:nvSpPr>
            <p:cNvPr id="95" name="椭圆 94"/>
            <p:cNvSpPr/>
            <p:nvPr>
              <p:custDataLst>
                <p:tags r:id="rId34"/>
              </p:custDataLst>
            </p:nvPr>
          </p:nvSpPr>
          <p:spPr>
            <a:xfrm>
              <a:off x="944165" y="4136232"/>
              <a:ext cx="1245394" cy="1245394"/>
            </a:xfrm>
            <a:prstGeom prst="ellipse">
              <a:avLst/>
            </a:pr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96" name="椭圆 95"/>
            <p:cNvSpPr/>
            <p:nvPr>
              <p:custDataLst>
                <p:tags r:id="rId35"/>
              </p:custDataLst>
            </p:nvPr>
          </p:nvSpPr>
          <p:spPr>
            <a:xfrm>
              <a:off x="1052811" y="4252562"/>
              <a:ext cx="1028102" cy="1012734"/>
            </a:xfrm>
            <a:prstGeom prst="ellipse">
              <a:avLst/>
            </a:prstGeom>
            <a:solidFill>
              <a:srgbClr val="F3EFEF"/>
            </a:solidFill>
          </p:spPr>
          <p:txBody>
            <a:bodyPr wrap="square" lIns="0" tIns="0" rIns="0" bIns="0" rtlCol="0" anchor="ctr" anchorCtr="0">
              <a:normAutofit/>
            </a:bodyPr>
            <a:lstStyle/>
            <a:p>
              <a:pPr algn="ctr"/>
              <a:r>
                <a:rPr lang="en-US" altLang="zh-CN" sz="2400">
                  <a:solidFill>
                    <a:schemeClr val="accent3">
                      <a:lumMod val="75000"/>
                    </a:schemeClr>
                  </a:solidFill>
                  <a:latin typeface="+mj-lt"/>
                  <a:ea typeface="+mj-ea"/>
                  <a:cs typeface="+mj-cs"/>
                  <a:sym typeface="Arial" panose="020B0604020202020204" pitchFamily="34" charset="0"/>
                </a:rPr>
                <a:t>10</a:t>
              </a:r>
            </a:p>
          </p:txBody>
        </p:sp>
      </p:grpSp>
      <p:grpSp>
        <p:nvGrpSpPr>
          <p:cNvPr id="97" name="组合 96"/>
          <p:cNvGrpSpPr/>
          <p:nvPr>
            <p:custDataLst>
              <p:tags r:id="rId28"/>
            </p:custDataLst>
          </p:nvPr>
        </p:nvGrpSpPr>
        <p:grpSpPr>
          <a:xfrm>
            <a:off x="634365" y="4627245"/>
            <a:ext cx="1245235" cy="1245235"/>
            <a:chOff x="944165" y="4136232"/>
            <a:chExt cx="1245394" cy="1245394"/>
          </a:xfrm>
        </p:grpSpPr>
        <p:sp>
          <p:nvSpPr>
            <p:cNvPr id="98" name="椭圆 97"/>
            <p:cNvSpPr/>
            <p:nvPr>
              <p:custDataLst>
                <p:tags r:id="rId32"/>
              </p:custDataLst>
            </p:nvPr>
          </p:nvSpPr>
          <p:spPr>
            <a:xfrm>
              <a:off x="944165" y="4136232"/>
              <a:ext cx="1245394" cy="1245394"/>
            </a:xfrm>
            <a:prstGeom prst="ellipse">
              <a:avLst/>
            </a:prstGeom>
            <a:solidFill>
              <a:schemeClr val="accent2"/>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99" name="椭圆 98"/>
            <p:cNvSpPr/>
            <p:nvPr>
              <p:custDataLst>
                <p:tags r:id="rId33"/>
              </p:custDataLst>
            </p:nvPr>
          </p:nvSpPr>
          <p:spPr>
            <a:xfrm>
              <a:off x="1052811" y="4252562"/>
              <a:ext cx="1028102" cy="1012734"/>
            </a:xfrm>
            <a:prstGeom prst="ellipse">
              <a:avLst/>
            </a:prstGeom>
            <a:solidFill>
              <a:srgbClr val="F3EFEF"/>
            </a:solidFill>
          </p:spPr>
          <p:txBody>
            <a:bodyPr wrap="square" lIns="0" tIns="0" rIns="0" bIns="0" rtlCol="0" anchor="ctr" anchorCtr="0">
              <a:normAutofit/>
            </a:bodyPr>
            <a:lstStyle/>
            <a:p>
              <a:pPr algn="ctr"/>
              <a:r>
                <a:rPr lang="en-US" altLang="zh-CN" sz="2400">
                  <a:solidFill>
                    <a:schemeClr val="accent2">
                      <a:lumMod val="75000"/>
                    </a:schemeClr>
                  </a:solidFill>
                  <a:latin typeface="+mj-lt"/>
                  <a:ea typeface="+mj-ea"/>
                  <a:cs typeface="+mj-cs"/>
                  <a:sym typeface="Arial" panose="020B0604020202020204" pitchFamily="34" charset="0"/>
                </a:rPr>
                <a:t>1</a:t>
              </a:r>
            </a:p>
          </p:txBody>
        </p:sp>
      </p:grpSp>
      <p:grpSp>
        <p:nvGrpSpPr>
          <p:cNvPr id="100" name="组合 99"/>
          <p:cNvGrpSpPr/>
          <p:nvPr>
            <p:custDataLst>
              <p:tags r:id="rId29"/>
            </p:custDataLst>
          </p:nvPr>
        </p:nvGrpSpPr>
        <p:grpSpPr>
          <a:xfrm>
            <a:off x="1802765" y="3314065"/>
            <a:ext cx="1245235" cy="1245235"/>
            <a:chOff x="944165" y="4136232"/>
            <a:chExt cx="1245394" cy="1245394"/>
          </a:xfrm>
        </p:grpSpPr>
        <p:sp>
          <p:nvSpPr>
            <p:cNvPr id="101" name="椭圆 100"/>
            <p:cNvSpPr/>
            <p:nvPr>
              <p:custDataLst>
                <p:tags r:id="rId30"/>
              </p:custDataLst>
            </p:nvPr>
          </p:nvSpPr>
          <p:spPr>
            <a:xfrm>
              <a:off x="944165" y="4136232"/>
              <a:ext cx="1245394" cy="1245394"/>
            </a:xfrm>
            <a:prstGeom prst="ellipse">
              <a:avLst/>
            </a:prstGeom>
            <a:solidFill>
              <a:schemeClr val="accent3"/>
            </a:solidFill>
          </p:spPr>
          <p:txBody>
            <a:bodyPr wrap="square" rtlCol="0" anchor="ctr" anchorCtr="0">
              <a:normAutofit/>
            </a:bodyPr>
            <a:lstStyle/>
            <a:p>
              <a:pPr algn="just">
                <a:lnSpc>
                  <a:spcPct val="130000"/>
                </a:lnSpc>
              </a:pPr>
              <a:endParaRPr lang="zh-CN" altLang="en-US" dirty="0">
                <a:sym typeface="Arial" panose="020B0604020202020204" pitchFamily="34" charset="0"/>
              </a:endParaRPr>
            </a:p>
          </p:txBody>
        </p:sp>
        <p:sp>
          <p:nvSpPr>
            <p:cNvPr id="102" name="椭圆 101"/>
            <p:cNvSpPr/>
            <p:nvPr>
              <p:custDataLst>
                <p:tags r:id="rId31"/>
              </p:custDataLst>
            </p:nvPr>
          </p:nvSpPr>
          <p:spPr>
            <a:xfrm>
              <a:off x="1052811" y="4252562"/>
              <a:ext cx="1028102" cy="1012734"/>
            </a:xfrm>
            <a:prstGeom prst="ellipse">
              <a:avLst/>
            </a:prstGeom>
            <a:solidFill>
              <a:srgbClr val="F3EFEF"/>
            </a:solidFill>
          </p:spPr>
          <p:txBody>
            <a:bodyPr wrap="square" lIns="0" tIns="0" rIns="0" bIns="0" rtlCol="0" anchor="ctr" anchorCtr="0">
              <a:normAutofit/>
            </a:bodyPr>
            <a:lstStyle/>
            <a:p>
              <a:pPr algn="ctr"/>
              <a:r>
                <a:rPr lang="en-US" altLang="zh-CN" sz="2400">
                  <a:solidFill>
                    <a:schemeClr val="accent3">
                      <a:lumMod val="75000"/>
                    </a:schemeClr>
                  </a:solidFill>
                  <a:latin typeface="+mj-lt"/>
                  <a:ea typeface="+mj-ea"/>
                  <a:cs typeface="+mj-cs"/>
                  <a:sym typeface="Arial" panose="020B0604020202020204" pitchFamily="34" charset="0"/>
                </a:rPr>
                <a:t>2</a:t>
              </a:r>
            </a:p>
          </p:txBody>
        </p:sp>
      </p:grpSp>
      <p:sp>
        <p:nvSpPr>
          <p:cNvPr id="52" name="TextBox 6"/>
          <p:cNvSpPr txBox="1"/>
          <p:nvPr/>
        </p:nvSpPr>
        <p:spPr>
          <a:xfrm>
            <a:off x="1130300" y="828040"/>
            <a:ext cx="7226935" cy="521970"/>
          </a:xfrm>
          <a:prstGeom prst="rect">
            <a:avLst/>
          </a:prstGeom>
          <a:noFill/>
        </p:spPr>
        <p:txBody>
          <a:bodyPr wrap="square" rtlCol="0">
            <a:spAutoFit/>
          </a:bodyPr>
          <a:lstStyle/>
          <a:p>
            <a:r>
              <a:rPr lang="en-US" altLang="zh-CN" sz="2800" b="1" dirty="0">
                <a:sym typeface="+mn-ea"/>
              </a:rPr>
              <a:t>1.5.1</a:t>
            </a:r>
            <a:r>
              <a:rPr lang="zh-CN" altLang="en-US" sz="2800" b="1" dirty="0">
                <a:sym typeface="+mn-ea"/>
              </a:rPr>
              <a:t>  </a:t>
            </a:r>
            <a:r>
              <a:rPr lang="en-US" altLang="zh-CN" sz="2800" b="1" dirty="0">
                <a:sym typeface="+mn-ea"/>
              </a:rPr>
              <a:t>Hadoop</a:t>
            </a:r>
            <a:r>
              <a:rPr lang="zh-CN" altLang="en-US" sz="2800" b="1" dirty="0">
                <a:sym typeface="+mn-ea"/>
              </a:rPr>
              <a:t>十大应用场景</a:t>
            </a:r>
            <a:endParaRPr lang="zh-CN" altLang="en-US" sz="2800" b="1" dirty="0">
              <a:solidFill>
                <a:srgbClr val="FF0000"/>
              </a:solidFill>
              <a:sym typeface="+mn-ea"/>
            </a:endParaRPr>
          </a:p>
        </p:txBody>
      </p:sp>
      <p:sp>
        <p:nvSpPr>
          <p:cNvPr id="83" name="文本框 82"/>
          <p:cNvSpPr txBox="1"/>
          <p:nvPr/>
        </p:nvSpPr>
        <p:spPr>
          <a:xfrm>
            <a:off x="742950" y="1550670"/>
            <a:ext cx="10422255" cy="922020"/>
          </a:xfrm>
          <a:prstGeom prst="rect">
            <a:avLst/>
          </a:prstGeom>
          <a:noFill/>
        </p:spPr>
        <p:txBody>
          <a:bodyPr wrap="square" rtlCol="0">
            <a:spAutoFit/>
          </a:bodyPr>
          <a:lstStyle/>
          <a:p>
            <a:pPr fontAlgn="auto">
              <a:lnSpc>
                <a:spcPct val="150000"/>
              </a:lnSpc>
            </a:pPr>
            <a:r>
              <a:rPr lang="zh-CN" altLang="en-US" sz="1800" b="1" noProof="0">
                <a:ln>
                  <a:noFill/>
                </a:ln>
                <a:solidFill>
                  <a:schemeClr val="tx2"/>
                </a:solidFill>
                <a:effectLst/>
                <a:uLnTx/>
                <a:uFillTx/>
                <a:latin typeface="华文细黑" panose="02010600040101010101" pitchFamily="2" charset="-122"/>
                <a:ea typeface="华文细黑" panose="02010600040101010101" pitchFamily="2" charset="-122"/>
              </a:rPr>
              <a:t>美国着名科技博客GigaOM的专栏作家Derrick Harris跟踪云计算和Hadoop技术已有多年时间，他在最近的一篇文章中总结了10个Hadoop的应用场景</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61</a:t>
            </a:fld>
            <a:endParaRPr lang="en-US" altLang="zh-CN">
              <a:solidFill>
                <a:schemeClr val="bg2"/>
              </a:solidFill>
            </a:endParaRPr>
          </a:p>
        </p:txBody>
      </p:sp>
      <p:sp>
        <p:nvSpPr>
          <p:cNvPr id="52" name="TextBox 6"/>
          <p:cNvSpPr txBox="1"/>
          <p:nvPr/>
        </p:nvSpPr>
        <p:spPr>
          <a:xfrm>
            <a:off x="1000760" y="510540"/>
            <a:ext cx="7226935" cy="521970"/>
          </a:xfrm>
          <a:prstGeom prst="rect">
            <a:avLst/>
          </a:prstGeom>
          <a:noFill/>
        </p:spPr>
        <p:txBody>
          <a:bodyPr wrap="square" rtlCol="0">
            <a:spAutoFit/>
          </a:bodyPr>
          <a:lstStyle/>
          <a:p>
            <a:r>
              <a:rPr lang="en-US" altLang="zh-CN" sz="2800" b="1" dirty="0">
                <a:sym typeface="+mn-ea"/>
              </a:rPr>
              <a:t>1.5.2</a:t>
            </a:r>
            <a:r>
              <a:rPr lang="zh-CN" altLang="en-US" sz="2800" b="1" dirty="0">
                <a:sym typeface="+mn-ea"/>
              </a:rPr>
              <a:t>  </a:t>
            </a:r>
            <a:r>
              <a:rPr lang="en-US" altLang="zh-CN" sz="2800" b="1" dirty="0">
                <a:sym typeface="+mn-ea"/>
              </a:rPr>
              <a:t>Hadoop</a:t>
            </a:r>
            <a:r>
              <a:rPr lang="zh-CN" altLang="en-US" sz="2800" b="1" dirty="0">
                <a:sym typeface="+mn-ea"/>
              </a:rPr>
              <a:t>典型应用架构</a:t>
            </a:r>
            <a:endParaRPr lang="zh-CN" altLang="en-US" sz="2800" b="1" dirty="0">
              <a:solidFill>
                <a:srgbClr val="FF0000"/>
              </a:solidFill>
              <a:sym typeface="+mn-ea"/>
            </a:endParaRPr>
          </a:p>
        </p:txBody>
      </p:sp>
      <p:grpSp>
        <p:nvGrpSpPr>
          <p:cNvPr id="32" name="组合 31"/>
          <p:cNvGrpSpPr/>
          <p:nvPr/>
        </p:nvGrpSpPr>
        <p:grpSpPr>
          <a:xfrm>
            <a:off x="1336040" y="1159510"/>
            <a:ext cx="8456930" cy="5633085"/>
            <a:chOff x="2104" y="1826"/>
            <a:chExt cx="13318" cy="8871"/>
          </a:xfrm>
        </p:grpSpPr>
        <p:sp>
          <p:nvSpPr>
            <p:cNvPr id="3" name="矩形 2"/>
            <p:cNvSpPr/>
            <p:nvPr/>
          </p:nvSpPr>
          <p:spPr>
            <a:xfrm>
              <a:off x="5529" y="9828"/>
              <a:ext cx="5394" cy="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圆角矩形 3"/>
            <p:cNvSpPr/>
            <p:nvPr/>
          </p:nvSpPr>
          <p:spPr>
            <a:xfrm>
              <a:off x="11000" y="9777"/>
              <a:ext cx="2326" cy="9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a:latin typeface="黑体" panose="02010609060101010101" charset="-122"/>
                  <a:ea typeface="黑体" panose="02010609060101010101" charset="-122"/>
                </a:rPr>
                <a:t>实时流数据</a:t>
              </a:r>
            </a:p>
          </p:txBody>
        </p:sp>
        <p:sp>
          <p:nvSpPr>
            <p:cNvPr id="5" name="圆角矩形 4"/>
            <p:cNvSpPr/>
            <p:nvPr/>
          </p:nvSpPr>
          <p:spPr>
            <a:xfrm>
              <a:off x="5529" y="8780"/>
              <a:ext cx="5394" cy="4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solidFill>
                    <a:schemeClr val="tx1"/>
                  </a:solidFill>
                  <a:latin typeface="黑体" panose="02010609060101010101" charset="-122"/>
                  <a:ea typeface="黑体" panose="02010609060101010101" charset="-122"/>
                  <a:cs typeface="黑体" panose="02010609060101010101" charset="-122"/>
                  <a:sym typeface="+mn-ea"/>
                </a:rPr>
                <a:t>Sqoop/Flume/Java NIO</a:t>
              </a:r>
              <a:r>
                <a:rPr lang="zh-CN" altLang="en-US" sz="1200">
                  <a:solidFill>
                    <a:schemeClr val="tx1"/>
                  </a:solidFill>
                  <a:latin typeface="黑体" panose="02010609060101010101" charset="-122"/>
                  <a:ea typeface="黑体" panose="02010609060101010101" charset="-122"/>
                  <a:cs typeface="黑体" panose="02010609060101010101" charset="-122"/>
                  <a:sym typeface="+mn-ea"/>
                </a:rPr>
                <a:t>传输</a:t>
              </a:r>
              <a:r>
                <a:rPr lang="en-US" altLang="zh-CN" sz="1200">
                  <a:solidFill>
                    <a:schemeClr val="tx1"/>
                  </a:solidFill>
                  <a:latin typeface="黑体" panose="02010609060101010101" charset="-122"/>
                  <a:ea typeface="黑体" panose="02010609060101010101" charset="-122"/>
                  <a:cs typeface="黑体" panose="02010609060101010101" charset="-122"/>
                  <a:sym typeface="+mn-ea"/>
                </a:rPr>
                <a:t>/RabbitMQ</a:t>
              </a:r>
            </a:p>
          </p:txBody>
        </p:sp>
        <p:sp>
          <p:nvSpPr>
            <p:cNvPr id="6" name="圆角矩形 5"/>
            <p:cNvSpPr/>
            <p:nvPr/>
          </p:nvSpPr>
          <p:spPr>
            <a:xfrm>
              <a:off x="11000" y="8755"/>
              <a:ext cx="2249" cy="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tx1"/>
                  </a:solidFill>
                  <a:latin typeface="黑体" panose="02010609060101010101" charset="-122"/>
                  <a:ea typeface="黑体" panose="02010609060101010101" charset="-122"/>
                  <a:cs typeface="黑体" panose="02010609060101010101" charset="-122"/>
                </a:rPr>
                <a:t>Kafka</a:t>
              </a:r>
              <a:r>
                <a:rPr lang="zh-CN" altLang="en-US" sz="1200">
                  <a:solidFill>
                    <a:schemeClr val="tx1"/>
                  </a:solidFill>
                  <a:latin typeface="黑体" panose="02010609060101010101" charset="-122"/>
                  <a:ea typeface="黑体" panose="02010609060101010101" charset="-122"/>
                  <a:cs typeface="黑体" panose="02010609060101010101" charset="-122"/>
                </a:rPr>
                <a:t>消息队列</a:t>
              </a:r>
            </a:p>
          </p:txBody>
        </p:sp>
        <p:cxnSp>
          <p:nvCxnSpPr>
            <p:cNvPr id="7" name="直接连接符 6"/>
            <p:cNvCxnSpPr/>
            <p:nvPr/>
          </p:nvCxnSpPr>
          <p:spPr>
            <a:xfrm>
              <a:off x="5529" y="8473"/>
              <a:ext cx="907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529" y="9521"/>
              <a:ext cx="907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5529" y="7400"/>
              <a:ext cx="5829" cy="8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圆角矩形 9"/>
            <p:cNvSpPr/>
            <p:nvPr/>
          </p:nvSpPr>
          <p:spPr>
            <a:xfrm>
              <a:off x="5682" y="6096"/>
              <a:ext cx="4832" cy="9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上箭头 10"/>
            <p:cNvSpPr/>
            <p:nvPr/>
          </p:nvSpPr>
          <p:spPr>
            <a:xfrm>
              <a:off x="11882" y="5661"/>
              <a:ext cx="519" cy="3094"/>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圆角矩形 11"/>
            <p:cNvSpPr/>
            <p:nvPr/>
          </p:nvSpPr>
          <p:spPr>
            <a:xfrm>
              <a:off x="5554" y="4741"/>
              <a:ext cx="7798" cy="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圆角矩形 12"/>
            <p:cNvSpPr/>
            <p:nvPr/>
          </p:nvSpPr>
          <p:spPr>
            <a:xfrm>
              <a:off x="5554" y="3309"/>
              <a:ext cx="7874" cy="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圆角矩形 13"/>
            <p:cNvSpPr/>
            <p:nvPr/>
          </p:nvSpPr>
          <p:spPr>
            <a:xfrm>
              <a:off x="5580" y="1826"/>
              <a:ext cx="7695" cy="8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a:latin typeface="黑体" panose="02010609060101010101" charset="-122"/>
                  <a:ea typeface="黑体" panose="02010609060101010101" charset="-122"/>
                </a:rPr>
                <a:t>上层业务</a:t>
              </a:r>
            </a:p>
          </p:txBody>
        </p:sp>
        <p:cxnSp>
          <p:nvCxnSpPr>
            <p:cNvPr id="15" name="直接连接符 14"/>
            <p:cNvCxnSpPr/>
            <p:nvPr/>
          </p:nvCxnSpPr>
          <p:spPr>
            <a:xfrm>
              <a:off x="5529" y="5879"/>
              <a:ext cx="907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29" y="4485"/>
              <a:ext cx="907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269" y="2977"/>
              <a:ext cx="907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104" y="5150"/>
              <a:ext cx="1583" cy="3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latin typeface="黑体" panose="02010609060101010101" charset="-122"/>
                  <a:ea typeface="黑体" panose="02010609060101010101" charset="-122"/>
                  <a:cs typeface="黑体" panose="02010609060101010101" charset="-122"/>
                </a:rPr>
                <a:t>Ambari</a:t>
              </a:r>
            </a:p>
            <a:p>
              <a:pPr algn="ctr"/>
              <a:r>
                <a:rPr lang="zh-CN" altLang="en-US" sz="1200">
                  <a:latin typeface="黑体" panose="02010609060101010101" charset="-122"/>
                  <a:ea typeface="黑体" panose="02010609060101010101" charset="-122"/>
                  <a:cs typeface="黑体" panose="02010609060101010101" charset="-122"/>
                </a:rPr>
                <a:t>（数据平台管理）</a:t>
              </a:r>
            </a:p>
          </p:txBody>
        </p:sp>
        <p:sp>
          <p:nvSpPr>
            <p:cNvPr id="19" name="矩形 18"/>
            <p:cNvSpPr/>
            <p:nvPr/>
          </p:nvSpPr>
          <p:spPr>
            <a:xfrm>
              <a:off x="3862" y="5122"/>
              <a:ext cx="1482" cy="3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latin typeface="黑体" panose="02010609060101010101" charset="-122"/>
                  <a:ea typeface="黑体" panose="02010609060101010101" charset="-122"/>
                  <a:cs typeface="黑体" panose="02010609060101010101" charset="-122"/>
                </a:rPr>
                <a:t>ZooKeeper</a:t>
              </a:r>
            </a:p>
            <a:p>
              <a:pPr algn="ctr"/>
              <a:r>
                <a:rPr lang="en-US" altLang="zh-CN" sz="1200">
                  <a:latin typeface="黑体" panose="02010609060101010101" charset="-122"/>
                  <a:ea typeface="黑体" panose="02010609060101010101" charset="-122"/>
                  <a:cs typeface="黑体" panose="02010609060101010101" charset="-122"/>
                </a:rPr>
                <a:t>(</a:t>
              </a:r>
              <a:r>
                <a:rPr lang="zh-CN" altLang="en-US" sz="1200">
                  <a:latin typeface="黑体" panose="02010609060101010101" charset="-122"/>
                  <a:ea typeface="黑体" panose="02010609060101010101" charset="-122"/>
                  <a:cs typeface="黑体" panose="02010609060101010101" charset="-122"/>
                </a:rPr>
                <a:t>数据平台配置与调度</a:t>
              </a:r>
              <a:r>
                <a:rPr lang="en-US" altLang="zh-CN" sz="1200">
                  <a:latin typeface="黑体" panose="02010609060101010101" charset="-122"/>
                  <a:ea typeface="黑体" panose="02010609060101010101" charset="-122"/>
                  <a:cs typeface="黑体" panose="02010609060101010101" charset="-122"/>
                </a:rPr>
                <a:t>)</a:t>
              </a:r>
            </a:p>
          </p:txBody>
        </p:sp>
        <p:sp>
          <p:nvSpPr>
            <p:cNvPr id="20" name="文本框 19"/>
            <p:cNvSpPr txBox="1"/>
            <p:nvPr/>
          </p:nvSpPr>
          <p:spPr>
            <a:xfrm>
              <a:off x="13352" y="9547"/>
              <a:ext cx="2071" cy="434"/>
            </a:xfrm>
            <a:prstGeom prst="rect">
              <a:avLst/>
            </a:prstGeom>
            <a:noFill/>
          </p:spPr>
          <p:txBody>
            <a:bodyPr wrap="square" rtlCol="0">
              <a:spAutoFit/>
            </a:bodyPr>
            <a:lstStyle/>
            <a:p>
              <a:r>
                <a:rPr lang="zh-CN" altLang="en-US" sz="1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数据来源层</a:t>
              </a:r>
            </a:p>
          </p:txBody>
        </p:sp>
        <p:sp>
          <p:nvSpPr>
            <p:cNvPr id="21" name="文本框 20"/>
            <p:cNvSpPr txBox="1"/>
            <p:nvPr/>
          </p:nvSpPr>
          <p:spPr>
            <a:xfrm>
              <a:off x="13352" y="8419"/>
              <a:ext cx="2071" cy="434"/>
            </a:xfrm>
            <a:prstGeom prst="rect">
              <a:avLst/>
            </a:prstGeom>
            <a:noFill/>
          </p:spPr>
          <p:txBody>
            <a:bodyPr wrap="square" rtlCol="0">
              <a:spAutoFit/>
            </a:bodyPr>
            <a:lstStyle/>
            <a:p>
              <a:r>
                <a:rPr lang="zh-CN" altLang="en-US" sz="1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数据传输层</a:t>
              </a:r>
            </a:p>
          </p:txBody>
        </p:sp>
        <p:sp>
          <p:nvSpPr>
            <p:cNvPr id="22" name="文本框 21"/>
            <p:cNvSpPr txBox="1"/>
            <p:nvPr/>
          </p:nvSpPr>
          <p:spPr>
            <a:xfrm>
              <a:off x="13352" y="5879"/>
              <a:ext cx="2071" cy="434"/>
            </a:xfrm>
            <a:prstGeom prst="rect">
              <a:avLst/>
            </a:prstGeom>
            <a:noFill/>
          </p:spPr>
          <p:txBody>
            <a:bodyPr wrap="square" rtlCol="0">
              <a:spAutoFit/>
            </a:bodyPr>
            <a:lstStyle/>
            <a:p>
              <a:r>
                <a:rPr lang="zh-CN" altLang="en-US" sz="1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数据存储层</a:t>
              </a:r>
            </a:p>
          </p:txBody>
        </p:sp>
        <p:sp>
          <p:nvSpPr>
            <p:cNvPr id="23" name="文本框 22"/>
            <p:cNvSpPr txBox="1"/>
            <p:nvPr/>
          </p:nvSpPr>
          <p:spPr>
            <a:xfrm>
              <a:off x="13352" y="4485"/>
              <a:ext cx="2071" cy="434"/>
            </a:xfrm>
            <a:prstGeom prst="rect">
              <a:avLst/>
            </a:prstGeom>
            <a:noFill/>
          </p:spPr>
          <p:txBody>
            <a:bodyPr wrap="square" rtlCol="0">
              <a:spAutoFit/>
            </a:bodyPr>
            <a:lstStyle/>
            <a:p>
              <a:r>
                <a:rPr lang="zh-CN" altLang="en-US" sz="1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数据模型层</a:t>
              </a:r>
            </a:p>
          </p:txBody>
        </p:sp>
        <p:sp>
          <p:nvSpPr>
            <p:cNvPr id="24" name="文本框 23"/>
            <p:cNvSpPr txBox="1"/>
            <p:nvPr/>
          </p:nvSpPr>
          <p:spPr>
            <a:xfrm>
              <a:off x="13326" y="2977"/>
              <a:ext cx="2071" cy="434"/>
            </a:xfrm>
            <a:prstGeom prst="rect">
              <a:avLst/>
            </a:prstGeom>
            <a:noFill/>
          </p:spPr>
          <p:txBody>
            <a:bodyPr wrap="square" rtlCol="0">
              <a:spAutoFit/>
            </a:bodyPr>
            <a:lstStyle/>
            <a:p>
              <a:r>
                <a:rPr lang="zh-CN" altLang="en-US" sz="1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数据分析层</a:t>
              </a:r>
            </a:p>
          </p:txBody>
        </p:sp>
        <p:sp>
          <p:nvSpPr>
            <p:cNvPr id="25" name="上箭头 24"/>
            <p:cNvSpPr/>
            <p:nvPr/>
          </p:nvSpPr>
          <p:spPr>
            <a:xfrm>
              <a:off x="12016" y="9189"/>
              <a:ext cx="383" cy="512"/>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上箭头 25"/>
            <p:cNvSpPr/>
            <p:nvPr/>
          </p:nvSpPr>
          <p:spPr>
            <a:xfrm>
              <a:off x="8034" y="9265"/>
              <a:ext cx="383" cy="512"/>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上箭头 26"/>
            <p:cNvSpPr/>
            <p:nvPr/>
          </p:nvSpPr>
          <p:spPr>
            <a:xfrm>
              <a:off x="8035" y="8243"/>
              <a:ext cx="383" cy="512"/>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上箭头 27"/>
            <p:cNvSpPr/>
            <p:nvPr/>
          </p:nvSpPr>
          <p:spPr>
            <a:xfrm>
              <a:off x="8034" y="7067"/>
              <a:ext cx="362" cy="333"/>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9" name="上箭头 28"/>
            <p:cNvSpPr/>
            <p:nvPr/>
          </p:nvSpPr>
          <p:spPr>
            <a:xfrm>
              <a:off x="8034" y="5584"/>
              <a:ext cx="383" cy="512"/>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0" name="上箭头 29"/>
            <p:cNvSpPr/>
            <p:nvPr/>
          </p:nvSpPr>
          <p:spPr>
            <a:xfrm>
              <a:off x="9027" y="4229"/>
              <a:ext cx="383" cy="512"/>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1" name="上箭头 30"/>
            <p:cNvSpPr/>
            <p:nvPr/>
          </p:nvSpPr>
          <p:spPr>
            <a:xfrm>
              <a:off x="9027" y="2721"/>
              <a:ext cx="383" cy="512"/>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3" name="圆角矩形 32"/>
            <p:cNvSpPr/>
            <p:nvPr/>
          </p:nvSpPr>
          <p:spPr>
            <a:xfrm>
              <a:off x="6244" y="3475"/>
              <a:ext cx="2173" cy="5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latin typeface="黑体" panose="02010609060101010101" charset="-122"/>
                  <a:ea typeface="黑体" panose="02010609060101010101" charset="-122"/>
                  <a:cs typeface="黑体" panose="02010609060101010101" charset="-122"/>
                  <a:sym typeface="+mn-ea"/>
                </a:rPr>
                <a:t>R</a:t>
              </a:r>
              <a:endParaRPr lang="en-US" altLang="zh-CN" sz="1200">
                <a:latin typeface="黑体" panose="02010609060101010101" charset="-122"/>
                <a:ea typeface="黑体" panose="02010609060101010101" charset="-122"/>
                <a:cs typeface="黑体" panose="02010609060101010101" charset="-122"/>
              </a:endParaRPr>
            </a:p>
            <a:p>
              <a:pPr algn="ctr"/>
              <a:r>
                <a:rPr lang="zh-CN" altLang="en-US" sz="1200">
                  <a:latin typeface="黑体" panose="02010609060101010101" charset="-122"/>
                  <a:ea typeface="黑体" panose="02010609060101010101" charset="-122"/>
                  <a:cs typeface="黑体" panose="02010609060101010101" charset="-122"/>
                </a:rPr>
                <a:t>（数据挖掘）</a:t>
              </a:r>
              <a:endParaRPr lang="en-US" altLang="zh-CN" sz="1200">
                <a:latin typeface="黑体" panose="02010609060101010101" charset="-122"/>
                <a:ea typeface="黑体" panose="02010609060101010101" charset="-122"/>
                <a:cs typeface="黑体" panose="02010609060101010101" charset="-122"/>
              </a:endParaRPr>
            </a:p>
          </p:txBody>
        </p:sp>
        <p:sp>
          <p:nvSpPr>
            <p:cNvPr id="34" name="圆角矩形 33"/>
            <p:cNvSpPr/>
            <p:nvPr/>
          </p:nvSpPr>
          <p:spPr>
            <a:xfrm>
              <a:off x="10152" y="3475"/>
              <a:ext cx="2097" cy="6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latin typeface="黑体" panose="02010609060101010101" charset="-122"/>
                  <a:ea typeface="黑体" panose="02010609060101010101" charset="-122"/>
                  <a:cs typeface="黑体" panose="02010609060101010101" charset="-122"/>
                </a:rPr>
                <a:t>Mahout</a:t>
              </a:r>
            </a:p>
            <a:p>
              <a:pPr algn="ctr"/>
              <a:r>
                <a:rPr lang="zh-CN" altLang="en-US" sz="1200">
                  <a:latin typeface="黑体" panose="02010609060101010101" charset="-122"/>
                  <a:ea typeface="黑体" panose="02010609060101010101" charset="-122"/>
                  <a:cs typeface="黑体" panose="02010609060101010101" charset="-122"/>
                </a:rPr>
                <a:t>（数据挖掘）</a:t>
              </a:r>
            </a:p>
          </p:txBody>
        </p:sp>
        <p:sp>
          <p:nvSpPr>
            <p:cNvPr id="35" name="圆角矩形 34"/>
            <p:cNvSpPr/>
            <p:nvPr/>
          </p:nvSpPr>
          <p:spPr>
            <a:xfrm>
              <a:off x="5707" y="4844"/>
              <a:ext cx="2889" cy="7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latin typeface="黑体" panose="02010609060101010101" charset="-122"/>
                  <a:ea typeface="黑体" panose="02010609060101010101" charset="-122"/>
                </a:rPr>
                <a:t>MapReduce On YARN</a:t>
              </a:r>
            </a:p>
            <a:p>
              <a:pPr algn="ctr"/>
              <a:r>
                <a:rPr lang="en-US" altLang="zh-CN" sz="1200">
                  <a:latin typeface="黑体" panose="02010609060101010101" charset="-122"/>
                  <a:ea typeface="黑体" panose="02010609060101010101" charset="-122"/>
                </a:rPr>
                <a:t>(</a:t>
              </a:r>
              <a:r>
                <a:rPr lang="zh-CN" altLang="en-US" sz="1200">
                  <a:latin typeface="黑体" panose="02010609060101010101" charset="-122"/>
                  <a:ea typeface="黑体" panose="02010609060101010101" charset="-122"/>
                </a:rPr>
                <a:t>离线编程模型</a:t>
              </a:r>
              <a:r>
                <a:rPr lang="en-US" altLang="zh-CN" sz="1200">
                  <a:latin typeface="黑体" panose="02010609060101010101" charset="-122"/>
                  <a:ea typeface="黑体" panose="02010609060101010101" charset="-122"/>
                </a:rPr>
                <a:t>)</a:t>
              </a:r>
            </a:p>
          </p:txBody>
        </p:sp>
        <p:sp>
          <p:nvSpPr>
            <p:cNvPr id="36" name="圆角矩形 35"/>
            <p:cNvSpPr/>
            <p:nvPr/>
          </p:nvSpPr>
          <p:spPr>
            <a:xfrm>
              <a:off x="8753" y="4894"/>
              <a:ext cx="2147" cy="6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latin typeface="黑体" panose="02010609060101010101" charset="-122"/>
                  <a:ea typeface="黑体" panose="02010609060101010101" charset="-122"/>
                </a:rPr>
                <a:t>Spark on YARN</a:t>
              </a:r>
            </a:p>
            <a:p>
              <a:pPr algn="ctr"/>
              <a:r>
                <a:rPr lang="en-US" altLang="zh-CN" sz="1200">
                  <a:latin typeface="黑体" panose="02010609060101010101" charset="-122"/>
                  <a:ea typeface="黑体" panose="02010609060101010101" charset="-122"/>
                </a:rPr>
                <a:t>(</a:t>
              </a:r>
              <a:r>
                <a:rPr lang="zh-CN" altLang="en-US" sz="1200">
                  <a:latin typeface="黑体" panose="02010609060101010101" charset="-122"/>
                  <a:ea typeface="黑体" panose="02010609060101010101" charset="-122"/>
                </a:rPr>
                <a:t>内存编程模型</a:t>
              </a:r>
              <a:r>
                <a:rPr lang="en-US" altLang="zh-CN" sz="1200">
                  <a:latin typeface="黑体" panose="02010609060101010101" charset="-122"/>
                  <a:ea typeface="黑体" panose="02010609060101010101" charset="-122"/>
                </a:rPr>
                <a:t>)</a:t>
              </a:r>
            </a:p>
          </p:txBody>
        </p:sp>
        <p:sp>
          <p:nvSpPr>
            <p:cNvPr id="37" name="圆角矩形 36"/>
            <p:cNvSpPr/>
            <p:nvPr/>
          </p:nvSpPr>
          <p:spPr>
            <a:xfrm>
              <a:off x="11026" y="4843"/>
              <a:ext cx="2250" cy="6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latin typeface="黑体" panose="02010609060101010101" charset="-122"/>
                  <a:ea typeface="黑体" panose="02010609060101010101" charset="-122"/>
                </a:rPr>
                <a:t>Storm</a:t>
              </a:r>
            </a:p>
            <a:p>
              <a:pPr algn="ctr"/>
              <a:r>
                <a:rPr lang="en-US" altLang="zh-CN" sz="1200">
                  <a:latin typeface="黑体" panose="02010609060101010101" charset="-122"/>
                  <a:ea typeface="黑体" panose="02010609060101010101" charset="-122"/>
                </a:rPr>
                <a:t>(</a:t>
              </a:r>
              <a:r>
                <a:rPr lang="zh-CN" altLang="en-US" sz="1200">
                  <a:latin typeface="黑体" panose="02010609060101010101" charset="-122"/>
                  <a:ea typeface="黑体" panose="02010609060101010101" charset="-122"/>
                </a:rPr>
                <a:t>实时编程模型</a:t>
              </a:r>
              <a:r>
                <a:rPr lang="en-US" altLang="zh-CN" sz="1200">
                  <a:latin typeface="黑体" panose="02010609060101010101" charset="-122"/>
                  <a:ea typeface="黑体" panose="02010609060101010101" charset="-122"/>
                </a:rPr>
                <a:t>)</a:t>
              </a:r>
            </a:p>
          </p:txBody>
        </p:sp>
        <p:sp>
          <p:nvSpPr>
            <p:cNvPr id="38" name="矩形 37"/>
            <p:cNvSpPr/>
            <p:nvPr/>
          </p:nvSpPr>
          <p:spPr>
            <a:xfrm>
              <a:off x="6437" y="6313"/>
              <a:ext cx="3323" cy="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latin typeface="黑体" panose="02010609060101010101" charset="-122"/>
                  <a:ea typeface="黑体" panose="02010609060101010101" charset="-122"/>
                  <a:cs typeface="黑体" panose="02010609060101010101" charset="-122"/>
                </a:rPr>
                <a:t>HBase</a:t>
              </a:r>
            </a:p>
            <a:p>
              <a:pPr algn="ctr"/>
              <a:r>
                <a:rPr lang="zh-CN" altLang="en-US" sz="1200">
                  <a:latin typeface="黑体" panose="02010609060101010101" charset="-122"/>
                  <a:ea typeface="黑体" panose="02010609060101010101" charset="-122"/>
                  <a:cs typeface="黑体" panose="02010609060101010101" charset="-122"/>
                </a:rPr>
                <a:t>（非关系数据库）</a:t>
              </a:r>
            </a:p>
          </p:txBody>
        </p:sp>
        <p:sp>
          <p:nvSpPr>
            <p:cNvPr id="39" name="矩形 38"/>
            <p:cNvSpPr/>
            <p:nvPr/>
          </p:nvSpPr>
          <p:spPr>
            <a:xfrm>
              <a:off x="5707" y="7554"/>
              <a:ext cx="2505" cy="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latin typeface="黑体" panose="02010609060101010101" charset="-122"/>
                  <a:ea typeface="黑体" panose="02010609060101010101" charset="-122"/>
                  <a:cs typeface="黑体" panose="02010609060101010101" charset="-122"/>
                </a:rPr>
                <a:t>HDFS</a:t>
              </a:r>
            </a:p>
            <a:p>
              <a:pPr algn="ctr"/>
              <a:r>
                <a:rPr lang="zh-CN" altLang="en-US" sz="1200">
                  <a:latin typeface="黑体" panose="02010609060101010101" charset="-122"/>
                  <a:ea typeface="黑体" panose="02010609060101010101" charset="-122"/>
                  <a:cs typeface="黑体" panose="02010609060101010101" charset="-122"/>
                </a:rPr>
                <a:t>（分布式文件存储）</a:t>
              </a:r>
            </a:p>
          </p:txBody>
        </p:sp>
        <p:sp>
          <p:nvSpPr>
            <p:cNvPr id="40" name="矩形 39"/>
            <p:cNvSpPr/>
            <p:nvPr/>
          </p:nvSpPr>
          <p:spPr>
            <a:xfrm>
              <a:off x="8396" y="7529"/>
              <a:ext cx="2889" cy="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latin typeface="黑体" panose="02010609060101010101" charset="-122"/>
                  <a:ea typeface="黑体" panose="02010609060101010101" charset="-122"/>
                  <a:cs typeface="黑体" panose="02010609060101010101" charset="-122"/>
                </a:rPr>
                <a:t>Tachyon</a:t>
              </a:r>
            </a:p>
            <a:p>
              <a:pPr algn="ctr"/>
              <a:r>
                <a:rPr lang="zh-CN" altLang="en-US" sz="1200">
                  <a:latin typeface="黑体" panose="02010609060101010101" charset="-122"/>
                  <a:ea typeface="黑体" panose="02010609060101010101" charset="-122"/>
                  <a:cs typeface="黑体" panose="02010609060101010101" charset="-122"/>
                </a:rPr>
                <a:t>（分布式内存文件存储）</a:t>
              </a:r>
            </a:p>
          </p:txBody>
        </p:sp>
        <p:sp>
          <p:nvSpPr>
            <p:cNvPr id="41" name="矩形 40"/>
            <p:cNvSpPr/>
            <p:nvPr/>
          </p:nvSpPr>
          <p:spPr>
            <a:xfrm>
              <a:off x="5707" y="9994"/>
              <a:ext cx="1943" cy="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a:latin typeface="黑体" panose="02010609060101010101" charset="-122"/>
                  <a:ea typeface="黑体" panose="02010609060101010101" charset="-122"/>
                </a:rPr>
                <a:t>结构化数据</a:t>
              </a:r>
            </a:p>
          </p:txBody>
        </p:sp>
        <p:sp>
          <p:nvSpPr>
            <p:cNvPr id="42" name="矩形 41"/>
            <p:cNvSpPr/>
            <p:nvPr/>
          </p:nvSpPr>
          <p:spPr>
            <a:xfrm>
              <a:off x="7855" y="9994"/>
              <a:ext cx="2940" cy="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a:latin typeface="黑体" panose="02010609060101010101" charset="-122"/>
                  <a:ea typeface="黑体" panose="02010609060101010101" charset="-122"/>
                  <a:cs typeface="黑体" panose="02010609060101010101" charset="-122"/>
                </a:rPr>
                <a:t>半结构化</a:t>
              </a:r>
              <a:r>
                <a:rPr lang="en-US" altLang="zh-CN" sz="1200">
                  <a:latin typeface="黑体" panose="02010609060101010101" charset="-122"/>
                  <a:ea typeface="黑体" panose="02010609060101010101" charset="-122"/>
                  <a:cs typeface="黑体" panose="02010609060101010101" charset="-122"/>
                </a:rPr>
                <a:t>/</a:t>
              </a:r>
              <a:r>
                <a:rPr lang="zh-CN" altLang="en-US" sz="1200">
                  <a:latin typeface="黑体" panose="02010609060101010101" charset="-122"/>
                  <a:ea typeface="黑体" panose="02010609060101010101" charset="-122"/>
                  <a:cs typeface="黑体" panose="02010609060101010101" charset="-122"/>
                </a:rPr>
                <a:t>非结构化数据</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6318885" cy="583565"/>
          </a:xfrm>
          <a:prstGeom prst="rect">
            <a:avLst/>
          </a:prstGeom>
          <a:noFill/>
        </p:spPr>
        <p:txBody>
          <a:bodyPr wrap="square" rtlCol="0">
            <a:spAutoFit/>
          </a:bodyPr>
          <a:lstStyle/>
          <a:p>
            <a:r>
              <a:rPr lang="zh-CN" altLang="en-US" sz="3200" b="1" dirty="0"/>
              <a:t>小结</a:t>
            </a:r>
          </a:p>
        </p:txBody>
      </p:sp>
      <p:sp>
        <p:nvSpPr>
          <p:cNvPr id="11" name="文本框 10"/>
          <p:cNvSpPr txBox="1"/>
          <p:nvPr/>
        </p:nvSpPr>
        <p:spPr>
          <a:xfrm>
            <a:off x="1255395" y="1648460"/>
            <a:ext cx="9951085" cy="3107690"/>
          </a:xfrm>
          <a:prstGeom prst="rect">
            <a:avLst/>
          </a:prstGeom>
          <a:noFill/>
        </p:spPr>
        <p:txBody>
          <a:bodyPr wrap="square" rtlCol="0">
            <a:spAutoFit/>
          </a:bodyPr>
          <a:lstStyle/>
          <a:p>
            <a:pPr fontAlgn="auto">
              <a:lnSpc>
                <a:spcPct val="150000"/>
              </a:lnSpc>
            </a:pPr>
            <a:r>
              <a:rPr lang="en-US" altLang="zh-CN" sz="2800"/>
              <a:t>    </a:t>
            </a:r>
            <a:r>
              <a:rPr lang="zh-CN" altLang="en-US" sz="2800"/>
              <a:t>通过本节学习，对</a:t>
            </a:r>
            <a:r>
              <a:rPr lang="en-US" altLang="zh-CN" sz="2800"/>
              <a:t>Hadoop</a:t>
            </a:r>
            <a:r>
              <a:rPr lang="zh-CN" altLang="en-US" sz="2800"/>
              <a:t>有所了解</a:t>
            </a:r>
          </a:p>
          <a:p>
            <a:pPr fontAlgn="auto">
              <a:lnSpc>
                <a:spcPct val="150000"/>
              </a:lnSpc>
            </a:pPr>
            <a:r>
              <a:rPr lang="zh-CN" altLang="en-US" sz="2800"/>
              <a:t>    了解</a:t>
            </a:r>
            <a:r>
              <a:rPr lang="en-US" altLang="zh-CN" sz="2800"/>
              <a:t>Hadoop</a:t>
            </a:r>
            <a:r>
              <a:rPr lang="zh-CN" altLang="en-US" sz="2800"/>
              <a:t>的发展简史及版本演变</a:t>
            </a:r>
          </a:p>
          <a:p>
            <a:pPr fontAlgn="auto">
              <a:lnSpc>
                <a:spcPct val="150000"/>
              </a:lnSpc>
            </a:pPr>
            <a:r>
              <a:rPr lang="zh-CN" altLang="en-US" sz="2800"/>
              <a:t>    了解</a:t>
            </a:r>
            <a:r>
              <a:rPr lang="en-US" altLang="zh-CN" sz="2800"/>
              <a:t>Hadoop</a:t>
            </a:r>
            <a:r>
              <a:rPr lang="zh-CN" altLang="en-US" sz="2800"/>
              <a:t>生态圈</a:t>
            </a:r>
          </a:p>
          <a:p>
            <a:pPr fontAlgn="auto">
              <a:lnSpc>
                <a:spcPct val="150000"/>
              </a:lnSpc>
            </a:pPr>
            <a:r>
              <a:rPr lang="en-US" altLang="zh-CN" sz="2800"/>
              <a:t>   </a:t>
            </a:r>
            <a:r>
              <a:rPr lang="zh-CN" altLang="en-US" sz="2800"/>
              <a:t>了解</a:t>
            </a:r>
            <a:r>
              <a:rPr lang="en-US" altLang="zh-CN" sz="2800"/>
              <a:t>Hadoop</a:t>
            </a:r>
            <a:r>
              <a:rPr lang="zh-CN" altLang="en-US" sz="2800"/>
              <a:t>典型应用场景和典型应用架构</a:t>
            </a:r>
          </a:p>
          <a:p>
            <a:r>
              <a:rPr lang="zh-CN" altLang="en-US" sz="280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95" y="787400"/>
            <a:ext cx="6336030" cy="583565"/>
          </a:xfrm>
          <a:prstGeom prst="rect">
            <a:avLst/>
          </a:prstGeom>
          <a:noFill/>
        </p:spPr>
        <p:txBody>
          <a:bodyPr wrap="square" rtlCol="0">
            <a:spAutoFit/>
          </a:bodyPr>
          <a:lstStyle/>
          <a:p>
            <a:r>
              <a:rPr lang="zh-CN" altLang="en-US" sz="3200" b="1" dirty="0"/>
              <a:t>课程目标</a:t>
            </a:r>
          </a:p>
        </p:txBody>
      </p:sp>
      <p:grpSp>
        <p:nvGrpSpPr>
          <p:cNvPr id="56" name="组合 55"/>
          <p:cNvGrpSpPr/>
          <p:nvPr/>
        </p:nvGrpSpPr>
        <p:grpSpPr>
          <a:xfrm>
            <a:off x="2507170" y="1860361"/>
            <a:ext cx="6334821" cy="955948"/>
            <a:chOff x="2973995" y="1521011"/>
            <a:chExt cx="8055645" cy="1327703"/>
          </a:xfrm>
        </p:grpSpPr>
        <p:sp>
          <p:nvSpPr>
            <p:cNvPr id="57" name="文本1"/>
            <p:cNvSpPr>
              <a:spLocks noChangeArrowheads="1"/>
            </p:cNvSpPr>
            <p:nvPr/>
          </p:nvSpPr>
          <p:spPr bwMode="gray">
            <a:xfrm>
              <a:off x="4499846" y="1527772"/>
              <a:ext cx="6529794" cy="1320942"/>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dirty="0">
                  <a:latin typeface="微软雅黑" panose="020B0503020204020204" charset="-122"/>
                  <a:ea typeface="微软雅黑" panose="020B0503020204020204" charset="-122"/>
                </a:rPr>
                <a:t>学以致用</a:t>
              </a:r>
            </a:p>
          </p:txBody>
        </p:sp>
        <p:sp>
          <p:nvSpPr>
            <p:cNvPr id="58" name="标题1"/>
            <p:cNvSpPr>
              <a:spLocks noChangeArrowheads="1"/>
            </p:cNvSpPr>
            <p:nvPr/>
          </p:nvSpPr>
          <p:spPr bwMode="gray">
            <a:xfrm>
              <a:off x="2973995" y="1521011"/>
              <a:ext cx="1526165" cy="1327323"/>
            </a:xfrm>
            <a:prstGeom prst="roundRect">
              <a:avLst>
                <a:gd name="adj" fmla="val 11921"/>
              </a:avLst>
            </a:prstGeom>
            <a:solidFill>
              <a:schemeClr val="accent5"/>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b="1" dirty="0">
                  <a:solidFill>
                    <a:sysClr val="window" lastClr="FFFFFF">
                      <a:lumMod val="95000"/>
                    </a:sysClr>
                  </a:solidFill>
                  <a:latin typeface="微软雅黑" panose="020B0503020204020204" charset="-122"/>
                  <a:ea typeface="微软雅黑" panose="020B0503020204020204" charset="-122"/>
                </a:rPr>
                <a:t>知识目标</a:t>
              </a:r>
            </a:p>
          </p:txBody>
        </p:sp>
      </p:grpSp>
      <p:grpSp>
        <p:nvGrpSpPr>
          <p:cNvPr id="59" name="组合 58"/>
          <p:cNvGrpSpPr/>
          <p:nvPr/>
        </p:nvGrpSpPr>
        <p:grpSpPr>
          <a:xfrm>
            <a:off x="2506749" y="3189927"/>
            <a:ext cx="6330376" cy="948055"/>
            <a:chOff x="2979647" y="3132991"/>
            <a:chExt cx="8049993" cy="1316741"/>
          </a:xfrm>
        </p:grpSpPr>
        <p:sp>
          <p:nvSpPr>
            <p:cNvPr id="60" name="文本2"/>
            <p:cNvSpPr>
              <a:spLocks noChangeArrowheads="1"/>
            </p:cNvSpPr>
            <p:nvPr/>
          </p:nvSpPr>
          <p:spPr bwMode="gray">
            <a:xfrm>
              <a:off x="4499846" y="3132991"/>
              <a:ext cx="6529794" cy="1316574"/>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zh-CN" altLang="en-US" sz="1800" dirty="0">
                  <a:latin typeface="微软雅黑" panose="020B0503020204020204" charset="-122"/>
                  <a:ea typeface="微软雅黑" panose="020B0503020204020204" charset="-122"/>
                </a:rPr>
                <a:t>工程师逻辑思维、系统思维</a:t>
              </a:r>
            </a:p>
          </p:txBody>
        </p:sp>
        <p:sp>
          <p:nvSpPr>
            <p:cNvPr id="61" name="标题2"/>
            <p:cNvSpPr>
              <a:spLocks noChangeArrowheads="1"/>
            </p:cNvSpPr>
            <p:nvPr/>
          </p:nvSpPr>
          <p:spPr bwMode="gray">
            <a:xfrm>
              <a:off x="2979647" y="3132991"/>
              <a:ext cx="1520513" cy="1316741"/>
            </a:xfrm>
            <a:prstGeom prst="roundRect">
              <a:avLst>
                <a:gd name="adj" fmla="val 11921"/>
              </a:avLst>
            </a:prstGeom>
            <a:solidFill>
              <a:schemeClr val="accent5"/>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b="1" dirty="0">
                  <a:solidFill>
                    <a:sysClr val="window" lastClr="FFFFFF">
                      <a:lumMod val="95000"/>
                    </a:sysClr>
                  </a:solidFill>
                  <a:latin typeface="微软雅黑" panose="020B0503020204020204" charset="-122"/>
                  <a:ea typeface="微软雅黑" panose="020B0503020204020204" charset="-122"/>
                </a:rPr>
                <a:t>思维能力</a:t>
              </a:r>
            </a:p>
          </p:txBody>
        </p:sp>
      </p:grpSp>
      <p:grpSp>
        <p:nvGrpSpPr>
          <p:cNvPr id="62" name="组合 61"/>
          <p:cNvGrpSpPr/>
          <p:nvPr/>
        </p:nvGrpSpPr>
        <p:grpSpPr>
          <a:xfrm>
            <a:off x="2506304" y="4542148"/>
            <a:ext cx="6352601" cy="939479"/>
            <a:chOff x="2951385" y="4724618"/>
            <a:chExt cx="8078255" cy="1304829"/>
          </a:xfrm>
        </p:grpSpPr>
        <p:sp>
          <p:nvSpPr>
            <p:cNvPr id="64" name="文本3"/>
            <p:cNvSpPr>
              <a:spLocks noChangeArrowheads="1"/>
            </p:cNvSpPr>
            <p:nvPr/>
          </p:nvSpPr>
          <p:spPr bwMode="ltGray">
            <a:xfrm>
              <a:off x="4499846" y="4724618"/>
              <a:ext cx="6529794" cy="1304829"/>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zh-CN" altLang="en-US" sz="1800" dirty="0">
                  <a:latin typeface="微软雅黑" panose="020B0503020204020204" charset="-122"/>
                  <a:ea typeface="微软雅黑" panose="020B0503020204020204" charset="-122"/>
                  <a:sym typeface="+mn-ea"/>
                </a:rPr>
                <a:t>分析问题、解决问题</a:t>
              </a:r>
            </a:p>
          </p:txBody>
        </p:sp>
        <p:sp>
          <p:nvSpPr>
            <p:cNvPr id="65" name="标题3"/>
            <p:cNvSpPr>
              <a:spLocks noChangeArrowheads="1"/>
            </p:cNvSpPr>
            <p:nvPr/>
          </p:nvSpPr>
          <p:spPr bwMode="gray">
            <a:xfrm>
              <a:off x="2951385" y="4724618"/>
              <a:ext cx="1548775" cy="1304393"/>
            </a:xfrm>
            <a:prstGeom prst="roundRect">
              <a:avLst>
                <a:gd name="adj" fmla="val 11921"/>
              </a:avLst>
            </a:prstGeom>
            <a:solidFill>
              <a:schemeClr val="accent5"/>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b="1" dirty="0">
                  <a:solidFill>
                    <a:sysClr val="window" lastClr="FFFFFF">
                      <a:lumMod val="95000"/>
                    </a:sysClr>
                  </a:solidFill>
                  <a:latin typeface="微软雅黑" panose="020B0503020204020204" charset="-122"/>
                  <a:ea typeface="微软雅黑" panose="020B0503020204020204" charset="-122"/>
                </a:rPr>
                <a:t>实践能力</a:t>
              </a:r>
            </a:p>
          </p:txBody>
        </p:sp>
      </p:grpSp>
      <p:cxnSp>
        <p:nvCxnSpPr>
          <p:cNvPr id="3" name="直接连接符 2"/>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6595" y="787400"/>
            <a:ext cx="6336030" cy="583565"/>
          </a:xfrm>
          <a:prstGeom prst="rect">
            <a:avLst/>
          </a:prstGeom>
          <a:noFill/>
        </p:spPr>
        <p:txBody>
          <a:bodyPr wrap="square" rtlCol="0">
            <a:spAutoFit/>
          </a:bodyPr>
          <a:lstStyle/>
          <a:p>
            <a:r>
              <a:rPr lang="zh-CN" altLang="en-US" sz="3200" b="1" dirty="0"/>
              <a:t>课程要求</a:t>
            </a:r>
            <a:endParaRPr lang="en-US" altLang="zh-CN" sz="3200" b="1" dirty="0"/>
          </a:p>
        </p:txBody>
      </p:sp>
      <p:cxnSp>
        <p:nvCxnSpPr>
          <p:cNvPr id="3" name="直接连接符 2"/>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AutoShape 18"/>
          <p:cNvSpPr>
            <a:spLocks noChangeArrowheads="1"/>
          </p:cNvSpPr>
          <p:nvPr/>
        </p:nvSpPr>
        <p:spPr bwMode="auto">
          <a:xfrm>
            <a:off x="2756797" y="2467062"/>
            <a:ext cx="2161489" cy="322945"/>
          </a:xfrm>
          <a:prstGeom prst="roundRect">
            <a:avLst>
              <a:gd name="adj" fmla="val 16667"/>
            </a:avLst>
          </a:prstGeom>
          <a:solidFill>
            <a:schemeClr val="bg1">
              <a:lumMod val="50000"/>
            </a:schemeClr>
          </a:solidFill>
          <a:ln w="25400">
            <a:solidFill>
              <a:srgbClr val="C0C0C0"/>
            </a:solidFill>
            <a:round/>
          </a:ln>
          <a:effectLst>
            <a:outerShdw dist="35921" dir="2700000" algn="ctr" rotWithShape="0">
              <a:schemeClr val="bg2"/>
            </a:outerShdw>
          </a:effectLst>
        </p:spPr>
        <p:txBody>
          <a:bodyPr wrap="none" lIns="90000" tIns="46800" rIns="90000" bIns="46800" anchor="ctr"/>
          <a:lstStyle/>
          <a:p>
            <a:pPr algn="ctr">
              <a:buFont typeface="Wingdings" panose="05000000000000000000" pitchFamily="2" charset="2"/>
              <a:buNone/>
            </a:pPr>
            <a:r>
              <a:rPr lang="en-US" altLang="zh-CN" dirty="0">
                <a:solidFill>
                  <a:schemeClr val="bg1"/>
                </a:solidFill>
                <a:latin typeface="微软雅黑" panose="020B0503020204020204" charset="-122"/>
                <a:ea typeface="微软雅黑" panose="020B0503020204020204" charset="-122"/>
              </a:rPr>
              <a:t>Linux</a:t>
            </a:r>
          </a:p>
        </p:txBody>
      </p:sp>
      <p:sp>
        <p:nvSpPr>
          <p:cNvPr id="4" name="Rectangle 22"/>
          <p:cNvSpPr>
            <a:spLocks noChangeArrowheads="1"/>
          </p:cNvSpPr>
          <p:nvPr/>
        </p:nvSpPr>
        <p:spPr bwMode="auto">
          <a:xfrm>
            <a:off x="5632779" y="2443994"/>
            <a:ext cx="3828924" cy="369080"/>
          </a:xfrm>
          <a:prstGeom prst="rect">
            <a:avLst/>
          </a:prstGeom>
          <a:noFill/>
          <a:ln w="25400">
            <a:solidFill>
              <a:srgbClr val="C0C0C0"/>
            </a:solidFill>
            <a:miter lim="800000"/>
          </a:ln>
          <a:extLst>
            <a:ext uri="{909E8E84-426E-40DD-AFC4-6F175D3DCCD1}">
              <a14:hiddenFill xmlns:a14="http://schemas.microsoft.com/office/drawing/2010/main">
                <a:solidFill>
                  <a:srgbClr val="FFCC00"/>
                </a:solidFill>
              </a14:hiddenFill>
            </a:ext>
          </a:extLst>
        </p:spPr>
        <p:txBody>
          <a:bodyPr wrap="none" anchor="ctr"/>
          <a:lstStyle/>
          <a:p>
            <a:r>
              <a:rPr lang="zh-CN" altLang="en-US" dirty="0">
                <a:latin typeface="微软雅黑" panose="020B0503020204020204" charset="-122"/>
                <a:ea typeface="微软雅黑" panose="020B0503020204020204" charset="-122"/>
              </a:rPr>
              <a:t>熟悉常用命令</a:t>
            </a:r>
          </a:p>
        </p:txBody>
      </p:sp>
      <p:sp>
        <p:nvSpPr>
          <p:cNvPr id="5" name="Line 23"/>
          <p:cNvSpPr>
            <a:spLocks noChangeShapeType="1"/>
          </p:cNvSpPr>
          <p:nvPr/>
        </p:nvSpPr>
        <p:spPr bwMode="auto">
          <a:xfrm>
            <a:off x="4931582" y="2654669"/>
            <a:ext cx="701197" cy="0"/>
          </a:xfrm>
          <a:prstGeom prst="line">
            <a:avLst/>
          </a:prstGeom>
          <a:noFill/>
          <a:ln w="19050">
            <a:solidFill>
              <a:srgbClr val="C0C0C0"/>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AutoShape 18"/>
          <p:cNvSpPr>
            <a:spLocks noChangeArrowheads="1"/>
          </p:cNvSpPr>
          <p:nvPr/>
        </p:nvSpPr>
        <p:spPr bwMode="auto">
          <a:xfrm>
            <a:off x="2756797" y="3598753"/>
            <a:ext cx="2161489" cy="322945"/>
          </a:xfrm>
          <a:prstGeom prst="roundRect">
            <a:avLst>
              <a:gd name="adj" fmla="val 16667"/>
            </a:avLst>
          </a:prstGeom>
          <a:solidFill>
            <a:srgbClr val="92D050"/>
          </a:solidFill>
          <a:ln w="25400">
            <a:solidFill>
              <a:srgbClr val="C0C0C0"/>
            </a:solidFill>
            <a:round/>
          </a:ln>
          <a:effectLst>
            <a:outerShdw dist="35921" dir="2700000" algn="ctr" rotWithShape="0">
              <a:schemeClr val="bg2"/>
            </a:outerShdw>
          </a:effectLst>
        </p:spPr>
        <p:txBody>
          <a:bodyPr wrap="none" lIns="90000" tIns="46800" rIns="90000" bIns="46800" anchor="ctr"/>
          <a:lstStyle/>
          <a:p>
            <a:pPr algn="ctr">
              <a:buFont typeface="Wingdings" panose="05000000000000000000" pitchFamily="2" charset="2"/>
              <a:buNone/>
            </a:pPr>
            <a:r>
              <a:rPr lang="en-US" altLang="zh-CN" dirty="0">
                <a:solidFill>
                  <a:schemeClr val="bg1"/>
                </a:solidFill>
                <a:latin typeface="微软雅黑" panose="020B0503020204020204" charset="-122"/>
                <a:ea typeface="微软雅黑" panose="020B0503020204020204" charset="-122"/>
              </a:rPr>
              <a:t>Java</a:t>
            </a:r>
          </a:p>
        </p:txBody>
      </p:sp>
      <p:sp>
        <p:nvSpPr>
          <p:cNvPr id="8" name="Rectangle 22"/>
          <p:cNvSpPr>
            <a:spLocks noChangeArrowheads="1"/>
          </p:cNvSpPr>
          <p:nvPr/>
        </p:nvSpPr>
        <p:spPr bwMode="auto">
          <a:xfrm>
            <a:off x="5678623" y="3575685"/>
            <a:ext cx="3828924" cy="369080"/>
          </a:xfrm>
          <a:prstGeom prst="rect">
            <a:avLst/>
          </a:prstGeom>
          <a:noFill/>
          <a:ln w="25400">
            <a:solidFill>
              <a:srgbClr val="C0C0C0"/>
            </a:solidFill>
            <a:miter lim="800000"/>
          </a:ln>
          <a:extLst>
            <a:ext uri="{909E8E84-426E-40DD-AFC4-6F175D3DCCD1}">
              <a14:hiddenFill xmlns:a14="http://schemas.microsoft.com/office/drawing/2010/main">
                <a:solidFill>
                  <a:srgbClr val="FFCC00"/>
                </a:solidFill>
              </a14:hiddenFill>
            </a:ext>
          </a:extLst>
        </p:spPr>
        <p:txBody>
          <a:bodyPr wrap="none" anchor="ctr"/>
          <a:lstStyle/>
          <a:p>
            <a:pPr>
              <a:lnSpc>
                <a:spcPct val="150000"/>
              </a:lnSpc>
            </a:pPr>
            <a:r>
              <a:rPr lang="zh-CN" altLang="en-US" dirty="0">
                <a:latin typeface="微软雅黑" panose="020B0503020204020204" charset="-122"/>
                <a:ea typeface="微软雅黑" panose="020B0503020204020204" charset="-122"/>
              </a:rPr>
              <a:t>熟悉</a:t>
            </a:r>
            <a:r>
              <a:rPr lang="en-US" altLang="zh-CN" dirty="0">
                <a:latin typeface="微软雅黑" panose="020B0503020204020204" charset="-122"/>
                <a:ea typeface="微软雅黑" panose="020B0503020204020204" charset="-122"/>
              </a:rPr>
              <a:t>Java</a:t>
            </a:r>
            <a:r>
              <a:rPr lang="zh-CN" altLang="en-US" dirty="0">
                <a:latin typeface="微软雅黑" panose="020B0503020204020204" charset="-122"/>
                <a:ea typeface="微软雅黑" panose="020B0503020204020204" charset="-122"/>
              </a:rPr>
              <a:t>语法、面向对象编程</a:t>
            </a:r>
          </a:p>
        </p:txBody>
      </p:sp>
      <p:sp>
        <p:nvSpPr>
          <p:cNvPr id="9" name="Line 26"/>
          <p:cNvSpPr>
            <a:spLocks noChangeShapeType="1"/>
          </p:cNvSpPr>
          <p:nvPr/>
        </p:nvSpPr>
        <p:spPr bwMode="auto">
          <a:xfrm>
            <a:off x="4931582" y="3739412"/>
            <a:ext cx="701197" cy="0"/>
          </a:xfrm>
          <a:prstGeom prst="line">
            <a:avLst/>
          </a:prstGeom>
          <a:noFill/>
          <a:ln w="19050">
            <a:solidFill>
              <a:srgbClr val="C0C0C0"/>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AutoShape 18"/>
          <p:cNvSpPr>
            <a:spLocks noChangeArrowheads="1"/>
          </p:cNvSpPr>
          <p:nvPr/>
        </p:nvSpPr>
        <p:spPr bwMode="auto">
          <a:xfrm>
            <a:off x="2756797" y="4650369"/>
            <a:ext cx="2161489" cy="322945"/>
          </a:xfrm>
          <a:prstGeom prst="roundRect">
            <a:avLst>
              <a:gd name="adj" fmla="val 16667"/>
            </a:avLst>
          </a:prstGeom>
          <a:solidFill>
            <a:srgbClr val="FFC000"/>
          </a:solidFill>
          <a:ln w="25400">
            <a:solidFill>
              <a:srgbClr val="C0C0C0"/>
            </a:solidFill>
            <a:round/>
          </a:ln>
          <a:effectLst>
            <a:outerShdw dist="35921" dir="2700000" algn="ctr" rotWithShape="0">
              <a:schemeClr val="bg2"/>
            </a:outerShdw>
          </a:effectLst>
        </p:spPr>
        <p:txBody>
          <a:bodyPr wrap="none" lIns="90000" tIns="46800" rIns="90000" bIns="46800" anchor="ctr"/>
          <a:lstStyle/>
          <a:p>
            <a:pPr algn="ctr">
              <a:buFont typeface="Wingdings" panose="05000000000000000000" pitchFamily="2" charset="2"/>
              <a:buNone/>
            </a:pPr>
            <a:r>
              <a:rPr lang="zh-CN" altLang="en-US" dirty="0">
                <a:solidFill>
                  <a:schemeClr val="bg1"/>
                </a:solidFill>
                <a:latin typeface="微软雅黑" panose="020B0503020204020204" charset="-122"/>
                <a:ea typeface="微软雅黑" panose="020B0503020204020204" charset="-122"/>
              </a:rPr>
              <a:t>数据库</a:t>
            </a:r>
          </a:p>
        </p:txBody>
      </p:sp>
      <p:sp>
        <p:nvSpPr>
          <p:cNvPr id="11" name="Rectangle 22"/>
          <p:cNvSpPr>
            <a:spLocks noChangeArrowheads="1"/>
          </p:cNvSpPr>
          <p:nvPr/>
        </p:nvSpPr>
        <p:spPr bwMode="auto">
          <a:xfrm>
            <a:off x="5662179" y="4604234"/>
            <a:ext cx="3828924" cy="369080"/>
          </a:xfrm>
          <a:prstGeom prst="rect">
            <a:avLst/>
          </a:prstGeom>
          <a:noFill/>
          <a:ln w="25400">
            <a:solidFill>
              <a:srgbClr val="C0C0C0"/>
            </a:solidFill>
            <a:miter lim="800000"/>
          </a:ln>
          <a:extLst>
            <a:ext uri="{909E8E84-426E-40DD-AFC4-6F175D3DCCD1}">
              <a14:hiddenFill xmlns:a14="http://schemas.microsoft.com/office/drawing/2010/main">
                <a:solidFill>
                  <a:srgbClr val="FFCC00"/>
                </a:solidFill>
              </a14:hiddenFill>
            </a:ext>
          </a:extLst>
        </p:spPr>
        <p:txBody>
          <a:bodyPr wrap="none" anchor="ctr"/>
          <a:lstStyle/>
          <a:p>
            <a:pPr>
              <a:lnSpc>
                <a:spcPct val="150000"/>
              </a:lnSpc>
            </a:pPr>
            <a:r>
              <a:rPr lang="zh-CN" altLang="en-US" dirty="0">
                <a:latin typeface="微软雅黑" panose="020B0503020204020204" charset="-122"/>
                <a:ea typeface="微软雅黑" panose="020B0503020204020204" charset="-122"/>
              </a:rPr>
              <a:t>掌握常用</a:t>
            </a:r>
            <a:r>
              <a:rPr lang="en-US" altLang="zh-CN" dirty="0">
                <a:latin typeface="微软雅黑" panose="020B0503020204020204" charset="-122"/>
                <a:ea typeface="微软雅黑" panose="020B0503020204020204" charset="-122"/>
              </a:rPr>
              <a:t>SQL</a:t>
            </a:r>
            <a:r>
              <a:rPr lang="zh-CN" altLang="en-US" dirty="0">
                <a:latin typeface="微软雅黑" panose="020B0503020204020204" charset="-122"/>
                <a:ea typeface="微软雅黑" panose="020B0503020204020204" charset="-122"/>
              </a:rPr>
              <a:t>操作</a:t>
            </a:r>
          </a:p>
        </p:txBody>
      </p:sp>
      <p:sp>
        <p:nvSpPr>
          <p:cNvPr id="12" name="Line 29"/>
          <p:cNvSpPr>
            <a:spLocks noChangeShapeType="1"/>
          </p:cNvSpPr>
          <p:nvPr/>
        </p:nvSpPr>
        <p:spPr bwMode="auto">
          <a:xfrm>
            <a:off x="4931582" y="4847079"/>
            <a:ext cx="701197" cy="0"/>
          </a:xfrm>
          <a:prstGeom prst="line">
            <a:avLst/>
          </a:prstGeom>
          <a:noFill/>
          <a:ln w="19050">
            <a:solidFill>
              <a:srgbClr val="C0C0C0"/>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3" name="直接连接符 12"/>
          <p:cNvCxnSpPr/>
          <p:nvPr/>
        </p:nvCxnSpPr>
        <p:spPr>
          <a:xfrm>
            <a:off x="2343332" y="2317780"/>
            <a:ext cx="0" cy="27815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84281" y="2912378"/>
            <a:ext cx="356947" cy="1568450"/>
          </a:xfrm>
          <a:prstGeom prst="rect">
            <a:avLst/>
          </a:prstGeom>
          <a:noFill/>
        </p:spPr>
        <p:txBody>
          <a:bodyPr wrap="square" rtlCol="0">
            <a:spAutoFit/>
          </a:bodyPr>
          <a:lstStyle/>
          <a:p>
            <a:pPr>
              <a:lnSpc>
                <a:spcPct val="150000"/>
              </a:lnSpc>
            </a:pPr>
            <a:r>
              <a:rPr lang="zh-CN" altLang="en-US" sz="1600" b="1" dirty="0">
                <a:latin typeface="微软雅黑" panose="020B0503020204020204" charset="-122"/>
                <a:ea typeface="微软雅黑" panose="020B0503020204020204" charset="-122"/>
              </a:rPr>
              <a:t>基础知识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696595" y="787400"/>
            <a:ext cx="6336030" cy="583565"/>
          </a:xfrm>
          <a:prstGeom prst="rect">
            <a:avLst/>
          </a:prstGeom>
          <a:noFill/>
        </p:spPr>
        <p:txBody>
          <a:bodyPr wrap="square" rtlCol="0">
            <a:spAutoFit/>
          </a:bodyPr>
          <a:lstStyle/>
          <a:p>
            <a:r>
              <a:rPr lang="zh-CN" altLang="en-US" sz="3200" b="1" dirty="0"/>
              <a:t>考核方式</a:t>
            </a:r>
          </a:p>
        </p:txBody>
      </p:sp>
      <p:cxnSp>
        <p:nvCxnSpPr>
          <p:cNvPr id="4" name="直接连接符 3"/>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14" name="图表 4">
            <a:extLst>
              <a:ext uri="{FF2B5EF4-FFF2-40B4-BE49-F238E27FC236}">
                <a16:creationId xmlns:a16="http://schemas.microsoft.com/office/drawing/2014/main" id="{CA00C263-2975-4322-9382-179FABF2D4F5}"/>
              </a:ext>
            </a:extLst>
          </p:cNvPr>
          <p:cNvGraphicFramePr>
            <a:graphicFrameLocks/>
          </p:cNvGraphicFramePr>
          <p:nvPr>
            <p:extLst>
              <p:ext uri="{D42A27DB-BD31-4B8C-83A1-F6EECF244321}">
                <p14:modId xmlns:p14="http://schemas.microsoft.com/office/powerpoint/2010/main" val="1256281069"/>
              </p:ext>
            </p:extLst>
          </p:nvPr>
        </p:nvGraphicFramePr>
        <p:xfrm>
          <a:off x="1559243" y="1378112"/>
          <a:ext cx="8847137" cy="5307012"/>
        </p:xfrm>
        <a:graphic>
          <a:graphicData uri="http://schemas.openxmlformats.org/presentationml/2006/ole">
            <mc:AlternateContent xmlns:mc="http://schemas.openxmlformats.org/markup-compatibility/2006">
              <mc:Choice xmlns:v="urn:schemas-microsoft-com:vml" Requires="v">
                <p:oleObj spid="_x0000_s1042" name="Chart" r:id="rId4" imgW="8852159" imgH="5316173" progId="Excel.Chart.8">
                  <p:embed/>
                </p:oleObj>
              </mc:Choice>
              <mc:Fallback>
                <p:oleObj name="Chart" r:id="rId4" imgW="8852159" imgH="5316173" progId="Excel.Chart.8">
                  <p:embed/>
                  <p:pic>
                    <p:nvPicPr>
                      <p:cNvPr id="7" name="图表 4">
                        <a:extLst>
                          <a:ext uri="{FF2B5EF4-FFF2-40B4-BE49-F238E27FC236}">
                            <a16:creationId xmlns:a16="http://schemas.microsoft.com/office/drawing/2014/main" id="{095BE759-65E2-4F0C-9647-ECFE0935AA2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9243" y="1378112"/>
                        <a:ext cx="8847137"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a"/>
  <p:tag name="KSO_WM_UNIT_INDEX" val="1_2_1"/>
  <p:tag name="KSO_WM_UNIT_ID" val="diagram160133_1*m_h_a*1_2_1"/>
  <p:tag name="KSO_WM_UNIT_CLEAR" val="1"/>
  <p:tag name="KSO_WM_UNIT_LAYERLEVEL" val="1_1_1"/>
  <p:tag name="KSO_WM_UNIT_VALUE" val="8"/>
  <p:tag name="KSO_WM_UNIT_HIGHLIGHT" val="0"/>
  <p:tag name="KSO_WM_UNIT_COMPATIBLE" val="0"/>
  <p:tag name="KSO_WM_DIAGRAM_GROUP_CODE" val="m1-1"/>
  <p:tag name="KSO_WM_UNIT_PRESET_TEXT" val="LOREM IPSUM "/>
  <p:tag name="KSO_WM_UNIT_TEXT_FILL_FORE_SCHEMECOLOR_INDEX" val="6"/>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i"/>
  <p:tag name="KSO_WM_UNIT_INDEX" val="1_1"/>
  <p:tag name="KSO_WM_UNIT_ID" val="diagram160028_3*m_i*1_1"/>
  <p:tag name="KSO_WM_UNIT_CLEAR" val="1"/>
  <p:tag name="KSO_WM_UNIT_LAYERLEVEL" val="1_1"/>
  <p:tag name="KSO_WM_DIAGRAM_GROUP_CODE" val="m1-1"/>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8_3*i*1"/>
  <p:tag name="KSO_WM_TEMPLATE_CATEGORY" val="diagram"/>
  <p:tag name="KSO_WM_TEMPLATE_INDEX" val="160028"/>
  <p:tag name="KSO_WM_UNIT_INDEX" val="1"/>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8_3*i*8"/>
  <p:tag name="KSO_WM_TEMPLATE_CATEGORY" val="diagram"/>
  <p:tag name="KSO_WM_TEMPLATE_INDEX" val="160028"/>
  <p:tag name="KSO_WM_UNIT_INDEX" val="8"/>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8_3*i*15"/>
  <p:tag name="KSO_WM_TEMPLATE_CATEGORY" val="diagram"/>
  <p:tag name="KSO_WM_TEMPLATE_INDEX" val="160028"/>
  <p:tag name="KSO_WM_UNIT_INDEX" val="15"/>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i"/>
  <p:tag name="KSO_WM_UNIT_INDEX" val="1_4"/>
  <p:tag name="KSO_WM_UNIT_ID" val="diagram160028_3*m_i*1_4"/>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a"/>
  <p:tag name="KSO_WM_UNIT_INDEX" val="1_3_1"/>
  <p:tag name="KSO_WM_UNIT_ID" val="diagram160028_3*m_h_a*1_3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f"/>
  <p:tag name="KSO_WM_UNIT_INDEX" val="1_3_1"/>
  <p:tag name="KSO_WM_UNIT_ID" val="diagram160028_3*m_h_f*1_3_1"/>
  <p:tag name="KSO_WM_UNIT_CLEAR" val="1"/>
  <p:tag name="KSO_WM_UNIT_LAYERLEVEL" val="1_1_1"/>
  <p:tag name="KSO_WM_UNIT_VALUE" val="56"/>
  <p:tag name="KSO_WM_UNIT_HIGHLIGHT" val="0"/>
  <p:tag name="KSO_WM_UNIT_COMPATIBLE" val="0"/>
  <p:tag name="KSO_WM_UNIT_PRESET_TEXT_INDEX" val="4"/>
  <p:tag name="KSO_WM_UNIT_PRESET_TEXT_LEN" val="80"/>
  <p:tag name="KSO_WM_DIAGRAM_GROUP_CODE" val="m1-1"/>
  <p:tag name="KSO_WM_UNIT_TEXT_FILL_FORE_SCHEMECOLOR_INDEX" val="14"/>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i"/>
  <p:tag name="KSO_WM_UNIT_INDEX" val="1_3"/>
  <p:tag name="KSO_WM_UNIT_ID" val="diagram160028_3*m_i*1_3"/>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a"/>
  <p:tag name="KSO_WM_UNIT_INDEX" val="1_2_1"/>
  <p:tag name="KSO_WM_UNIT_ID" val="diagram160028_3*m_h_a*1_2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TEXT_FILL_FORE_SCHEMECOLOR_INDEX" val="6"/>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f"/>
  <p:tag name="KSO_WM_UNIT_INDEX" val="1_2_1"/>
  <p:tag name="KSO_WM_UNIT_ID" val="diagram160028_3*m_h_f*1_2_1"/>
  <p:tag name="KSO_WM_UNIT_CLEAR" val="1"/>
  <p:tag name="KSO_WM_UNIT_LAYERLEVEL" val="1_1_1"/>
  <p:tag name="KSO_WM_UNIT_VALUE" val="56"/>
  <p:tag name="KSO_WM_UNIT_HIGHLIGHT" val="0"/>
  <p:tag name="KSO_WM_UNIT_COMPATIBLE" val="0"/>
  <p:tag name="KSO_WM_UNIT_PRESET_TEXT_INDEX" val="4"/>
  <p:tag name="KSO_WM_UNIT_PRESET_TEXT_LEN" val="80"/>
  <p:tag name="KSO_WM_DIAGRAM_GROUP_CODE" val="m1-1"/>
  <p:tag name="KSO_WM_UNIT_TEXT_FILL_FORE_SCHEMECOLOR_INDEX" val="14"/>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i"/>
  <p:tag name="KSO_WM_UNIT_INDEX" val="1_1"/>
  <p:tag name="KSO_WM_UNIT_ID" val="diagram160133_1*m_i*1_1"/>
  <p:tag name="KSO_WM_UNIT_CLEAR" val="1"/>
  <p:tag name="KSO_WM_UNIT_LAYERLEVEL" val="1_1"/>
  <p:tag name="KSO_WM_DIAGRAM_GROUP_CODE" val="m1-1"/>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i"/>
  <p:tag name="KSO_WM_UNIT_INDEX" val="1_2"/>
  <p:tag name="KSO_WM_UNIT_ID" val="diagram160028_3*m_i*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a"/>
  <p:tag name="KSO_WM_UNIT_INDEX" val="1_1_1"/>
  <p:tag name="KSO_WM_UNIT_ID" val="diagram160028_3*m_h_a*1_1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f"/>
  <p:tag name="KSO_WM_UNIT_INDEX" val="1_1_1"/>
  <p:tag name="KSO_WM_UNIT_ID" val="diagram160028_3*m_h_f*1_1_1"/>
  <p:tag name="KSO_WM_UNIT_CLEAR" val="1"/>
  <p:tag name="KSO_WM_UNIT_LAYERLEVEL" val="1_1_1"/>
  <p:tag name="KSO_WM_UNIT_VALUE" val="56"/>
  <p:tag name="KSO_WM_UNIT_HIGHLIGHT" val="0"/>
  <p:tag name="KSO_WM_UNIT_COMPATIBLE" val="0"/>
  <p:tag name="KSO_WM_UNIT_PRESET_TEXT_INDEX" val="4"/>
  <p:tag name="KSO_WM_UNIT_PRESET_TEXT_LEN" val="80"/>
  <p:tag name="KSO_WM_DIAGRAM_GROUP_CODE" val="m1-1"/>
  <p:tag name="KSO_WM_UNIT_TEXT_FILL_FORE_SCHEMECOLOR_INDEX" val="14"/>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i"/>
  <p:tag name="KSO_WM_UNIT_INDEX" val="1_1"/>
  <p:tag name="KSO_WM_UNIT_ID" val="diagram794_3*q_i*1_1"/>
  <p:tag name="KSO_WM_UNIT_CLEAR" val="1"/>
  <p:tag name="KSO_WM_UNIT_LAYERLEVEL" val="1_1"/>
  <p:tag name="KSO_WM_UNIT_FILL_FORE_SCHEMECOLOR_INDEX" val="5"/>
  <p:tag name="KSO_WM_UNI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i"/>
  <p:tag name="KSO_WM_UNIT_INDEX" val="1_2"/>
  <p:tag name="KSO_WM_UNIT_ID" val="diagram794_3*q_i*1_2"/>
  <p:tag name="KSO_WM_UNIT_CLEAR" val="1"/>
  <p:tag name="KSO_WM_UNIT_LAYERLEVEL" val="1_1"/>
  <p:tag name="KSO_WM_UNIT_FILL_FORE_SCHEMECOLOR_INDEX" val="6"/>
  <p:tag name="KSO_WM_UNI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i"/>
  <p:tag name="KSO_WM_UNIT_INDEX" val="1_3"/>
  <p:tag name="KSO_WM_UNIT_ID" val="diagram794_3*q_i*1_3"/>
  <p:tag name="KSO_WM_UNIT_CLEAR" val="1"/>
  <p:tag name="KSO_WM_UNIT_LAYERLEVEL" val="1_1"/>
  <p:tag name="KSO_WM_UNIT_FILL_FORE_SCHEMECOLOR_INDEX" val="7"/>
  <p:tag name="KSO_WM_UNI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i"/>
  <p:tag name="KSO_WM_UNIT_INDEX" val="1_4"/>
  <p:tag name="KSO_WM_UNIT_ID" val="diagram794_3*q_i*1_4"/>
  <p:tag name="KSO_WM_UNIT_CLEAR" val="1"/>
  <p:tag name="KSO_WM_UNIT_LAYERLEVEL" val="1_1"/>
  <p:tag name="KSO_WM_UNIT_FILL_FORE_SCHEMECOLOR_INDEX" val="8"/>
  <p:tag name="KSO_WM_UNI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i"/>
  <p:tag name="KSO_WM_UNIT_INDEX" val="1_5"/>
  <p:tag name="KSO_WM_UNIT_ID" val="diagram794_3*q_i*1_5"/>
  <p:tag name="KSO_WM_UNIT_CLEAR" val="1"/>
  <p:tag name="KSO_WM_UNIT_LAYERLEVEL" val="1_1"/>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i"/>
  <p:tag name="KSO_WM_UNIT_INDEX" val="1_6"/>
  <p:tag name="KSO_WM_UNIT_ID" val="diagram794_3*q_i*1_6"/>
  <p:tag name="KSO_WM_UNIT_CLEAR" val="1"/>
  <p:tag name="KSO_WM_UNIT_LAYERLEVEL" val="1_1"/>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i"/>
  <p:tag name="KSO_WM_UNIT_INDEX" val="1_7"/>
  <p:tag name="KSO_WM_UNIT_ID" val="diagram794_3*q_i*1_7"/>
  <p:tag name="KSO_WM_UNIT_CLEAR" val="1"/>
  <p:tag name="KSO_WM_UNIT_LAYERLEVEL" val="1_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i"/>
  <p:tag name="KSO_WM_UNIT_INDEX" val="1_2"/>
  <p:tag name="KSO_WM_UNIT_ID" val="diagram160133_1*m_i*1_2"/>
  <p:tag name="KSO_WM_UNIT_CLEAR" val="1"/>
  <p:tag name="KSO_WM_UNIT_LAYERLEVEL" val="1_1"/>
  <p:tag name="KSO_WM_DIAGRAM_GROUP_CODE" val="m1-1"/>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i"/>
  <p:tag name="KSO_WM_UNIT_INDEX" val="1_8"/>
  <p:tag name="KSO_WM_UNIT_ID" val="diagram794_3*q_i*1_8"/>
  <p:tag name="KSO_WM_UNIT_CLEAR" val="1"/>
  <p:tag name="KSO_WM_UNIT_LAYERLEVEL" val="1_1"/>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h_f"/>
  <p:tag name="KSO_WM_UNIT_INDEX" val="1_3_1"/>
  <p:tag name="KSO_WM_UNIT_ID" val="diagram794_3*q_h_f*1_3_1"/>
  <p:tag name="KSO_WM_UNIT_CLEAR" val="1"/>
  <p:tag name="KSO_WM_UNIT_LAYERLEVEL" val="1_1_1"/>
  <p:tag name="KSO_WM_UNIT_VALUE" val="24"/>
  <p:tag name="KSO_WM_UNIT_HIGHLIGHT" val="0"/>
  <p:tag name="KSO_WM_UNIT_COMPATIBLE" val="0"/>
  <p:tag name="KSO_WM_UNIT_PRESET_TEXT_INDEX" val="4"/>
  <p:tag name="KSO_WM_UNIT_PRESET_TEXT_LEN" val="55"/>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h_f"/>
  <p:tag name="KSO_WM_UNIT_INDEX" val="1_4_1"/>
  <p:tag name="KSO_WM_UNIT_ID" val="diagram794_3*q_h_f*1_4_1"/>
  <p:tag name="KSO_WM_UNIT_CLEAR" val="1"/>
  <p:tag name="KSO_WM_UNIT_LAYERLEVEL" val="1_1_1"/>
  <p:tag name="KSO_WM_UNIT_VALUE" val="24"/>
  <p:tag name="KSO_WM_UNIT_HIGHLIGHT" val="0"/>
  <p:tag name="KSO_WM_UNIT_COMPATIBLE" val="0"/>
  <p:tag name="KSO_WM_UNIT_PRESET_TEXT_INDEX" val="4"/>
  <p:tag name="KSO_WM_UNIT_PRESET_TEXT_LEN" val="55"/>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h_f"/>
  <p:tag name="KSO_WM_UNIT_INDEX" val="1_2_1"/>
  <p:tag name="KSO_WM_UNIT_ID" val="diagram794_3*q_h_f*1_2_1"/>
  <p:tag name="KSO_WM_UNIT_CLEAR" val="1"/>
  <p:tag name="KSO_WM_UNIT_LAYERLEVEL" val="1_1_1"/>
  <p:tag name="KSO_WM_UNIT_VALUE" val="24"/>
  <p:tag name="KSO_WM_UNIT_HIGHLIGHT" val="0"/>
  <p:tag name="KSO_WM_UNIT_COMPATIBLE" val="0"/>
  <p:tag name="KSO_WM_UNIT_PRESET_TEXT_INDEX" val="4"/>
  <p:tag name="KSO_WM_UNIT_PRESET_TEXT_LEN" val="55"/>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94"/>
  <p:tag name="KSO_WM_TAG_VERSION" val="1.0"/>
  <p:tag name="KSO_WM_BEAUTIFY_FLAG" val="#wm#"/>
  <p:tag name="KSO_WM_DIAGRAM_GROUP_CODE" val="q1-1"/>
  <p:tag name="KSO_WM_UNIT_TYPE" val="q_h_f"/>
  <p:tag name="KSO_WM_UNIT_INDEX" val="1_1_1"/>
  <p:tag name="KSO_WM_UNIT_ID" val="diagram794_3*q_h_f*1_1_1"/>
  <p:tag name="KSO_WM_UNIT_CLEAR" val="1"/>
  <p:tag name="KSO_WM_UNIT_LAYERLEVEL" val="1_1_1"/>
  <p:tag name="KSO_WM_UNIT_VALUE" val="24"/>
  <p:tag name="KSO_WM_UNIT_HIGHLIGHT" val="0"/>
  <p:tag name="KSO_WM_UNIT_COMPATIBLE" val="0"/>
  <p:tag name="KSO_WM_UNIT_PRESET_TEXT_INDEX" val="4"/>
  <p:tag name="KSO_WM_UNIT_PRESET_TEXT_LEN" val="55"/>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
  <p:tag name="KSO_WM_UNIT_ID" val="diagram160150_1*m_i*1_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2"/>
  <p:tag name="KSO_WM_UNIT_ID" val="diagram160150_1*m_i*1_2"/>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3"/>
  <p:tag name="KSO_WM_UNIT_ID" val="diagram160150_1*m_i*1_3"/>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4"/>
  <p:tag name="KSO_WM_UNIT_ID" val="diagram160150_1*m_i*1_4"/>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5"/>
  <p:tag name="KSO_WM_UNIT_ID" val="diagram160150_1*m_i*1_5"/>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i"/>
  <p:tag name="KSO_WM_UNIT_INDEX" val="1_3"/>
  <p:tag name="KSO_WM_UNIT_ID" val="diagram160133_1*m_i*1_3"/>
  <p:tag name="KSO_WM_UNIT_CLEAR" val="1"/>
  <p:tag name="KSO_WM_UNIT_LAYERLEVEL" val="1_1"/>
  <p:tag name="KSO_WM_DIAGRAM_GROUP_CODE" val="m1-1"/>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15"/>
  <p:tag name="KSO_WM_TEMPLATE_CATEGORY" val="diagram"/>
  <p:tag name="KSO_WM_TEMPLATE_INDEX" val="160150"/>
  <p:tag name="KSO_WM_UNIT_INDEX" val="15"/>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20"/>
  <p:tag name="KSO_WM_TEMPLATE_CATEGORY" val="diagram"/>
  <p:tag name="KSO_WM_TEMPLATE_INDEX" val="160150"/>
  <p:tag name="KSO_WM_UNIT_INDEX" val="20"/>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25"/>
  <p:tag name="KSO_WM_TEMPLATE_CATEGORY" val="diagram"/>
  <p:tag name="KSO_WM_TEMPLATE_INDEX" val="160150"/>
  <p:tag name="KSO_WM_UNIT_INDEX" val="25"/>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30"/>
  <p:tag name="KSO_WM_TEMPLATE_CATEGORY" val="diagram"/>
  <p:tag name="KSO_WM_TEMPLATE_INDEX" val="160150"/>
  <p:tag name="KSO_WM_UNIT_INDEX" val="30"/>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1_1"/>
  <p:tag name="KSO_WM_UNIT_ID" val="diagram160150_1*m_h_f*1_1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3_1"/>
  <p:tag name="KSO_WM_UNIT_ID" val="diagram160150_1*m_h_f*1_3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5_1"/>
  <p:tag name="KSO_WM_UNIT_ID" val="diagram160150_1*m_h_f*1_5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2_1"/>
  <p:tag name="KSO_WM_UNIT_ID" val="diagram160150_1*m_h_f*1_2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4_1"/>
  <p:tag name="KSO_WM_UNIT_ID" val="diagram160150_1*m_h_f*1_4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6_1"/>
  <p:tag name="KSO_WM_UNIT_ID" val="diagram160150_1*m_h_f*1_6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i"/>
  <p:tag name="KSO_WM_UNIT_INDEX" val="1_4"/>
  <p:tag name="KSO_WM_UNIT_ID" val="diagram160133_1*m_i*1_4"/>
  <p:tag name="KSO_WM_UNIT_CLEAR" val="1"/>
  <p:tag name="KSO_WM_UNIT_LAYERLEVEL" val="1_1"/>
  <p:tag name="KSO_WM_DIAGRAM_GROUP_CODE" val="m1-1"/>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
  <p:tag name="KSO_WM_UNIT_ID" val="diagram160150_1*m_i*1_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3"/>
  <p:tag name="KSO_WM_UNIT_ID" val="diagram160150_1*m_i*1_3"/>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15"/>
  <p:tag name="KSO_WM_TEMPLATE_CATEGORY" val="diagram"/>
  <p:tag name="KSO_WM_TEMPLATE_INDEX" val="160150"/>
  <p:tag name="KSO_WM_UNIT_INDEX" val="15"/>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20"/>
  <p:tag name="KSO_WM_TEMPLATE_CATEGORY" val="diagram"/>
  <p:tag name="KSO_WM_TEMPLATE_INDEX" val="160150"/>
  <p:tag name="KSO_WM_UNIT_INDEX" val="20"/>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3_1"/>
  <p:tag name="KSO_WM_UNIT_ID" val="diagram160150_1*m_h_f*1_3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4_1"/>
  <p:tag name="KSO_WM_UNIT_ID" val="diagram160150_1*m_h_f*1_4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
  <p:tag name="KSO_WM_UNIT_ID" val="diagram160150_1*m_i*1_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3"/>
  <p:tag name="KSO_WM_UNIT_ID" val="diagram160150_1*m_i*1_3"/>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3_1"/>
  <p:tag name="KSO_WM_UNIT_ID" val="diagram160150_1*m_h_f*1_3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f"/>
  <p:tag name="KSO_WM_UNIT_INDEX" val="1_4_1"/>
  <p:tag name="KSO_WM_UNIT_ID" val="diagram160150_1*m_h_f*1_4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i"/>
  <p:tag name="KSO_WM_UNIT_INDEX" val="1_5"/>
  <p:tag name="KSO_WM_UNIT_ID" val="diagram160133_1*m_i*1_5"/>
  <p:tag name="KSO_WM_UNIT_CLEAR" val="1"/>
  <p:tag name="KSO_WM_UNIT_LAYERLEVEL" val="1_1"/>
  <p:tag name="KSO_WM_DIAGRAM_GROUP_CODE" val="m1-1"/>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25"/>
  <p:tag name="KSO_WM_TEMPLATE_CATEGORY" val="diagram"/>
  <p:tag name="KSO_WM_TEMPLATE_INDEX" val="160150"/>
  <p:tag name="KSO_WM_UNIT_INDEX" val="25"/>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30"/>
  <p:tag name="KSO_WM_TEMPLATE_CATEGORY" val="diagram"/>
  <p:tag name="KSO_WM_TEMPLATE_INDEX" val="160150"/>
  <p:tag name="KSO_WM_UNIT_INDEX" val="30"/>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25"/>
  <p:tag name="KSO_WM_TEMPLATE_CATEGORY" val="diagram"/>
  <p:tag name="KSO_WM_TEMPLATE_INDEX" val="160150"/>
  <p:tag name="KSO_WM_UNIT_INDEX" val="25"/>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50_1*i*30"/>
  <p:tag name="KSO_WM_TEMPLATE_CATEGORY" val="diagram"/>
  <p:tag name="KSO_WM_TEMPLATE_INDEX" val="160150"/>
  <p:tag name="KSO_WM_UNIT_INDEX" val="30"/>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1"/>
  <p:tag name="KSO_WM_UNIT_ID" val="diagram160150_1*m_i*1_1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6_1"/>
  <p:tag name="KSO_WM_UNIT_ID" val="diagram160150_1*m_h_a*1_6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7"/>
  <p:tag name="KSO_WM_UNIT_TEXT_FILL_TYPE" val="1"/>
  <p:tag name="KSO_WM_UNIT_USESOURCEFORMAT_APPLY" val="0"/>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0"/>
  <p:tag name="KSO_WM_UNIT_ID" val="diagram160150_1*m_i*1_10"/>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0"/>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5_1"/>
  <p:tag name="KSO_WM_UNIT_ID" val="diagram160150_1*m_h_a*1_5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6"/>
  <p:tag name="KSO_WM_UNIT_TEXT_FILL_TYPE" val="1"/>
  <p:tag name="KSO_WM_UNIT_USESOURCEFORMAT_APPL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1"/>
  <p:tag name="KSO_WM_UNIT_ID" val="diagram160150_1*m_i*1_1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6_1"/>
  <p:tag name="KSO_WM_UNIT_ID" val="diagram160150_1*m_h_a*1_6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7"/>
  <p:tag name="KSO_WM_UNIT_TEXT_FILL_TYPE" val="1"/>
  <p:tag name="KSO_WM_UNIT_USESOURCEFORMAT_APPLY" val="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i"/>
  <p:tag name="KSO_WM_UNIT_INDEX" val="1_6"/>
  <p:tag name="KSO_WM_UNIT_ID" val="diagram160133_1*m_i*1_6"/>
  <p:tag name="KSO_WM_UNIT_CLEAR" val="1"/>
  <p:tag name="KSO_WM_UNIT_LAYERLEVEL" val="1_1"/>
  <p:tag name="KSO_WM_DIAGRAM_GROUP_CODE" val="m1-1"/>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0"/>
  <p:tag name="KSO_WM_UNIT_ID" val="diagram160150_1*m_i*1_10"/>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0"/>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5_1"/>
  <p:tag name="KSO_WM_UNIT_ID" val="diagram160150_1*m_h_a*1_5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6"/>
  <p:tag name="KSO_WM_UNIT_TEXT_FILL_TYPE" val="1"/>
  <p:tag name="KSO_WM_UNIT_USESOURCEFORMAT_APPLY" val="0"/>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9"/>
  <p:tag name="KSO_WM_UNIT_ID" val="diagram160150_1*m_i*1_9"/>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4_1"/>
  <p:tag name="KSO_WM_UNIT_ID" val="diagram160150_1*m_h_a*1_4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5"/>
  <p:tag name="KSO_WM_UNIT_TEXT_FILL_TYPE" val="1"/>
  <p:tag name="KSO_WM_UNIT_USESOURCEFORMAT_APPLY" val="0"/>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8"/>
  <p:tag name="KSO_WM_UNIT_ID" val="diagram160150_1*m_i*1_8"/>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3_1"/>
  <p:tag name="KSO_WM_UNIT_ID" val="diagram160150_1*m_h_a*1_3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7"/>
  <p:tag name="KSO_WM_UNIT_TEXT_FILL_TYPE" val="1"/>
  <p:tag name="KSO_WM_UNIT_USESOURCEFORMAT_APPLY" val="0"/>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1"/>
  <p:tag name="KSO_WM_UNIT_ID" val="diagram160150_1*m_i*1_11"/>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6_1"/>
  <p:tag name="KSO_WM_UNIT_ID" val="diagram160150_1*m_h_a*1_6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7"/>
  <p:tag name="KSO_WM_UNIT_TEXT_FILL_TYPE" val="1"/>
  <p:tag name="KSO_WM_UNIT_USESOURCEFORMAT_APPLY" val="0"/>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10"/>
  <p:tag name="KSO_WM_UNIT_ID" val="diagram160150_1*m_i*1_10"/>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0"/>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5_1"/>
  <p:tag name="KSO_WM_UNIT_ID" val="diagram160150_1*m_h_a*1_5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6"/>
  <p:tag name="KSO_WM_UNIT_TEXT_FILL_TYPE" val="1"/>
  <p:tag name="KSO_WM_UNIT_USESOURCEFORMAT_APPLY"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i"/>
  <p:tag name="KSO_WM_UNIT_INDEX" val="1_7"/>
  <p:tag name="KSO_WM_UNIT_ID" val="diagram160133_1*m_i*1_7"/>
  <p:tag name="KSO_WM_UNIT_CLEAR" val="1"/>
  <p:tag name="KSO_WM_UNIT_LAYERLEVEL" val="1_1"/>
  <p:tag name="KSO_WM_DIAGRAM_GROUP_CODE" val="m1-1"/>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9"/>
  <p:tag name="KSO_WM_UNIT_ID" val="diagram160150_1*m_i*1_9"/>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4_1"/>
  <p:tag name="KSO_WM_UNIT_ID" val="diagram160150_1*m_h_a*1_4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5"/>
  <p:tag name="KSO_WM_UNIT_TEXT_FILL_TYPE" val="1"/>
  <p:tag name="KSO_WM_UNIT_USESOURCEFORMAT_APPLY" val="0"/>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i"/>
  <p:tag name="KSO_WM_UNIT_INDEX" val="1_8"/>
  <p:tag name="KSO_WM_UNIT_ID" val="diagram160150_1*m_i*1_8"/>
  <p:tag name="KSO_WM_UNIT_CLEAR" val="1"/>
  <p:tag name="KSO_WM_UNIT_LAYERLEVEL" val="1_1"/>
  <p:tag name="KSO_WM_DIAGRAM_GROUP_CODE" val="m1-1"/>
  <p:tag name="KSO_WM_UNIT_FILL_FORE_SCHEMECOLOR_INDEX" val="7"/>
  <p:tag name="KSO_WM_UNIT_FILL_TYPE" val="1"/>
  <p:tag name="KSO_WM_UNIT_TEXT_FILL_FORE_SCHEMECOLOR_INDEX" val="13"/>
  <p:tag name="KSO_WM_UNIT_TEXT_FILL_TYPE" val="1"/>
  <p:tag name="KSO_WM_UNIT_USESOURCEFORMAT_APPLY" val="0"/>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50"/>
  <p:tag name="KSO_WM_UNIT_TYPE" val="m_h_a"/>
  <p:tag name="KSO_WM_UNIT_INDEX" val="1_3_1"/>
  <p:tag name="KSO_WM_UNIT_ID" val="diagram160150_1*m_h_a*1_3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TEXT_FILL_FORE_SCHEMECOLOR_INDEX" val="7"/>
  <p:tag name="KSO_WM_UNIT_TEXT_FILL_TYPE" val="1"/>
  <p:tag name="KSO_WM_UNIT_USESOURCEFORMAT_APPLY"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f"/>
  <p:tag name="KSO_WM_UNIT_INDEX" val="1_4_1"/>
  <p:tag name="KSO_WM_UNIT_ID" val="diagram160133_1*m_h_f*1_4_1"/>
  <p:tag name="KSO_WM_UNIT_CLEAR" val="1"/>
  <p:tag name="KSO_WM_UNIT_LAYERLEVEL" val="1_1_1"/>
  <p:tag name="KSO_WM_UNIT_VALUE" val="16"/>
  <p:tag name="KSO_WM_UNIT_HIGHLIGHT" val="0"/>
  <p:tag name="KSO_WM_UNIT_COMPATIBLE" val="0"/>
  <p:tag name="KSO_WM_UNIT_PRESET_TEXT_INDEX" val="4"/>
  <p:tag name="KSO_WM_UNIT_PRESET_TEXT_LEN" val="27"/>
  <p:tag name="KSO_WM_DIAGRAM_GROUP_CODE" val="m1-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a"/>
  <p:tag name="KSO_WM_UNIT_INDEX" val="1_4_1"/>
  <p:tag name="KSO_WM_UNIT_ID" val="diagram160133_1*m_h_a*1_4_1"/>
  <p:tag name="KSO_WM_UNIT_CLEAR" val="1"/>
  <p:tag name="KSO_WM_UNIT_LAYERLEVEL" val="1_1_1"/>
  <p:tag name="KSO_WM_UNIT_VALUE" val="8"/>
  <p:tag name="KSO_WM_UNIT_HIGHLIGHT" val="0"/>
  <p:tag name="KSO_WM_UNIT_COMPATIBLE" val="0"/>
  <p:tag name="KSO_WM_DIAGRAM_GROUP_CODE" val="m1-1"/>
  <p:tag name="KSO_WM_UNIT_PRESET_TEXT" val="LOREM IPSUM "/>
  <p:tag name="KSO_WM_UNIT_TEXT_FILL_FORE_SCHEMECOLOR_INDEX" val="5"/>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f"/>
  <p:tag name="KSO_WM_UNIT_INDEX" val="1_6_1"/>
  <p:tag name="KSO_WM_UNIT_ID" val="diagram160133_1*m_h_f*1_6_1"/>
  <p:tag name="KSO_WM_UNIT_CLEAR" val="1"/>
  <p:tag name="KSO_WM_UNIT_LAYERLEVEL" val="1_1_1"/>
  <p:tag name="KSO_WM_UNIT_VALUE" val="16"/>
  <p:tag name="KSO_WM_UNIT_HIGHLIGHT" val="0"/>
  <p:tag name="KSO_WM_UNIT_COMPATIBLE" val="0"/>
  <p:tag name="KSO_WM_UNIT_PRESET_TEXT_INDEX" val="4"/>
  <p:tag name="KSO_WM_UNIT_PRESET_TEXT_LEN" val="27"/>
  <p:tag name="KSO_WM_DIAGRAM_GROUP_CODE" val="m1-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a"/>
  <p:tag name="KSO_WM_UNIT_INDEX" val="1_6_1"/>
  <p:tag name="KSO_WM_UNIT_ID" val="diagram160133_1*m_h_a*1_6_1"/>
  <p:tag name="KSO_WM_UNIT_CLEAR" val="1"/>
  <p:tag name="KSO_WM_UNIT_LAYERLEVEL" val="1_1_1"/>
  <p:tag name="KSO_WM_UNIT_VALUE" val="8"/>
  <p:tag name="KSO_WM_UNIT_HIGHLIGHT" val="0"/>
  <p:tag name="KSO_WM_UNIT_COMPATIBLE" val="0"/>
  <p:tag name="KSO_WM_DIAGRAM_GROUP_CODE" val="m1-1"/>
  <p:tag name="KSO_WM_UNIT_PRESET_TEXT" val="LOREM IPSUM "/>
  <p:tag name="KSO_WM_UNIT_TEXT_FILL_FORE_SCHEMECOLOR_INDEX" val="7"/>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f"/>
  <p:tag name="KSO_WM_UNIT_INDEX" val="1_1_1"/>
  <p:tag name="KSO_WM_UNIT_ID" val="diagram160133_1*m_h_f*1_1_1"/>
  <p:tag name="KSO_WM_UNIT_CLEAR" val="1"/>
  <p:tag name="KSO_WM_UNIT_LAYERLEVEL" val="1_1_1"/>
  <p:tag name="KSO_WM_UNIT_VALUE" val="16"/>
  <p:tag name="KSO_WM_UNIT_HIGHLIGHT" val="0"/>
  <p:tag name="KSO_WM_UNIT_COMPATIBLE" val="0"/>
  <p:tag name="KSO_WM_UNIT_PRESET_TEXT_INDEX" val="4"/>
  <p:tag name="KSO_WM_UNIT_PRESET_TEXT_LEN" val="27"/>
  <p:tag name="KSO_WM_DIAGRAM_GROUP_CODE" val="m1-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a"/>
  <p:tag name="KSO_WM_UNIT_INDEX" val="1_1_1"/>
  <p:tag name="KSO_WM_UNIT_ID" val="diagram160133_1*m_h_a*1_1_1"/>
  <p:tag name="KSO_WM_UNIT_CLEAR" val="1"/>
  <p:tag name="KSO_WM_UNIT_LAYERLEVEL" val="1_1_1"/>
  <p:tag name="KSO_WM_UNIT_VALUE" val="8"/>
  <p:tag name="KSO_WM_UNIT_HIGHLIGHT" val="0"/>
  <p:tag name="KSO_WM_UNIT_COMPATIBLE" val="0"/>
  <p:tag name="KSO_WM_DIAGRAM_GROUP_CODE" val="m1-1"/>
  <p:tag name="KSO_WM_UNIT_PRESET_TEXT" val="LOREM IPSUM "/>
  <p:tag name="KSO_WM_UNIT_TEXT_FILL_FORE_SCHEMECOLOR_INDEX" val="5"/>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f"/>
  <p:tag name="KSO_WM_UNIT_INDEX" val="1_3_1"/>
  <p:tag name="KSO_WM_UNIT_ID" val="diagram160133_1*m_h_f*1_3_1"/>
  <p:tag name="KSO_WM_UNIT_CLEAR" val="1"/>
  <p:tag name="KSO_WM_UNIT_LAYERLEVEL" val="1_1_1"/>
  <p:tag name="KSO_WM_UNIT_VALUE" val="16"/>
  <p:tag name="KSO_WM_UNIT_HIGHLIGHT" val="0"/>
  <p:tag name="KSO_WM_UNIT_COMPATIBLE" val="0"/>
  <p:tag name="KSO_WM_UNIT_PRESET_TEXT_INDEX" val="4"/>
  <p:tag name="KSO_WM_UNIT_PRESET_TEXT_LEN" val="27"/>
  <p:tag name="KSO_WM_DIAGRAM_GROUP_CODE" val="m1-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a"/>
  <p:tag name="KSO_WM_UNIT_INDEX" val="1_3_1"/>
  <p:tag name="KSO_WM_UNIT_ID" val="diagram160133_1*m_h_a*1_3_1"/>
  <p:tag name="KSO_WM_UNIT_CLEAR" val="1"/>
  <p:tag name="KSO_WM_UNIT_LAYERLEVEL" val="1_1_1"/>
  <p:tag name="KSO_WM_UNIT_VALUE" val="8"/>
  <p:tag name="KSO_WM_UNIT_HIGHLIGHT" val="0"/>
  <p:tag name="KSO_WM_UNIT_COMPATIBLE" val="0"/>
  <p:tag name="KSO_WM_DIAGRAM_GROUP_CODE" val="m1-1"/>
  <p:tag name="KSO_WM_UNIT_PRESET_TEXT" val="LOREM IPSUM "/>
  <p:tag name="KSO_WM_UNIT_TEXT_FILL_FORE_SCHEMECOLOR_INDEX" val="7"/>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f"/>
  <p:tag name="KSO_WM_UNIT_INDEX" val="1_5_1"/>
  <p:tag name="KSO_WM_UNIT_ID" val="diagram160133_1*m_h_f*1_5_1"/>
  <p:tag name="KSO_WM_UNIT_CLEAR" val="1"/>
  <p:tag name="KSO_WM_UNIT_LAYERLEVEL" val="1_1_1"/>
  <p:tag name="KSO_WM_UNIT_VALUE" val="16"/>
  <p:tag name="KSO_WM_UNIT_HIGHLIGHT" val="0"/>
  <p:tag name="KSO_WM_UNIT_COMPATIBLE" val="0"/>
  <p:tag name="KSO_WM_UNIT_PRESET_TEXT_INDEX" val="4"/>
  <p:tag name="KSO_WM_UNIT_PRESET_TEXT_LEN" val="27"/>
  <p:tag name="KSO_WM_DIAGRAM_GROUP_CODE" val="m1-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a"/>
  <p:tag name="KSO_WM_UNIT_INDEX" val="1_5_1"/>
  <p:tag name="KSO_WM_UNIT_ID" val="diagram160133_1*m_h_a*1_5_1"/>
  <p:tag name="KSO_WM_UNIT_CLEAR" val="1"/>
  <p:tag name="KSO_WM_UNIT_LAYERLEVEL" val="1_1_1"/>
  <p:tag name="KSO_WM_UNIT_VALUE" val="8"/>
  <p:tag name="KSO_WM_UNIT_HIGHLIGHT" val="0"/>
  <p:tag name="KSO_WM_UNIT_COMPATIBLE" val="0"/>
  <p:tag name="KSO_WM_DIAGRAM_GROUP_CODE" val="m1-1"/>
  <p:tag name="KSO_WM_UNIT_PRESET_TEXT" val="LOREM IPSUM "/>
  <p:tag name="KSO_WM_UNIT_TEXT_FILL_FORE_SCHEMECOLOR_INDEX" val="6"/>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i"/>
  <p:tag name="KSO_WM_UNIT_INDEX" val="1_5"/>
  <p:tag name="KSO_WM_UNIT_ID" val="diagram160133_1*m_i*1_5"/>
  <p:tag name="KSO_WM_UNIT_CLEAR" val="1"/>
  <p:tag name="KSO_WM_UNIT_LAYERLEVEL" val="1_1"/>
  <p:tag name="KSO_WM_DIAGRAM_GROUP_CODE" val="m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f"/>
  <p:tag name="KSO_WM_UNIT_INDEX" val="1_5_1"/>
  <p:tag name="KSO_WM_UNIT_ID" val="diagram160133_1*m_h_f*1_5_1"/>
  <p:tag name="KSO_WM_UNIT_CLEAR" val="1"/>
  <p:tag name="KSO_WM_UNIT_LAYERLEVEL" val="1_1_1"/>
  <p:tag name="KSO_WM_UNIT_VALUE" val="16"/>
  <p:tag name="KSO_WM_UNIT_HIGHLIGHT" val="0"/>
  <p:tag name="KSO_WM_UNIT_COMPATIBLE" val="0"/>
  <p:tag name="KSO_WM_UNIT_PRESET_TEXT_INDEX" val="4"/>
  <p:tag name="KSO_WM_UNIT_PRESET_TEXT_LEN" val="27"/>
  <p:tag name="KSO_WM_DIAGRAM_GROUP_CODE" val="m1-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a"/>
  <p:tag name="KSO_WM_UNIT_INDEX" val="1_5_1"/>
  <p:tag name="KSO_WM_UNIT_ID" val="diagram160133_1*m_h_a*1_5_1"/>
  <p:tag name="KSO_WM_UNIT_CLEAR" val="1"/>
  <p:tag name="KSO_WM_UNIT_LAYERLEVEL" val="1_1_1"/>
  <p:tag name="KSO_WM_UNIT_VALUE" val="8"/>
  <p:tag name="KSO_WM_UNIT_HIGHLIGHT" val="0"/>
  <p:tag name="KSO_WM_UNIT_COMPATIBLE" val="0"/>
  <p:tag name="KSO_WM_DIAGRAM_GROUP_CODE" val="m1-1"/>
  <p:tag name="KSO_WM_UNIT_PRESET_TEXT" val="LOREM IPSUM "/>
  <p:tag name="KSO_WM_UNIT_TEXT_FILL_FORE_SCHEMECOLOR_INDEX" val="6"/>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i"/>
  <p:tag name="KSO_WM_UNIT_INDEX" val="1_6"/>
  <p:tag name="KSO_WM_UNIT_ID" val="diagram160133_1*m_i*1_6"/>
  <p:tag name="KSO_WM_UNIT_CLEAR" val="1"/>
  <p:tag name="KSO_WM_UNIT_LAYERLEVEL" val="1_1"/>
  <p:tag name="KSO_WM_DIAGRAM_GROUP_CODE" val="m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f"/>
  <p:tag name="KSO_WM_UNIT_INDEX" val="1_6_1"/>
  <p:tag name="KSO_WM_UNIT_ID" val="diagram160133_1*m_h_f*1_6_1"/>
  <p:tag name="KSO_WM_UNIT_CLEAR" val="1"/>
  <p:tag name="KSO_WM_UNIT_LAYERLEVEL" val="1_1_1"/>
  <p:tag name="KSO_WM_UNIT_VALUE" val="16"/>
  <p:tag name="KSO_WM_UNIT_HIGHLIGHT" val="0"/>
  <p:tag name="KSO_WM_UNIT_COMPATIBLE" val="0"/>
  <p:tag name="KSO_WM_UNIT_PRESET_TEXT_INDEX" val="4"/>
  <p:tag name="KSO_WM_UNIT_PRESET_TEXT_LEN" val="27"/>
  <p:tag name="KSO_WM_DIAGRAM_GROUP_CODE" val="m1-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a"/>
  <p:tag name="KSO_WM_UNIT_INDEX" val="1_6_1"/>
  <p:tag name="KSO_WM_UNIT_ID" val="diagram160133_1*m_h_a*1_6_1"/>
  <p:tag name="KSO_WM_UNIT_CLEAR" val="1"/>
  <p:tag name="KSO_WM_UNIT_LAYERLEVEL" val="1_1_1"/>
  <p:tag name="KSO_WM_UNIT_VALUE" val="8"/>
  <p:tag name="KSO_WM_UNIT_HIGHLIGHT" val="0"/>
  <p:tag name="KSO_WM_UNIT_COMPATIBLE" val="0"/>
  <p:tag name="KSO_WM_DIAGRAM_GROUP_CODE" val="m1-1"/>
  <p:tag name="KSO_WM_UNIT_PRESET_TEXT" val="LOREM IPSUM "/>
  <p:tag name="KSO_WM_UNIT_TEXT_FILL_FORE_SCHEMECOLOR_INDEX" val="7"/>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i"/>
  <p:tag name="KSO_WM_UNIT_INDEX" val="1_1"/>
  <p:tag name="KSO_WM_UNIT_ID" val="diagram160028_3*m_i*1_1"/>
  <p:tag name="KSO_WM_UNIT_CLEAR" val="1"/>
  <p:tag name="KSO_WM_UNIT_LAYERLEVEL" val="1_1"/>
  <p:tag name="KSO_WM_DIAGRAM_GROUP_CODE" val="m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8_3*i*1"/>
  <p:tag name="KSO_WM_TEMPLATE_CATEGORY" val="diagram"/>
  <p:tag name="KSO_WM_TEMPLATE_INDEX" val="160028"/>
  <p:tag name="KSO_WM_UNIT_INDEX"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8_3*i*8"/>
  <p:tag name="KSO_WM_TEMPLATE_CATEGORY" val="diagram"/>
  <p:tag name="KSO_WM_TEMPLATE_INDEX" val="160028"/>
  <p:tag name="KSO_WM_UNIT_INDEX" val="8"/>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8_3*i*15"/>
  <p:tag name="KSO_WM_TEMPLATE_CATEGORY" val="diagram"/>
  <p:tag name="KSO_WM_TEMPLATE_INDEX" val="160028"/>
  <p:tag name="KSO_WM_UNIT_INDEX" val="15"/>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i"/>
  <p:tag name="KSO_WM_UNIT_INDEX" val="1_4"/>
  <p:tag name="KSO_WM_UNIT_ID" val="diagram160028_3*m_i*1_4"/>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a"/>
  <p:tag name="KSO_WM_UNIT_INDEX" val="1_3_1"/>
  <p:tag name="KSO_WM_UNIT_ID" val="diagram160028_3*m_h_a*1_3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f"/>
  <p:tag name="KSO_WM_UNIT_INDEX" val="1_3_1"/>
  <p:tag name="KSO_WM_UNIT_ID" val="diagram160028_3*m_h_f*1_3_1"/>
  <p:tag name="KSO_WM_UNIT_CLEAR" val="1"/>
  <p:tag name="KSO_WM_UNIT_LAYERLEVEL" val="1_1_1"/>
  <p:tag name="KSO_WM_UNIT_VALUE" val="56"/>
  <p:tag name="KSO_WM_UNIT_HIGHLIGHT" val="0"/>
  <p:tag name="KSO_WM_UNIT_COMPATIBLE" val="0"/>
  <p:tag name="KSO_WM_UNIT_PRESET_TEXT_INDEX" val="4"/>
  <p:tag name="KSO_WM_UNIT_PRESET_TEXT_LEN" val="80"/>
  <p:tag name="KSO_WM_DIAGRAM_GROUP_CODE" val="m1-1"/>
  <p:tag name="KSO_WM_UNIT_TEXT_FILL_FORE_SCHEMECOLOR_INDEX" val="14"/>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i"/>
  <p:tag name="KSO_WM_UNIT_INDEX" val="1_3"/>
  <p:tag name="KSO_WM_UNIT_ID" val="diagram160028_3*m_i*1_3"/>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a"/>
  <p:tag name="KSO_WM_UNIT_INDEX" val="1_2_1"/>
  <p:tag name="KSO_WM_UNIT_ID" val="diagram160028_3*m_h_a*1_2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TEXT_FILL_FORE_SCHEMECOLOR_INDEX" val="6"/>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f"/>
  <p:tag name="KSO_WM_UNIT_INDEX" val="1_2_1"/>
  <p:tag name="KSO_WM_UNIT_ID" val="diagram160028_3*m_h_f*1_2_1"/>
  <p:tag name="KSO_WM_UNIT_CLEAR" val="1"/>
  <p:tag name="KSO_WM_UNIT_LAYERLEVEL" val="1_1_1"/>
  <p:tag name="KSO_WM_UNIT_VALUE" val="56"/>
  <p:tag name="KSO_WM_UNIT_HIGHLIGHT" val="0"/>
  <p:tag name="KSO_WM_UNIT_COMPATIBLE" val="0"/>
  <p:tag name="KSO_WM_UNIT_PRESET_TEXT_INDEX" val="4"/>
  <p:tag name="KSO_WM_UNIT_PRESET_TEXT_LEN" val="80"/>
  <p:tag name="KSO_WM_DIAGRAM_GROUP_CODE" val="m1-1"/>
  <p:tag name="KSO_WM_UNIT_TEXT_FILL_FORE_SCHEMECOLOR_INDEX" val="14"/>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i"/>
  <p:tag name="KSO_WM_UNIT_INDEX" val="1_2"/>
  <p:tag name="KSO_WM_UNIT_ID" val="diagram160028_3*m_i*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a"/>
  <p:tag name="KSO_WM_UNIT_INDEX" val="1_1_1"/>
  <p:tag name="KSO_WM_UNIT_ID" val="diagram160028_3*m_h_a*1_1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8"/>
  <p:tag name="KSO_WM_UNIT_TYPE" val="m_h_f"/>
  <p:tag name="KSO_WM_UNIT_INDEX" val="1_1_1"/>
  <p:tag name="KSO_WM_UNIT_ID" val="diagram160028_3*m_h_f*1_1_1"/>
  <p:tag name="KSO_WM_UNIT_CLEAR" val="1"/>
  <p:tag name="KSO_WM_UNIT_LAYERLEVEL" val="1_1_1"/>
  <p:tag name="KSO_WM_UNIT_VALUE" val="56"/>
  <p:tag name="KSO_WM_UNIT_HIGHLIGHT" val="0"/>
  <p:tag name="KSO_WM_UNIT_COMPATIBLE" val="0"/>
  <p:tag name="KSO_WM_UNIT_PRESET_TEXT_INDEX" val="4"/>
  <p:tag name="KSO_WM_UNIT_PRESET_TEXT_LEN" val="80"/>
  <p:tag name="KSO_WM_DIAGRAM_GROUP_CODE" val="m1-1"/>
  <p:tag name="KSO_WM_UNIT_TEXT_FILL_FORE_SCHEMECOLOR_INDEX" val="14"/>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
  <p:tag name="KSO_WM_UNIT_ID" val="diagram160132_1*m_i*1_1"/>
  <p:tag name="KSO_WM_UNIT_CLEAR" val="1"/>
  <p:tag name="KSO_WM_UNIT_LAYERLEVEL" val="1_1"/>
  <p:tag name="KSO_WM_DIAGRAM_GROUP_CODE" val="m1-1"/>
  <p:tag name="KSO_WM_UNIT_FILL_FORE_SCHEMECOLOR_INDEX" val="5"/>
  <p:tag name="KSO_WM_UNI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2"/>
  <p:tag name="KSO_WM_UNIT_ID" val="diagram160132_1*m_i*1_2"/>
  <p:tag name="KSO_WM_UNIT_CLEAR" val="1"/>
  <p:tag name="KSO_WM_UNIT_LAYERLEVEL" val="1_1"/>
  <p:tag name="KSO_WM_DIAGRAM_GROUP_CODE" val="m1-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6_1"/>
  <p:tag name="KSO_WM_UNIT_ID" val="diagram160132_1*m_h_f*1_6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6_1"/>
  <p:tag name="KSO_WM_UNIT_ID" val="diagram160132_1*m_h_a*1_6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3"/>
  <p:tag name="KSO_WM_UNIT_ID" val="diagram160132_1*m_i*1_3"/>
  <p:tag name="KSO_WM_UNIT_CLEAR" val="1"/>
  <p:tag name="KSO_WM_UNIT_LAYERLEVEL" val="1_1"/>
  <p:tag name="KSO_WM_DIAGRAM_GROUP_CODE" val="m1-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4_1"/>
  <p:tag name="KSO_WM_UNIT_ID" val="diagram160132_1*m_h_f*1_4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4_1"/>
  <p:tag name="KSO_WM_UNIT_ID" val="diagram160132_1*m_h_a*1_4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4"/>
  <p:tag name="KSO_WM_UNIT_ID" val="diagram160132_1*m_i*1_4"/>
  <p:tag name="KSO_WM_UNIT_CLEAR" val="1"/>
  <p:tag name="KSO_WM_UNIT_LAYERLEVEL" val="1_1"/>
  <p:tag name="KSO_WM_DIAGRAM_GROUP_CODE" val="m1-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2_1"/>
  <p:tag name="KSO_WM_UNIT_ID" val="diagram160132_1*m_h_f*1_2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2_1"/>
  <p:tag name="KSO_WM_UNIT_ID" val="diagram160132_1*m_h_a*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5"/>
  <p:tag name="KSO_WM_UNIT_ID" val="diagram160132_1*m_i*1_5"/>
  <p:tag name="KSO_WM_UNIT_CLEAR" val="1"/>
  <p:tag name="KSO_WM_UNIT_LAYERLEVEL" val="1_1"/>
  <p:tag name="KSO_WM_DIAGRAM_GROUP_CODE" val="m1-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5_1"/>
  <p:tag name="KSO_WM_UNIT_ID" val="diagram160132_1*m_h_f*1_5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5_1"/>
  <p:tag name="KSO_WM_UNIT_ID" val="diagram160132_1*m_h_a*1_5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6"/>
  <p:tag name="KSO_WM_UNIT_ID" val="diagram160132_1*m_i*1_6"/>
  <p:tag name="KSO_WM_UNIT_CLEAR" val="1"/>
  <p:tag name="KSO_WM_UNIT_LAYERLEVEL" val="1_1"/>
  <p:tag name="KSO_WM_DIAGRAM_GROUP_CODE" val="m1-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3_1"/>
  <p:tag name="KSO_WM_UNIT_ID" val="diagram160132_1*m_h_f*1_3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3_1"/>
  <p:tag name="KSO_WM_UNIT_ID" val="diagram160132_1*m_h_a*1_3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7"/>
  <p:tag name="KSO_WM_UNIT_ID" val="diagram160132_1*m_i*1_7"/>
  <p:tag name="KSO_WM_UNIT_CLEAR" val="1"/>
  <p:tag name="KSO_WM_UNIT_LAYERLEVEL" val="1_1"/>
  <p:tag name="KSO_WM_DIAGRAM_GROUP_CODE" val="m1-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1_1"/>
  <p:tag name="KSO_WM_UNIT_ID" val="diagram160132_1*m_h_f*1_1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1_1"/>
  <p:tag name="KSO_WM_UNIT_ID" val="diagram160132_1*m_h_a*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8"/>
  <p:tag name="KSO_WM_UNIT_ID" val="diagram160132_1*m_i*1_8"/>
  <p:tag name="KSO_WM_UNIT_CLEAR" val="1"/>
  <p:tag name="KSO_WM_UNIT_LAYERLEVEL" val="1_1"/>
  <p:tag name="KSO_WM_DIAGRAM_GROUP_CODE" val="m1-1"/>
  <p:tag name="KSO_WM_UNIT_FILL_FORE_SCHEMECOLOR_INDEX" val="5"/>
  <p:tag name="KSO_WM_UNI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9"/>
  <p:tag name="KSO_WM_UNIT_ID" val="diagram160132_1*m_i*1_9"/>
  <p:tag name="KSO_WM_UNIT_CLEAR" val="1"/>
  <p:tag name="KSO_WM_UNIT_LAYERLEVEL" val="1_1"/>
  <p:tag name="KSO_WM_DIAGRAM_GROUP_CODE" val="m1-1"/>
  <p:tag name="KSO_WM_UNIT_FILL_FORE_SCHEMECOLOR_INDEX" val="5"/>
  <p:tag name="KSO_WM_UNI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0"/>
  <p:tag name="KSO_WM_UNIT_ID" val="diagram160132_1*m_i*1_10"/>
  <p:tag name="KSO_WM_UNIT_CLEAR" val="1"/>
  <p:tag name="KSO_WM_UNIT_LAYERLEVEL" val="1_1"/>
  <p:tag name="KSO_WM_DIAGRAM_GROUP_CODE" val="m1-1"/>
  <p:tag name="KSO_WM_UNIT_FILL_FORE_SCHEMECOLOR_INDEX" val="5"/>
  <p:tag name="KSO_WM_UNI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1"/>
  <p:tag name="KSO_WM_UNIT_ID" val="diagram160132_1*m_i*1_11"/>
  <p:tag name="KSO_WM_UNIT_CLEAR" val="1"/>
  <p:tag name="KSO_WM_UNIT_LAYERLEVEL" val="1_1"/>
  <p:tag name="KSO_WM_DIAGRAM_GROUP_CODE" val="m1-1"/>
  <p:tag name="KSO_WM_UNIT_FILL_FORE_SCHEMECOLOR_INDEX" val="5"/>
  <p:tag name="KSO_WM_UNIT_FILL_TYPE" val="1"/>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2"/>
  <p:tag name="KSO_WM_UNIT_ID" val="diagram160132_1*m_i*1_12"/>
  <p:tag name="KSO_WM_UNIT_CLEAR" val="1"/>
  <p:tag name="KSO_WM_UNIT_LAYERLEVEL" val="1_1"/>
  <p:tag name="KSO_WM_DIAGRAM_GROUP_CODE" val="m1-1"/>
  <p:tag name="KSO_WM_UNIT_FILL_FORE_SCHEMECOLOR_INDEX" val="5"/>
  <p:tag name="KSO_WM_UNI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
  <p:tag name="KSO_WM_UNIT_ID" val="diagram160132_1*m_i*1_1"/>
  <p:tag name="KSO_WM_UNIT_CLEAR" val="1"/>
  <p:tag name="KSO_WM_UNIT_LAYERLEVEL" val="1_1"/>
  <p:tag name="KSO_WM_DIAGRAM_GROUP_CODE" val="m1-1"/>
  <p:tag name="KSO_WM_UNIT_FILL_FORE_SCHEMECOLOR_INDEX" val="5"/>
  <p:tag name="KSO_WM_UNI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2"/>
  <p:tag name="KSO_WM_UNIT_ID" val="diagram160132_1*m_i*1_2"/>
  <p:tag name="KSO_WM_UNIT_CLEAR" val="1"/>
  <p:tag name="KSO_WM_UNIT_LAYERLEVEL" val="1_1"/>
  <p:tag name="KSO_WM_DIAGRAM_GROUP_CODE" val="m1-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6_1"/>
  <p:tag name="KSO_WM_UNIT_ID" val="diagram160132_1*m_h_f*1_6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6_1"/>
  <p:tag name="KSO_WM_UNIT_ID" val="diagram160132_1*m_h_a*1_6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3"/>
  <p:tag name="KSO_WM_UNIT_ID" val="diagram160132_1*m_i*1_3"/>
  <p:tag name="KSO_WM_UNIT_CLEAR" val="1"/>
  <p:tag name="KSO_WM_UNIT_LAYERLEVEL" val="1_1"/>
  <p:tag name="KSO_WM_DIAGRAM_GROUP_CODE" val="m1-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4_1"/>
  <p:tag name="KSO_WM_UNIT_ID" val="diagram160132_1*m_h_f*1_4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4_1"/>
  <p:tag name="KSO_WM_UNIT_ID" val="diagram160132_1*m_h_a*1_4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4"/>
  <p:tag name="KSO_WM_UNIT_ID" val="diagram160132_1*m_i*1_4"/>
  <p:tag name="KSO_WM_UNIT_CLEAR" val="1"/>
  <p:tag name="KSO_WM_UNIT_LAYERLEVEL" val="1_1"/>
  <p:tag name="KSO_WM_DIAGRAM_GROUP_CODE" val="m1-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2_1"/>
  <p:tag name="KSO_WM_UNIT_ID" val="diagram160132_1*m_h_f*1_2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2_1"/>
  <p:tag name="KSO_WM_UNIT_ID" val="diagram160132_1*m_h_a*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5"/>
  <p:tag name="KSO_WM_UNIT_ID" val="diagram160132_1*m_i*1_5"/>
  <p:tag name="KSO_WM_UNIT_CLEAR" val="1"/>
  <p:tag name="KSO_WM_UNIT_LAYERLEVEL" val="1_1"/>
  <p:tag name="KSO_WM_DIAGRAM_GROUP_CODE" val="m1-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5_1"/>
  <p:tag name="KSO_WM_UNIT_ID" val="diagram160132_1*m_h_f*1_5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5_1"/>
  <p:tag name="KSO_WM_UNIT_ID" val="diagram160132_1*m_h_a*1_5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6"/>
  <p:tag name="KSO_WM_UNIT_ID" val="diagram160132_1*m_i*1_6"/>
  <p:tag name="KSO_WM_UNIT_CLEAR" val="1"/>
  <p:tag name="KSO_WM_UNIT_LAYERLEVEL" val="1_1"/>
  <p:tag name="KSO_WM_DIAGRAM_GROUP_CODE" val="m1-1"/>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3_1"/>
  <p:tag name="KSO_WM_UNIT_ID" val="diagram160132_1*m_h_f*1_3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3_1"/>
  <p:tag name="KSO_WM_UNIT_ID" val="diagram160132_1*m_h_a*1_3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7"/>
  <p:tag name="KSO_WM_UNIT_ID" val="diagram160132_1*m_i*1_7"/>
  <p:tag name="KSO_WM_UNIT_CLEAR" val="1"/>
  <p:tag name="KSO_WM_UNIT_LAYERLEVEL" val="1_1"/>
  <p:tag name="KSO_WM_DIAGRAM_GROUP_CODE" val="m1-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1_1"/>
  <p:tag name="KSO_WM_UNIT_ID" val="diagram160132_1*m_h_f*1_1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1_1"/>
  <p:tag name="KSO_WM_UNIT_ID" val="diagram160132_1*m_h_a*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3"/>
  <p:tag name="KSO_WM_UNIT_TYPE" val="m_h_f"/>
  <p:tag name="KSO_WM_UNIT_INDEX" val="1_2_1"/>
  <p:tag name="KSO_WM_UNIT_ID" val="diagram160133_1*m_h_f*1_2_1"/>
  <p:tag name="KSO_WM_UNIT_CLEAR" val="1"/>
  <p:tag name="KSO_WM_UNIT_LAYERLEVEL" val="1_1_1"/>
  <p:tag name="KSO_WM_UNIT_VALUE" val="16"/>
  <p:tag name="KSO_WM_UNIT_HIGHLIGHT" val="0"/>
  <p:tag name="KSO_WM_UNIT_COMPATIBLE" val="0"/>
  <p:tag name="KSO_WM_UNIT_PRESET_TEXT_INDEX" val="4"/>
  <p:tag name="KSO_WM_UNIT_PRESET_TEXT_LEN" val="27"/>
  <p:tag name="KSO_WM_DIAGRAM_GROUP_CODE" val="m1-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8"/>
  <p:tag name="KSO_WM_UNIT_ID" val="diagram160132_1*m_i*1_8"/>
  <p:tag name="KSO_WM_UNIT_CLEAR" val="1"/>
  <p:tag name="KSO_WM_UNIT_LAYERLEVEL" val="1_1"/>
  <p:tag name="KSO_WM_DIAGRAM_GROUP_CODE" val="m1-1"/>
  <p:tag name="KSO_WM_UNIT_FILL_FORE_SCHEMECOLOR_INDEX" val="5"/>
  <p:tag name="KSO_WM_UNI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9"/>
  <p:tag name="KSO_WM_UNIT_ID" val="diagram160132_1*m_i*1_9"/>
  <p:tag name="KSO_WM_UNIT_CLEAR" val="1"/>
  <p:tag name="KSO_WM_UNIT_LAYERLEVEL" val="1_1"/>
  <p:tag name="KSO_WM_DIAGRAM_GROUP_CODE" val="m1-1"/>
  <p:tag name="KSO_WM_UNIT_FILL_FORE_SCHEMECOLOR_INDEX" val="5"/>
  <p:tag name="KSO_WM_UNI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0"/>
  <p:tag name="KSO_WM_UNIT_ID" val="diagram160132_1*m_i*1_10"/>
  <p:tag name="KSO_WM_UNIT_CLEAR" val="1"/>
  <p:tag name="KSO_WM_UNIT_LAYERLEVEL" val="1_1"/>
  <p:tag name="KSO_WM_DIAGRAM_GROUP_CODE" val="m1-1"/>
  <p:tag name="KSO_WM_UNIT_FILL_FORE_SCHEMECOLOR_INDEX" val="5"/>
  <p:tag name="KSO_WM_UNI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1"/>
  <p:tag name="KSO_WM_UNIT_ID" val="diagram160132_1*m_i*1_11"/>
  <p:tag name="KSO_WM_UNIT_CLEAR" val="1"/>
  <p:tag name="KSO_WM_UNIT_LAYERLEVEL" val="1_1"/>
  <p:tag name="KSO_WM_DIAGRAM_GROUP_CODE" val="m1-1"/>
  <p:tag name="KSO_WM_UNIT_FILL_FORE_SCHEMECOLOR_INDEX" val="5"/>
  <p:tag name="KSO_WM_UNI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12"/>
  <p:tag name="KSO_WM_UNIT_ID" val="diagram160132_1*m_i*1_12"/>
  <p:tag name="KSO_WM_UNIT_CLEAR" val="1"/>
  <p:tag name="KSO_WM_UNIT_LAYERLEVEL" val="1_1"/>
  <p:tag name="KSO_WM_DIAGRAM_GROUP_CODE" val="m1-1"/>
  <p:tag name="KSO_WM_UNIT_FILL_FORE_SCHEMECOLOR_INDEX" val="5"/>
  <p:tag name="KSO_WM_UNI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1_1"/>
  <p:tag name="KSO_WM_UNIT_ID" val="diagram160132_1*m_h_f*1_1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f"/>
  <p:tag name="KSO_WM_UNIT_INDEX" val="1_5_1"/>
  <p:tag name="KSO_WM_UNIT_ID" val="diagram160132_1*m_h_f*1_5_1"/>
  <p:tag name="KSO_WM_UNIT_CLEAR" val="1"/>
  <p:tag name="KSO_WM_UNIT_LAYERLEVEL" val="1_1_1"/>
  <p:tag name="KSO_WM_UNIT_VALUE" val="16"/>
  <p:tag name="KSO_WM_UNIT_HIGHLIGHT" val="0"/>
  <p:tag name="KSO_WM_UNIT_COMPATIBLE" val="0"/>
  <p:tag name="KSO_WM_UNIT_PRESET_TEXT_INDEX" val="4"/>
  <p:tag name="KSO_WM_UNIT_PRESET_TEXT_LEN" val="28"/>
  <p:tag name="KSO_WM_DIAGRAM_GROUP_CODE" val="m1-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h_a"/>
  <p:tag name="KSO_WM_UNIT_INDEX" val="1_5_1"/>
  <p:tag name="KSO_WM_UNIT_ID" val="diagram160132_1*m_h_a*1_5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6"/>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8"/>
  <p:tag name="KSO_WM_UNIT_ID" val="diagram160132_1*m_i*1_8"/>
  <p:tag name="KSO_WM_UNIT_CLEAR" val="1"/>
  <p:tag name="KSO_WM_UNIT_LAYERLEVEL" val="1_1"/>
  <p:tag name="KSO_WM_DIAGRAM_GROUP_CODE" val="m1-1"/>
  <p:tag name="KSO_WM_UNIT_FILL_FORE_SCHEMECOLOR_INDEX" val="5"/>
  <p:tag name="KSO_WM_UNI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2"/>
  <p:tag name="KSO_WM_UNIT_TYPE" val="m_i"/>
  <p:tag name="KSO_WM_UNIT_INDEX" val="1_5"/>
  <p:tag name="KSO_WM_UNIT_ID" val="diagram160132_1*m_i*1_5"/>
  <p:tag name="KSO_WM_UNIT_CLEAR" val="1"/>
  <p:tag name="KSO_WM_UNIT_LAYERLEVEL" val="1_1"/>
  <p:tag name="KSO_WM_DIAGRAM_GROUP_CODE" val="m1-1"/>
  <p:tag name="KSO_WM_UNIT_TEXT_FILL_FORE_SCHEMECOLOR_INDEX" val="13"/>
  <p:tag name="KSO_WM_UNIT_TEXT_FILL_TYPE" val="1"/>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prstDash val="dash"/>
        </a:ln>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9769</Words>
  <Application>Microsoft Office PowerPoint</Application>
  <PresentationFormat>宽屏</PresentationFormat>
  <Paragraphs>974</Paragraphs>
  <Slides>62</Slides>
  <Notes>62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6" baseType="lpstr">
      <vt:lpstr>黑体</vt:lpstr>
      <vt:lpstr>华文行楷</vt:lpstr>
      <vt:lpstr>华文细黑</vt:lpstr>
      <vt:lpstr>楷体</vt:lpstr>
      <vt:lpstr>宋体</vt:lpstr>
      <vt:lpstr>微软雅黑</vt:lpstr>
      <vt:lpstr>Arial</vt:lpstr>
      <vt:lpstr>Calibri</vt:lpstr>
      <vt:lpstr>Calibri Light</vt:lpstr>
      <vt:lpstr>Times New Roman</vt:lpstr>
      <vt:lpstr>Trebuchet MS</vt:lpstr>
      <vt:lpstr>Wingdings</vt:lpstr>
      <vt:lpstr>2_自定义设计方案</vt:lpstr>
      <vt:lpstr>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Zeng Xiujun</cp:lastModifiedBy>
  <cp:revision>2331</cp:revision>
  <dcterms:created xsi:type="dcterms:W3CDTF">2015-05-05T08:02:00Z</dcterms:created>
  <dcterms:modified xsi:type="dcterms:W3CDTF">2020-02-15T15:25:17Z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2052-11.1.0.9141</vt:lpwstr>
  </property>
</Properties>
</file>