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6" r:id="rId2"/>
    <p:sldId id="260" r:id="rId3"/>
    <p:sldId id="427" r:id="rId4"/>
    <p:sldId id="541" r:id="rId5"/>
    <p:sldId id="652" r:id="rId6"/>
    <p:sldId id="549" r:id="rId7"/>
    <p:sldId id="550" r:id="rId8"/>
    <p:sldId id="590" r:id="rId9"/>
    <p:sldId id="584" r:id="rId10"/>
    <p:sldId id="618" r:id="rId11"/>
    <p:sldId id="720" r:id="rId12"/>
    <p:sldId id="721" r:id="rId13"/>
    <p:sldId id="619" r:id="rId14"/>
    <p:sldId id="653" r:id="rId15"/>
    <p:sldId id="654" r:id="rId16"/>
    <p:sldId id="908" r:id="rId17"/>
    <p:sldId id="909" r:id="rId18"/>
    <p:sldId id="585" r:id="rId19"/>
    <p:sldId id="587" r:id="rId20"/>
    <p:sldId id="586" r:id="rId21"/>
    <p:sldId id="589" r:id="rId22"/>
    <p:sldId id="620" r:id="rId23"/>
    <p:sldId id="540" r:id="rId24"/>
    <p:sldId id="554" r:id="rId25"/>
    <p:sldId id="621" r:id="rId26"/>
    <p:sldId id="542" r:id="rId27"/>
    <p:sldId id="1016" r:id="rId28"/>
    <p:sldId id="807" r:id="rId29"/>
    <p:sldId id="1017" r:id="rId30"/>
    <p:sldId id="826" r:id="rId31"/>
    <p:sldId id="545" r:id="rId32"/>
    <p:sldId id="546" r:id="rId33"/>
    <p:sldId id="547" r:id="rId34"/>
    <p:sldId id="1018" r:id="rId35"/>
    <p:sldId id="548" r:id="rId36"/>
    <p:sldId id="552" r:id="rId37"/>
    <p:sldId id="690" r:id="rId38"/>
    <p:sldId id="649" r:id="rId39"/>
    <p:sldId id="718" r:id="rId40"/>
    <p:sldId id="719" r:id="rId41"/>
    <p:sldId id="553" r:id="rId42"/>
    <p:sldId id="596" r:id="rId43"/>
    <p:sldId id="650" r:id="rId44"/>
    <p:sldId id="1055" r:id="rId45"/>
    <p:sldId id="1041" r:id="rId46"/>
    <p:sldId id="769" r:id="rId47"/>
    <p:sldId id="651" r:id="rId48"/>
    <p:sldId id="1056" r:id="rId49"/>
    <p:sldId id="591" r:id="rId50"/>
    <p:sldId id="592" r:id="rId51"/>
    <p:sldId id="593" r:id="rId52"/>
    <p:sldId id="1039" r:id="rId53"/>
    <p:sldId id="263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01F3C"/>
    <a:srgbClr val="B52E49"/>
    <a:srgbClr val="A50021"/>
    <a:srgbClr val="B22642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345" autoAdjust="0"/>
  </p:normalViewPr>
  <p:slideViewPr>
    <p:cSldViewPr snapToGrid="0">
      <p:cViewPr varScale="1">
        <p:scale>
          <a:sx n="78" d="100"/>
          <a:sy n="78" d="100"/>
        </p:scale>
        <p:origin x="878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7D819-5FC4-4CF5-8195-40001D20147A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F91A9-D84C-44C2-96C3-29782D3583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51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472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HDFS首先把大数据文件切分成若干个小的数据块，再把这些数据块分别写入不同的节点，这些负责保存文件数据的节点被称为数据节点（DataNode）。当用户访问数据文件时，为了保证能够读取到每一个数据块，HDFS使用一个专门保存文件属性信息的节点——名称节点（NameNode）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 err="1">
                <a:sym typeface="+mn-ea"/>
              </a:rPr>
              <a:t>hdfs</a:t>
            </a:r>
            <a:r>
              <a:rPr lang="zh-CN" altLang="en-US" dirty="0">
                <a:sym typeface="+mn-ea"/>
              </a:rPr>
              <a:t>的客户端有多种形式：</a:t>
            </a:r>
          </a:p>
          <a:p>
            <a:r>
              <a:rPr lang="en-US" altLang="zh-CN" dirty="0">
                <a:sym typeface="+mn-ea"/>
              </a:rPr>
              <a:t>1)</a:t>
            </a:r>
            <a:r>
              <a:rPr lang="zh-CN" altLang="en-US" dirty="0">
                <a:sym typeface="+mn-ea"/>
              </a:rPr>
              <a:t>网页形式</a:t>
            </a:r>
          </a:p>
          <a:p>
            <a:r>
              <a:rPr lang="en-US" altLang="zh-CN" dirty="0">
                <a:sym typeface="+mn-ea"/>
              </a:rPr>
              <a:t>2)</a:t>
            </a:r>
            <a:r>
              <a:rPr lang="zh-CN" altLang="en-US" dirty="0">
                <a:sym typeface="+mn-ea"/>
              </a:rPr>
              <a:t>命令行形式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3)API</a:t>
            </a:r>
            <a:r>
              <a:rPr lang="zh-CN" altLang="en-US" dirty="0">
                <a:sym typeface="+mn-ea"/>
              </a:rPr>
              <a:t>形式</a:t>
            </a:r>
          </a:p>
          <a:p>
            <a:r>
              <a:rPr lang="en-US" altLang="zh-CN" dirty="0">
                <a:sym typeface="+mn-ea"/>
              </a:rPr>
              <a:t>4)</a:t>
            </a:r>
            <a:r>
              <a:rPr lang="zh-CN" altLang="en-US" dirty="0">
                <a:sym typeface="+mn-ea"/>
              </a:rPr>
              <a:t>客户端在哪里运行，没有约束，只要运行客户端的机器能够跟</a:t>
            </a:r>
            <a:r>
              <a:rPr lang="en-US" altLang="zh-CN" dirty="0" err="1">
                <a:sym typeface="+mn-ea"/>
              </a:rPr>
              <a:t>hdfs</a:t>
            </a:r>
            <a:r>
              <a:rPr lang="zh-CN" altLang="en-US" dirty="0">
                <a:sym typeface="+mn-ea"/>
              </a:rPr>
              <a:t>集群通信即可</a:t>
            </a:r>
          </a:p>
          <a:p>
            <a:r>
              <a:rPr lang="zh-CN" altLang="en-US" dirty="0">
                <a:sym typeface="+mn-ea"/>
              </a:rPr>
              <a:t>文件的切块大小和存储的副本数量，都是由客户端决定！</a:t>
            </a:r>
          </a:p>
          <a:p>
            <a:r>
              <a:rPr lang="zh-CN" altLang="en-US" dirty="0">
                <a:sym typeface="+mn-ea"/>
              </a:rPr>
              <a:t>所谓的由客户端决定，是通过配置参数来定的</a:t>
            </a:r>
          </a:p>
          <a:p>
            <a:r>
              <a:rPr lang="en-US" altLang="zh-CN" dirty="0" err="1">
                <a:sym typeface="+mn-ea"/>
              </a:rPr>
              <a:t>hdfs</a:t>
            </a:r>
            <a:r>
              <a:rPr lang="zh-CN" altLang="en-US" dirty="0">
                <a:sym typeface="+mn-ea"/>
              </a:rPr>
              <a:t>的客户端会读以下两个参数，来决定切块大小、副本数量：</a:t>
            </a:r>
          </a:p>
          <a:p>
            <a:r>
              <a:rPr lang="zh-CN" altLang="en-US" dirty="0">
                <a:sym typeface="+mn-ea"/>
              </a:rPr>
              <a:t>切块大小的参数： </a:t>
            </a:r>
            <a:r>
              <a:rPr lang="en-US" altLang="zh-CN" dirty="0" err="1">
                <a:sym typeface="+mn-ea"/>
              </a:rPr>
              <a:t>dfs.blocksize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副本数量的参数： </a:t>
            </a:r>
            <a:r>
              <a:rPr lang="en-US" altLang="zh-CN" dirty="0" err="1">
                <a:sym typeface="+mn-ea"/>
              </a:rPr>
              <a:t>dfs.replication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这两个配置在</a:t>
            </a:r>
            <a:r>
              <a:rPr lang="en-US" altLang="zh-CN" dirty="0"/>
              <a:t>hdfs-site.xml</a:t>
            </a:r>
            <a:r>
              <a:rPr lang="zh-CN" altLang="en-US" dirty="0">
                <a:sym typeface="+mn-ea"/>
              </a:rPr>
              <a:t>文件中，只对客户端起作用，上传文件的时候，副本数量和文件的块大小，就是由则这两个参数决定的。</a:t>
            </a:r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DataNode</a:t>
            </a:r>
            <a:r>
              <a:rPr lang="zh-CN" altLang="en-US" dirty="0"/>
              <a:t>的职责</a:t>
            </a:r>
          </a:p>
          <a:p>
            <a:r>
              <a:rPr lang="zh-CN" altLang="en-US" dirty="0"/>
              <a:t>每个磁盘都有默认的数据块大小，它是磁盘进行数据读、写的最小单位。文件系统数据块的大小通常为磁盘数据块的整数倍，如一个磁盘数据块一般为512B，文件系统数据块一般为几千字节。HDFS数据块的大小默认为128MB（在Hadoop 2.2版本之前，默认为64MB）。数据块如此大，目的是减少寻址开销，减少磁盘一次读取时间。如果数据块太小，那么大量的时间会花在磁盘数据块的定位上。HDFS将每个文件存储成数据块序列。除了最后一个数据块，所有的数据块都是同样的大小。为了容错，文件的所有数据块都被冗余复制，每个文件的数据块大小和复制因子都是可配置的。</a:t>
            </a:r>
          </a:p>
          <a:p>
            <a:r>
              <a:rPr lang="zh-CN" altLang="en-US" dirty="0"/>
              <a:t>数据节点（DataNode）负责存储数据，一个数据块会在多个DataNode中进行冗余备份，一个数据块在一个DataNode上最多只有一个备份，DataNode上存储了数据块ID和数据块的内容，以及它们的映射关系。</a:t>
            </a:r>
          </a:p>
          <a:p>
            <a:r>
              <a:rPr lang="zh-CN" altLang="en-US" dirty="0"/>
              <a:t>DataNode同时也作为服务器接受来自客户端的访问，处理数据块的读、写请求。DataNode之间还会相互通信，执行数据块复制任务。在客户端执行写操作时，DataNode之间需要相互配合，保证写操作的一致性。</a:t>
            </a:r>
          </a:p>
          <a:p>
            <a:r>
              <a:rPr lang="zh-CN" altLang="en-US" dirty="0"/>
              <a:t>DataNode定时和NameNode进行心跳通信，接受NameNode的指令。为了减轻NameNode的负担，NameNode上并不永久保存哪个DataNode上有哪些数据块的信息，而是通过DataNode启动时上报的方式更新NameNode上的映射表。DataNode和NameNode建立连接后，会不断和NameNode保持联系，包括接受NameNode对DataNode的一些命令，如删除数据或把数据块复制到另一个DataNode上等。DataNode通常以机架形式组织，机架通过一个交换机将所有系统连接起来，机架内部节点之间的传输速度快于机架间节点的传输速度。</a:t>
            </a:r>
          </a:p>
          <a:p>
            <a:endParaRPr lang="zh-CN" altLang="en-US" dirty="0"/>
          </a:p>
          <a:p>
            <a:r>
              <a:rPr lang="zh-CN" altLang="en-US" dirty="0"/>
              <a:t>如何上传一个文件呢？</a:t>
            </a:r>
          </a:p>
          <a:p>
            <a:r>
              <a:rPr lang="zh-CN" altLang="en-US" dirty="0"/>
              <a:t>使用命令</a:t>
            </a:r>
            <a:r>
              <a:rPr lang="en-US" altLang="zh-CN" dirty="0"/>
              <a:t>hdfs dfs -put </a:t>
            </a:r>
            <a:r>
              <a:rPr lang="zh-CN" altLang="en-US" dirty="0"/>
              <a:t>文件名  上传路径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前面的0. 1. 代表该文件的block索引;</a:t>
            </a:r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BP-136474028-192.168.1.51-1533229105270:blk_1073745097_4273 </a:t>
            </a:r>
            <a:r>
              <a:rPr lang="zh-CN" altLang="en-US" dirty="0"/>
              <a:t>表示block id；</a:t>
            </a:r>
          </a:p>
          <a:p>
            <a:endParaRPr lang="zh-CN" altLang="en-US" dirty="0"/>
          </a:p>
          <a:p>
            <a:r>
              <a:rPr lang="zh-CN" altLang="en-US" dirty="0"/>
              <a:t>len=134217728 表示该文件块大小；</a:t>
            </a:r>
          </a:p>
          <a:p>
            <a:endParaRPr lang="zh-CN" altLang="en-US" dirty="0"/>
          </a:p>
          <a:p>
            <a:r>
              <a:rPr lang="zh-CN" altLang="en-US" dirty="0"/>
              <a:t>repl=2 表示该文件块副本数；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/>
              <a:t>打印文件块的位置信息命令</a:t>
            </a: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假如上传的一个文件非常大，没有任何一块磁盘能够存储，这样这个文件就没法上传了，如果使用块的概念，会把文件分割成许多块，这样这个文件可以使用集群中的任意节点进行存储。数据存储要考虑容灾备份，以块为单位非常有利于进行备份，HDFS默认每个块备份3份，这样如果这个块上或这个节点坏掉，可以直接找其他节点上的备份块。还有就是，有的时候需要将备份数量提高，这样能够分散机群的读取负载，因为可以在多个节点中寻找到目标数据，减少单个节点读取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sym typeface="+mn-ea"/>
              </a:rPr>
              <a:t>通常，大型Hadoop集群会分布在很多机架上。在这种情况下，不同节点之间的通信希望尽量在同一个机架之内进行，而不是跨机架；为了提高容错能力，名称节点会尽可能把数据块的副本放到多个机架上。在综合考虑这两点的基础上，Hadoop设计了机架感知（rack-aware）功能。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dirty="0"/>
              <a:t>HDFS上的文件对应的数据块保存有多个副本，且提供容错机制，副本丢失或宕机时自动恢复。HDFS默认保存3份副本，以这种情况为例对副本冗余存储策略描述如图所示。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sym typeface="+mn-ea"/>
              </a:rPr>
              <a:t>默认为副本数为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3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sym typeface="+mn-ea"/>
              </a:rPr>
              <a:t>第一个副本：放置在上传文件的数据节点；如果是集群外提交，则随机挑选一台磁盘不太满、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CPU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不太忙的节点。第二个副本：放置在与第一个副本不同的机架的节点上。第三个副本：与第二个副本相同机架的其他节点上。更多副本：随机节点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这种策略减少了机架间的数据传输，提高了写操作的效率。机架的错误远远比节点的错误少，所以这种策略不会影响数据的可靠性和可用性。同时，因为数据块只放在两个不同的机架上，所以此策略减少了读取数据时需要的网络传输总带宽。在这种策略下，副本并不是均匀分布在不同的机架上。一个副本在一个机架的一个节点上，另外两个副本在另外一个机架的不同节点上，如果还有更多副本则均匀分布在剩下的机架中。这一策略在不损害数据可靠性和读取性能的情况下改进了写的性能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NameNode维护了文件与数据块的映射表以及数据块与数据节点的映射表</a:t>
            </a:r>
          </a:p>
          <a:p>
            <a:r>
              <a:rPr lang="zh-CN" altLang="en-US" dirty="0">
                <a:sym typeface="+mn-ea"/>
              </a:rPr>
              <a:t>fsimage包含Hadoop文件系统中的所有目录和文件idnode的序列化信息；对于文件来说，包含的信息有修改时间、访问时间、块大小和组成一个文件块信息等；而对于目录来说，包含的信息主要有修改时间、访问控制权限等信息。</a:t>
            </a:r>
            <a:endParaRPr lang="zh-CN" altLang="en-US" dirty="0"/>
          </a:p>
          <a:p>
            <a:r>
              <a:rPr lang="en-US" dirty="0"/>
              <a:t>editlog主要是在NameNode已经启动情况下对HDFS进行的各种更新操作进行记录，HDFS客户端执行所有的写操作都会被记录到editlog中。</a:t>
            </a:r>
          </a:p>
          <a:p>
            <a:endParaRPr lang="en-US" dirty="0"/>
          </a:p>
          <a:p>
            <a:r>
              <a:rPr lang="en-US" dirty="0"/>
              <a:t>其中edits负责保存自最新检查点后命名空间的变化，起着日志的作用，而fsimage则保存了最新的检查点信息。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simage包含Hadoop文件系统中的所有目录和文件idnode的序列化信息；对于文件来说，包含的信息有修改时间、访问时间、块大小和组成一个文件块信息等；而对于目录来说，包含的信息主要有修改时间、访问控制权限等信息。</a:t>
            </a:r>
          </a:p>
          <a:p>
            <a:r>
              <a:rPr lang="en-US" dirty="0"/>
              <a:t>fsimage中存储的信息就相当于整个hdfs在某一时刻的一个快照。 </a:t>
            </a:r>
          </a:p>
          <a:p>
            <a:endParaRPr lang="en-US" dirty="0"/>
          </a:p>
          <a:p>
            <a:r>
              <a:rPr lang="en-US" dirty="0"/>
              <a:t> oiv是offline image viewer的缩写，用于将fsimage文件的内容转储到指定文件中以便于阅读，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  oev是offline edits viewer（离线edits查看器）的缩写，该工具只操作文件因而并不需要hadoop集群处于运行状态。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本章共</a:t>
            </a:r>
            <a:r>
              <a:rPr lang="en-US" altLang="zh-CN" dirty="0"/>
              <a:t>14</a:t>
            </a:r>
            <a:r>
              <a:rPr lang="zh-CN" altLang="en-US" dirty="0"/>
              <a:t>课时，</a:t>
            </a:r>
            <a:r>
              <a:rPr lang="en-US" altLang="zh-CN" dirty="0"/>
              <a:t>6</a:t>
            </a:r>
            <a:r>
              <a:rPr lang="zh-CN" altLang="en-US" dirty="0"/>
              <a:t>课时理论，</a:t>
            </a:r>
            <a:r>
              <a:rPr lang="en-US" altLang="zh-CN" dirty="0"/>
              <a:t>8</a:t>
            </a:r>
            <a:r>
              <a:rPr lang="zh-CN" altLang="en-US" dirty="0"/>
              <a:t>课时实验，共五小节。其中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各组件的职责、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checkpoint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的流程、</a:t>
            </a:r>
            <a:r>
              <a:rPr lang="en-US" altLang="zh-CN" sz="1200" b="1" kern="1200" dirty="0">
                <a:solidFill>
                  <a:srgbClr val="CC0000"/>
                </a:solidFill>
                <a:effectLst/>
                <a:latin typeface="+mn-lt"/>
                <a:ea typeface="+mn-ea"/>
                <a:cs typeface="+mn-cs"/>
              </a:rPr>
              <a:t>Shell</a:t>
            </a:r>
            <a:r>
              <a:rPr lang="zh-CN" altLang="zh-CN" sz="1200" b="1" kern="1200" dirty="0">
                <a:solidFill>
                  <a:srgbClr val="CC0000"/>
                </a:solidFill>
                <a:effectLst/>
                <a:latin typeface="+mn-lt"/>
                <a:ea typeface="+mn-ea"/>
                <a:cs typeface="+mn-cs"/>
              </a:rPr>
              <a:t>命令和</a:t>
            </a:r>
            <a:r>
              <a:rPr lang="en-US" altLang="zh-CN" sz="1200" b="1" kern="1200" dirty="0">
                <a:solidFill>
                  <a:srgbClr val="CC0000"/>
                </a:solidFill>
                <a:effectLst/>
                <a:latin typeface="+mn-lt"/>
                <a:ea typeface="+mn-ea"/>
                <a:cs typeface="+mn-cs"/>
              </a:rPr>
              <a:t>Java API</a:t>
            </a:r>
            <a:r>
              <a:rPr lang="zh-CN" altLang="zh-CN" sz="1200" b="1" kern="1200" dirty="0">
                <a:solidFill>
                  <a:srgbClr val="CC0000"/>
                </a:solidFill>
                <a:effectLst/>
                <a:latin typeface="+mn-lt"/>
                <a:ea typeface="+mn-ea"/>
                <a:cs typeface="+mn-cs"/>
              </a:rPr>
              <a:t>访问</a:t>
            </a:r>
            <a:r>
              <a:rPr lang="en-US" altLang="zh-CN" sz="1200" b="1" kern="1200" dirty="0">
                <a:solidFill>
                  <a:srgbClr val="CC0000"/>
                </a:solidFill>
                <a:effectLst/>
                <a:latin typeface="+mn-lt"/>
                <a:ea typeface="+mn-ea"/>
                <a:cs typeface="+mn-cs"/>
              </a:rPr>
              <a:t>HDFS</a:t>
            </a:r>
            <a:r>
              <a:rPr lang="zh-CN" altLang="zh-CN" sz="1200" b="1" kern="1200" dirty="0">
                <a:solidFill>
                  <a:srgbClr val="CC0000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kern="1200" dirty="0">
                <a:solidFill>
                  <a:srgbClr val="CC0000"/>
                </a:solidFill>
                <a:effectLst/>
                <a:latin typeface="+mn-lt"/>
                <a:ea typeface="+mn-ea"/>
                <a:cs typeface="+mn-cs"/>
              </a:rPr>
              <a:t>HDFS</a:t>
            </a:r>
            <a:r>
              <a:rPr lang="zh-CN" altLang="zh-CN" sz="1200" b="1" kern="1200" dirty="0">
                <a:solidFill>
                  <a:srgbClr val="CC0000"/>
                </a:solidFill>
                <a:effectLst/>
                <a:latin typeface="+mn-lt"/>
                <a:ea typeface="+mn-ea"/>
                <a:cs typeface="+mn-cs"/>
              </a:rPr>
              <a:t>的读写工作流程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为重点，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checkpoint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的流程、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API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的读写工作流程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为难点。重难点在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小节。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90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（1）检查点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　　何为检查点：检查点是给secondarynamenode设置的，通过设置hdfs-site.xml中参数dfs.namenode.checkpoint.period和dfs.namenode.checkpoint.txns 来触发，只要达到这两个条件之一就可以出发secondarynamenode执行检查点的操作。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（2）检查点的的内容：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　　secondarynamenode执行检查点的内容是首先从namenode中读取Fsimage，并执行namenode中editslog文件中的操作，并最终生成一个新的FSimage文件，并将这个文件上传给Namenode。注意 ：在这个过程中，如果editlog没有任何的记录的话，达到了检查点的条件后，也由于没有发生任何改变，因此不执行检查点操作。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（3）检查点的作用：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　　secondarynamenode执行这个检查点的操作，可以减少namenode的启动时间。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可以很清晰看出，第一步：将hdfs更新记录写入一个新的文件——edits.new。</a:t>
            </a:r>
          </a:p>
          <a:p>
            <a:r>
              <a:rPr lang="zh-CN" altLang="en-US" dirty="0">
                <a:sym typeface="+mn-ea"/>
              </a:rPr>
              <a:t>第二步：将fsimage和editlog通过http协议发送至secondary namenode。</a:t>
            </a:r>
          </a:p>
          <a:p>
            <a:r>
              <a:rPr lang="zh-CN" altLang="en-US" dirty="0">
                <a:sym typeface="+mn-ea"/>
              </a:rPr>
              <a:t>第三步：将fsimage与editlog合并，生成一个新的文件——fsimage.ckpt。这步之所以要在secondary namenode中进行，是因为比较耗时，如果在namenode中进行，或导致整个系统卡顿。</a:t>
            </a:r>
          </a:p>
          <a:p>
            <a:r>
              <a:rPr lang="zh-CN" altLang="en-US" dirty="0">
                <a:sym typeface="+mn-ea"/>
              </a:rPr>
              <a:t>第四步：将生成的fsimage.ckpt通过http协议发送至namenode。</a:t>
            </a:r>
          </a:p>
          <a:p>
            <a:r>
              <a:rPr lang="zh-CN" altLang="en-US" dirty="0">
                <a:sym typeface="+mn-ea"/>
              </a:rPr>
              <a:t>第五步：重命名fsimage.ckpt为fsimage，edits.new为edits。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单击菜单【Startup Progress】可以查看HDFS的启动过程，如图所示。可以看到HDFS启动经历了如下4个阶段。</a:t>
            </a:r>
          </a:p>
          <a:p>
            <a:r>
              <a:rPr lang="zh-CN" altLang="en-US" dirty="0"/>
              <a:t>（1）加载文件的元信息fsimage。</a:t>
            </a:r>
          </a:p>
          <a:p>
            <a:r>
              <a:rPr lang="zh-CN" altLang="en-US" dirty="0"/>
              <a:t>（2）加载操作日志文件edits。</a:t>
            </a:r>
          </a:p>
          <a:p>
            <a:r>
              <a:rPr lang="zh-CN" altLang="en-US" dirty="0"/>
              <a:t>（3）操作检查点。</a:t>
            </a:r>
          </a:p>
          <a:p>
            <a:r>
              <a:rPr lang="zh-CN" altLang="en-US" dirty="0"/>
              <a:t>（4）自动进入安全模式，检查数据块的副本率是否满足要求。当满足要求后，退出安全模式。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HDFS Shell是由一系列类似Linux Shell的命令组成的。命令大致可分为操作命令、管理命令、其他命令三类。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hdfs dfs shell</a:t>
            </a:r>
            <a:r>
              <a:rPr lang="zh-CN" altLang="en-US"/>
              <a:t>命令参考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hdfs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dfsadmin</a:t>
            </a:r>
            <a:r>
              <a:rPr lang="en-US" altLang="zh-CN" dirty="0">
                <a:sym typeface="+mn-ea"/>
              </a:rPr>
              <a:t> shell</a:t>
            </a:r>
            <a:r>
              <a:rPr lang="zh-CN" altLang="en-US" dirty="0">
                <a:sym typeface="+mn-ea"/>
              </a:rPr>
              <a:t>命令参考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2505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Java API</a:t>
            </a:r>
            <a:r>
              <a:rPr lang="zh-CN" altLang="en-US" dirty="0"/>
              <a:t>访问</a:t>
            </a:r>
            <a:r>
              <a:rPr lang="en-US" altLang="zh-CN" dirty="0"/>
              <a:t>HDFS</a:t>
            </a:r>
            <a:r>
              <a:rPr lang="zh-CN" altLang="en-US" dirty="0"/>
              <a:t>的环境配置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121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618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     1.初始化FileSystem，然后客户端(client)用FileSystem的open()函数打开文件</a:t>
            </a:r>
          </a:p>
          <a:p>
            <a:r>
              <a:rPr lang="zh-CN" altLang="en-US" dirty="0"/>
              <a:t>       2.FileSystem用RPC调用元数据节点，得到文件的数据块信息，对于每一个数据块，元数据节点返回保存数据块的数据节点的地址。</a:t>
            </a:r>
          </a:p>
          <a:p>
            <a:r>
              <a:rPr lang="zh-CN" altLang="en-US" dirty="0"/>
              <a:t>       3.FileSystem返回FSDataInputStream给客户端，用来读取数据，客户端调用stream的read()函数开始读取数据。</a:t>
            </a:r>
          </a:p>
          <a:p>
            <a:r>
              <a:rPr lang="zh-CN" altLang="en-US" dirty="0"/>
              <a:t>       4.DFSInputStream连接保存此文件第一个数据块的最近的数据节点，data从数据节点读到客户端(client)</a:t>
            </a:r>
          </a:p>
          <a:p>
            <a:r>
              <a:rPr lang="zh-CN" altLang="en-US" dirty="0"/>
              <a:t>       5.当此数据块读取完毕时，DFSInputStream关闭和此数据节点的连接，然后连接此文件下一个数据块的最近的数据节点。</a:t>
            </a:r>
          </a:p>
          <a:p>
            <a:r>
              <a:rPr lang="zh-CN" altLang="en-US" dirty="0"/>
              <a:t>       6.当客户端读取完毕数据的时候，调用FSDataInputStream的close函数。</a:t>
            </a:r>
          </a:p>
          <a:p>
            <a:r>
              <a:rPr lang="zh-CN" altLang="en-US" dirty="0"/>
              <a:t>       7.在读取数据的过程中，如果客户端在与数据节点通信出现错误，则尝试连接包含此数据块的下一个数据节点。</a:t>
            </a:r>
          </a:p>
          <a:p>
            <a:r>
              <a:rPr lang="zh-CN" altLang="en-US" dirty="0"/>
              <a:t>       8. 失败的数据节点将被记录，以后不再连接。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   1.初始化FileSystem，客户端调用create()来创建文件</a:t>
            </a:r>
          </a:p>
          <a:p>
            <a:r>
              <a:rPr lang="zh-CN" altLang="en-US" dirty="0"/>
              <a:t>       2.FileSystem用RPC调用元数据节点（即名称节点），在文件系统的命名空间中创建一个新的文件，元数据节点首先确定文件原来不存在，并且客户端有创建文件的权限，然后创建新文件。</a:t>
            </a:r>
          </a:p>
          <a:p>
            <a:r>
              <a:rPr lang="zh-CN" altLang="en-US" dirty="0"/>
              <a:t>       3.FileSystem返回DFSOutputStream，客户端用于写数据，客户端开始写入数据。</a:t>
            </a:r>
          </a:p>
          <a:p>
            <a:r>
              <a:rPr lang="zh-CN" altLang="en-US" dirty="0"/>
              <a:t>       4.DFSOutputStream将数据分成块，写入data queue。data queue由Data Streamer读取，并通知元数据节点分配数据节点，用来存储数据块(每块默认复制3块)。分配的数据节点放在一个pipeline里。Data Streamer将数据块写入pipeline中的第一个数据节点。第一个数据节点将数据块发送给第二个数据节点。第二个数据节点将数据发送给第三个数据节点。</a:t>
            </a:r>
          </a:p>
          <a:p>
            <a:r>
              <a:rPr lang="zh-CN" altLang="en-US" dirty="0"/>
              <a:t>       5.DFSOutputStream为发出去的数据块保存了ack queue，等待pipeline中的数据节点告知数据已经写入成功。</a:t>
            </a:r>
          </a:p>
          <a:p>
            <a:r>
              <a:rPr lang="zh-CN" altLang="en-US" dirty="0"/>
              <a:t>       6.当客户端结束写入数据，则调用stream的close函数。此操作将所有的数据块写入pipeline中的数据节点，并等待ack queue返回成功。</a:t>
            </a:r>
            <a:endParaRPr lang="en-US" altLang="zh-CN" dirty="0"/>
          </a:p>
          <a:p>
            <a:r>
              <a:rPr lang="en-US" altLang="zh-CN" dirty="0"/>
              <a:t>       7.</a:t>
            </a:r>
            <a:r>
              <a:rPr lang="zh-CN" altLang="en-US" dirty="0"/>
              <a:t>最后通知元数据节点写入完毕。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8</a:t>
            </a:r>
            <a:r>
              <a:rPr lang="zh-CN" altLang="en-US" dirty="0"/>
              <a:t>.如果数据节点在写入的过程中失败，关闭pipeline，将ack queue中的数据块放入data queue的开始，当前的数据块在已经写入的数据节点中被元数据节点赋予</a:t>
            </a:r>
            <a:r>
              <a:rPr lang="zh-CN" altLang="en-US"/>
              <a:t>新的标识，</a:t>
            </a:r>
            <a:r>
              <a:rPr lang="zh-CN" altLang="en-US" dirty="0"/>
              <a:t>则错误节点重启后能够察觉其数据块是过时的，会被删除。失败的数据节点从pipeline中移除，另外的数据块则写入pipeline中的另外两个数据节点。元数据节点则被通知此数据块是复制块数不足，将来会再创建第三份备份。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  <a:buSzPct val="80000"/>
              <a:defRPr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因此，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HDFS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设置了备份机制，把这些核心文件同步复制到备份服务器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SecondaryNameNode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SzPct val="80000"/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当名称节点出错时，就可以根据备份服务器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SecondaryNameNode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FsImage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Editlog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数据进行恢复。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80000"/>
              <a:defRPr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数据节点出错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1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每个数据节点会定期向名称节点发送“心跳”信息，向名称节点报告自己的状态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1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数据节点发生故障，或者网络发生断网时，名称节点就无法收到来自一些数据节点的心跳信息，这时，这些数据节点就会被标记为“宕机”，节点上面的所有数据都会被标记为“不可读”，名称节点不会再给它们发送任何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I/O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1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这时，有可能出现一种情形，即由于一些数据节点的不可用，会导致一些数据块的副本数量小于冗余因子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1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名称节点会定期检查这种情况，一旦发现某个数据块的副本数量小于冗余因子，就会启动数据冗余复制，为它生成新的副本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1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HDFS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和其它分布式文件系统的最大区别就是可以调整冗余数据的位置</a:t>
            </a:r>
            <a:endParaRPr lang="en-US" altLang="zh-CN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80000"/>
              <a:buNone/>
              <a:defRPr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 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数据出错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1" indent="-228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网络传输和磁盘错误等因素，都会造成数据错误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1" indent="-228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客户端在读取到数据后，会采用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md5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sha1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对数据块进行校验，以确定读取到正确的数据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1" indent="-228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在文件被创建时，客户端就会对每一个文件块进行信息摘录，并把这些信息写入到同一个路径的隐藏文件里面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1" indent="-228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客户端读取文件的时候，会先读取该信息文件，然后，利用该信息文件对每个读取的数据块进行校验，如果校验出错，客户端就会请求到另外一个数据节点读取该文件块，并且向名称节点报告这个文件块有错误，名称节点会定期检查并且重新复制这个块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计算机系统的可用性用平均无故障时间（MTTF）来度量，即计算机系统平均能够正常运行多长时间，才发生一次故障。系统的可用性越高，平均无故障时间越长。可维护性用平均维修时间（MTTR）来度量，即系统发生故障后维修和重新恢复正常运行平均花费的时间。系统的可维护性越好，平均维修时间越短。计算机系统的可用性定义为：MTTF/(MTTF+MTTR) * 100%。由此可见，计算机系统的可用性定义为系统保持正常运行时间的百分比。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为了能够实时同步Active和Standby两个NameNode的元数据信息（实际上是edit log），需提供一个共享存储系统，可以是NFS、QJM（Quorum Journal Manager）或者ZooKeeper。Active NameNode将元数据写入共享存储系统，而Standby NameNode监听该系统，一旦发现有新数据写入，则读取这些数据，并加载到自己内存中，以保证自己内存状态与Active NameNode保持基本一致。如此这般，在紧急情况下Standby NameNode便可快速切换为Active NameNode。为了实现快速切换，Standby NameNode获取集群的最新文件块信息是很有必要的。为了实现这一目标，DataNode 需要配置NameNode 的信息（包括NameNode的RPC通信地址和HTTP通信地址等），并定期给这些NameNode汇报文件的数据块信息以及发送心跳信息，与NameNode保持联系。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HDFS</a:t>
            </a:r>
            <a:r>
              <a:rPr lang="zh-CN" altLang="en-US" dirty="0">
                <a:sym typeface="+mn-ea"/>
              </a:rPr>
              <a:t>使用过程中存在问题：</a:t>
            </a:r>
            <a:endParaRPr lang="zh-CN" altLang="en-US" dirty="0"/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单点故障问题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不可以纵向扩展（是否可以通过水平扩展来解决？）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系统整体性能受限于单个名称节点的吞吐量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单个名称节点难以提供不同程序之间的隔离性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10000"/>
              </a:lnSpc>
              <a:spcAft>
                <a:spcPts val="600"/>
              </a:spcAft>
              <a:buSzPct val="80000"/>
              <a:buNone/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HDFS HA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是热备份，提供高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可用性，解决了单点故障问题，但是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无法解决可扩展性、系统性能和隔离性</a:t>
            </a:r>
            <a:endParaRPr lang="zh-CN" altLang="en-US" dirty="0"/>
          </a:p>
          <a:p>
            <a:r>
              <a:rPr lang="zh-CN" altLang="en-US" dirty="0"/>
              <a:t>我们将如何解决另外三个问题呢？我们接下来学习联邦</a:t>
            </a:r>
            <a:r>
              <a:rPr lang="en-US" altLang="zh-CN" dirty="0"/>
              <a:t>Federation</a:t>
            </a:r>
            <a:r>
              <a:rPr lang="zh-CN" altLang="en-US" dirty="0"/>
              <a:t>的解决方案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在</a:t>
            </a:r>
            <a:r>
              <a:rPr lang="en-US" altLang="zh-CN" dirty="0"/>
              <a:t>Hadoop</a:t>
            </a:r>
            <a:r>
              <a:rPr lang="zh-CN" altLang="en-US" dirty="0"/>
              <a:t>生态圈中的位置，为生态圈的根基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HDFS的Federation，即HDFS联邦，指的是HDFS有多个NameNode或NameSpace（NS），这些NameNode或NameSpace是联合的，它们相互独立且不需要互相协调，各自分工，管理自己的区域。每个NameNode或NameSpace有自己的数据块池（Block Pool），池与池之间是独立的。一个NameNode挂掉了，不会影响其他NameNode。但所有的数据块池都共享一个HDFS的存储空间，如图3-15所示。一个NameSpace和它的Block Pool作为一个管理单元。当一个Namenode或NameSpace被删除，对应于DataNodes中的数据块池也会被删除。在集群的升级过程中，每个管理单元都是以一个整体进行升级的。这里引入ClusterID来标识集群中的所有节点。当一个NameNode格式化后，这个ClusterID会生成，格式化其他NameNode时如果指定这个ClusterID，则可以使其加入到同一个集群中。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https://blog.csdn.net/beidiqiuren/article/details/51549007</a:t>
            </a:r>
          </a:p>
          <a:p>
            <a:r>
              <a:rPr lang="zh-CN" altLang="en-US" dirty="0"/>
              <a:t>http://dongxicheng.org/mapreduce/hdfs-federation-introduction/</a:t>
            </a:r>
          </a:p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ym typeface="+mn-ea"/>
              </a:rPr>
              <a:t>为什么采用Federation：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采用Federation的最主要的原因是简单，Federation能够快速的解决大部分单Namenode的问题。 </a:t>
            </a:r>
            <a:endParaRPr lang="zh-CN" altLang="en-US" dirty="0"/>
          </a:p>
          <a:p>
            <a:r>
              <a:rPr lang="zh-CN" altLang="en-US" dirty="0"/>
              <a:t> 主要优点</a:t>
            </a:r>
          </a:p>
          <a:p>
            <a:r>
              <a:rPr lang="zh-CN" altLang="en-US" dirty="0"/>
              <a:t>【扩展性和隔离性】</a:t>
            </a:r>
          </a:p>
          <a:p>
            <a:r>
              <a:rPr lang="zh-CN" altLang="en-US" dirty="0"/>
              <a:t>支持多个namenode水平扩展整个文件系统的namespace。可按照应用程序的用户和种类分离namespace volume，进而增强了隔离性。</a:t>
            </a:r>
          </a:p>
          <a:p>
            <a:r>
              <a:rPr lang="zh-CN" altLang="en-US" dirty="0"/>
              <a:t>【通用存储服务】</a:t>
            </a:r>
          </a:p>
          <a:p>
            <a:r>
              <a:rPr lang="zh-CN" altLang="en-US" dirty="0"/>
              <a:t>Block Pool抽象层为HDFS的架构开启了创新之门。分离block storage layer使得：</a:t>
            </a:r>
          </a:p>
          <a:p>
            <a:r>
              <a:rPr lang="zh-CN" altLang="en-US" dirty="0"/>
              <a:t>&lt;1&gt; 新的文件系统（non-HDFS）可以在block storage上构建</a:t>
            </a:r>
          </a:p>
          <a:p>
            <a:r>
              <a:rPr lang="zh-CN" altLang="en-US" dirty="0"/>
              <a:t>&lt;2&gt; 新的应用程序（如HBase）可以直接使用block storage层</a:t>
            </a:r>
          </a:p>
          <a:p>
            <a:r>
              <a:rPr lang="zh-CN" altLang="en-US" dirty="0"/>
              <a:t>&lt;3&gt; 分离的block storage层为将来完全分布式namespace打下基础</a:t>
            </a:r>
          </a:p>
          <a:p>
            <a:r>
              <a:rPr lang="zh-CN" altLang="en-US" dirty="0"/>
              <a:t>【设计简单】</a:t>
            </a:r>
          </a:p>
          <a:p>
            <a:r>
              <a:rPr lang="zh-CN" altLang="en-US" dirty="0"/>
              <a:t>Federation具有良好的向后兼容性，已有的单Namenode的部署配置不需要任何改变就可以继续工作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安全模式（Safemode）是HDFS所处的一种特殊状态。处于这种状态时，HDFS只接受读数据请求，不能对文件进行写、删除等操作。在NameNode主节点启动时，HDFS首先进入安全模式，DataNode会向NameNode上传它们数据块的列表，让NameNode得到数据块的位置信息，并对每个文件对应的数据块副本进行统计。当最小副本条件满足时，即数据块都达到最小副本数，HDFS自动离开安全模式。</a:t>
            </a:r>
          </a:p>
          <a:p>
            <a:r>
              <a:rPr lang="zh-CN" altLang="en-US" dirty="0"/>
              <a:t>假设设置的副本数（即参数dfs.replication）是5，那么在DataNode上就应该有5个副本存在，若只存在3个副本，那么比例就是3/5=0.6。默认的最小副本率是0.999。当前副本率0.6明显小于0.999，因此系统会自动地复制副本到其他的DataNode，使得副本率不小于0.999。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HDFS为每一个用户都创建了类似操作系统的回收站（Trash），位置在/user/用户名/.Trash/。当用户删除文件时，文件并不是马上被永久性删除，会被保留在回收站一段时间，这个保留的时间是可以设置的。当用户在保留时间内需要恢复文件时，可以到回收站进行数据的恢复。当超过保留时间用户没有进行恢复操作，文件才会被永久删除。用户也可以手动清空回收站中的内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2848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3468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8296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本章先通过</a:t>
            </a:r>
            <a:r>
              <a:rPr lang="en-US" altLang="zh-CN" dirty="0"/>
              <a:t>HDFS</a:t>
            </a:r>
            <a:r>
              <a:rPr lang="zh-CN" altLang="en-US" dirty="0"/>
              <a:t>概述了解</a:t>
            </a:r>
            <a:r>
              <a:rPr lang="en-US" altLang="zh-CN" dirty="0"/>
              <a:t>HDFS</a:t>
            </a:r>
            <a:r>
              <a:rPr lang="zh-CN" altLang="en-US" dirty="0"/>
              <a:t>，然后学习了</a:t>
            </a:r>
            <a:r>
              <a:rPr lang="en-US" altLang="zh-CN" dirty="0"/>
              <a:t>HDFS</a:t>
            </a:r>
            <a:r>
              <a:rPr lang="zh-CN" altLang="en-US" dirty="0"/>
              <a:t>的基本组成，接着学习了三种访问</a:t>
            </a:r>
            <a:r>
              <a:rPr lang="en-US" altLang="zh-CN" dirty="0"/>
              <a:t>HDFS</a:t>
            </a:r>
            <a:r>
              <a:rPr lang="zh-CN" altLang="en-US" dirty="0"/>
              <a:t>的方式，着重介绍了</a:t>
            </a:r>
            <a:r>
              <a:rPr lang="en-US" altLang="zh-CN" dirty="0"/>
              <a:t>HFDS</a:t>
            </a:r>
            <a:r>
              <a:rPr lang="zh-CN" altLang="en-US" dirty="0"/>
              <a:t>的工作原理，最后介绍了</a:t>
            </a:r>
            <a:r>
              <a:rPr lang="en-US" altLang="zh-CN" dirty="0"/>
              <a:t>HDFS</a:t>
            </a:r>
            <a:r>
              <a:rPr lang="zh-CN" altLang="en-US" dirty="0"/>
              <a:t>的高级特性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这个优缺点可以简单过一下，后面细讲。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对大量小文件的处理办法：对小文件压缩，就是说一万个小文件在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上只作为一个文件进行存储，就是进行压缩处理。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834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基本组件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Hadoop</a:t>
            </a:r>
            <a:r>
              <a:rPr lang="zh-CN" altLang="en-US" dirty="0"/>
              <a:t>环境中怎么查看</a:t>
            </a:r>
            <a:r>
              <a:rPr lang="en-US" altLang="zh-CN" dirty="0"/>
              <a:t>HDFS</a:t>
            </a:r>
            <a:r>
              <a:rPr lang="zh-CN" altLang="en-US" dirty="0"/>
              <a:t>的服务进程呢？</a:t>
            </a:r>
          </a:p>
          <a:p>
            <a:r>
              <a:rPr lang="zh-CN" altLang="en-US" dirty="0"/>
              <a:t>使用命令</a:t>
            </a:r>
            <a:r>
              <a:rPr lang="en-US" altLang="zh-CN" dirty="0" err="1"/>
              <a:t>jps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/>
          <p:nvPr userDrawn="1"/>
        </p:nvSpPr>
        <p:spPr>
          <a:xfrm>
            <a:off x="11066328" y="214290"/>
            <a:ext cx="787424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77DA0A-B8CB-4480-B4CA-78820B2FDF0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700645" y="1268760"/>
            <a:ext cx="10771952" cy="4824536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719668" y="203624"/>
            <a:ext cx="8640233" cy="62068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矩形 4"/>
          <p:cNvSpPr/>
          <p:nvPr userDrawn="1"/>
        </p:nvSpPr>
        <p:spPr>
          <a:xfrm flipV="1">
            <a:off x="-3031" y="884480"/>
            <a:ext cx="7442496" cy="432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73" y="6471266"/>
            <a:ext cx="12229073" cy="4141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 userDrawn="1"/>
        </p:nvSpPr>
        <p:spPr>
          <a:xfrm>
            <a:off x="-37073" y="6504694"/>
            <a:ext cx="2843033" cy="325544"/>
          </a:xfrm>
          <a:prstGeom prst="rect">
            <a:avLst/>
          </a:prstGeom>
          <a:noFill/>
        </p:spPr>
        <p:txBody>
          <a:bodyPr wrap="square" lIns="78555" tIns="39278" rIns="78555" bIns="39278" rtlCol="0">
            <a:spAutoFit/>
          </a:bodyPr>
          <a:lstStyle/>
          <a:p>
            <a:pPr algn="r"/>
            <a:r>
              <a:rPr lang="zh-CN" altLang="en-US" sz="1600" b="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  决定未来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/>
          <p:nvPr userDrawn="1"/>
        </p:nvSpPr>
        <p:spPr>
          <a:xfrm>
            <a:off x="11066328" y="214290"/>
            <a:ext cx="787424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77DA0A-B8CB-4480-B4CA-78820B2FDF0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700645" y="1268760"/>
            <a:ext cx="10771952" cy="4824536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719668" y="203624"/>
            <a:ext cx="8640233" cy="62068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矩形 4"/>
          <p:cNvSpPr/>
          <p:nvPr userDrawn="1"/>
        </p:nvSpPr>
        <p:spPr>
          <a:xfrm flipV="1">
            <a:off x="-3031" y="884480"/>
            <a:ext cx="7442496" cy="432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73" y="6471266"/>
            <a:ext cx="12229073" cy="4141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 userDrawn="1"/>
        </p:nvSpPr>
        <p:spPr>
          <a:xfrm>
            <a:off x="-37073" y="6504694"/>
            <a:ext cx="2843033" cy="325544"/>
          </a:xfrm>
          <a:prstGeom prst="rect">
            <a:avLst/>
          </a:prstGeom>
          <a:noFill/>
        </p:spPr>
        <p:txBody>
          <a:bodyPr wrap="square" lIns="78555" tIns="39278" rIns="78555" bIns="39278" rtlCol="0">
            <a:spAutoFit/>
          </a:bodyPr>
          <a:lstStyle/>
          <a:p>
            <a:pPr algn="r"/>
            <a:r>
              <a:rPr lang="zh-CN" altLang="en-US" sz="1600" b="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  决定未来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/>
          <p:nvPr userDrawn="1"/>
        </p:nvSpPr>
        <p:spPr>
          <a:xfrm>
            <a:off x="11066328" y="214290"/>
            <a:ext cx="787424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77DA0A-B8CB-4480-B4CA-78820B2FDF0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700645" y="1268760"/>
            <a:ext cx="10771952" cy="4824536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719668" y="203624"/>
            <a:ext cx="8640233" cy="62068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矩形 4"/>
          <p:cNvSpPr/>
          <p:nvPr userDrawn="1"/>
        </p:nvSpPr>
        <p:spPr>
          <a:xfrm flipV="1">
            <a:off x="-3031" y="884480"/>
            <a:ext cx="7442496" cy="432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73" y="6471266"/>
            <a:ext cx="12229073" cy="4141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 userDrawn="1"/>
        </p:nvSpPr>
        <p:spPr>
          <a:xfrm>
            <a:off x="-37073" y="6504694"/>
            <a:ext cx="2843033" cy="325544"/>
          </a:xfrm>
          <a:prstGeom prst="rect">
            <a:avLst/>
          </a:prstGeom>
          <a:noFill/>
        </p:spPr>
        <p:txBody>
          <a:bodyPr wrap="square" lIns="78555" tIns="39278" rIns="78555" bIns="39278" rtlCol="0">
            <a:spAutoFit/>
          </a:bodyPr>
          <a:lstStyle/>
          <a:p>
            <a:pPr algn="r"/>
            <a:r>
              <a:rPr lang="zh-CN" altLang="en-US" sz="1600" b="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  决定未来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/>
          <p:nvPr userDrawn="1"/>
        </p:nvSpPr>
        <p:spPr>
          <a:xfrm>
            <a:off x="11066328" y="214290"/>
            <a:ext cx="787424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77DA0A-B8CB-4480-B4CA-78820B2FDF0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700645" y="1268760"/>
            <a:ext cx="10771952" cy="4824536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719668" y="203624"/>
            <a:ext cx="8640233" cy="62068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矩形 4"/>
          <p:cNvSpPr/>
          <p:nvPr userDrawn="1"/>
        </p:nvSpPr>
        <p:spPr>
          <a:xfrm flipV="1">
            <a:off x="-3031" y="884480"/>
            <a:ext cx="7442496" cy="432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73" y="6471266"/>
            <a:ext cx="12229073" cy="4141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 userDrawn="1"/>
        </p:nvSpPr>
        <p:spPr>
          <a:xfrm>
            <a:off x="-37073" y="6504694"/>
            <a:ext cx="2843033" cy="325544"/>
          </a:xfrm>
          <a:prstGeom prst="rect">
            <a:avLst/>
          </a:prstGeom>
          <a:noFill/>
        </p:spPr>
        <p:txBody>
          <a:bodyPr wrap="square" lIns="78555" tIns="39278" rIns="78555" bIns="39278" rtlCol="0">
            <a:spAutoFit/>
          </a:bodyPr>
          <a:lstStyle/>
          <a:p>
            <a:pPr algn="r"/>
            <a:r>
              <a:rPr lang="zh-CN" altLang="en-US" sz="1600" b="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  决定未来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-4445" y="-3175"/>
            <a:ext cx="6901180" cy="12827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-4445" y="125095"/>
            <a:ext cx="6901815" cy="14414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 userDrawn="1"/>
        </p:nvSpPr>
        <p:spPr>
          <a:xfrm>
            <a:off x="-4445" y="269240"/>
            <a:ext cx="6901180" cy="14414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 descr="瑞翼教育（红灰版）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236710" y="41275"/>
            <a:ext cx="1787525" cy="403225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11423015" y="-3175"/>
            <a:ext cx="797560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红色SUGON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284085" y="-149225"/>
            <a:ext cx="1757680" cy="7715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notesSlide" Target="../notesSlides/notesSlide2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4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445" y="-86360"/>
            <a:ext cx="12367260" cy="3251835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80565" y="3474720"/>
            <a:ext cx="92868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微软雅黑" panose="020B0503020204020204" charset="-122"/>
                <a:ea typeface="微软雅黑" panose="020B0503020204020204" charset="-122"/>
              </a:rPr>
              <a:t>                        </a:t>
            </a: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</a:rPr>
              <a:t>第三章   </a:t>
            </a:r>
            <a:r>
              <a:rPr lang="en-US" altLang="zh-CN" sz="4800" b="1" dirty="0">
                <a:latin typeface="微软雅黑" panose="020B0503020204020204" charset="-122"/>
                <a:ea typeface="微软雅黑" panose="020B0503020204020204" charset="-122"/>
              </a:rPr>
              <a:t>HDFS   </a:t>
            </a:r>
            <a:endParaRPr lang="zh-CN" altLang="zh-CN" sz="4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90535" y="5043805"/>
            <a:ext cx="329755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报告人： 曾修俊</a:t>
            </a:r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hape 645"/>
          <p:cNvSpPr>
            <a:spLocks noGrp="1"/>
          </p:cNvSpPr>
          <p:nvPr>
            <p:ph idx="1"/>
          </p:nvPr>
        </p:nvSpPr>
        <p:spPr>
          <a:xfrm>
            <a:off x="1283970" y="1430655"/>
            <a:ext cx="7570788" cy="1177290"/>
          </a:xfrm>
        </p:spPr>
        <p:txBody>
          <a:bodyPr vert="horz" wrap="square" lIns="91425" tIns="45700" rIns="91425" bIns="45700" anchor="t">
            <a:spAutoFit/>
          </a:bodyPr>
          <a:lstStyle/>
          <a:p>
            <a:pPr marL="285750" lvl="1" eaLnBrk="1" hangingPunct="1">
              <a:spcBef>
                <a:spcPts val="1000"/>
              </a:spcBef>
              <a:buSzPct val="111000"/>
            </a:pPr>
            <a:r>
              <a:rPr lang="en-US" altLang="zh-CN" sz="2000" dirty="0">
                <a:cs typeface="微软雅黑" panose="020B0503020204020204" charset="-122"/>
              </a:rPr>
              <a:t>NameNode</a:t>
            </a:r>
          </a:p>
          <a:p>
            <a:pPr marL="285750" lvl="1" eaLnBrk="1" hangingPunct="1">
              <a:spcBef>
                <a:spcPts val="1000"/>
              </a:spcBef>
              <a:buSzPct val="111000"/>
            </a:pPr>
            <a:r>
              <a:rPr lang="en-US" altLang="zh-CN" sz="2000" dirty="0">
                <a:cs typeface="微软雅黑" panose="020B0503020204020204" charset="-122"/>
              </a:rPr>
              <a:t>Secondary NameNode</a:t>
            </a:r>
          </a:p>
          <a:p>
            <a:pPr marL="285750" lvl="1" eaLnBrk="1" hangingPunct="1">
              <a:spcBef>
                <a:spcPts val="1000"/>
              </a:spcBef>
              <a:buSzPct val="111000"/>
            </a:pPr>
            <a:r>
              <a:rPr lang="en-US" altLang="zh-CN" sz="2000" dirty="0">
                <a:cs typeface="微软雅黑" panose="020B0503020204020204" charset="-122"/>
              </a:rPr>
              <a:t>DataNode</a:t>
            </a:r>
          </a:p>
        </p:txBody>
      </p:sp>
      <p:sp>
        <p:nvSpPr>
          <p:cNvPr id="36" name="TextBox 6"/>
          <p:cNvSpPr txBox="1"/>
          <p:nvPr/>
        </p:nvSpPr>
        <p:spPr>
          <a:xfrm>
            <a:off x="1113155" y="800100"/>
            <a:ext cx="6336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HDFS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基本组件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03325" y="2795270"/>
            <a:ext cx="5787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微软雅黑" panose="020B0503020204020204" charset="-122"/>
                <a:sym typeface="+mn-ea"/>
              </a:rPr>
              <a:t>使用</a:t>
            </a:r>
            <a:r>
              <a:rPr lang="en-US" altLang="zh-CN" dirty="0">
                <a:cs typeface="微软雅黑" panose="020B0503020204020204" charset="-122"/>
                <a:sym typeface="+mn-ea"/>
              </a:rPr>
              <a:t>jps</a:t>
            </a:r>
            <a:r>
              <a:rPr lang="zh-CN" altLang="en-US" dirty="0">
                <a:cs typeface="微软雅黑" panose="020B0503020204020204" charset="-122"/>
                <a:sym typeface="+mn-ea"/>
              </a:rPr>
              <a:t>查看</a:t>
            </a:r>
            <a:r>
              <a:rPr lang="en-US" altLang="zh-CN" dirty="0">
                <a:cs typeface="微软雅黑" panose="020B0503020204020204" charset="-122"/>
                <a:sym typeface="+mn-ea"/>
              </a:rPr>
              <a:t>HDFS</a:t>
            </a:r>
            <a:r>
              <a:rPr lang="zh-CN" altLang="en-US" dirty="0">
                <a:cs typeface="微软雅黑" panose="020B0503020204020204" charset="-122"/>
                <a:sym typeface="+mn-ea"/>
              </a:rPr>
              <a:t>服务进程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690" y="3417570"/>
            <a:ext cx="3944620" cy="25380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3486785" y="1935480"/>
            <a:ext cx="8580120" cy="4160520"/>
          </a:xfrm>
          <a:prstGeom prst="rect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65810" y="1463675"/>
            <a:ext cx="9139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客户端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866390" y="1992630"/>
            <a:ext cx="0" cy="479298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3773805" y="4739005"/>
            <a:ext cx="2447290" cy="1228090"/>
            <a:chOff x="5943" y="7463"/>
            <a:chExt cx="3854" cy="1934"/>
          </a:xfrm>
        </p:grpSpPr>
        <p:sp>
          <p:nvSpPr>
            <p:cNvPr id="4" name="圆角矩形 3"/>
            <p:cNvSpPr/>
            <p:nvPr/>
          </p:nvSpPr>
          <p:spPr>
            <a:xfrm>
              <a:off x="5943" y="7463"/>
              <a:ext cx="3855" cy="193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305" y="7463"/>
              <a:ext cx="110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硬盘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777355" y="4752340"/>
            <a:ext cx="2447290" cy="1228090"/>
            <a:chOff x="10769" y="7511"/>
            <a:chExt cx="3854" cy="1934"/>
          </a:xfrm>
        </p:grpSpPr>
        <p:sp>
          <p:nvSpPr>
            <p:cNvPr id="6" name="圆角矩形 5"/>
            <p:cNvSpPr/>
            <p:nvPr/>
          </p:nvSpPr>
          <p:spPr>
            <a:xfrm>
              <a:off x="10769" y="7511"/>
              <a:ext cx="3855" cy="193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988" y="7586"/>
              <a:ext cx="110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0945A5"/>
                  </a:solidFill>
                </a:rPr>
                <a:t>硬盘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581515" y="4739005"/>
            <a:ext cx="2447290" cy="1228090"/>
            <a:chOff x="15089" y="7463"/>
            <a:chExt cx="3854" cy="1934"/>
          </a:xfrm>
        </p:grpSpPr>
        <p:sp>
          <p:nvSpPr>
            <p:cNvPr id="8" name="圆角矩形 7"/>
            <p:cNvSpPr/>
            <p:nvPr/>
          </p:nvSpPr>
          <p:spPr>
            <a:xfrm>
              <a:off x="15089" y="7463"/>
              <a:ext cx="3855" cy="193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5385" y="7586"/>
              <a:ext cx="110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0945A5"/>
                  </a:solidFill>
                </a:rPr>
                <a:t>硬盘</a:t>
              </a:r>
            </a:p>
          </p:txBody>
        </p:sp>
      </p:grpSp>
      <p:sp>
        <p:nvSpPr>
          <p:cNvPr id="13" name="椭圆 12"/>
          <p:cNvSpPr/>
          <p:nvPr/>
        </p:nvSpPr>
        <p:spPr>
          <a:xfrm>
            <a:off x="7009130" y="5285740"/>
            <a:ext cx="852805" cy="5867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block</a:t>
            </a:r>
          </a:p>
        </p:txBody>
      </p:sp>
      <p:sp>
        <p:nvSpPr>
          <p:cNvPr id="14" name="椭圆 13"/>
          <p:cNvSpPr/>
          <p:nvPr/>
        </p:nvSpPr>
        <p:spPr>
          <a:xfrm>
            <a:off x="10109835" y="5231130"/>
            <a:ext cx="899795" cy="5867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block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915535" y="4799965"/>
            <a:ext cx="120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7030A0"/>
                </a:solidFill>
              </a:rPr>
              <a:t>DataNode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080375" y="4862830"/>
            <a:ext cx="120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7030A0"/>
                </a:solidFill>
              </a:rPr>
              <a:t>DataNode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537845" y="2409190"/>
            <a:ext cx="1598930" cy="933450"/>
            <a:chOff x="847" y="3794"/>
            <a:chExt cx="2518" cy="1470"/>
          </a:xfrm>
        </p:grpSpPr>
        <p:sp>
          <p:nvSpPr>
            <p:cNvPr id="17" name="圆角矩形 16"/>
            <p:cNvSpPr/>
            <p:nvPr/>
          </p:nvSpPr>
          <p:spPr>
            <a:xfrm>
              <a:off x="847" y="3794"/>
              <a:ext cx="2519" cy="147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47" y="3858"/>
              <a:ext cx="110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数据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003675" y="2303780"/>
            <a:ext cx="3215640" cy="957580"/>
            <a:chOff x="6305" y="3628"/>
            <a:chExt cx="5064" cy="1508"/>
          </a:xfrm>
        </p:grpSpPr>
        <p:sp>
          <p:nvSpPr>
            <p:cNvPr id="19" name="圆角矩形 18"/>
            <p:cNvSpPr/>
            <p:nvPr/>
          </p:nvSpPr>
          <p:spPr>
            <a:xfrm>
              <a:off x="6305" y="3628"/>
              <a:ext cx="5064" cy="15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38" y="3794"/>
              <a:ext cx="21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管理员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693660" y="2256790"/>
            <a:ext cx="3884930" cy="957580"/>
            <a:chOff x="12117" y="3618"/>
            <a:chExt cx="6118" cy="1508"/>
          </a:xfrm>
        </p:grpSpPr>
        <p:sp>
          <p:nvSpPr>
            <p:cNvPr id="21" name="圆角矩形 20"/>
            <p:cNvSpPr/>
            <p:nvPr/>
          </p:nvSpPr>
          <p:spPr>
            <a:xfrm>
              <a:off x="12117" y="3618"/>
              <a:ext cx="5645" cy="15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2117" y="3794"/>
              <a:ext cx="6118" cy="1160"/>
              <a:chOff x="12117" y="3794"/>
              <a:chExt cx="6118" cy="1160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12472" y="3794"/>
                <a:ext cx="401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7030A0"/>
                    </a:solidFill>
                  </a:rPr>
                  <a:t>SecondaryNameNode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2117" y="4374"/>
                <a:ext cx="611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>
                    <a:solidFill>
                      <a:srgbClr val="7030A0"/>
                    </a:solidFill>
                  </a:rPr>
                  <a:t>第二名称节点</a:t>
                </a:r>
                <a:r>
                  <a:rPr lang="en-US" altLang="zh-CN">
                    <a:solidFill>
                      <a:srgbClr val="7030A0"/>
                    </a:solidFill>
                  </a:rPr>
                  <a:t>(</a:t>
                </a:r>
                <a:r>
                  <a:rPr lang="zh-CN" altLang="en-US">
                    <a:solidFill>
                      <a:srgbClr val="7030A0"/>
                    </a:solidFill>
                  </a:rPr>
                  <a:t>默认在</a:t>
                </a:r>
                <a:r>
                  <a:rPr lang="en-US" altLang="zh-CN">
                    <a:solidFill>
                      <a:srgbClr val="7030A0"/>
                    </a:solidFill>
                  </a:rPr>
                  <a:t>NameNode</a:t>
                </a:r>
                <a:r>
                  <a:rPr lang="zh-CN" altLang="en-US">
                    <a:solidFill>
                      <a:srgbClr val="7030A0"/>
                    </a:solidFill>
                  </a:rPr>
                  <a:t>上</a:t>
                </a:r>
                <a:r>
                  <a:rPr lang="en-US" altLang="zh-CN">
                    <a:solidFill>
                      <a:srgbClr val="7030A0"/>
                    </a:solidFill>
                  </a:rPr>
                  <a:t>)</a:t>
                </a:r>
              </a:p>
            </p:txBody>
          </p:sp>
        </p:grpSp>
      </p:grpSp>
      <p:sp>
        <p:nvSpPr>
          <p:cNvPr id="25" name="文本框 24"/>
          <p:cNvSpPr txBox="1"/>
          <p:nvPr/>
        </p:nvSpPr>
        <p:spPr>
          <a:xfrm>
            <a:off x="1755140" y="1935480"/>
            <a:ext cx="1019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2C50C"/>
                </a:solidFill>
              </a:rPr>
              <a:t>客户端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1009630" y="1992630"/>
            <a:ext cx="1019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22C50C"/>
                </a:solidFill>
              </a:rPr>
              <a:t>服务端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5640705" y="2449830"/>
            <a:ext cx="1368425" cy="737235"/>
            <a:chOff x="8883" y="3858"/>
            <a:chExt cx="2155" cy="1161"/>
          </a:xfrm>
        </p:grpSpPr>
        <p:sp>
          <p:nvSpPr>
            <p:cNvPr id="23" name="文本框 22"/>
            <p:cNvSpPr txBox="1"/>
            <p:nvPr/>
          </p:nvSpPr>
          <p:spPr>
            <a:xfrm>
              <a:off x="8883" y="4439"/>
              <a:ext cx="21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7030A0"/>
                  </a:solidFill>
                </a:rPr>
                <a:t>名称节点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883" y="3858"/>
              <a:ext cx="21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7030A0"/>
                  </a:solidFill>
                </a:rPr>
                <a:t>NameNode</a:t>
              </a: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808335" y="4801870"/>
            <a:ext cx="120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7030A0"/>
                </a:solidFill>
              </a:rPr>
              <a:t>DataNode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1968500" y="2998470"/>
            <a:ext cx="3263900" cy="2819400"/>
            <a:chOff x="3100" y="4722"/>
            <a:chExt cx="5140" cy="4440"/>
          </a:xfrm>
        </p:grpSpPr>
        <p:sp>
          <p:nvSpPr>
            <p:cNvPr id="12" name="椭圆 11"/>
            <p:cNvSpPr/>
            <p:nvPr/>
          </p:nvSpPr>
          <p:spPr>
            <a:xfrm>
              <a:off x="6946" y="8238"/>
              <a:ext cx="1295" cy="92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block</a:t>
              </a: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3100" y="4722"/>
              <a:ext cx="4566" cy="3972"/>
              <a:chOff x="3100" y="4722"/>
              <a:chExt cx="4566" cy="3972"/>
            </a:xfrm>
          </p:grpSpPr>
          <p:cxnSp>
            <p:nvCxnSpPr>
              <p:cNvPr id="29" name="直接箭头连接符 28"/>
              <p:cNvCxnSpPr/>
              <p:nvPr/>
            </p:nvCxnSpPr>
            <p:spPr>
              <a:xfrm>
                <a:off x="3100" y="4722"/>
                <a:ext cx="3892" cy="3972"/>
              </a:xfrm>
              <a:prstGeom prst="straightConnector1">
                <a:avLst/>
              </a:prstGeom>
              <a:ln w="25400"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文本框 29"/>
              <p:cNvSpPr txBox="1"/>
              <p:nvPr/>
            </p:nvSpPr>
            <p:spPr>
              <a:xfrm>
                <a:off x="4514" y="5472"/>
                <a:ext cx="315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rgbClr val="0945A5"/>
                    </a:solidFill>
                  </a:rPr>
                  <a:t>1.</a:t>
                </a:r>
                <a:r>
                  <a:rPr lang="zh-CN" altLang="en-US">
                    <a:solidFill>
                      <a:srgbClr val="0945A5"/>
                    </a:solidFill>
                  </a:rPr>
                  <a:t>上传一个数据块</a:t>
                </a: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4104005" y="3812540"/>
            <a:ext cx="7025640" cy="519430"/>
            <a:chOff x="6463" y="6004"/>
            <a:chExt cx="11064" cy="818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6463" y="6822"/>
              <a:ext cx="11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7802" y="6004"/>
              <a:ext cx="69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0945A5"/>
                  </a:solidFill>
                </a:rPr>
                <a:t>2.</a:t>
              </a:r>
              <a:r>
                <a:rPr lang="zh-CN" altLang="en-US">
                  <a:solidFill>
                    <a:srgbClr val="0945A5"/>
                  </a:solidFill>
                </a:rPr>
                <a:t>通过水平复制，达到数据冗余的要求</a:t>
              </a: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5769610" y="4294505"/>
            <a:ext cx="4432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>
                <a:solidFill>
                  <a:srgbClr val="FF0000"/>
                </a:solidFill>
              </a:rPr>
              <a:t>机架感知，决定数据块保存的位置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486785" y="6188710"/>
            <a:ext cx="8260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当保存数据块的时候，</a:t>
            </a:r>
            <a:r>
              <a:rPr lang="en-US" altLang="zh-CN">
                <a:solidFill>
                  <a:srgbClr val="FF0000"/>
                </a:solidFill>
              </a:rPr>
              <a:t>NameNode</a:t>
            </a:r>
            <a:r>
              <a:rPr lang="zh-CN" altLang="en-US">
                <a:solidFill>
                  <a:srgbClr val="FF0000"/>
                </a:solidFill>
              </a:rPr>
              <a:t>会维护数据块的位置信息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07645" y="3502660"/>
            <a:ext cx="2259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存在问题：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）硬盘不够大？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46685" y="4516120"/>
            <a:ext cx="2839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）数据不够安全？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310515" y="4147820"/>
            <a:ext cx="2052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945A5"/>
                </a:solidFill>
                <a:sym typeface="+mn-ea"/>
              </a:rPr>
              <a:t>  </a:t>
            </a:r>
            <a:r>
              <a:rPr lang="en-US" altLang="zh-CN" dirty="0">
                <a:solidFill>
                  <a:srgbClr val="0945A5"/>
                </a:solidFill>
                <a:sym typeface="+mn-ea"/>
              </a:rPr>
              <a:t>&gt;&gt;</a:t>
            </a:r>
            <a:r>
              <a:rPr lang="zh-CN" altLang="en-US" dirty="0">
                <a:solidFill>
                  <a:srgbClr val="0945A5"/>
                </a:solidFill>
                <a:sym typeface="+mn-ea"/>
              </a:rPr>
              <a:t>多几块硬盘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39700" y="4899660"/>
            <a:ext cx="2769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945A5"/>
                </a:solidFill>
                <a:sym typeface="+mn-ea"/>
              </a:rPr>
              <a:t>&gt;&gt;</a:t>
            </a:r>
            <a:r>
              <a:rPr lang="zh-CN" altLang="en-US">
                <a:solidFill>
                  <a:srgbClr val="0945A5"/>
                </a:solidFill>
                <a:sym typeface="+mn-ea"/>
              </a:rPr>
              <a:t>数据冗余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568325" y="2668270"/>
            <a:ext cx="1400175" cy="586740"/>
            <a:chOff x="895" y="4202"/>
            <a:chExt cx="2205" cy="924"/>
          </a:xfrm>
        </p:grpSpPr>
        <p:sp>
          <p:nvSpPr>
            <p:cNvPr id="38" name="椭圆 37"/>
            <p:cNvSpPr/>
            <p:nvPr/>
          </p:nvSpPr>
          <p:spPr>
            <a:xfrm>
              <a:off x="1702" y="4202"/>
              <a:ext cx="1398" cy="92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block</a:t>
              </a:r>
            </a:p>
          </p:txBody>
        </p:sp>
        <p:sp>
          <p:nvSpPr>
            <p:cNvPr id="50" name="椭圆 49"/>
            <p:cNvSpPr/>
            <p:nvPr/>
          </p:nvSpPr>
          <p:spPr>
            <a:xfrm>
              <a:off x="895" y="4310"/>
              <a:ext cx="757" cy="70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/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1129645" y="3342640"/>
            <a:ext cx="1019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7030A0"/>
                </a:solidFill>
              </a:rPr>
              <a:t>HDFS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173073E-22B7-43C3-86CD-3519652E16B6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2137410" y="2782888"/>
            <a:ext cx="1866265" cy="93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122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84555" y="1356995"/>
            <a:ext cx="89166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DataNode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的职责（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Slave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6280" y="1755775"/>
            <a:ext cx="957008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职责：</a:t>
            </a:r>
          </a:p>
          <a:p>
            <a:r>
              <a:rPr lang="zh-CN" altLang="en-US" sz="2600" dirty="0"/>
              <a:t>     </a:t>
            </a:r>
            <a:r>
              <a:rPr lang="en-US" altLang="zh-CN" sz="2600" dirty="0"/>
              <a:t>1</a:t>
            </a:r>
            <a:r>
              <a:rPr lang="zh-CN" altLang="en-US" sz="2600" dirty="0"/>
              <a:t>）存储数据块</a:t>
            </a:r>
          </a:p>
          <a:p>
            <a:r>
              <a:rPr lang="zh-CN" altLang="en-US" sz="2600" dirty="0"/>
              <a:t>     </a:t>
            </a:r>
            <a:r>
              <a:rPr lang="en-US" altLang="zh-CN" sz="2600" dirty="0"/>
              <a:t>2</a:t>
            </a:r>
            <a:r>
              <a:rPr lang="zh-CN" altLang="en-US" sz="2600" dirty="0"/>
              <a:t>）负责客户端对数据块的</a:t>
            </a:r>
            <a:r>
              <a:rPr lang="en-US" altLang="zh-CN" sz="2600" dirty="0"/>
              <a:t>IO</a:t>
            </a:r>
            <a:r>
              <a:rPr lang="zh-CN" altLang="en-US" sz="2600" dirty="0"/>
              <a:t>请求</a:t>
            </a:r>
          </a:p>
          <a:p>
            <a:r>
              <a:rPr lang="zh-CN" altLang="en-US" sz="2600" dirty="0"/>
              <a:t>     </a:t>
            </a:r>
            <a:r>
              <a:rPr lang="en-US" altLang="zh-CN" sz="2600" dirty="0"/>
              <a:t>3</a:t>
            </a:r>
            <a:r>
              <a:rPr lang="zh-CN" altLang="en-US" sz="2600" dirty="0"/>
              <a:t>）DataNode定时和NameNode进行心跳通信，接受NameNode的指令。</a:t>
            </a:r>
          </a:p>
          <a:p>
            <a:r>
              <a:rPr lang="zh-CN" altLang="en-US" sz="2600" dirty="0"/>
              <a:t>数据块大小：</a:t>
            </a:r>
          </a:p>
          <a:p>
            <a:r>
              <a:rPr lang="en-US" altLang="zh-CN" sz="2600" dirty="0">
                <a:sym typeface="+mn-ea"/>
              </a:rPr>
              <a:t>Hadoop 1.x  </a:t>
            </a:r>
            <a:r>
              <a:rPr lang="zh-CN" altLang="en-US" sz="2600" dirty="0">
                <a:sym typeface="+mn-ea"/>
              </a:rPr>
              <a:t>默认</a:t>
            </a:r>
            <a:r>
              <a:rPr lang="en-US" altLang="zh-CN" sz="2600" dirty="0">
                <a:sym typeface="+mn-ea"/>
              </a:rPr>
              <a:t> 64MB</a:t>
            </a:r>
            <a:r>
              <a:rPr lang="zh-CN" altLang="en-US" sz="2600" dirty="0">
                <a:sym typeface="+mn-ea"/>
              </a:rPr>
              <a:t>，</a:t>
            </a:r>
          </a:p>
          <a:p>
            <a:r>
              <a:rPr lang="en-US" altLang="zh-CN" sz="2600" dirty="0"/>
              <a:t>Hadoop 2.x </a:t>
            </a:r>
            <a:r>
              <a:rPr lang="zh-CN" altLang="en-US" sz="2600" dirty="0"/>
              <a:t>默认</a:t>
            </a:r>
            <a:r>
              <a:rPr lang="en-US" altLang="zh-CN" sz="2600" dirty="0"/>
              <a:t>128MB</a:t>
            </a:r>
            <a:endParaRPr lang="zh-CN" altLang="en-US" sz="2600" dirty="0"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3155" y="800100"/>
            <a:ext cx="6336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DataNode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9430" y="5335270"/>
            <a:ext cx="91833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例子：上传一个大于128M的文件</a:t>
            </a:r>
            <a:r>
              <a:rPr lang="en-US" altLang="zh-CN" sz="2400" dirty="0">
                <a:sym typeface="+mn-ea"/>
              </a:rPr>
              <a:t>(</a:t>
            </a:r>
            <a:r>
              <a:rPr lang="zh-CN" altLang="zh-CN" sz="2400" dirty="0">
                <a:sym typeface="+mn-ea"/>
              </a:rPr>
              <a:t>例子为</a:t>
            </a:r>
            <a:r>
              <a:rPr lang="en-US" altLang="zh-CN" sz="2400" dirty="0">
                <a:sym typeface="+mn-ea"/>
              </a:rPr>
              <a:t>206M)</a:t>
            </a:r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hdfs dfs -put hadoop-2.7.3.tar.gz  /user/hadoop</a:t>
            </a:r>
          </a:p>
          <a:p>
            <a:endParaRPr lang="zh-CN" altLang="en-US" sz="2400" dirty="0"/>
          </a:p>
          <a:p>
            <a:r>
              <a:rPr lang="zh-CN" altLang="en-US" sz="2400" dirty="0"/>
              <a:t>查看实际数据块文件。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84555" y="1356995"/>
            <a:ext cx="89166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DataNode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的职责（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Slave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45820" y="1888490"/>
            <a:ext cx="9570085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dirty="0"/>
              <a:t>例子：上传一个大于128M的文件</a:t>
            </a:r>
            <a:r>
              <a:rPr lang="en-US" altLang="zh-CN" sz="2300" dirty="0"/>
              <a:t>(</a:t>
            </a:r>
            <a:r>
              <a:rPr lang="zh-CN" altLang="zh-CN" sz="2300" dirty="0"/>
              <a:t>例子为</a:t>
            </a:r>
            <a:r>
              <a:rPr lang="en-US" altLang="zh-CN" sz="2300" dirty="0"/>
              <a:t>206M)</a:t>
            </a:r>
            <a:endParaRPr lang="zh-CN" altLang="en-US" sz="2300" dirty="0"/>
          </a:p>
          <a:p>
            <a:r>
              <a:rPr lang="zh-CN" altLang="en-US" sz="2300" dirty="0"/>
              <a:t>hdfs dfs -put hadoop-2.7.3.tar.gz </a:t>
            </a:r>
          </a:p>
          <a:p>
            <a:r>
              <a:rPr lang="zh-CN" altLang="en-US" sz="2300" dirty="0"/>
              <a:t>上传完成，打印文件的Block报告</a:t>
            </a:r>
          </a:p>
          <a:p>
            <a:r>
              <a:rPr lang="zh-CN" altLang="en-US" sz="2300" dirty="0"/>
              <a:t>hdfs fsck /user/hadoop/hadoop-2.7.3.tar.gz -files -blocks</a:t>
            </a:r>
          </a:p>
          <a:p>
            <a:endParaRPr lang="zh-CN" altLang="en-US" sz="2300" dirty="0"/>
          </a:p>
          <a:p>
            <a:r>
              <a:rPr lang="zh-CN" altLang="en-US" sz="2300" dirty="0"/>
              <a:t>/user/hadoop/hadoop-2.7.3.tar.gz 216198931 bytes, 2 block(s):  OK</a:t>
            </a:r>
          </a:p>
          <a:p>
            <a:r>
              <a:rPr lang="zh-CN" altLang="en-US" sz="2300" dirty="0"/>
              <a:t>0. </a:t>
            </a:r>
            <a:r>
              <a:rPr lang="zh-CN" altLang="en-US" sz="2300" dirty="0">
                <a:solidFill>
                  <a:srgbClr val="FF0000"/>
                </a:solidFill>
              </a:rPr>
              <a:t>BP-136474028-192.168.1.51-1533229105270:blk_1073745097_4273</a:t>
            </a:r>
            <a:r>
              <a:rPr lang="zh-CN" altLang="en-US" sz="2300" dirty="0"/>
              <a:t> len=</a:t>
            </a:r>
            <a:r>
              <a:rPr lang="zh-CN" altLang="en-US" sz="2300" dirty="0">
                <a:solidFill>
                  <a:srgbClr val="FF0000"/>
                </a:solidFill>
              </a:rPr>
              <a:t>134217728 </a:t>
            </a:r>
            <a:r>
              <a:rPr lang="zh-CN" altLang="en-US" sz="2300" dirty="0"/>
              <a:t>repl=</a:t>
            </a:r>
            <a:r>
              <a:rPr lang="zh-CN" altLang="en-US" sz="2300" dirty="0">
                <a:solidFill>
                  <a:srgbClr val="FF0000"/>
                </a:solidFill>
              </a:rPr>
              <a:t>2</a:t>
            </a:r>
            <a:endParaRPr lang="zh-CN" altLang="en-US" sz="2300" dirty="0"/>
          </a:p>
          <a:p>
            <a:r>
              <a:rPr lang="zh-CN" altLang="en-US" sz="2300" dirty="0"/>
              <a:t>1. </a:t>
            </a:r>
            <a:r>
              <a:rPr lang="zh-CN" altLang="en-US" sz="2300" dirty="0">
                <a:solidFill>
                  <a:srgbClr val="FF0000"/>
                </a:solidFill>
              </a:rPr>
              <a:t>BP-136474028-192.168.1.51-1533229105270:blk_1073745098_4274</a:t>
            </a:r>
            <a:r>
              <a:rPr lang="zh-CN" altLang="en-US" sz="2300" dirty="0"/>
              <a:t> len=</a:t>
            </a:r>
            <a:r>
              <a:rPr lang="zh-CN" altLang="en-US" sz="2300" dirty="0">
                <a:solidFill>
                  <a:srgbClr val="FF0000"/>
                </a:solidFill>
              </a:rPr>
              <a:t>81981203</a:t>
            </a:r>
            <a:r>
              <a:rPr lang="zh-CN" altLang="en-US" sz="2300" dirty="0"/>
              <a:t> repl=</a:t>
            </a:r>
            <a:r>
              <a:rPr lang="zh-CN" altLang="en-US" sz="2300" dirty="0">
                <a:solidFill>
                  <a:srgbClr val="FF0000"/>
                </a:solidFill>
              </a:rPr>
              <a:t>2</a:t>
            </a:r>
            <a:endParaRPr lang="zh-CN" altLang="en-US" sz="2300" dirty="0"/>
          </a:p>
          <a:p>
            <a:endParaRPr lang="en-US" altLang="zh-CN" sz="2300" dirty="0"/>
          </a:p>
          <a:p>
            <a:r>
              <a:rPr lang="zh-CN" altLang="en-US" sz="2300" dirty="0"/>
              <a:t>可看到</a:t>
            </a:r>
            <a:r>
              <a:rPr lang="zh-CN" altLang="en-US" sz="2300" dirty="0">
                <a:sym typeface="+mn-ea"/>
              </a:rPr>
              <a:t> hadoop-2.7.3.tar.gz 大小为216198931字节。第一块134217728字节，刚好</a:t>
            </a:r>
            <a:r>
              <a:rPr lang="en-US" altLang="zh-CN" sz="2300" dirty="0">
                <a:sym typeface="+mn-ea"/>
              </a:rPr>
              <a:t>128M,</a:t>
            </a:r>
            <a:r>
              <a:rPr lang="zh-CN" altLang="en-US" sz="2300" dirty="0">
                <a:sym typeface="+mn-ea"/>
              </a:rPr>
              <a:t>剩下的81981203为一个块。</a:t>
            </a:r>
          </a:p>
        </p:txBody>
      </p:sp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5340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DataNode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866140" y="3986530"/>
            <a:ext cx="8662670" cy="189484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5340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DataNode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21410" y="1347470"/>
            <a:ext cx="62445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打印文件块的位置信息（-locations）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88415" y="1746250"/>
            <a:ext cx="107035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/>
              <a:t>hdfs fsck /user/hadoop/hadoop-2.7.3.tar.gz -files -blocks -locations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287780" y="2310765"/>
            <a:ext cx="1032129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/>
              <a:t>/user/hadoop/hadoop-2.7.3.tar.gz 216198931 bytes, 2 block(s):  OK</a:t>
            </a:r>
          </a:p>
          <a:p>
            <a:r>
              <a:rPr lang="zh-CN" altLang="en-US" sz="2000" dirty="0"/>
              <a:t>0. BP-136474028-192.168.1.51-1533229105270:blk_1073745097_4273 len=134217728 repl=2 [DatanodeInfoWithStorage</a:t>
            </a:r>
            <a:r>
              <a:rPr lang="zh-CN" altLang="en-US" sz="2000" dirty="0">
                <a:solidFill>
                  <a:srgbClr val="FF0000"/>
                </a:solidFill>
              </a:rPr>
              <a:t>[192.168.1.52:50010</a:t>
            </a:r>
            <a:r>
              <a:rPr lang="zh-CN" altLang="en-US" sz="2000" dirty="0"/>
              <a:t>,DS-63c895d4-2156-44da-8d30-495616d0bc2d,DISK], DatanodeInfoWithStorage[</a:t>
            </a:r>
            <a:r>
              <a:rPr lang="zh-CN" altLang="en-US" sz="2000" dirty="0">
                <a:solidFill>
                  <a:srgbClr val="FF0000"/>
                </a:solidFill>
              </a:rPr>
              <a:t>192.168.1.53:50010</a:t>
            </a:r>
            <a:r>
              <a:rPr lang="zh-CN" altLang="en-US" sz="2000" dirty="0"/>
              <a:t>,DS-27e04112-ab3b-485c-bd12-84a9c3a73572,DISK]]</a:t>
            </a:r>
          </a:p>
          <a:p>
            <a:r>
              <a:rPr lang="zh-CN" altLang="en-US" sz="2000" dirty="0"/>
              <a:t>1. BP-136474028-192.168.1.51-1533229105270:blk_1073745098_4274 len=81981203 repl=2 [DatanodeInfoWithStorage[</a:t>
            </a:r>
            <a:r>
              <a:rPr lang="zh-CN" altLang="en-US" sz="2000" dirty="0">
                <a:solidFill>
                  <a:srgbClr val="FF0000"/>
                </a:solidFill>
              </a:rPr>
              <a:t>192.168.1.52:50010</a:t>
            </a:r>
            <a:r>
              <a:rPr lang="zh-CN" altLang="en-US" sz="2000" dirty="0"/>
              <a:t>,DS-63c895d4-2156-44da-8d30-495616d0bc2d,DISK], DatanodeInfoWithStorage[</a:t>
            </a:r>
            <a:r>
              <a:rPr lang="zh-CN" altLang="en-US" sz="2000" dirty="0">
                <a:solidFill>
                  <a:srgbClr val="FF0000"/>
                </a:solidFill>
              </a:rPr>
              <a:t>192.168.1.53:50010</a:t>
            </a:r>
            <a:r>
              <a:rPr lang="zh-CN" altLang="en-US" sz="2000" dirty="0"/>
              <a:t>,DS-27e04112-ab3b-485c-bd12-84a9c3a73572,DISK]]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43660" y="5316220"/>
            <a:ext cx="7706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可看到每块的存储位置，在两个节点上，标红的为数据节点</a:t>
            </a:r>
            <a:r>
              <a:rPr lang="en-US" altLang="zh-CN"/>
              <a:t>ip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71905" y="1520190"/>
            <a:ext cx="89166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DataNode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的职责（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Slave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</p:txBody>
      </p:sp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5340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DataNode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71905" y="2045970"/>
            <a:ext cx="8557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为什么要分块？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71905" y="2497455"/>
            <a:ext cx="58508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、一个巨大的文件一块磁盘空间不够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、利于备份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、提高吞吐量（并发读写，计算）</a:t>
            </a:r>
          </a:p>
        </p:txBody>
      </p:sp>
      <p:sp>
        <p:nvSpPr>
          <p:cNvPr id="6" name="平行四边形 5"/>
          <p:cNvSpPr/>
          <p:nvPr userDrawn="1"/>
        </p:nvSpPr>
        <p:spPr>
          <a:xfrm>
            <a:off x="77406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90106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>
            <a:off x="90360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13155" y="800100"/>
            <a:ext cx="6336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DataNode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1271905" y="1520190"/>
            <a:ext cx="89166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机架感知与副本冗余存储策略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18335" y="2186305"/>
            <a:ext cx="2694940" cy="4254500"/>
            <a:chOff x="3040" y="3443"/>
            <a:chExt cx="4244" cy="6700"/>
          </a:xfrm>
        </p:grpSpPr>
        <p:sp>
          <p:nvSpPr>
            <p:cNvPr id="4" name="矩形 3"/>
            <p:cNvSpPr/>
            <p:nvPr/>
          </p:nvSpPr>
          <p:spPr>
            <a:xfrm>
              <a:off x="3040" y="4023"/>
              <a:ext cx="4245" cy="61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435" y="4343"/>
              <a:ext cx="3430" cy="8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3447" y="5453"/>
              <a:ext cx="3430" cy="8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3435" y="6663"/>
              <a:ext cx="3430" cy="8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3435" y="7749"/>
              <a:ext cx="3430" cy="8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3448" y="8835"/>
              <a:ext cx="3430" cy="8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521" y="3443"/>
              <a:ext cx="160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Rack 1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205730" y="2218055"/>
            <a:ext cx="2695575" cy="4254500"/>
            <a:chOff x="8198" y="3493"/>
            <a:chExt cx="4245" cy="6700"/>
          </a:xfrm>
        </p:grpSpPr>
        <p:sp>
          <p:nvSpPr>
            <p:cNvPr id="54" name="矩形 53"/>
            <p:cNvSpPr/>
            <p:nvPr/>
          </p:nvSpPr>
          <p:spPr>
            <a:xfrm>
              <a:off x="8198" y="4073"/>
              <a:ext cx="4245" cy="61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8593" y="4393"/>
              <a:ext cx="3430" cy="8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8605" y="5503"/>
              <a:ext cx="3430" cy="8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8593" y="6713"/>
              <a:ext cx="3430" cy="8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8593" y="7799"/>
              <a:ext cx="3430" cy="8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8606" y="8885"/>
              <a:ext cx="3430" cy="8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9679" y="3493"/>
              <a:ext cx="160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Rack 2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872855" y="2186305"/>
            <a:ext cx="2695575" cy="4254500"/>
            <a:chOff x="13973" y="3443"/>
            <a:chExt cx="4245" cy="6700"/>
          </a:xfrm>
        </p:grpSpPr>
        <p:sp>
          <p:nvSpPr>
            <p:cNvPr id="62" name="矩形 61"/>
            <p:cNvSpPr/>
            <p:nvPr/>
          </p:nvSpPr>
          <p:spPr>
            <a:xfrm>
              <a:off x="13973" y="4023"/>
              <a:ext cx="4245" cy="61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14368" y="4343"/>
              <a:ext cx="3430" cy="8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14380" y="5453"/>
              <a:ext cx="3430" cy="8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14368" y="6663"/>
              <a:ext cx="3430" cy="8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14368" y="7749"/>
              <a:ext cx="3430" cy="8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14381" y="8835"/>
              <a:ext cx="3430" cy="8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5454" y="3443"/>
              <a:ext cx="160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Rack 3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81305" y="2052955"/>
            <a:ext cx="1065530" cy="876300"/>
            <a:chOff x="443" y="3233"/>
            <a:chExt cx="1678" cy="1380"/>
          </a:xfrm>
        </p:grpSpPr>
        <p:sp>
          <p:nvSpPr>
            <p:cNvPr id="70" name="椭圆 69"/>
            <p:cNvSpPr/>
            <p:nvPr/>
          </p:nvSpPr>
          <p:spPr>
            <a:xfrm>
              <a:off x="485" y="3813"/>
              <a:ext cx="1295" cy="801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block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43" y="3233"/>
              <a:ext cx="1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128MB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009650" y="2855595"/>
            <a:ext cx="3664585" cy="1896745"/>
            <a:chOff x="1590" y="4497"/>
            <a:chExt cx="5771" cy="2987"/>
          </a:xfrm>
        </p:grpSpPr>
        <p:sp>
          <p:nvSpPr>
            <p:cNvPr id="73" name="椭圆 72"/>
            <p:cNvSpPr/>
            <p:nvPr/>
          </p:nvSpPr>
          <p:spPr>
            <a:xfrm>
              <a:off x="4502" y="6683"/>
              <a:ext cx="1295" cy="801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block</a:t>
              </a:r>
            </a:p>
          </p:txBody>
        </p:sp>
        <p:cxnSp>
          <p:nvCxnSpPr>
            <p:cNvPr id="74" name="直接箭头连接符 73"/>
            <p:cNvCxnSpPr>
              <a:stCxn id="70" idx="5"/>
              <a:endCxn id="73" idx="2"/>
            </p:cNvCxnSpPr>
            <p:nvPr/>
          </p:nvCxnSpPr>
          <p:spPr>
            <a:xfrm>
              <a:off x="1590" y="4497"/>
              <a:ext cx="2912" cy="258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5713" y="6919"/>
              <a:ext cx="164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>
                  <a:solidFill>
                    <a:srgbClr val="FF0000"/>
                  </a:solidFill>
                </a:rPr>
                <a:t>副本一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3665220" y="2807970"/>
            <a:ext cx="4169410" cy="1609090"/>
            <a:chOff x="5772" y="4422"/>
            <a:chExt cx="6566" cy="2534"/>
          </a:xfrm>
        </p:grpSpPr>
        <p:sp>
          <p:nvSpPr>
            <p:cNvPr id="77" name="椭圆 76"/>
            <p:cNvSpPr/>
            <p:nvPr/>
          </p:nvSpPr>
          <p:spPr>
            <a:xfrm>
              <a:off x="9679" y="4422"/>
              <a:ext cx="1295" cy="801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block</a:t>
              </a:r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V="1">
              <a:off x="5772" y="4830"/>
              <a:ext cx="3907" cy="212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10870" y="4520"/>
              <a:ext cx="14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>
                  <a:solidFill>
                    <a:srgbClr val="FF0000"/>
                  </a:solidFill>
                </a:rPr>
                <a:t>副本二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146165" y="3316605"/>
            <a:ext cx="2065020" cy="1461770"/>
            <a:chOff x="4520" y="7362"/>
            <a:chExt cx="3252" cy="2302"/>
          </a:xfrm>
        </p:grpSpPr>
        <p:sp>
          <p:nvSpPr>
            <p:cNvPr id="81" name="椭圆 80"/>
            <p:cNvSpPr/>
            <p:nvPr/>
          </p:nvSpPr>
          <p:spPr>
            <a:xfrm>
              <a:off x="4520" y="8863"/>
              <a:ext cx="1295" cy="801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block</a:t>
              </a:r>
            </a:p>
          </p:txBody>
        </p:sp>
        <p:cxnSp>
          <p:nvCxnSpPr>
            <p:cNvPr id="82" name="直接箭头连接符 81"/>
            <p:cNvCxnSpPr>
              <a:stCxn id="77" idx="4"/>
              <a:endCxn id="81" idx="0"/>
            </p:cNvCxnSpPr>
            <p:nvPr/>
          </p:nvCxnSpPr>
          <p:spPr>
            <a:xfrm>
              <a:off x="5168" y="7362"/>
              <a:ext cx="0" cy="15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5724" y="9006"/>
              <a:ext cx="204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>
                  <a:solidFill>
                    <a:srgbClr val="FF0000"/>
                  </a:solidFill>
                </a:rPr>
                <a:t>副本三</a:t>
              </a: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616450" y="3290570"/>
            <a:ext cx="778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</a:rPr>
              <a:t>安全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600825" y="3658235"/>
            <a:ext cx="1300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</a:rPr>
              <a:t>效率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13155" y="800100"/>
            <a:ext cx="6336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3.2.3</a:t>
            </a:r>
            <a:r>
              <a:rPr lang="zh-CN" altLang="en-US" sz="2800" b="1" dirty="0"/>
              <a:t>  </a:t>
            </a:r>
            <a:r>
              <a:rPr lang="en-US" altLang="zh-CN" sz="2800" b="1" dirty="0"/>
              <a:t>DataNode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1271905" y="1520190"/>
            <a:ext cx="89166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机架感知（副本冗余存储策略）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4110" y="2169160"/>
            <a:ext cx="100711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默认为副本数为3</a:t>
            </a:r>
          </a:p>
          <a:p>
            <a:r>
              <a:rPr lang="zh-CN" altLang="en-US" sz="2400"/>
              <a:t>第一个副本：放置在上传文件的数据节点；如果是集群外提交，则随机挑选一台磁盘不太满、CPU不太忙的节点。</a:t>
            </a:r>
          </a:p>
          <a:p>
            <a:r>
              <a:rPr lang="zh-CN" altLang="en-US" sz="2400"/>
              <a:t>第二个副本：放置在与第一个副本不同的机架的节点上。</a:t>
            </a:r>
          </a:p>
          <a:p>
            <a:r>
              <a:rPr lang="zh-CN" altLang="en-US" sz="2400"/>
              <a:t>第三个副本：与第二个副本相同机架的其他节点上。</a:t>
            </a:r>
          </a:p>
          <a:p>
            <a:r>
              <a:rPr lang="zh-CN" altLang="en-US" sz="2400"/>
              <a:t>更多副本：随机节点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85240" y="1520190"/>
            <a:ext cx="89166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NameNode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的职责（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Master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85240" y="2128520"/>
            <a:ext cx="86036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000"/>
              <a:t>管理维护HDFS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000"/>
              <a:t>接收客户端的请求：上传、下载、创建目录等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000"/>
              <a:t>维护了两个非常重要的文件</a:t>
            </a:r>
            <a:r>
              <a:rPr lang="en-US" altLang="zh-CN" sz="2000"/>
              <a:t>: </a:t>
            </a:r>
          </a:p>
          <a:p>
            <a:r>
              <a:rPr lang="en-US" altLang="zh-CN" sz="2000"/>
              <a:t>	edits文件  --&gt; 记录操作日志</a:t>
            </a:r>
          </a:p>
          <a:p>
            <a:r>
              <a:rPr lang="en-US" altLang="zh-CN" sz="2000"/>
              <a:t>	fsimage文件 --&gt;  HDFS的元信息</a:t>
            </a:r>
          </a:p>
        </p:txBody>
      </p:sp>
      <p:sp>
        <p:nvSpPr>
          <p:cNvPr id="6" name="矩形 5"/>
          <p:cNvSpPr/>
          <p:nvPr/>
        </p:nvSpPr>
        <p:spPr>
          <a:xfrm>
            <a:off x="7129145" y="2479040"/>
            <a:ext cx="4732655" cy="1279525"/>
          </a:xfrm>
          <a:prstGeom prst="rect">
            <a:avLst/>
          </a:prstGeom>
          <a:ln w="254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dirty="0"/>
              <a:t>hadoop@node1:~/hadoop/tmp$ cd dfs</a:t>
            </a:r>
          </a:p>
          <a:p>
            <a:pPr algn="l"/>
            <a:r>
              <a:rPr lang="zh-CN" altLang="en-US" dirty="0"/>
              <a:t>hadoop@node1:~/hadoop/tmp/dfs$ ls</a:t>
            </a:r>
          </a:p>
          <a:p>
            <a:pPr algn="l"/>
            <a:r>
              <a:rPr lang="zh-CN" altLang="en-US" dirty="0"/>
              <a:t>name  namesecondary</a:t>
            </a:r>
          </a:p>
        </p:txBody>
      </p:sp>
      <p:sp>
        <p:nvSpPr>
          <p:cNvPr id="8" name="矩形 7"/>
          <p:cNvSpPr/>
          <p:nvPr/>
        </p:nvSpPr>
        <p:spPr>
          <a:xfrm>
            <a:off x="1285240" y="4058920"/>
            <a:ext cx="9621520" cy="2647950"/>
          </a:xfrm>
          <a:prstGeom prst="rect">
            <a:avLst/>
          </a:prstGeom>
          <a:ln w="254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dirty="0"/>
              <a:t>hadoop@node1:~/hadoop/tmp/dfs/name/current$ ls</a:t>
            </a:r>
          </a:p>
          <a:p>
            <a:pPr algn="l"/>
            <a:r>
              <a:rPr lang="zh-CN" altLang="en-US" dirty="0">
                <a:solidFill>
                  <a:srgbClr val="FF0000"/>
                </a:solidFill>
              </a:rPr>
              <a:t>edits_</a:t>
            </a:r>
            <a:r>
              <a:rPr lang="zh-CN" altLang="en-US" dirty="0"/>
              <a:t>0000000000000003030-0000000000000003064 </a:t>
            </a:r>
            <a:r>
              <a:rPr lang="zh-CN" altLang="en-US" dirty="0">
                <a:solidFill>
                  <a:srgbClr val="FF0000"/>
                </a:solidFill>
              </a:rPr>
              <a:t> edits_inprogress</a:t>
            </a:r>
            <a:r>
              <a:rPr lang="zh-CN" altLang="en-US" dirty="0"/>
              <a:t>_0000000000000004584</a:t>
            </a:r>
          </a:p>
          <a:p>
            <a:pPr algn="l"/>
            <a:r>
              <a:rPr lang="zh-CN" altLang="en-US" dirty="0"/>
              <a:t>edits_0000000000000003065-0000000000000003103 </a:t>
            </a:r>
            <a:r>
              <a:rPr lang="zh-CN" altLang="en-US" dirty="0">
                <a:solidFill>
                  <a:srgbClr val="FF0000"/>
                </a:solidFill>
              </a:rPr>
              <a:t> fsimage_</a:t>
            </a:r>
            <a:r>
              <a:rPr lang="zh-CN" altLang="en-US" dirty="0"/>
              <a:t>0000000000000004544</a:t>
            </a:r>
          </a:p>
          <a:p>
            <a:pPr algn="l"/>
            <a:r>
              <a:rPr lang="zh-CN" altLang="en-US" dirty="0"/>
              <a:t>edits_0000000000000003104-0000000000000003138  fsimage_0000000000000004544.md5</a:t>
            </a:r>
          </a:p>
          <a:p>
            <a:pPr algn="l"/>
            <a:r>
              <a:rPr lang="zh-CN" altLang="en-US" dirty="0"/>
              <a:t>edits_0000000000000003139-0000000000000003177  fsimage_0000000000000004583</a:t>
            </a:r>
          </a:p>
          <a:p>
            <a:pPr algn="l"/>
            <a:r>
              <a:rPr lang="zh-CN" altLang="en-US" dirty="0"/>
              <a:t>edits_0000000000000003178-0000000000000003212  fsimage_0000000000000004583.md5</a:t>
            </a:r>
          </a:p>
          <a:p>
            <a:pPr algn="l"/>
            <a:r>
              <a:rPr lang="zh-CN" altLang="en-US" dirty="0"/>
              <a:t>edits_0000000000000003213-0000000000000003251  seen_txid</a:t>
            </a:r>
          </a:p>
          <a:p>
            <a:pPr algn="l"/>
            <a:r>
              <a:rPr lang="zh-CN" altLang="en-US" dirty="0"/>
              <a:t>edits_0000000000000003252-0000000000000003286  VERSION</a:t>
            </a:r>
          </a:p>
        </p:txBody>
      </p:sp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5340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NameNode</a:t>
            </a: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45820" y="1520190"/>
            <a:ext cx="8916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什么是fsimage文件？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70915" y="2256790"/>
            <a:ext cx="95440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charset="0"/>
              <a:buChar char="ü"/>
            </a:pPr>
            <a:r>
              <a:rPr lang="zh-CN" altLang="en-US" sz="2000" dirty="0"/>
              <a:t>HDFS的元信息：fsimage文件</a:t>
            </a:r>
          </a:p>
          <a:p>
            <a:pPr marL="457200" indent="-457200">
              <a:buFont typeface="Wingdings" panose="05000000000000000000" charset="0"/>
              <a:buChar char="ü"/>
            </a:pPr>
            <a:r>
              <a:rPr lang="zh-CN" altLang="en-US" sz="2000" dirty="0"/>
              <a:t>就跟edits文件在一起</a:t>
            </a:r>
          </a:p>
          <a:p>
            <a:pPr marL="457200" indent="-457200">
              <a:buFont typeface="Wingdings" panose="05000000000000000000" charset="0"/>
              <a:buChar char="ü"/>
            </a:pPr>
            <a:r>
              <a:rPr lang="zh-CN" altLang="en-US" sz="2000" dirty="0"/>
              <a:t>记录：数据块的位置、冗余信息、文件属性等</a:t>
            </a:r>
          </a:p>
          <a:p>
            <a:pPr marL="457200" indent="-457200">
              <a:buFont typeface="Wingdings" panose="05000000000000000000" charset="0"/>
              <a:buChar char="ü"/>
            </a:pPr>
            <a:r>
              <a:rPr lang="zh-CN" altLang="en-US" sz="2000" dirty="0"/>
              <a:t>也是一个二进制</a:t>
            </a:r>
          </a:p>
          <a:p>
            <a:pPr marL="457200" indent="-457200">
              <a:buFont typeface="Wingdings" panose="05000000000000000000" charset="0"/>
              <a:buChar char="ü"/>
            </a:pPr>
            <a:r>
              <a:rPr lang="zh-CN" altLang="en-US" sz="2000" dirty="0"/>
              <a:t>HDFS提供一个 image viewer ----&gt; 文本或者xml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sz="2000" dirty="0"/>
          </a:p>
          <a:p>
            <a:pPr indent="0">
              <a:buFont typeface="Wingdings" panose="05000000000000000000" charset="0"/>
              <a:buNone/>
            </a:pPr>
            <a:r>
              <a:rPr lang="en-US" altLang="zh-CN" sz="2000" dirty="0"/>
              <a:t>Demo</a:t>
            </a:r>
            <a:r>
              <a:rPr lang="zh-CN" altLang="en-US" sz="2000" dirty="0"/>
              <a:t>：</a:t>
            </a:r>
          </a:p>
          <a:p>
            <a:r>
              <a:rPr lang="zh-CN" altLang="en-US" sz="2000" dirty="0"/>
              <a:t>hdfs oiv -i fsimage_0000000000000000005 </a:t>
            </a:r>
            <a:r>
              <a:rPr lang="zh-CN" altLang="en-US" sz="2000" dirty="0">
                <a:sym typeface="+mn-ea"/>
              </a:rPr>
              <a:t>-p XML -o fsimage.xml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/>
              <a:t> </a:t>
            </a:r>
          </a:p>
          <a:p>
            <a:r>
              <a:rPr lang="en-US" altLang="zh-CN" sz="2000" dirty="0" err="1"/>
              <a:t>oiv是offline</a:t>
            </a:r>
            <a:r>
              <a:rPr lang="en-US" altLang="zh-CN" sz="2000" dirty="0"/>
              <a:t> image </a:t>
            </a:r>
            <a:r>
              <a:rPr lang="en-US" altLang="zh-CN" sz="2000" dirty="0" err="1"/>
              <a:t>viewer的缩写，用于将fsimage文件的内容转储到指定文件中以便于阅读</a:t>
            </a:r>
            <a:r>
              <a:rPr lang="en-US" altLang="zh-CN" sz="2000" dirty="0"/>
              <a:t>，</a:t>
            </a:r>
          </a:p>
          <a:p>
            <a:endParaRPr lang="zh-CN" altLang="en-US" sz="2000" dirty="0"/>
          </a:p>
        </p:txBody>
      </p:sp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5340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NameNode</a:t>
            </a: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cision 78"/>
          <p:cNvSpPr/>
          <p:nvPr/>
        </p:nvSpPr>
        <p:spPr>
          <a:xfrm>
            <a:off x="1651000" y="2275205"/>
            <a:ext cx="2407920" cy="2408555"/>
          </a:xfrm>
          <a:prstGeom prst="flowChartDecision">
            <a:avLst/>
          </a:prstGeom>
          <a:solidFill>
            <a:srgbClr val="B23033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10" name="Flowchart: Decision 79"/>
          <p:cNvSpPr/>
          <p:nvPr/>
        </p:nvSpPr>
        <p:spPr>
          <a:xfrm>
            <a:off x="1651000" y="2491740"/>
            <a:ext cx="2407920" cy="2408555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13" name="TextBox 93"/>
          <p:cNvSpPr txBox="1"/>
          <p:nvPr/>
        </p:nvSpPr>
        <p:spPr>
          <a:xfrm>
            <a:off x="2326005" y="3447415"/>
            <a:ext cx="1449070" cy="52197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r>
              <a:rPr lang="zh-CN" altLang="en-US" sz="28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rPr>
              <a:t>目  录</a:t>
            </a:r>
          </a:p>
        </p:txBody>
      </p:sp>
      <p:sp>
        <p:nvSpPr>
          <p:cNvPr id="16" name="TextBox 5"/>
          <p:cNvSpPr txBox="1"/>
          <p:nvPr/>
        </p:nvSpPr>
        <p:spPr>
          <a:xfrm>
            <a:off x="7141210" y="1197610"/>
            <a:ext cx="3746500" cy="34163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HDFS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</a:p>
        </p:txBody>
      </p:sp>
      <p:sp>
        <p:nvSpPr>
          <p:cNvPr id="22" name="TextBox 39"/>
          <p:cNvSpPr txBox="1"/>
          <p:nvPr/>
        </p:nvSpPr>
        <p:spPr>
          <a:xfrm>
            <a:off x="7141210" y="2393315"/>
            <a:ext cx="3475990" cy="34163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HDFS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基本组成</a:t>
            </a:r>
          </a:p>
        </p:txBody>
      </p:sp>
      <p:sp>
        <p:nvSpPr>
          <p:cNvPr id="23" name="TextBox 43"/>
          <p:cNvSpPr txBox="1"/>
          <p:nvPr/>
        </p:nvSpPr>
        <p:spPr>
          <a:xfrm>
            <a:off x="7141210" y="3573145"/>
            <a:ext cx="3081020" cy="34163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操作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HDFS</a:t>
            </a:r>
          </a:p>
        </p:txBody>
      </p:sp>
      <p:sp>
        <p:nvSpPr>
          <p:cNvPr id="17" name="TextBox 47"/>
          <p:cNvSpPr txBox="1"/>
          <p:nvPr/>
        </p:nvSpPr>
        <p:spPr>
          <a:xfrm>
            <a:off x="7141210" y="4747260"/>
            <a:ext cx="3081020" cy="34163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HDFS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工作原理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7158990" y="1720850"/>
            <a:ext cx="31267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158990" y="2910840"/>
            <a:ext cx="31267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158990" y="4137025"/>
            <a:ext cx="31267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158990" y="5253990"/>
            <a:ext cx="31267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43"/>
          <p:cNvGrpSpPr/>
          <p:nvPr/>
        </p:nvGrpSpPr>
        <p:grpSpPr>
          <a:xfrm>
            <a:off x="5655310" y="741045"/>
            <a:ext cx="999490" cy="1127126"/>
            <a:chOff x="4231809" y="1059102"/>
            <a:chExt cx="570731" cy="643494"/>
          </a:xfrm>
        </p:grpSpPr>
        <p:grpSp>
          <p:nvGrpSpPr>
            <p:cNvPr id="29" name="组合 44"/>
            <p:cNvGrpSpPr/>
            <p:nvPr/>
          </p:nvGrpSpPr>
          <p:grpSpPr>
            <a:xfrm>
              <a:off x="4231809" y="1059102"/>
              <a:ext cx="570731" cy="643494"/>
              <a:chOff x="4067944" y="608070"/>
              <a:chExt cx="1375279" cy="1550616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608070"/>
                <a:ext cx="1375279" cy="1375279"/>
              </a:xfrm>
              <a:prstGeom prst="flowChartDecision">
                <a:avLst/>
              </a:prstGeom>
              <a:solidFill>
                <a:srgbClr val="B23033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783407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12"/>
            <p:cNvSpPr txBox="1"/>
            <p:nvPr/>
          </p:nvSpPr>
          <p:spPr>
            <a:xfrm>
              <a:off x="4400418" y="1304174"/>
              <a:ext cx="287904" cy="238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B23033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</a:p>
          </p:txBody>
        </p:sp>
      </p:grpSp>
      <p:grpSp>
        <p:nvGrpSpPr>
          <p:cNvPr id="31" name="组合 48"/>
          <p:cNvGrpSpPr/>
          <p:nvPr/>
        </p:nvGrpSpPr>
        <p:grpSpPr>
          <a:xfrm>
            <a:off x="5655310" y="1940560"/>
            <a:ext cx="999490" cy="1123315"/>
            <a:chOff x="4231809" y="1724300"/>
            <a:chExt cx="570731" cy="641318"/>
          </a:xfrm>
        </p:grpSpPr>
        <p:grpSp>
          <p:nvGrpSpPr>
            <p:cNvPr id="32" name="组合 49"/>
            <p:cNvGrpSpPr/>
            <p:nvPr/>
          </p:nvGrpSpPr>
          <p:grpSpPr>
            <a:xfrm>
              <a:off x="4231809" y="1724300"/>
              <a:ext cx="570731" cy="641318"/>
              <a:chOff x="4067944" y="566138"/>
              <a:chExt cx="1375279" cy="1545374"/>
            </a:xfrm>
          </p:grpSpPr>
          <p:sp>
            <p:nvSpPr>
              <p:cNvPr id="33" name="Flowchart: Decision 78"/>
              <p:cNvSpPr/>
              <p:nvPr/>
            </p:nvSpPr>
            <p:spPr>
              <a:xfrm>
                <a:off x="4067944" y="566138"/>
                <a:ext cx="1375279" cy="1375279"/>
              </a:xfrm>
              <a:prstGeom prst="flowChartDecision">
                <a:avLst/>
              </a:prstGeom>
              <a:solidFill>
                <a:srgbClr val="B23033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" name="Flowchart: Decision 79"/>
              <p:cNvSpPr/>
              <p:nvPr/>
            </p:nvSpPr>
            <p:spPr>
              <a:xfrm>
                <a:off x="4067944" y="736233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5" name="TextBox 61"/>
            <p:cNvSpPr txBox="1"/>
            <p:nvPr/>
          </p:nvSpPr>
          <p:spPr>
            <a:xfrm>
              <a:off x="4381562" y="1944357"/>
              <a:ext cx="306759" cy="238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B23033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</a:p>
          </p:txBody>
        </p:sp>
      </p:grpSp>
      <p:grpSp>
        <p:nvGrpSpPr>
          <p:cNvPr id="36" name="组合 53"/>
          <p:cNvGrpSpPr/>
          <p:nvPr/>
        </p:nvGrpSpPr>
        <p:grpSpPr>
          <a:xfrm>
            <a:off x="5655310" y="3121025"/>
            <a:ext cx="1000125" cy="1122680"/>
            <a:chOff x="4231809" y="2398195"/>
            <a:chExt cx="571094" cy="640956"/>
          </a:xfrm>
        </p:grpSpPr>
        <p:grpSp>
          <p:nvGrpSpPr>
            <p:cNvPr id="37" name="组合 54"/>
            <p:cNvGrpSpPr/>
            <p:nvPr/>
          </p:nvGrpSpPr>
          <p:grpSpPr>
            <a:xfrm>
              <a:off x="4231809" y="2398195"/>
              <a:ext cx="571094" cy="640956"/>
              <a:chOff x="4067944" y="566138"/>
              <a:chExt cx="1376153" cy="1544500"/>
            </a:xfrm>
          </p:grpSpPr>
          <p:sp>
            <p:nvSpPr>
              <p:cNvPr id="57" name="Flowchart: Decision 78"/>
              <p:cNvSpPr/>
              <p:nvPr/>
            </p:nvSpPr>
            <p:spPr>
              <a:xfrm>
                <a:off x="4067944" y="566138"/>
                <a:ext cx="1375279" cy="1375279"/>
              </a:xfrm>
              <a:prstGeom prst="flowChartDecision">
                <a:avLst/>
              </a:prstGeom>
              <a:solidFill>
                <a:srgbClr val="B23033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8" name="Flowchart: Decision 79"/>
              <p:cNvSpPr/>
              <p:nvPr/>
            </p:nvSpPr>
            <p:spPr>
              <a:xfrm>
                <a:off x="4068818" y="735359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8" name="TextBox 63"/>
            <p:cNvSpPr txBox="1"/>
            <p:nvPr/>
          </p:nvSpPr>
          <p:spPr>
            <a:xfrm>
              <a:off x="4378640" y="2634404"/>
              <a:ext cx="286453" cy="238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B23033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</a:p>
          </p:txBody>
        </p:sp>
      </p:grpSp>
      <p:grpSp>
        <p:nvGrpSpPr>
          <p:cNvPr id="39" name="组合 58"/>
          <p:cNvGrpSpPr/>
          <p:nvPr/>
        </p:nvGrpSpPr>
        <p:grpSpPr>
          <a:xfrm>
            <a:off x="5655310" y="4294505"/>
            <a:ext cx="999490" cy="1123315"/>
            <a:chOff x="4231809" y="3056190"/>
            <a:chExt cx="570731" cy="641318"/>
          </a:xfrm>
        </p:grpSpPr>
        <p:grpSp>
          <p:nvGrpSpPr>
            <p:cNvPr id="40" name="组合 59"/>
            <p:cNvGrpSpPr/>
            <p:nvPr/>
          </p:nvGrpSpPr>
          <p:grpSpPr>
            <a:xfrm>
              <a:off x="4231809" y="3056190"/>
              <a:ext cx="570731" cy="641318"/>
              <a:chOff x="4067944" y="566138"/>
              <a:chExt cx="1375279" cy="1545374"/>
            </a:xfrm>
          </p:grpSpPr>
          <p:sp>
            <p:nvSpPr>
              <p:cNvPr id="62" name="Flowchart: Decision 78"/>
              <p:cNvSpPr/>
              <p:nvPr/>
            </p:nvSpPr>
            <p:spPr>
              <a:xfrm>
                <a:off x="4067944" y="566138"/>
                <a:ext cx="1375279" cy="1375279"/>
              </a:xfrm>
              <a:prstGeom prst="flowChartDecision">
                <a:avLst/>
              </a:prstGeom>
              <a:solidFill>
                <a:srgbClr val="B23033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3" name="Flowchart: Decision 79"/>
              <p:cNvSpPr/>
              <p:nvPr/>
            </p:nvSpPr>
            <p:spPr>
              <a:xfrm>
                <a:off x="4067944" y="736233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61" name="TextBox 64"/>
            <p:cNvSpPr txBox="1"/>
            <p:nvPr/>
          </p:nvSpPr>
          <p:spPr>
            <a:xfrm>
              <a:off x="4365949" y="3292923"/>
              <a:ext cx="302045" cy="238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B23033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</a:p>
          </p:txBody>
        </p:sp>
      </p:grpSp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47"/>
          <p:cNvSpPr txBox="1"/>
          <p:nvPr/>
        </p:nvSpPr>
        <p:spPr>
          <a:xfrm>
            <a:off x="7172325" y="5909945"/>
            <a:ext cx="3081020" cy="34163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HDFS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高级功能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特性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190105" y="6416675"/>
            <a:ext cx="31267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58"/>
          <p:cNvGrpSpPr/>
          <p:nvPr/>
        </p:nvGrpSpPr>
        <p:grpSpPr>
          <a:xfrm>
            <a:off x="5686425" y="5457190"/>
            <a:ext cx="999490" cy="1123315"/>
            <a:chOff x="4231809" y="3056190"/>
            <a:chExt cx="570731" cy="641318"/>
          </a:xfrm>
        </p:grpSpPr>
        <p:grpSp>
          <p:nvGrpSpPr>
            <p:cNvPr id="7" name="组合 59"/>
            <p:cNvGrpSpPr/>
            <p:nvPr/>
          </p:nvGrpSpPr>
          <p:grpSpPr>
            <a:xfrm>
              <a:off x="4231809" y="3056190"/>
              <a:ext cx="570731" cy="641318"/>
              <a:chOff x="4067944" y="566138"/>
              <a:chExt cx="1375279" cy="1545374"/>
            </a:xfrm>
          </p:grpSpPr>
          <p:sp>
            <p:nvSpPr>
              <p:cNvPr id="8" name="Flowchart: Decision 78"/>
              <p:cNvSpPr/>
              <p:nvPr/>
            </p:nvSpPr>
            <p:spPr>
              <a:xfrm>
                <a:off x="4067944" y="566138"/>
                <a:ext cx="1375279" cy="1375279"/>
              </a:xfrm>
              <a:prstGeom prst="flowChartDecision">
                <a:avLst/>
              </a:prstGeom>
              <a:solidFill>
                <a:srgbClr val="B23033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" name="Flowchart: Decision 79"/>
              <p:cNvSpPr/>
              <p:nvPr/>
            </p:nvSpPr>
            <p:spPr>
              <a:xfrm>
                <a:off x="4067944" y="736233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1" name="TextBox 64"/>
            <p:cNvSpPr txBox="1"/>
            <p:nvPr/>
          </p:nvSpPr>
          <p:spPr>
            <a:xfrm>
              <a:off x="4365949" y="3292923"/>
              <a:ext cx="302045" cy="227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B23033"/>
                  </a:solidFill>
                  <a:latin typeface="微软雅黑" panose="020B0503020204020204" charset="-122"/>
                  <a:ea typeface="微软雅黑" panose="020B0503020204020204" charset="-122"/>
                </a:rPr>
                <a:t>05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45820" y="1520190"/>
            <a:ext cx="8916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什么是edits文件文件？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30300" y="2099310"/>
            <a:ext cx="101390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sz="2000" dirty="0"/>
              <a:t>edits</a:t>
            </a:r>
            <a:r>
              <a:rPr lang="zh-CN" altLang="en-US" sz="2000" dirty="0"/>
              <a:t>记录了</a:t>
            </a:r>
            <a:r>
              <a:rPr lang="en-US" altLang="zh-CN" sz="2000" dirty="0"/>
              <a:t>HDFS</a:t>
            </a:r>
            <a:r>
              <a:rPr lang="zh-CN" altLang="en-US" sz="2000" dirty="0"/>
              <a:t>的操作日志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2000" dirty="0"/>
              <a:t>最新的操作日志：edits_inprogress****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2000" dirty="0"/>
              <a:t>都是二进制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2000" dirty="0"/>
              <a:t>HDFS提供一个工具：edits viewer 日志查看器 ----&gt; XML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Demo:</a:t>
            </a:r>
            <a:endParaRPr lang="zh-CN" altLang="en-US" sz="2000" dirty="0"/>
          </a:p>
          <a:p>
            <a:r>
              <a:rPr lang="zh-CN" altLang="en-US" sz="2000" dirty="0"/>
              <a:t> hdfs dfs -mkdir /mydemo</a:t>
            </a:r>
          </a:p>
          <a:p>
            <a:r>
              <a:rPr lang="zh-CN" altLang="en-US" sz="2000" dirty="0"/>
              <a:t>hdfs oev -i edits_inprogress_0000000000000000106 -o ~/</a:t>
            </a:r>
            <a:r>
              <a:rPr lang="en-US" altLang="zh-CN" sz="2000" dirty="0"/>
              <a:t>edits</a:t>
            </a:r>
            <a:r>
              <a:rPr lang="zh-CN" altLang="en-US" sz="2000" dirty="0"/>
              <a:t>.xml</a:t>
            </a:r>
            <a:endParaRPr lang="en-US" altLang="zh-CN" sz="2000" dirty="0"/>
          </a:p>
          <a:p>
            <a:r>
              <a:rPr lang="zh-CN" altLang="en-US" sz="2000" dirty="0"/>
              <a:t>oev是offline edits viewer（离线edits查看器）的缩写，该工具只操作文件因而并不需要hadoop集群处于运行状态。</a:t>
            </a:r>
          </a:p>
        </p:txBody>
      </p:sp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5340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NameNode</a:t>
            </a: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30300" y="5321300"/>
            <a:ext cx="8948420" cy="49149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edits文件和fsimage文件，哪个文件体现了HDFS最新的状态？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130300" y="1520190"/>
            <a:ext cx="89166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Secondary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NameNode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的职责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0300" y="2082800"/>
            <a:ext cx="105841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作用：把edits中最新的状态信息合并到fsimage文件中(防止edits过大)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合并过程: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130300" y="3246120"/>
            <a:ext cx="97472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什么时候进行合并：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）每隔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60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分钟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dfs.namenode.checkpoint.period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）当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edits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文件达到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万条事务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dfs.namenode.checkpoint.txns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</p:txBody>
      </p:sp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5340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SecondaryNameNode</a:t>
            </a: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45820" y="1520190"/>
            <a:ext cx="89166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Secondary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NameNode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的职责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718945" y="2251710"/>
            <a:ext cx="9127490" cy="4194810"/>
            <a:chOff x="2707" y="3546"/>
            <a:chExt cx="14374" cy="6606"/>
          </a:xfrm>
        </p:grpSpPr>
        <p:grpSp>
          <p:nvGrpSpPr>
            <p:cNvPr id="1073744215" name="组合 1073744214"/>
            <p:cNvGrpSpPr/>
            <p:nvPr/>
          </p:nvGrpSpPr>
          <p:grpSpPr>
            <a:xfrm>
              <a:off x="11322" y="6014"/>
              <a:ext cx="2071" cy="733"/>
              <a:chOff x="6264" y="55123"/>
              <a:chExt cx="948" cy="448"/>
            </a:xfrm>
          </p:grpSpPr>
          <p:sp>
            <p:nvSpPr>
              <p:cNvPr id="1073744216" name="折角形 1073744215"/>
              <p:cNvSpPr/>
              <p:nvPr/>
            </p:nvSpPr>
            <p:spPr>
              <a:xfrm>
                <a:off x="6264" y="55123"/>
                <a:ext cx="948" cy="449"/>
              </a:xfrm>
              <a:prstGeom prst="foldedCorner">
                <a:avLst>
                  <a:gd name="adj" fmla="val 12500"/>
                </a:avLst>
              </a:prstGeom>
              <a:solidFill>
                <a:srgbClr val="FFFFFF"/>
              </a:solidFill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744217" name="文本框 1073744216"/>
              <p:cNvSpPr txBox="1"/>
              <p:nvPr/>
            </p:nvSpPr>
            <p:spPr>
              <a:xfrm>
                <a:off x="6532" y="55153"/>
                <a:ext cx="459" cy="27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vert="horz" wrap="square" lIns="0" tIns="0" rIns="0" bIns="0" anchor="t"/>
              <a:lstStyle/>
              <a:p>
                <a:r>
                  <a:rPr lang="zh-CN" altLang="en-US"/>
                  <a:t>edits</a:t>
                </a:r>
              </a:p>
              <a:p>
                <a:endParaRPr lang="zh-CN" altLang="en-US"/>
              </a:p>
            </p:txBody>
          </p:sp>
        </p:grpSp>
        <p:grpSp>
          <p:nvGrpSpPr>
            <p:cNvPr id="1073744218" name="组合 1073744217"/>
            <p:cNvGrpSpPr/>
            <p:nvPr/>
          </p:nvGrpSpPr>
          <p:grpSpPr>
            <a:xfrm>
              <a:off x="14343" y="6014"/>
              <a:ext cx="2387" cy="733"/>
              <a:chOff x="7713" y="55156"/>
              <a:chExt cx="1034" cy="448"/>
            </a:xfrm>
          </p:grpSpPr>
          <p:sp>
            <p:nvSpPr>
              <p:cNvPr id="1073744219" name="折角形 1073744218"/>
              <p:cNvSpPr/>
              <p:nvPr/>
            </p:nvSpPr>
            <p:spPr>
              <a:xfrm>
                <a:off x="7713" y="55156"/>
                <a:ext cx="1035" cy="449"/>
              </a:xfrm>
              <a:prstGeom prst="foldedCorner">
                <a:avLst>
                  <a:gd name="adj" fmla="val 12500"/>
                </a:avLst>
              </a:prstGeom>
              <a:solidFill>
                <a:srgbClr val="FFFFFF"/>
              </a:solidFill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744220" name="文本框 1073744219"/>
              <p:cNvSpPr txBox="1"/>
              <p:nvPr/>
            </p:nvSpPr>
            <p:spPr>
              <a:xfrm>
                <a:off x="7889" y="55187"/>
                <a:ext cx="766" cy="2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vert="horz" wrap="square" lIns="0" tIns="0" rIns="0" bIns="0" anchor="t"/>
              <a:lstStyle/>
              <a:p>
                <a:r>
                  <a:rPr lang="zh-CN" altLang="en-US"/>
                  <a:t>fsimage</a:t>
                </a:r>
              </a:p>
              <a:p>
                <a:endParaRPr lang="zh-CN" altLang="en-US"/>
              </a:p>
            </p:txBody>
          </p:sp>
        </p:grpSp>
        <p:grpSp>
          <p:nvGrpSpPr>
            <p:cNvPr id="1073744221" name="组合 1073744220"/>
            <p:cNvGrpSpPr/>
            <p:nvPr/>
          </p:nvGrpSpPr>
          <p:grpSpPr>
            <a:xfrm>
              <a:off x="12994" y="8011"/>
              <a:ext cx="3153" cy="735"/>
              <a:chOff x="7557" y="55058"/>
              <a:chExt cx="1192" cy="449"/>
            </a:xfrm>
          </p:grpSpPr>
          <p:sp>
            <p:nvSpPr>
              <p:cNvPr id="1073744222" name="折角形 1073744221"/>
              <p:cNvSpPr/>
              <p:nvPr/>
            </p:nvSpPr>
            <p:spPr>
              <a:xfrm>
                <a:off x="7557" y="55058"/>
                <a:ext cx="1192" cy="449"/>
              </a:xfrm>
              <a:prstGeom prst="foldedCorner">
                <a:avLst>
                  <a:gd name="adj" fmla="val 12500"/>
                </a:avLst>
              </a:prstGeom>
              <a:solidFill>
                <a:srgbClr val="FFFFFF"/>
              </a:solidFill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744223" name="文本框 1073744222"/>
              <p:cNvSpPr txBox="1"/>
              <p:nvPr/>
            </p:nvSpPr>
            <p:spPr>
              <a:xfrm>
                <a:off x="7708" y="55105"/>
                <a:ext cx="969" cy="35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vert="horz" wrap="square" lIns="0" tIns="0" rIns="0" bIns="0" anchor="t"/>
              <a:lstStyle/>
              <a:p>
                <a:r>
                  <a:rPr lang="zh-CN" altLang="en-US"/>
                  <a:t>fsimage.ckpt</a:t>
                </a:r>
              </a:p>
              <a:p>
                <a:endParaRPr lang="zh-CN" altLang="en-US"/>
              </a:p>
            </p:txBody>
          </p:sp>
        </p:grpSp>
        <p:cxnSp>
          <p:nvCxnSpPr>
            <p:cNvPr id="1073744227" name="直接箭头连接符 1073744226"/>
            <p:cNvCxnSpPr/>
            <p:nvPr/>
          </p:nvCxnSpPr>
          <p:spPr>
            <a:xfrm>
              <a:off x="7845" y="5278"/>
              <a:ext cx="7720" cy="736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073744228" name="直接箭头连接符 1073744227"/>
            <p:cNvCxnSpPr/>
            <p:nvPr/>
          </p:nvCxnSpPr>
          <p:spPr>
            <a:xfrm>
              <a:off x="4083" y="5261"/>
              <a:ext cx="8302" cy="753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073744232" name="直接箭头连接符 1073744231"/>
            <p:cNvCxnSpPr/>
            <p:nvPr/>
          </p:nvCxnSpPr>
          <p:spPr>
            <a:xfrm flipH="1" flipV="1">
              <a:off x="9040" y="7906"/>
              <a:ext cx="3955" cy="473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073744233" name="直接箭头连接符 1073744232"/>
            <p:cNvCxnSpPr/>
            <p:nvPr/>
          </p:nvCxnSpPr>
          <p:spPr>
            <a:xfrm>
              <a:off x="12385" y="6749"/>
              <a:ext cx="2168" cy="1316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073744234" name="直接箭头连接符 1073744233"/>
            <p:cNvCxnSpPr/>
            <p:nvPr/>
          </p:nvCxnSpPr>
          <p:spPr>
            <a:xfrm flipH="1">
              <a:off x="14553" y="6749"/>
              <a:ext cx="1012" cy="1288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1073744236" name="文本框 1073744235"/>
            <p:cNvSpPr txBox="1"/>
            <p:nvPr/>
          </p:nvSpPr>
          <p:spPr>
            <a:xfrm>
              <a:off x="11674" y="5175"/>
              <a:ext cx="3745" cy="47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0" tIns="0" rIns="0" bIns="0" anchor="t"/>
            <a:lstStyle/>
            <a:p>
              <a:r>
                <a:rPr lang="zh-CN" altLang="en-US"/>
                <a:t>2.复制fsimage和edits</a:t>
              </a:r>
            </a:p>
            <a:p>
              <a:endParaRPr lang="zh-CN" altLang="en-US"/>
            </a:p>
          </p:txBody>
        </p:sp>
        <p:sp>
          <p:nvSpPr>
            <p:cNvPr id="1073744237" name="文本框 1073744236"/>
            <p:cNvSpPr txBox="1"/>
            <p:nvPr/>
          </p:nvSpPr>
          <p:spPr>
            <a:xfrm>
              <a:off x="9554" y="7428"/>
              <a:ext cx="3647" cy="47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0" tIns="0" rIns="0" bIns="0" anchor="t"/>
            <a:lstStyle/>
            <a:p>
              <a:r>
                <a:rPr lang="zh-CN" altLang="en-US"/>
                <a:t>4.复制fsimage.ckpt</a:t>
              </a:r>
            </a:p>
            <a:p>
              <a:endParaRPr lang="zh-CN" altLang="en-US"/>
            </a:p>
          </p:txBody>
        </p:sp>
        <p:sp>
          <p:nvSpPr>
            <p:cNvPr id="1073744238" name="文本框 1073744237"/>
            <p:cNvSpPr txBox="1"/>
            <p:nvPr/>
          </p:nvSpPr>
          <p:spPr>
            <a:xfrm>
              <a:off x="12150" y="6833"/>
              <a:ext cx="3597" cy="47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0" tIns="0" rIns="0" bIns="0" anchor="t"/>
            <a:lstStyle/>
            <a:p>
              <a:r>
                <a:rPr lang="zh-CN" altLang="en-US"/>
                <a:t>3.合并edits和fsimage</a:t>
              </a:r>
            </a:p>
            <a:p>
              <a:endParaRPr lang="zh-CN" altLang="en-US"/>
            </a:p>
          </p:txBody>
        </p:sp>
        <p:sp>
          <p:nvSpPr>
            <p:cNvPr id="1073744243" name="文本框 1073744242"/>
            <p:cNvSpPr txBox="1"/>
            <p:nvPr/>
          </p:nvSpPr>
          <p:spPr>
            <a:xfrm>
              <a:off x="11907" y="3679"/>
              <a:ext cx="3745" cy="47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0" tIns="0" rIns="0" bIns="0" anchor="t"/>
            <a:lstStyle/>
            <a:p>
              <a:r>
                <a:rPr lang="zh-CN" altLang="en-US"/>
                <a:t>SecondaryNameNode</a:t>
              </a:r>
            </a:p>
            <a:p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707" y="3553"/>
              <a:ext cx="6542" cy="6599"/>
              <a:chOff x="2680" y="3553"/>
              <a:chExt cx="6542" cy="6599"/>
            </a:xfrm>
          </p:grpSpPr>
          <p:grpSp>
            <p:nvGrpSpPr>
              <p:cNvPr id="1073744208" name="组合 1073744207"/>
              <p:cNvGrpSpPr/>
              <p:nvPr/>
            </p:nvGrpSpPr>
            <p:grpSpPr>
              <a:xfrm>
                <a:off x="6624" y="4543"/>
                <a:ext cx="2386" cy="733"/>
                <a:chOff x="7686" y="53329"/>
                <a:chExt cx="1022" cy="448"/>
              </a:xfrm>
            </p:grpSpPr>
            <p:sp>
              <p:nvSpPr>
                <p:cNvPr id="1073744184" name="折角形 1073744183"/>
                <p:cNvSpPr/>
                <p:nvPr/>
              </p:nvSpPr>
              <p:spPr>
                <a:xfrm>
                  <a:off x="7686" y="53329"/>
                  <a:ext cx="1023" cy="449"/>
                </a:xfrm>
                <a:prstGeom prst="foldedCorner">
                  <a:avLst>
                    <a:gd name="adj" fmla="val 12500"/>
                  </a:avLst>
                </a:prstGeom>
                <a:solidFill>
                  <a:srgbClr val="FFFFFF"/>
                </a:solidFill>
                <a:ln w="63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3744185" name="文本框 1073744184"/>
                <p:cNvSpPr txBox="1"/>
                <p:nvPr/>
              </p:nvSpPr>
              <p:spPr>
                <a:xfrm>
                  <a:off x="7824" y="53362"/>
                  <a:ext cx="757" cy="26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 vert="horz" wrap="square" lIns="0" tIns="0" rIns="0" bIns="0" anchor="t"/>
                <a:lstStyle/>
                <a:p>
                  <a:r>
                    <a:rPr lang="zh-CN" altLang="en-US"/>
                    <a:t>fsimage</a:t>
                  </a:r>
                </a:p>
                <a:p>
                  <a:endParaRPr lang="zh-CN" altLang="en-US"/>
                </a:p>
              </p:txBody>
            </p:sp>
          </p:grpSp>
          <p:grpSp>
            <p:nvGrpSpPr>
              <p:cNvPr id="1073744211" name="组合 1073744210"/>
              <p:cNvGrpSpPr/>
              <p:nvPr/>
            </p:nvGrpSpPr>
            <p:grpSpPr>
              <a:xfrm>
                <a:off x="2802" y="6150"/>
                <a:ext cx="2507" cy="733"/>
                <a:chOff x="6342" y="54246"/>
                <a:chExt cx="948" cy="448"/>
              </a:xfrm>
            </p:grpSpPr>
            <p:sp>
              <p:nvSpPr>
                <p:cNvPr id="1073744187" name="折角形 1073744186"/>
                <p:cNvSpPr/>
                <p:nvPr/>
              </p:nvSpPr>
              <p:spPr>
                <a:xfrm>
                  <a:off x="6342" y="54246"/>
                  <a:ext cx="948" cy="449"/>
                </a:xfrm>
                <a:prstGeom prst="foldedCorner">
                  <a:avLst>
                    <a:gd name="adj" fmla="val 12500"/>
                  </a:avLst>
                </a:prstGeom>
                <a:solidFill>
                  <a:srgbClr val="FFFFFF"/>
                </a:solidFill>
                <a:ln w="63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3744188" name="文本框 1073744187"/>
                <p:cNvSpPr txBox="1"/>
                <p:nvPr/>
              </p:nvSpPr>
              <p:spPr>
                <a:xfrm>
                  <a:off x="6443" y="54276"/>
                  <a:ext cx="768" cy="26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 vert="horz" wrap="square" lIns="0" tIns="0" rIns="0" bIns="0" anchor="t"/>
                <a:lstStyle/>
                <a:p>
                  <a:r>
                    <a:rPr lang="zh-CN" altLang="en-US"/>
                    <a:t>edits.new</a:t>
                  </a:r>
                </a:p>
                <a:p>
                  <a:endParaRPr lang="zh-CN" altLang="en-US"/>
                </a:p>
              </p:txBody>
            </p:sp>
          </p:grpSp>
          <p:grpSp>
            <p:nvGrpSpPr>
              <p:cNvPr id="1073744214" name="组合 1073744213"/>
              <p:cNvGrpSpPr/>
              <p:nvPr/>
            </p:nvGrpSpPr>
            <p:grpSpPr>
              <a:xfrm>
                <a:off x="6069" y="7538"/>
                <a:ext cx="2944" cy="735"/>
                <a:chOff x="7513" y="54769"/>
                <a:chExt cx="1113" cy="449"/>
              </a:xfrm>
            </p:grpSpPr>
            <p:sp>
              <p:nvSpPr>
                <p:cNvPr id="1073744196" name="折角形 1073744195"/>
                <p:cNvSpPr/>
                <p:nvPr/>
              </p:nvSpPr>
              <p:spPr>
                <a:xfrm>
                  <a:off x="7513" y="54769"/>
                  <a:ext cx="1113" cy="449"/>
                </a:xfrm>
                <a:prstGeom prst="foldedCorner">
                  <a:avLst>
                    <a:gd name="adj" fmla="val 12500"/>
                  </a:avLst>
                </a:prstGeom>
                <a:solidFill>
                  <a:srgbClr val="FFFFFF"/>
                </a:solidFill>
                <a:ln w="63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3744197" name="文本框 1073744196"/>
                <p:cNvSpPr txBox="1"/>
                <p:nvPr/>
              </p:nvSpPr>
              <p:spPr>
                <a:xfrm>
                  <a:off x="7547" y="54790"/>
                  <a:ext cx="925" cy="26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 vert="horz" wrap="square" lIns="0" tIns="0" rIns="0" bIns="0" anchor="t"/>
                <a:lstStyle/>
                <a:p>
                  <a:r>
                    <a:rPr lang="zh-CN" altLang="en-US"/>
                    <a:t>fsimage.ckpt</a:t>
                  </a:r>
                </a:p>
                <a:p>
                  <a:endParaRPr lang="zh-CN" altLang="en-US"/>
                </a:p>
              </p:txBody>
            </p:sp>
          </p:grpSp>
          <p:grpSp>
            <p:nvGrpSpPr>
              <p:cNvPr id="1073744210" name="组合 1073744209"/>
              <p:cNvGrpSpPr/>
              <p:nvPr/>
            </p:nvGrpSpPr>
            <p:grpSpPr>
              <a:xfrm>
                <a:off x="2853" y="9008"/>
                <a:ext cx="2507" cy="733"/>
                <a:chOff x="6264" y="55123"/>
                <a:chExt cx="948" cy="448"/>
              </a:xfrm>
            </p:grpSpPr>
            <p:sp>
              <p:nvSpPr>
                <p:cNvPr id="1073744190" name="折角形 1073744189"/>
                <p:cNvSpPr/>
                <p:nvPr/>
              </p:nvSpPr>
              <p:spPr>
                <a:xfrm>
                  <a:off x="6264" y="55123"/>
                  <a:ext cx="948" cy="449"/>
                </a:xfrm>
                <a:prstGeom prst="foldedCorner">
                  <a:avLst>
                    <a:gd name="adj" fmla="val 12500"/>
                  </a:avLst>
                </a:prstGeom>
                <a:solidFill>
                  <a:srgbClr val="FFFFFF"/>
                </a:solidFill>
                <a:ln w="63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3744191" name="文本框 1073744190"/>
                <p:cNvSpPr txBox="1"/>
                <p:nvPr/>
              </p:nvSpPr>
              <p:spPr>
                <a:xfrm>
                  <a:off x="6532" y="55153"/>
                  <a:ext cx="459" cy="2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 vert="horz" wrap="square" lIns="0" tIns="0" rIns="0" bIns="0" anchor="t"/>
                <a:lstStyle/>
                <a:p>
                  <a:r>
                    <a:rPr lang="zh-CN" altLang="en-US"/>
                    <a:t>edits</a:t>
                  </a:r>
                </a:p>
                <a:p>
                  <a:endParaRPr lang="zh-CN" altLang="en-US"/>
                </a:p>
              </p:txBody>
            </p:sp>
          </p:grpSp>
          <p:grpSp>
            <p:nvGrpSpPr>
              <p:cNvPr id="1073744212" name="组合 1073744211"/>
              <p:cNvGrpSpPr/>
              <p:nvPr/>
            </p:nvGrpSpPr>
            <p:grpSpPr>
              <a:xfrm>
                <a:off x="6228" y="9059"/>
                <a:ext cx="2738" cy="735"/>
                <a:chOff x="7620" y="55187"/>
                <a:chExt cx="1035" cy="449"/>
              </a:xfrm>
            </p:grpSpPr>
            <p:sp>
              <p:nvSpPr>
                <p:cNvPr id="1073744193" name="折角形 1073744192"/>
                <p:cNvSpPr/>
                <p:nvPr/>
              </p:nvSpPr>
              <p:spPr>
                <a:xfrm>
                  <a:off x="7620" y="55187"/>
                  <a:ext cx="1035" cy="449"/>
                </a:xfrm>
                <a:prstGeom prst="foldedCorner">
                  <a:avLst>
                    <a:gd name="adj" fmla="val 12500"/>
                  </a:avLst>
                </a:prstGeom>
                <a:solidFill>
                  <a:srgbClr val="FFFFFF"/>
                </a:solidFill>
                <a:ln w="63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3744194" name="文本框 1073744193"/>
                <p:cNvSpPr txBox="1"/>
                <p:nvPr/>
              </p:nvSpPr>
              <p:spPr>
                <a:xfrm>
                  <a:off x="7842" y="55249"/>
                  <a:ext cx="766" cy="26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 vert="horz" wrap="square" lIns="0" tIns="0" rIns="0" bIns="0" anchor="t"/>
                <a:lstStyle/>
                <a:p>
                  <a:r>
                    <a:rPr lang="zh-CN" altLang="en-US"/>
                    <a:t>fsimage</a:t>
                  </a:r>
                </a:p>
                <a:p>
                  <a:endParaRPr lang="zh-CN" altLang="en-US"/>
                </a:p>
              </p:txBody>
            </p:sp>
          </p:grpSp>
          <p:grpSp>
            <p:nvGrpSpPr>
              <p:cNvPr id="1073744224" name="组合 1073744223"/>
              <p:cNvGrpSpPr/>
              <p:nvPr/>
            </p:nvGrpSpPr>
            <p:grpSpPr>
              <a:xfrm>
                <a:off x="2802" y="4526"/>
                <a:ext cx="2507" cy="733"/>
                <a:chOff x="6264" y="55123"/>
                <a:chExt cx="948" cy="448"/>
              </a:xfrm>
            </p:grpSpPr>
            <p:sp>
              <p:nvSpPr>
                <p:cNvPr id="1073744225" name="折角形 1073744224"/>
                <p:cNvSpPr/>
                <p:nvPr/>
              </p:nvSpPr>
              <p:spPr>
                <a:xfrm>
                  <a:off x="6264" y="55123"/>
                  <a:ext cx="948" cy="449"/>
                </a:xfrm>
                <a:prstGeom prst="foldedCorner">
                  <a:avLst>
                    <a:gd name="adj" fmla="val 12500"/>
                  </a:avLst>
                </a:prstGeom>
                <a:solidFill>
                  <a:srgbClr val="FFFFFF"/>
                </a:solidFill>
                <a:ln w="63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3744226" name="文本框 1073744225"/>
                <p:cNvSpPr txBox="1"/>
                <p:nvPr/>
              </p:nvSpPr>
              <p:spPr>
                <a:xfrm>
                  <a:off x="6532" y="55153"/>
                  <a:ext cx="459" cy="2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 vert="horz" wrap="square" lIns="0" tIns="0" rIns="0" bIns="0" anchor="t"/>
                <a:lstStyle/>
                <a:p>
                  <a:r>
                    <a:rPr lang="zh-CN" altLang="en-US"/>
                    <a:t>edits</a:t>
                  </a:r>
                </a:p>
                <a:p>
                  <a:endParaRPr lang="zh-CN" altLang="en-US"/>
                </a:p>
              </p:txBody>
            </p:sp>
          </p:grpSp>
          <p:cxnSp>
            <p:nvCxnSpPr>
              <p:cNvPr id="1073744229" name="直接箭头连接符 1073744228"/>
              <p:cNvCxnSpPr>
                <a:stCxn id="1073744225" idx="2"/>
                <a:endCxn id="1073744188" idx="0"/>
              </p:cNvCxnSpPr>
              <p:nvPr/>
            </p:nvCxnSpPr>
            <p:spPr>
              <a:xfrm>
                <a:off x="4056" y="5261"/>
                <a:ext cx="29" cy="938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arrow" w="med" len="med"/>
              </a:ln>
            </p:spPr>
          </p:cxnSp>
          <p:cxnSp>
            <p:nvCxnSpPr>
              <p:cNvPr id="1073744230" name="直接箭头连接符 1073744229"/>
              <p:cNvCxnSpPr>
                <a:stCxn id="1073744187" idx="2"/>
                <a:endCxn id="1073744191" idx="0"/>
              </p:cNvCxnSpPr>
              <p:nvPr/>
            </p:nvCxnSpPr>
            <p:spPr>
              <a:xfrm>
                <a:off x="4056" y="6885"/>
                <a:ext cx="114" cy="2172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arrow" w="med" len="med"/>
              </a:ln>
            </p:spPr>
          </p:cxnSp>
          <p:cxnSp>
            <p:nvCxnSpPr>
              <p:cNvPr id="1073744231" name="直接箭头连接符 1073744230"/>
              <p:cNvCxnSpPr>
                <a:stCxn id="1073744196" idx="2"/>
                <a:endCxn id="1073744194" idx="0"/>
              </p:cNvCxnSpPr>
              <p:nvPr/>
            </p:nvCxnSpPr>
            <p:spPr>
              <a:xfrm>
                <a:off x="7541" y="8273"/>
                <a:ext cx="287" cy="887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arrow" w="med" len="med"/>
              </a:ln>
            </p:spPr>
          </p:cxnSp>
          <p:sp>
            <p:nvSpPr>
              <p:cNvPr id="1073744235" name="文本框 1073744234"/>
              <p:cNvSpPr txBox="1"/>
              <p:nvPr/>
            </p:nvSpPr>
            <p:spPr>
              <a:xfrm>
                <a:off x="2681" y="5409"/>
                <a:ext cx="3388" cy="4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horz" wrap="square" lIns="0" tIns="0" rIns="0" bIns="0" anchor="t"/>
              <a:lstStyle/>
              <a:p>
                <a:r>
                  <a:rPr lang="zh-CN" altLang="en-US"/>
                  <a:t>1.生成新的edits</a:t>
                </a:r>
                <a:r>
                  <a:rPr lang="en-US" altLang="zh-CN"/>
                  <a:t>.new</a:t>
                </a:r>
                <a:endParaRPr lang="zh-CN" altLang="en-US"/>
              </a:p>
              <a:p>
                <a:endParaRPr lang="zh-CN" altLang="en-US"/>
              </a:p>
            </p:txBody>
          </p:sp>
          <p:sp>
            <p:nvSpPr>
              <p:cNvPr id="1073744239" name="文本框 1073744238"/>
              <p:cNvSpPr txBox="1"/>
              <p:nvPr/>
            </p:nvSpPr>
            <p:spPr>
              <a:xfrm>
                <a:off x="2742" y="8268"/>
                <a:ext cx="3624" cy="4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horz" wrap="square" lIns="0" tIns="0" rIns="0" bIns="0" anchor="t"/>
              <a:lstStyle/>
              <a:p>
                <a:r>
                  <a:rPr lang="zh-CN" altLang="en-US"/>
                  <a:t>5.替换fsimage和edits</a:t>
                </a:r>
              </a:p>
              <a:p>
                <a:endParaRPr lang="zh-CN" altLang="en-US"/>
              </a:p>
            </p:txBody>
          </p:sp>
          <p:sp>
            <p:nvSpPr>
              <p:cNvPr id="1073744241" name="矩形 1073744240"/>
              <p:cNvSpPr/>
              <p:nvPr/>
            </p:nvSpPr>
            <p:spPr>
              <a:xfrm>
                <a:off x="2680" y="3553"/>
                <a:ext cx="6542" cy="6599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744244" name="文本框 1073744243"/>
              <p:cNvSpPr txBox="1"/>
              <p:nvPr/>
            </p:nvSpPr>
            <p:spPr>
              <a:xfrm>
                <a:off x="4202" y="3679"/>
                <a:ext cx="2380" cy="4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horz" wrap="square" lIns="0" tIns="0" rIns="0" bIns="0" anchor="t"/>
              <a:lstStyle/>
              <a:p>
                <a:r>
                  <a:rPr lang="zh-CN" altLang="en-US"/>
                  <a:t>NameNode</a:t>
                </a:r>
              </a:p>
              <a:p>
                <a:endParaRPr lang="zh-CN" altLang="en-US"/>
              </a:p>
            </p:txBody>
          </p:sp>
        </p:grpSp>
        <p:sp>
          <p:nvSpPr>
            <p:cNvPr id="1073744245" name="矩形 1073744244"/>
            <p:cNvSpPr/>
            <p:nvPr/>
          </p:nvSpPr>
          <p:spPr>
            <a:xfrm>
              <a:off x="10886" y="3546"/>
              <a:ext cx="6195" cy="65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48665"/>
            <a:ext cx="5340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SecondaryNameNode</a:t>
            </a: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1724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4424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4424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74742" y="1995805"/>
            <a:ext cx="5347879" cy="3246556"/>
            <a:chOff x="5726" y="2576"/>
            <a:chExt cx="4993" cy="3031"/>
          </a:xfrm>
        </p:grpSpPr>
        <p:sp>
          <p:nvSpPr>
            <p:cNvPr id="12" name="TextBox 11"/>
            <p:cNvSpPr txBox="1"/>
            <p:nvPr/>
          </p:nvSpPr>
          <p:spPr>
            <a:xfrm>
              <a:off x="6066" y="2689"/>
              <a:ext cx="4653" cy="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endPara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/>
              <a:endParaRPr lang="en-US" altLang="zh-CN" sz="2800" b="1" dirty="0">
                <a:solidFill>
                  <a:srgbClr val="080808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 algn="ctr"/>
              <a:r>
                <a:rPr lang="zh-CN" altLang="en-US" sz="3600" b="1" dirty="0">
                  <a:solidFill>
                    <a:srgbClr val="B22F33"/>
                  </a:solidFill>
                  <a:latin typeface="微软雅黑" panose="020B0503020204020204" charset="-122"/>
                  <a:ea typeface="微软雅黑" panose="020B0503020204020204" charset="-122"/>
                </a:rPr>
                <a:t>操作</a:t>
              </a:r>
              <a:r>
                <a:rPr lang="en-US" altLang="zh-CN" sz="3600" b="1" dirty="0">
                  <a:solidFill>
                    <a:srgbClr val="B22F33"/>
                  </a:solidFill>
                  <a:latin typeface="微软雅黑" panose="020B0503020204020204" charset="-122"/>
                  <a:ea typeface="微软雅黑" panose="020B0503020204020204" charset="-122"/>
                </a:rPr>
                <a:t>HDFS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5726" y="2576"/>
              <a:ext cx="0" cy="3031"/>
            </a:xfrm>
            <a:prstGeom prst="line">
              <a:avLst/>
            </a:prstGeom>
            <a:ln w="1270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78"/>
          <p:cNvSpPr/>
          <p:nvPr/>
        </p:nvSpPr>
        <p:spPr>
          <a:xfrm>
            <a:off x="1651000" y="2368550"/>
            <a:ext cx="2407920" cy="2408555"/>
          </a:xfrm>
          <a:prstGeom prst="flowChartDecision">
            <a:avLst/>
          </a:prstGeom>
          <a:solidFill>
            <a:srgbClr val="B23033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3" name="Flowchart: Decision 79"/>
          <p:cNvSpPr/>
          <p:nvPr/>
        </p:nvSpPr>
        <p:spPr>
          <a:xfrm>
            <a:off x="1651000" y="2585085"/>
            <a:ext cx="2407920" cy="2408555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5" name="TextBox 93"/>
          <p:cNvSpPr txBox="1"/>
          <p:nvPr/>
        </p:nvSpPr>
        <p:spPr>
          <a:xfrm>
            <a:off x="2351405" y="3418205"/>
            <a:ext cx="1007110" cy="74168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r>
              <a:rPr lang="en-US" altLang="zh-CN" sz="44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rPr>
              <a:t>0 3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09" y="733425"/>
            <a:ext cx="451511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HDFS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访问方式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1121409" y="1389203"/>
            <a:ext cx="9660321" cy="227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spcAft>
                <a:spcPts val="600"/>
              </a:spcAft>
              <a:buSzPct val="80000"/>
              <a:buBlip>
                <a:blip r:embed="rId2"/>
              </a:buBlip>
              <a:defRPr/>
            </a:pP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通过Web </a:t>
            </a:r>
          </a:p>
          <a:p>
            <a:pPr marL="228600" indent="-228600">
              <a:lnSpc>
                <a:spcPct val="200000"/>
              </a:lnSpc>
              <a:spcAft>
                <a:spcPts val="600"/>
              </a:spcAft>
              <a:buSzPct val="80000"/>
              <a:buBlip>
                <a:blip r:embed="rId2"/>
              </a:buBlip>
              <a:defRPr/>
            </a:pP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HDFS Shell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命令</a:t>
            </a:r>
          </a:p>
          <a:p>
            <a:pPr marL="228600" indent="-228600">
              <a:lnSpc>
                <a:spcPct val="200000"/>
              </a:lnSpc>
              <a:spcAft>
                <a:spcPts val="600"/>
              </a:spcAft>
              <a:buSzPct val="80000"/>
              <a:buBlip>
                <a:blip r:embed="rId2"/>
              </a:buBlip>
              <a:defRPr/>
            </a:pP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HDFS </a:t>
            </a:r>
            <a:r>
              <a:rPr lang="en-US" altLang="zh-CN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Jave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API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09" y="733425"/>
            <a:ext cx="451511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HDFS web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访问</a:t>
            </a: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"/>
          <p:cNvSpPr txBox="1">
            <a:spLocks noChangeArrowheads="1"/>
          </p:cNvSpPr>
          <p:nvPr/>
        </p:nvSpPr>
        <p:spPr bwMode="auto">
          <a:xfrm rot="10800000" flipV="1">
            <a:off x="1121410" y="1475740"/>
            <a:ext cx="10093325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00000"/>
              </a:lnSpc>
              <a:spcAft>
                <a:spcPts val="600"/>
              </a:spcAft>
              <a:buSzPct val="80000"/>
              <a:buNone/>
              <a:defRPr/>
            </a:pP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NameNode web管理端口50070，可以查看文件系统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概况，数据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节点信息，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快照，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目录结构及文件属性等。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10" y="2244090"/>
            <a:ext cx="7992745" cy="43491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09" y="733425"/>
            <a:ext cx="451511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HDFS web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访问</a:t>
            </a: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1121410" y="1195070"/>
            <a:ext cx="11812905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00000"/>
              </a:lnSpc>
              <a:spcAft>
                <a:spcPts val="600"/>
              </a:spcAft>
              <a:buSzPct val="80000"/>
              <a:buNone/>
              <a:defRPr/>
            </a:pP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SecondaryNameNode端口为50090。NameNode入口地址，以及Checkpoint等信息。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10" y="2164715"/>
            <a:ext cx="9106535" cy="391731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6"/>
          <p:cNvSpPr txBox="1"/>
          <p:nvPr/>
        </p:nvSpPr>
        <p:spPr>
          <a:xfrm>
            <a:off x="1113155" y="800100"/>
            <a:ext cx="6336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3.3.1</a:t>
            </a:r>
            <a:r>
              <a:rPr lang="zh-CN" altLang="en-US" sz="2800" b="1" dirty="0"/>
              <a:t>  通过</a:t>
            </a:r>
            <a:r>
              <a:rPr lang="en-US" altLang="zh-CN" sz="2800" b="1" dirty="0"/>
              <a:t>Web Console</a:t>
            </a:r>
            <a:endParaRPr lang="zh-CN" altLang="en-US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1482725"/>
            <a:ext cx="11677650" cy="4975225"/>
          </a:xfrm>
          <a:prstGeom prst="rect">
            <a:avLst/>
          </a:prstGeom>
        </p:spPr>
      </p:pic>
      <p:sp>
        <p:nvSpPr>
          <p:cNvPr id="6" name="文本框 1"/>
          <p:cNvSpPr txBox="1">
            <a:spLocks noChangeArrowheads="1"/>
          </p:cNvSpPr>
          <p:nvPr/>
        </p:nvSpPr>
        <p:spPr bwMode="auto">
          <a:xfrm>
            <a:off x="1121410" y="1195070"/>
            <a:ext cx="11812905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00000"/>
              </a:lnSpc>
              <a:spcAft>
                <a:spcPts val="600"/>
              </a:spcAft>
              <a:buSzPct val="80000"/>
              <a:buNone/>
              <a:defRPr/>
            </a:pPr>
            <a:r>
              <a:rPr lang="en-US" altLang="zh-CN" sz="2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HDFS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启动过程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6"/>
          <p:cNvSpPr txBox="1"/>
          <p:nvPr/>
        </p:nvSpPr>
        <p:spPr>
          <a:xfrm>
            <a:off x="1113155" y="800100"/>
            <a:ext cx="6336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3.3.2</a:t>
            </a:r>
            <a:r>
              <a:rPr lang="zh-CN" altLang="en-US" sz="2800" b="1" dirty="0"/>
              <a:t>  通过</a:t>
            </a:r>
            <a:r>
              <a:rPr lang="en-US" altLang="zh-CN" sz="2800" b="1" dirty="0"/>
              <a:t>Shell</a:t>
            </a:r>
            <a:r>
              <a:rPr lang="zh-CN" altLang="en-US" sz="2800" b="1" dirty="0"/>
              <a:t>命令</a:t>
            </a:r>
          </a:p>
        </p:txBody>
      </p:sp>
      <p:cxnSp>
        <p:nvCxnSpPr>
          <p:cNvPr id="11" name="直接连接符 10"/>
          <p:cNvCxnSpPr/>
          <p:nvPr>
            <p:custDataLst>
              <p:tags r:id="rId1"/>
            </p:custDataLst>
          </p:nvPr>
        </p:nvCxnSpPr>
        <p:spPr>
          <a:xfrm>
            <a:off x="1697990" y="1141095"/>
            <a:ext cx="0" cy="524954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>
            <a:outerShdw blurRad="177800" dist="127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1687830" y="2366645"/>
            <a:ext cx="2839085" cy="682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操作命令</a:t>
            </a:r>
          </a:p>
        </p:txBody>
      </p:sp>
      <p:sp>
        <p:nvSpPr>
          <p:cNvPr id="3" name="椭圆 2"/>
          <p:cNvSpPr/>
          <p:nvPr>
            <p:custDataLst>
              <p:tags r:id="rId3"/>
            </p:custDataLst>
          </p:nvPr>
        </p:nvSpPr>
        <p:spPr>
          <a:xfrm>
            <a:off x="1409065" y="2428875"/>
            <a:ext cx="557530" cy="557530"/>
          </a:xfrm>
          <a:prstGeom prst="ellipse">
            <a:avLst/>
          </a:prstGeom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anose="020B0604020202020204" pitchFamily="34" charset="0"/>
              </a:rPr>
              <a:t>01</a:t>
            </a:r>
            <a:endParaRPr lang="zh-CN" alt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4716780" y="2366645"/>
            <a:ext cx="3964305" cy="68262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r>
              <a:rPr lang="en-US" altLang="zh-CN" dirty="0" err="1">
                <a:sym typeface="Arial" panose="020B0604020202020204" pitchFamily="34" charset="0"/>
              </a:rPr>
              <a:t>hdfs</a:t>
            </a: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dfs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1687830" y="3519170"/>
            <a:ext cx="2839085" cy="682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管理命令</a:t>
            </a:r>
          </a:p>
        </p:txBody>
      </p:sp>
      <p:sp>
        <p:nvSpPr>
          <p:cNvPr id="12" name="椭圆 11"/>
          <p:cNvSpPr/>
          <p:nvPr>
            <p:custDataLst>
              <p:tags r:id="rId6"/>
            </p:custDataLst>
          </p:nvPr>
        </p:nvSpPr>
        <p:spPr>
          <a:xfrm>
            <a:off x="1409065" y="3581400"/>
            <a:ext cx="557530" cy="55753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anose="020B0604020202020204" pitchFamily="34" charset="0"/>
              </a:rPr>
              <a:t>02</a:t>
            </a:r>
            <a:endParaRPr lang="zh-CN" alt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>
            <a:off x="4716780" y="3519170"/>
            <a:ext cx="3964305" cy="68262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hdfs dfsadmin</a:t>
            </a:r>
          </a:p>
        </p:txBody>
      </p:sp>
      <p:sp>
        <p:nvSpPr>
          <p:cNvPr id="16" name="矩形 15"/>
          <p:cNvSpPr/>
          <p:nvPr>
            <p:custDataLst>
              <p:tags r:id="rId8"/>
            </p:custDataLst>
          </p:nvPr>
        </p:nvSpPr>
        <p:spPr>
          <a:xfrm>
            <a:off x="1687830" y="4671695"/>
            <a:ext cx="2839085" cy="6826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其他</a:t>
            </a:r>
          </a:p>
        </p:txBody>
      </p:sp>
      <p:sp>
        <p:nvSpPr>
          <p:cNvPr id="17" name="椭圆 16"/>
          <p:cNvSpPr/>
          <p:nvPr>
            <p:custDataLst>
              <p:tags r:id="rId9"/>
            </p:custDataLst>
          </p:nvPr>
        </p:nvSpPr>
        <p:spPr>
          <a:xfrm>
            <a:off x="1409065" y="4734560"/>
            <a:ext cx="557530" cy="557530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anose="020B0604020202020204" pitchFamily="34" charset="0"/>
              </a:rPr>
              <a:t>03</a:t>
            </a:r>
            <a:endParaRPr lang="zh-CN" alt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>
            <p:custDataLst>
              <p:tags r:id="rId10"/>
            </p:custDataLst>
          </p:nvPr>
        </p:nvSpPr>
        <p:spPr>
          <a:xfrm>
            <a:off x="4716780" y="4569460"/>
            <a:ext cx="3964305" cy="199834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namenode -format</a:t>
            </a:r>
          </a:p>
          <a:p>
            <a:r>
              <a:rPr lang="en-US" altLang="zh-CN" dirty="0">
                <a:sym typeface="Arial" panose="020B0604020202020204" pitchFamily="34" charset="0"/>
              </a:rPr>
              <a:t>hdfs zkfc</a:t>
            </a:r>
          </a:p>
          <a:p>
            <a:r>
              <a:rPr lang="en-US" altLang="zh-CN" dirty="0">
                <a:solidFill>
                  <a:srgbClr val="FF0000"/>
                </a:solidFill>
                <a:sym typeface="Arial" panose="020B0604020202020204" pitchFamily="34" charset="0"/>
              </a:rPr>
              <a:t>hdfs fsck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en-US" altLang="zh-CN" dirty="0">
                <a:sym typeface="Arial" panose="020B0604020202020204" pitchFamily="34" charset="0"/>
              </a:rPr>
              <a:t>hdfs balancer</a:t>
            </a:r>
          </a:p>
          <a:p>
            <a:r>
              <a:rPr lang="en-US" altLang="zh-CN" dirty="0">
                <a:solidFill>
                  <a:srgbClr val="FF0000"/>
                </a:solidFill>
                <a:sym typeface="Arial" panose="020B0604020202020204" pitchFamily="34" charset="0"/>
              </a:rPr>
              <a:t>hdfs oiv</a:t>
            </a:r>
          </a:p>
          <a:p>
            <a:r>
              <a:rPr lang="en-US" altLang="zh-CN" dirty="0">
                <a:solidFill>
                  <a:srgbClr val="FF0000"/>
                </a:solidFill>
                <a:sym typeface="Arial" panose="020B0604020202020204" pitchFamily="34" charset="0"/>
              </a:rPr>
              <a:t>hdfs oev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en-US" altLang="zh-CN" dirty="0">
                <a:sym typeface="Arial" panose="020B0604020202020204" pitchFamily="34" charset="0"/>
              </a:rPr>
              <a:t>hdfs snapshotDiff  </a:t>
            </a:r>
            <a:r>
              <a:rPr lang="zh-CN" altLang="en-US" dirty="0">
                <a:sym typeface="Arial" panose="020B0604020202020204" pitchFamily="34" charset="0"/>
              </a:rPr>
              <a:t>比较快照</a:t>
            </a:r>
          </a:p>
          <a:p>
            <a:r>
              <a:rPr lang="zh-CN" altLang="en-US" dirty="0">
                <a:sym typeface="Arial" panose="020B0604020202020204" pitchFamily="34" charset="0"/>
              </a:rPr>
              <a:t>lsSnapshottableDir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6"/>
          <p:cNvSpPr txBox="1"/>
          <p:nvPr/>
        </p:nvSpPr>
        <p:spPr>
          <a:xfrm>
            <a:off x="1113155" y="800100"/>
            <a:ext cx="6336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3.3.2</a:t>
            </a:r>
            <a:r>
              <a:rPr lang="zh-CN" altLang="en-US" sz="2800" b="1" dirty="0"/>
              <a:t>  通过</a:t>
            </a:r>
            <a:r>
              <a:rPr lang="en-US" altLang="zh-CN" sz="2800" b="1" dirty="0"/>
              <a:t>Shell</a:t>
            </a:r>
            <a:r>
              <a:rPr lang="zh-CN" altLang="en-US" sz="2800" b="1" dirty="0"/>
              <a:t>命令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983725"/>
              </p:ext>
            </p:extLst>
          </p:nvPr>
        </p:nvGraphicFramePr>
        <p:xfrm>
          <a:off x="9393238" y="2736850"/>
          <a:ext cx="143351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包装程序外壳对象" showAsIcon="1" r:id="rId4" imgW="658080" imgH="439560" progId="Package">
                  <p:embed/>
                </p:oleObj>
              </mc:Choice>
              <mc:Fallback>
                <p:oleObj name="包装程序外壳对象" showAsIcon="1" r:id="rId4" imgW="658080" imgH="439560" progId="Package">
                  <p:embed/>
                  <p:pic>
                    <p:nvPicPr>
                      <p:cNvPr id="3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93238" y="2736850"/>
                        <a:ext cx="1433512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39445" y="1416685"/>
            <a:ext cx="681037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hadoop@node1:~$ hdfs dfs </a:t>
            </a:r>
          </a:p>
          <a:p>
            <a:r>
              <a:rPr lang="zh-CN" altLang="en-US" sz="1600" dirty="0"/>
              <a:t>	[-appendToFile &lt;localsrc&gt; ... &lt;dst&gt;]</a:t>
            </a:r>
          </a:p>
          <a:p>
            <a:r>
              <a:rPr lang="zh-CN" altLang="en-US" sz="1600" dirty="0"/>
              <a:t>	[-cat [-ignoreCrc] &lt;src&gt; ...]</a:t>
            </a:r>
          </a:p>
          <a:p>
            <a:r>
              <a:rPr lang="zh-CN" altLang="en-US" sz="1600" dirty="0"/>
              <a:t>	[-checksum &lt;src&gt; ...]</a:t>
            </a:r>
          </a:p>
          <a:p>
            <a:r>
              <a:rPr lang="zh-CN" altLang="en-US" sz="1600" dirty="0"/>
              <a:t>	[-chgrp [-R] GROUP PATH...]</a:t>
            </a:r>
          </a:p>
          <a:p>
            <a:r>
              <a:rPr lang="zh-CN" altLang="en-US" sz="1600" dirty="0"/>
              <a:t>	[-chmod [-R] &lt;MODE[,MODE]... | OCTALMODE&gt; PATH...]</a:t>
            </a:r>
          </a:p>
          <a:p>
            <a:r>
              <a:rPr lang="zh-CN" altLang="en-US" sz="1600" dirty="0"/>
              <a:t>	[-chown [-R] [OWNER][:[GROUP]] PATH...]</a:t>
            </a:r>
          </a:p>
          <a:p>
            <a:r>
              <a:rPr lang="zh-CN" altLang="en-US" sz="1600" dirty="0"/>
              <a:t>	[-copyFromLocal [-f] [-p] [-l] &lt;localsrc&gt; ... &lt;dst&gt;]</a:t>
            </a:r>
          </a:p>
          <a:p>
            <a:r>
              <a:rPr lang="zh-CN" altLang="en-US" sz="1600" dirty="0"/>
              <a:t>	[-copyToLocal [-p] [-ignoreCrc] [-crc] &lt;src&gt; ... &lt;localdst&gt;]</a:t>
            </a:r>
          </a:p>
          <a:p>
            <a:r>
              <a:rPr lang="zh-CN" altLang="en-US" sz="1600" dirty="0"/>
              <a:t>	[-count [-q] [-h] &lt;path&gt; ...]</a:t>
            </a:r>
          </a:p>
          <a:p>
            <a:r>
              <a:rPr lang="zh-CN" altLang="en-US" sz="1600" dirty="0"/>
              <a:t>	[-cp [-f] [-p | -p[topax]] &lt;src&gt; ... &lt;dst&gt;]</a:t>
            </a:r>
          </a:p>
          <a:p>
            <a:r>
              <a:rPr lang="zh-CN" altLang="en-US" sz="1600" dirty="0"/>
              <a:t>	[-createSnapshot &lt;snapshotDir&gt; [&lt;snapshotName&gt;]]</a:t>
            </a:r>
          </a:p>
          <a:p>
            <a:r>
              <a:rPr lang="zh-CN" altLang="en-US" sz="1600" dirty="0"/>
              <a:t>	[-deleteSnapshot &lt;snapshotDir&gt; &lt;snapshotName&gt;]</a:t>
            </a:r>
          </a:p>
          <a:p>
            <a:r>
              <a:rPr lang="zh-CN" altLang="en-US" sz="1600" dirty="0"/>
              <a:t>	[-df [-h] [&lt;path&gt; ...]]</a:t>
            </a:r>
          </a:p>
          <a:p>
            <a:r>
              <a:rPr lang="zh-CN" altLang="en-US" sz="1600" dirty="0"/>
              <a:t>	[-du [-s] [-h] &lt;path&gt; ...]</a:t>
            </a:r>
          </a:p>
          <a:p>
            <a:r>
              <a:rPr lang="zh-CN" altLang="en-US" sz="1600" dirty="0"/>
              <a:t>	[-expunge]    </a:t>
            </a:r>
            <a:r>
              <a:rPr lang="zh-CN" altLang="en-US" sz="1600" dirty="0">
                <a:solidFill>
                  <a:srgbClr val="FF0000"/>
                </a:solidFill>
              </a:rPr>
              <a:t> （清空回收站）</a:t>
            </a:r>
          </a:p>
          <a:p>
            <a:r>
              <a:rPr lang="zh-CN" altLang="en-US" sz="1600" dirty="0"/>
              <a:t>	[-find &lt;path&gt; ... &lt;expression&gt; ...]</a:t>
            </a:r>
          </a:p>
          <a:p>
            <a:r>
              <a:rPr lang="zh-CN" altLang="en-US" sz="1600" dirty="0"/>
              <a:t>	[-get [-p] [-ignoreCrc] [-crc] &lt;src&gt; ... &lt;localdst&gt;]</a:t>
            </a:r>
          </a:p>
          <a:p>
            <a:r>
              <a:rPr lang="zh-CN" altLang="en-US" sz="1600" dirty="0"/>
              <a:t>	[-getfacl [-R] &lt;path&gt;]</a:t>
            </a:r>
          </a:p>
          <a:p>
            <a:r>
              <a:rPr lang="zh-CN" altLang="en-US" sz="1600" dirty="0"/>
              <a:t>	[-getfattr [-R] {-n name | -d} [-e en] &lt;path&gt;]  </a:t>
            </a:r>
            <a:r>
              <a:rPr lang="zh-CN" altLang="en-US" sz="1600" dirty="0">
                <a:solidFill>
                  <a:srgbClr val="FF0000"/>
                </a:solidFill>
              </a:rPr>
              <a:t>（获取文件扩展属性）</a:t>
            </a:r>
            <a:endParaRPr lang="zh-CN" altLang="en-US" sz="1600" dirty="0"/>
          </a:p>
          <a:p>
            <a:r>
              <a:rPr lang="zh-CN" altLang="en-US" sz="1600" dirty="0"/>
              <a:t>	[-getmerge [-nl] &lt;src&gt; &lt;localdst&gt;]</a:t>
            </a:r>
          </a:p>
          <a:p>
            <a:r>
              <a:rPr lang="zh-CN" altLang="en-US" sz="1600" dirty="0"/>
              <a:t>	[-help [cmd ...]]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74742" y="1995805"/>
            <a:ext cx="5347879" cy="3246556"/>
            <a:chOff x="5726" y="2576"/>
            <a:chExt cx="4993" cy="3031"/>
          </a:xfrm>
        </p:grpSpPr>
        <p:sp>
          <p:nvSpPr>
            <p:cNvPr id="12" name="TextBox 11"/>
            <p:cNvSpPr txBox="1"/>
            <p:nvPr/>
          </p:nvSpPr>
          <p:spPr>
            <a:xfrm>
              <a:off x="6066" y="2689"/>
              <a:ext cx="4653" cy="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endPara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/>
              <a:endParaRPr lang="en-US" altLang="zh-CN" sz="2800" b="1" dirty="0">
                <a:solidFill>
                  <a:srgbClr val="080808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 algn="ctr"/>
              <a:r>
                <a:rPr lang="en-US" altLang="zh-CN" sz="3600" b="1" dirty="0">
                  <a:solidFill>
                    <a:srgbClr val="B22F33"/>
                  </a:solidFill>
                  <a:latin typeface="微软雅黑" panose="020B0503020204020204" charset="-122"/>
                  <a:ea typeface="微软雅黑" panose="020B0503020204020204" charset="-122"/>
                </a:rPr>
                <a:t>HDFS</a:t>
              </a:r>
              <a:r>
                <a:rPr lang="zh-CN" altLang="en-US" sz="3600" b="1" dirty="0">
                  <a:solidFill>
                    <a:srgbClr val="B22F33"/>
                  </a:solidFill>
                  <a:latin typeface="微软雅黑" panose="020B0503020204020204" charset="-122"/>
                  <a:ea typeface="微软雅黑" panose="020B0503020204020204" charset="-122"/>
                </a:rPr>
                <a:t>概述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5726" y="2576"/>
              <a:ext cx="0" cy="3031"/>
            </a:xfrm>
            <a:prstGeom prst="line">
              <a:avLst/>
            </a:prstGeom>
            <a:ln w="1270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78"/>
          <p:cNvSpPr/>
          <p:nvPr/>
        </p:nvSpPr>
        <p:spPr>
          <a:xfrm>
            <a:off x="1651000" y="2368550"/>
            <a:ext cx="2407920" cy="2408555"/>
          </a:xfrm>
          <a:prstGeom prst="flowChartDecision">
            <a:avLst/>
          </a:prstGeom>
          <a:solidFill>
            <a:srgbClr val="B23033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3" name="Flowchart: Decision 79"/>
          <p:cNvSpPr/>
          <p:nvPr/>
        </p:nvSpPr>
        <p:spPr>
          <a:xfrm>
            <a:off x="1651000" y="2585085"/>
            <a:ext cx="2407920" cy="2408555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5" name="TextBox 93"/>
          <p:cNvSpPr txBox="1"/>
          <p:nvPr/>
        </p:nvSpPr>
        <p:spPr>
          <a:xfrm>
            <a:off x="2351405" y="3418205"/>
            <a:ext cx="1007110" cy="74168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r>
              <a:rPr lang="en-US" altLang="zh-CN" sz="44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rPr>
              <a:t>0 1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6"/>
          <p:cNvSpPr txBox="1"/>
          <p:nvPr/>
        </p:nvSpPr>
        <p:spPr>
          <a:xfrm>
            <a:off x="1113155" y="800100"/>
            <a:ext cx="6336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3.3.2</a:t>
            </a:r>
            <a:r>
              <a:rPr lang="zh-CN" altLang="en-US" sz="2800" b="1" dirty="0"/>
              <a:t>  通过</a:t>
            </a:r>
            <a:r>
              <a:rPr lang="en-US" altLang="zh-CN" sz="2800" b="1" dirty="0"/>
              <a:t>Shell</a:t>
            </a:r>
            <a:r>
              <a:rPr lang="zh-CN" altLang="en-US" sz="2800" b="1" dirty="0"/>
              <a:t>命令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397823"/>
              </p:ext>
            </p:extLst>
          </p:nvPr>
        </p:nvGraphicFramePr>
        <p:xfrm>
          <a:off x="8555038" y="3706813"/>
          <a:ext cx="19843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包装程序外壳对象" showAsIcon="1" r:id="rId4" imgW="1019160" imgH="439560" progId="Package">
                  <p:embed/>
                </p:oleObj>
              </mc:Choice>
              <mc:Fallback>
                <p:oleObj name="包装程序外壳对象" showAsIcon="1" r:id="rId4" imgW="1019160" imgH="439560" progId="Package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55038" y="3706813"/>
                        <a:ext cx="1984375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64845" y="1322070"/>
            <a:ext cx="8042910" cy="533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hadoop@node1:~$ hdfs dfsadmin</a:t>
            </a:r>
          </a:p>
          <a:p>
            <a:r>
              <a:rPr lang="zh-CN" altLang="en-US" sz="1100" dirty="0"/>
              <a:t>	[-report [-live] [-dead] [-decommissioning]]</a:t>
            </a:r>
          </a:p>
          <a:p>
            <a:r>
              <a:rPr lang="zh-CN" altLang="en-US" sz="1100" dirty="0"/>
              <a:t>	[-safemode &lt;enter | leave | get | wait&gt;]</a:t>
            </a:r>
          </a:p>
          <a:p>
            <a:r>
              <a:rPr lang="zh-CN" altLang="en-US" sz="1100" dirty="0"/>
              <a:t>	[-saveNamespace]</a:t>
            </a:r>
          </a:p>
          <a:p>
            <a:r>
              <a:rPr lang="zh-CN" altLang="en-US" sz="1100" dirty="0"/>
              <a:t>	[-rollEdits]</a:t>
            </a:r>
          </a:p>
          <a:p>
            <a:r>
              <a:rPr lang="zh-CN" altLang="en-US" sz="1100" dirty="0"/>
              <a:t>	[-restoreFailedStorage true|false|check]</a:t>
            </a:r>
          </a:p>
          <a:p>
            <a:r>
              <a:rPr lang="zh-CN" altLang="en-US" sz="1100" dirty="0"/>
              <a:t>	[-refreshNodes]</a:t>
            </a:r>
          </a:p>
          <a:p>
            <a:r>
              <a:rPr lang="zh-CN" altLang="en-US" sz="1100" dirty="0"/>
              <a:t>	[-setQuota &lt;quota&gt; &lt;dirname&gt;...&lt;dirname&gt;]</a:t>
            </a:r>
          </a:p>
          <a:p>
            <a:r>
              <a:rPr lang="zh-CN" altLang="en-US" sz="1100" dirty="0"/>
              <a:t>	[-clrQuota &lt;dirname&gt;...&lt;dirname&gt;]</a:t>
            </a:r>
          </a:p>
          <a:p>
            <a:r>
              <a:rPr lang="zh-CN" altLang="en-US" sz="1100" dirty="0"/>
              <a:t>	[-setSpaceQuota &lt;quota&gt; [-storageType &lt;storagetype&gt;] &lt;dirname&gt;...&lt;dirname&gt;]</a:t>
            </a:r>
          </a:p>
          <a:p>
            <a:r>
              <a:rPr lang="zh-CN" altLang="en-US" sz="1100" dirty="0"/>
              <a:t>	[-clrSpaceQuota [-storageType &lt;storagetype&gt;] &lt;dirname&gt;...&lt;dirname&gt;]</a:t>
            </a:r>
          </a:p>
          <a:p>
            <a:r>
              <a:rPr lang="zh-CN" altLang="en-US" sz="1100" dirty="0"/>
              <a:t>	[-finalizeUpgrade]</a:t>
            </a:r>
          </a:p>
          <a:p>
            <a:r>
              <a:rPr lang="zh-CN" altLang="en-US" sz="1100" dirty="0"/>
              <a:t>	[-rollingUpgrade [&lt;query|prepare|finalize&gt;]]</a:t>
            </a:r>
          </a:p>
          <a:p>
            <a:r>
              <a:rPr lang="zh-CN" altLang="en-US" sz="1100" dirty="0"/>
              <a:t>	[-refreshServiceAcl]</a:t>
            </a:r>
          </a:p>
          <a:p>
            <a:r>
              <a:rPr lang="zh-CN" altLang="en-US" sz="1100" dirty="0"/>
              <a:t>	[-refreshUserToGroupsMappings]</a:t>
            </a:r>
          </a:p>
          <a:p>
            <a:r>
              <a:rPr lang="zh-CN" altLang="en-US" sz="1100" dirty="0"/>
              <a:t>	[-refreshSuperUserGroupsConfiguration]</a:t>
            </a:r>
          </a:p>
          <a:p>
            <a:r>
              <a:rPr lang="zh-CN" altLang="en-US" sz="1100" dirty="0"/>
              <a:t>	[-refreshCallQueue]</a:t>
            </a:r>
          </a:p>
          <a:p>
            <a:r>
              <a:rPr lang="zh-CN" altLang="en-US" sz="1100" dirty="0"/>
              <a:t>	[-refresh &lt;host:ipc_port&gt; &lt;key&gt; [arg1..argn]</a:t>
            </a:r>
          </a:p>
          <a:p>
            <a:r>
              <a:rPr lang="zh-CN" altLang="en-US" sz="1100" dirty="0"/>
              <a:t>	[-reconfig &lt;datanode|...&gt; &lt;host:ipc_port&gt; &lt;start|status&gt;]</a:t>
            </a:r>
          </a:p>
          <a:p>
            <a:r>
              <a:rPr lang="zh-CN" altLang="en-US" sz="1100" dirty="0"/>
              <a:t>	[-printTopology]</a:t>
            </a:r>
          </a:p>
          <a:p>
            <a:r>
              <a:rPr lang="zh-CN" altLang="en-US" sz="1100" dirty="0"/>
              <a:t>	[-refreshNamenodes datanode_host:ipc_port]</a:t>
            </a:r>
          </a:p>
          <a:p>
            <a:r>
              <a:rPr lang="zh-CN" altLang="en-US" sz="1100" dirty="0"/>
              <a:t>	[-deleteBlockPool datanode_host:ipc_port blockpoolId [force]]</a:t>
            </a:r>
          </a:p>
          <a:p>
            <a:r>
              <a:rPr lang="zh-CN" altLang="en-US" sz="1100" dirty="0"/>
              <a:t>	[-setBalancerBandwidth &lt;bandwidth in bytes per second&gt;]</a:t>
            </a:r>
          </a:p>
          <a:p>
            <a:r>
              <a:rPr lang="zh-CN" altLang="en-US" sz="1100" dirty="0"/>
              <a:t>	[-fetchImage &lt;local directory&gt;]</a:t>
            </a:r>
          </a:p>
          <a:p>
            <a:r>
              <a:rPr lang="zh-CN" altLang="en-US" sz="1100" dirty="0"/>
              <a:t>	[-allowSnapshot &lt;snapshotDir&gt;]</a:t>
            </a:r>
          </a:p>
          <a:p>
            <a:r>
              <a:rPr lang="zh-CN" altLang="en-US" sz="1100" dirty="0"/>
              <a:t>	[-disallowSnapshot &lt;snapshotDir&gt;]</a:t>
            </a:r>
          </a:p>
          <a:p>
            <a:r>
              <a:rPr lang="zh-CN" altLang="en-US" sz="1100" dirty="0"/>
              <a:t>	[-shutdownDatanode &lt;datanode_host:ipc_port&gt; [upgrade]]</a:t>
            </a:r>
          </a:p>
          <a:p>
            <a:r>
              <a:rPr lang="zh-CN" altLang="en-US" sz="1100" dirty="0"/>
              <a:t>	[-getDatanodeInfo &lt;datanode_host:ipc_port&gt;]</a:t>
            </a:r>
          </a:p>
          <a:p>
            <a:r>
              <a:rPr lang="zh-CN" altLang="en-US" sz="1100" dirty="0"/>
              <a:t>	[-metasave filename]</a:t>
            </a:r>
          </a:p>
          <a:p>
            <a:r>
              <a:rPr lang="zh-CN" altLang="en-US" sz="1100" dirty="0"/>
              <a:t>	[-triggerBlockReport [-incremental] &lt;datanode_host:ipc_port&gt;]</a:t>
            </a:r>
          </a:p>
          <a:p>
            <a:r>
              <a:rPr lang="zh-CN" altLang="en-US" sz="1100" dirty="0"/>
              <a:t>	[-help [cmd]]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09" y="733425"/>
            <a:ext cx="451511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HDFS Shell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命令举例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120775" y="1304290"/>
            <a:ext cx="10493375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示例：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hdfs dfs -ls &lt;path&gt;: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显示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&lt;path&gt;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指定的文件的详细信息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10" y="2639695"/>
            <a:ext cx="8514080" cy="10953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09" y="733425"/>
            <a:ext cx="451511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HDFS Shell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命令</a:t>
            </a: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120775" y="1304290"/>
            <a:ext cx="104933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sym typeface="+mn-ea"/>
              </a:rPr>
              <a:t>hadoop fs -mkdir &lt;path&gt;:</a:t>
            </a:r>
            <a:r>
              <a:rPr lang="zh-CN" altLang="zh-CN" dirty="0">
                <a:latin typeface="Arial" panose="020B0604020202020204" pitchFamily="34" charset="0"/>
                <a:sym typeface="+mn-ea"/>
              </a:rPr>
              <a:t>创建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&lt;path&gt;</a:t>
            </a:r>
            <a:r>
              <a:rPr lang="zh-CN" altLang="zh-CN" dirty="0">
                <a:latin typeface="Arial" panose="020B0604020202020204" pitchFamily="34" charset="0"/>
                <a:sym typeface="+mn-ea"/>
              </a:rPr>
              <a:t>指定的文件夹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  <a:sym typeface="+mn-ea"/>
              </a:rPr>
              <a:t>hadoop fs -rmdir &lt;path&gt;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：删除文件夹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20775" y="1949450"/>
            <a:ext cx="10283190" cy="19570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410" y="4069080"/>
            <a:ext cx="10634980" cy="206946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09" y="733425"/>
            <a:ext cx="451511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HDFS Java API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1121409" y="1389203"/>
            <a:ext cx="9660321" cy="4431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spcAft>
                <a:spcPts val="600"/>
              </a:spcAft>
              <a:buSzPct val="80000"/>
              <a:buBlip>
                <a:blip r:embed="rId2"/>
              </a:buBlip>
              <a:defRPr/>
            </a:pP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Configuration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</a:t>
            </a:r>
          </a:p>
          <a:p>
            <a:pPr marL="685800" lvl="1" indent="-228600">
              <a:lnSpc>
                <a:spcPct val="150000"/>
              </a:lnSpc>
              <a:spcAft>
                <a:spcPts val="600"/>
              </a:spcAft>
              <a:buSzPct val="80000"/>
              <a:buBlip>
                <a:blip r:embed="rId2"/>
              </a:buBlip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该类的对象封装了配置信息</a:t>
            </a:r>
          </a:p>
          <a:p>
            <a:pPr marL="228600" indent="-228600">
              <a:lnSpc>
                <a:spcPct val="150000"/>
              </a:lnSpc>
              <a:spcAft>
                <a:spcPts val="600"/>
              </a:spcAft>
              <a:buSzPct val="80000"/>
              <a:buBlip>
                <a:blip r:embed="rId2"/>
              </a:buBlip>
              <a:defRPr/>
            </a:pPr>
            <a:r>
              <a:rPr lang="en-US" altLang="zh-CN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FileSystem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</a:t>
            </a:r>
          </a:p>
          <a:p>
            <a:pPr marL="685800" lvl="1" indent="-228600">
              <a:lnSpc>
                <a:spcPct val="150000"/>
              </a:lnSpc>
              <a:spcAft>
                <a:spcPts val="600"/>
              </a:spcAft>
              <a:buSzPct val="80000"/>
              <a:buBlip>
                <a:blip r:embed="rId2"/>
              </a:buBlip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文件系统类，可使用该类的方法树对文件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目录进行操作，一般通过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FileSystem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的静态方法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获得一个文件系统对象</a:t>
            </a:r>
          </a:p>
          <a:p>
            <a:pPr marL="228600" indent="-228600">
              <a:lnSpc>
                <a:spcPct val="150000"/>
              </a:lnSpc>
              <a:spcAft>
                <a:spcPts val="600"/>
              </a:spcAft>
              <a:buSzPct val="80000"/>
              <a:buBlip>
                <a:blip r:embed="rId2"/>
              </a:buBlip>
              <a:defRPr/>
            </a:pP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FSDataInputStream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FSDataOutputStream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</a:t>
            </a:r>
          </a:p>
          <a:p>
            <a:pPr marL="685800" lvl="1" indent="-228600">
              <a:lnSpc>
                <a:spcPct val="150000"/>
              </a:lnSpc>
              <a:spcAft>
                <a:spcPts val="600"/>
              </a:spcAft>
              <a:buSzPct val="80000"/>
              <a:buBlip>
                <a:blip r:embed="rId2"/>
              </a:buBlip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HDFS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中的输入输出流。分别通过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FileSystem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open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方法和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create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方法获得</a:t>
            </a:r>
          </a:p>
          <a:p>
            <a:pPr marL="228600" indent="-228600">
              <a:lnSpc>
                <a:spcPct val="150000"/>
              </a:lnSpc>
              <a:spcAft>
                <a:spcPts val="600"/>
              </a:spcAft>
              <a:buSzPct val="80000"/>
              <a:buBlip>
                <a:blip r:embed="rId2"/>
              </a:buBlip>
              <a:defRPr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以上类均来自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包：</a:t>
            </a:r>
            <a:r>
              <a:rPr lang="en-US" altLang="zh-CN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org.apache.hadoop.fs</a:t>
            </a:r>
            <a:endParaRPr lang="en-US" altLang="zh-CN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/>
          <p:cNvSpPr txBox="1"/>
          <p:nvPr/>
        </p:nvSpPr>
        <p:spPr>
          <a:xfrm>
            <a:off x="1113155" y="800100"/>
            <a:ext cx="6336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3.3.3</a:t>
            </a:r>
            <a:r>
              <a:rPr lang="zh-CN" altLang="en-US" sz="2800" b="1" dirty="0"/>
              <a:t>  通过</a:t>
            </a:r>
            <a:r>
              <a:rPr lang="en-US" altLang="zh-CN" sz="2800" b="1" dirty="0"/>
              <a:t>JAVA API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85540" y="2275840"/>
            <a:ext cx="3615690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添加依赖：</a:t>
            </a:r>
          </a:p>
          <a:p>
            <a:r>
              <a:rPr lang="zh-CN" altLang="en-US"/>
              <a:t>hadoop-client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31835" y="2275840"/>
            <a:ext cx="2948305" cy="1198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实战开发：</a:t>
            </a:r>
            <a:endParaRPr lang="en-US" altLang="zh-CN"/>
          </a:p>
          <a:p>
            <a:r>
              <a:rPr lang="en-US" altLang="zh-CN"/>
              <a:t>TestUpload</a:t>
            </a:r>
          </a:p>
          <a:p>
            <a:r>
              <a:rPr lang="en-US" altLang="zh-CN"/>
              <a:t>TestDownload</a:t>
            </a:r>
          </a:p>
          <a:p>
            <a:r>
              <a:rPr lang="en-US" altLang="zh-CN"/>
              <a:t>TestMetaData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685540" y="3106420"/>
            <a:ext cx="361569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查看http://mvnrepository.com/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67765" y="2275840"/>
            <a:ext cx="1418590" cy="922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开发环境：</a:t>
            </a:r>
            <a:endParaRPr lang="en-US" altLang="zh-CN"/>
          </a:p>
          <a:p>
            <a:r>
              <a:rPr lang="en-US" altLang="zh-CN"/>
              <a:t>maven</a:t>
            </a:r>
            <a:endParaRPr lang="zh-CN" altLang="en-US"/>
          </a:p>
          <a:p>
            <a:r>
              <a:rPr lang="en-US" altLang="zh-CN"/>
              <a:t>IDEA/Eclipse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78910" y="5981065"/>
            <a:ext cx="7301230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上传运行：</a:t>
            </a:r>
          </a:p>
          <a:p>
            <a:r>
              <a:rPr lang="en-US" altLang="zh-CN"/>
              <a:t>hadoop jar hdfs-1.0-SNAPSHOT.jar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/>
              <a:t>/local/1.mp4  /hdfs/1.mp4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978910" y="4784725"/>
            <a:ext cx="7301230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构建：</a:t>
            </a:r>
          </a:p>
          <a:p>
            <a:r>
              <a:rPr lang="en-US" altLang="zh-CN"/>
              <a:t>mvn package</a:t>
            </a:r>
          </a:p>
        </p:txBody>
      </p:sp>
      <p:sp>
        <p:nvSpPr>
          <p:cNvPr id="11" name="右箭头 10"/>
          <p:cNvSpPr/>
          <p:nvPr/>
        </p:nvSpPr>
        <p:spPr>
          <a:xfrm>
            <a:off x="2705735" y="2555875"/>
            <a:ext cx="765175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7442835" y="2555875"/>
            <a:ext cx="765175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9480550" y="3838575"/>
            <a:ext cx="292100" cy="946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9536430" y="5577840"/>
            <a:ext cx="236220" cy="403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906242"/>
              </p:ext>
            </p:extLst>
          </p:nvPr>
        </p:nvGraphicFramePr>
        <p:xfrm>
          <a:off x="1543050" y="5360988"/>
          <a:ext cx="66833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包装程序外壳对象" showAsIcon="1" r:id="rId4" imgW="457920" imgH="439560" progId="Package">
                  <p:embed/>
                </p:oleObj>
              </mc:Choice>
              <mc:Fallback>
                <p:oleObj name="包装程序外壳对象" showAsIcon="1" r:id="rId4" imgW="457920" imgH="439560" progId="Package">
                  <p:embed/>
                  <p:pic>
                    <p:nvPicPr>
                      <p:cNvPr id="7" name="对象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3050" y="5360988"/>
                        <a:ext cx="668338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32016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HDFS Java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程序举例</a:t>
            </a: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1121409" y="1193623"/>
            <a:ext cx="9660321" cy="52080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将本地文件拷贝到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HDFS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</a:t>
            </a:r>
          </a:p>
          <a:p>
            <a:pPr marL="1257300" lvl="3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SzPct val="80000"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Configuration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config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=new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Configuartion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();</a:t>
            </a:r>
          </a:p>
          <a:p>
            <a:pPr marL="1257300" lvl="3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SzPct val="80000"/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FileSystem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hdfs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FileSystem.get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config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);</a:t>
            </a:r>
          </a:p>
          <a:p>
            <a:pPr marL="1257300" lvl="3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SzPct val="80000"/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Path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srcPath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= new Path(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srcFile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);</a:t>
            </a:r>
          </a:p>
          <a:p>
            <a:pPr marL="1257300" lvl="3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SzPct val="80000"/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Path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dstPath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= new Path(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dstFile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);</a:t>
            </a:r>
          </a:p>
          <a:p>
            <a:pPr marL="1257300" lvl="3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SzPct val="80000"/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hdfs.copyFromLocalFile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srcPath,dstPath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);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HDFS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文件</a:t>
            </a:r>
          </a:p>
          <a:p>
            <a:pPr marL="1257300" lvl="3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SzPct val="80000"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Configuration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config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=new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Configuartion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();</a:t>
            </a:r>
          </a:p>
          <a:p>
            <a:pPr marL="1257300" lvl="3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SzPct val="80000"/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FileSystem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hdfs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FileSystem.get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config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);</a:t>
            </a:r>
          </a:p>
          <a:p>
            <a:pPr marL="1257300" lvl="3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SzPct val="80000"/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Path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path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= new Path(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fileName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);</a:t>
            </a:r>
          </a:p>
          <a:p>
            <a:pPr marL="1257300" lvl="3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SzPct val="80000"/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FSDataOutputStream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outputStream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hdfs.create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(path);</a:t>
            </a:r>
          </a:p>
          <a:p>
            <a:pPr marL="1257300" lvl="3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SzPct val="80000"/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//byte[] buff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，文件内容</a:t>
            </a:r>
          </a:p>
          <a:p>
            <a:pPr marL="1257300" lvl="3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SzPct val="80000"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outputStream.write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(buff,0,buff.length);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74742" y="1995805"/>
            <a:ext cx="5347879" cy="3246556"/>
            <a:chOff x="5726" y="2576"/>
            <a:chExt cx="4993" cy="3031"/>
          </a:xfrm>
        </p:grpSpPr>
        <p:sp>
          <p:nvSpPr>
            <p:cNvPr id="12" name="TextBox 11"/>
            <p:cNvSpPr txBox="1"/>
            <p:nvPr/>
          </p:nvSpPr>
          <p:spPr>
            <a:xfrm>
              <a:off x="6066" y="2689"/>
              <a:ext cx="4653" cy="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endPara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/>
              <a:endParaRPr lang="en-US" altLang="zh-CN" sz="2800" b="1" dirty="0">
                <a:solidFill>
                  <a:srgbClr val="080808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 algn="ctr"/>
              <a:r>
                <a:rPr lang="en-US" altLang="zh-CN" sz="3600" b="1" dirty="0">
                  <a:solidFill>
                    <a:srgbClr val="B22F33"/>
                  </a:solidFill>
                  <a:latin typeface="微软雅黑" panose="020B0503020204020204" charset="-122"/>
                  <a:ea typeface="微软雅黑" panose="020B0503020204020204" charset="-122"/>
                </a:rPr>
                <a:t>HDFS</a:t>
              </a:r>
              <a:r>
                <a:rPr lang="zh-CN" altLang="en-US" sz="3600" b="1" dirty="0">
                  <a:solidFill>
                    <a:srgbClr val="B22F33"/>
                  </a:solidFill>
                  <a:latin typeface="微软雅黑" panose="020B0503020204020204" charset="-122"/>
                  <a:ea typeface="微软雅黑" panose="020B0503020204020204" charset="-122"/>
                </a:rPr>
                <a:t>工作原理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5726" y="2576"/>
              <a:ext cx="0" cy="3031"/>
            </a:xfrm>
            <a:prstGeom prst="line">
              <a:avLst/>
            </a:prstGeom>
            <a:ln w="1270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78"/>
          <p:cNvSpPr/>
          <p:nvPr/>
        </p:nvSpPr>
        <p:spPr>
          <a:xfrm>
            <a:off x="1651000" y="2368550"/>
            <a:ext cx="2407920" cy="2408555"/>
          </a:xfrm>
          <a:prstGeom prst="flowChartDecision">
            <a:avLst/>
          </a:prstGeom>
          <a:solidFill>
            <a:srgbClr val="B23033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3" name="Flowchart: Decision 79"/>
          <p:cNvSpPr/>
          <p:nvPr/>
        </p:nvSpPr>
        <p:spPr>
          <a:xfrm>
            <a:off x="1651000" y="2585085"/>
            <a:ext cx="2407920" cy="2408555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5" name="TextBox 93"/>
          <p:cNvSpPr txBox="1"/>
          <p:nvPr/>
        </p:nvSpPr>
        <p:spPr>
          <a:xfrm>
            <a:off x="2351405" y="3418205"/>
            <a:ext cx="1007110" cy="74168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r>
              <a:rPr lang="en-US" altLang="zh-CN" sz="44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rPr>
              <a:t>0 4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106805" y="1409065"/>
            <a:ext cx="10565765" cy="4953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5" name="组合 104"/>
          <p:cNvGrpSpPr/>
          <p:nvPr/>
        </p:nvGrpSpPr>
        <p:grpSpPr>
          <a:xfrm>
            <a:off x="1485900" y="1670050"/>
            <a:ext cx="5419090" cy="2185670"/>
            <a:chOff x="2340" y="2630"/>
            <a:chExt cx="8534" cy="3442"/>
          </a:xfrm>
        </p:grpSpPr>
        <p:sp>
          <p:nvSpPr>
            <p:cNvPr id="28" name="矩形 27"/>
            <p:cNvSpPr/>
            <p:nvPr/>
          </p:nvSpPr>
          <p:spPr>
            <a:xfrm>
              <a:off x="2340" y="2630"/>
              <a:ext cx="8535" cy="344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2578" y="5365"/>
              <a:ext cx="2073" cy="51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客户端节点</a:t>
              </a:r>
            </a:p>
            <a:p>
              <a:endParaRPr lang="zh-CN" altLang="en-US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7233" y="2827"/>
              <a:ext cx="3028" cy="1426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anchor="t"/>
            <a:lstStyle/>
            <a:p>
              <a:r>
                <a:rPr lang="zh-CN" altLang="en-US"/>
                <a:t>Distributed FileSystem</a:t>
              </a:r>
            </a:p>
            <a:p>
              <a:endParaRPr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7239" y="4423"/>
              <a:ext cx="3028" cy="1458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anchor="t"/>
            <a:lstStyle/>
            <a:p>
              <a:pPr indent="133350"/>
              <a:r>
                <a:rPr lang="zh-CN" altLang="en-US"/>
                <a:t>FSData</a:t>
              </a:r>
            </a:p>
            <a:p>
              <a:r>
                <a:rPr lang="zh-CN" altLang="en-US"/>
                <a:t>InputStream</a:t>
              </a:r>
            </a:p>
            <a:p>
              <a:endParaRPr lang="zh-CN" altLang="en-US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2575" y="3086"/>
              <a:ext cx="1801" cy="1390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anchor="t"/>
            <a:lstStyle/>
            <a:p>
              <a:r>
                <a:rPr lang="en-US" altLang="zh-CN"/>
                <a:t>HDFS </a:t>
              </a:r>
            </a:p>
            <a:p>
              <a:r>
                <a:rPr lang="zh-CN" altLang="en-US"/>
                <a:t>客户端</a:t>
              </a:r>
            </a:p>
            <a:p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107440" y="1409065"/>
            <a:ext cx="10565765" cy="4953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1502410" y="1670050"/>
            <a:ext cx="5419090" cy="2185670"/>
            <a:chOff x="2366" y="2630"/>
            <a:chExt cx="8534" cy="3442"/>
          </a:xfrm>
        </p:grpSpPr>
        <p:sp>
          <p:nvSpPr>
            <p:cNvPr id="58" name="矩形 57"/>
            <p:cNvSpPr/>
            <p:nvPr/>
          </p:nvSpPr>
          <p:spPr>
            <a:xfrm>
              <a:off x="2366" y="2630"/>
              <a:ext cx="8535" cy="344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262" y="4423"/>
              <a:ext cx="3028" cy="1458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anchor="t"/>
            <a:lstStyle/>
            <a:p>
              <a:pPr indent="133350"/>
              <a:r>
                <a:rPr lang="zh-CN" altLang="en-US"/>
                <a:t>FSData</a:t>
              </a:r>
            </a:p>
            <a:p>
              <a:r>
                <a:rPr lang="zh-CN" altLang="en-US"/>
                <a:t>InputStream</a:t>
              </a:r>
            </a:p>
            <a:p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259" y="2827"/>
              <a:ext cx="3028" cy="1426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anchor="t"/>
            <a:lstStyle/>
            <a:p>
              <a:r>
                <a:rPr lang="zh-CN" altLang="en-US"/>
                <a:t>Distributed FileSystem</a:t>
              </a:r>
            </a:p>
            <a:p>
              <a:endParaRPr lang="zh-CN" altLang="en-US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2579" y="3086"/>
              <a:ext cx="1801" cy="1390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anchor="t"/>
            <a:lstStyle/>
            <a:p>
              <a:r>
                <a:rPr lang="en-US" altLang="zh-CN"/>
                <a:t>HDFS </a:t>
              </a:r>
            </a:p>
            <a:p>
              <a:r>
                <a:rPr lang="zh-CN" altLang="en-US"/>
                <a:t>客户端</a:t>
              </a:r>
            </a:p>
            <a:p>
              <a:endParaRPr lang="zh-CN" altLang="en-US"/>
            </a:p>
          </p:txBody>
        </p:sp>
      </p:grpSp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3798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HDFS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读文件流程</a:t>
            </a: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3744390" name="组合 1073744389"/>
          <p:cNvGrpSpPr/>
          <p:nvPr/>
        </p:nvGrpSpPr>
        <p:grpSpPr>
          <a:xfrm>
            <a:off x="1107440" y="1409065"/>
            <a:ext cx="10565765" cy="4952840"/>
            <a:chOff x="2465" y="97730"/>
            <a:chExt cx="8644" cy="4463"/>
          </a:xfrm>
        </p:grpSpPr>
        <p:sp>
          <p:nvSpPr>
            <p:cNvPr id="1073744382" name="矩形 1073744381"/>
            <p:cNvSpPr/>
            <p:nvPr/>
          </p:nvSpPr>
          <p:spPr>
            <a:xfrm>
              <a:off x="2465" y="97730"/>
              <a:ext cx="8644" cy="446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744367" name="矩形 1073744366"/>
            <p:cNvSpPr/>
            <p:nvPr/>
          </p:nvSpPr>
          <p:spPr>
            <a:xfrm>
              <a:off x="2775" y="97965"/>
              <a:ext cx="4434" cy="197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744365" name="文本框 1073744364"/>
            <p:cNvSpPr txBox="1"/>
            <p:nvPr/>
          </p:nvSpPr>
          <p:spPr>
            <a:xfrm>
              <a:off x="5320" y="98991"/>
              <a:ext cx="1573" cy="834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anchor="t"/>
            <a:lstStyle/>
            <a:p>
              <a:pPr indent="133350"/>
              <a:r>
                <a:rPr lang="zh-CN" altLang="en-US"/>
                <a:t>FSData</a:t>
              </a:r>
            </a:p>
            <a:p>
              <a:r>
                <a:rPr lang="zh-CN" altLang="en-US"/>
                <a:t>InputStream</a:t>
              </a:r>
            </a:p>
            <a:p>
              <a:endParaRPr lang="zh-CN" altLang="en-US"/>
            </a:p>
          </p:txBody>
        </p:sp>
        <p:sp>
          <p:nvSpPr>
            <p:cNvPr id="1073744366" name="文本框 1073744365"/>
            <p:cNvSpPr txBox="1"/>
            <p:nvPr/>
          </p:nvSpPr>
          <p:spPr>
            <a:xfrm>
              <a:off x="5317" y="98078"/>
              <a:ext cx="1573" cy="816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anchor="t"/>
            <a:lstStyle/>
            <a:p>
              <a:r>
                <a:rPr lang="zh-CN" altLang="en-US"/>
                <a:t>Distributed FileSystem</a:t>
              </a:r>
            </a:p>
            <a:p>
              <a:endParaRPr lang="zh-CN" altLang="en-US"/>
            </a:p>
          </p:txBody>
        </p:sp>
        <p:sp>
          <p:nvSpPr>
            <p:cNvPr id="1073744371" name="文本框 1073744370"/>
            <p:cNvSpPr txBox="1"/>
            <p:nvPr/>
          </p:nvSpPr>
          <p:spPr>
            <a:xfrm>
              <a:off x="4707" y="101236"/>
              <a:ext cx="1330" cy="620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anchor="t"/>
            <a:lstStyle/>
            <a:p>
              <a:r>
                <a:rPr lang="zh-CN" altLang="en-US"/>
                <a:t>数据节点</a:t>
              </a:r>
            </a:p>
            <a:p>
              <a:endParaRPr lang="zh-CN" altLang="en-US"/>
            </a:p>
          </p:txBody>
        </p:sp>
        <p:sp>
          <p:nvSpPr>
            <p:cNvPr id="1073744372" name="文本框 1073744371"/>
            <p:cNvSpPr txBox="1"/>
            <p:nvPr/>
          </p:nvSpPr>
          <p:spPr>
            <a:xfrm>
              <a:off x="6970" y="101242"/>
              <a:ext cx="1331" cy="638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anchor="t"/>
            <a:lstStyle/>
            <a:p>
              <a:r>
                <a:rPr lang="zh-CN" altLang="en-US"/>
                <a:t>数据节点</a:t>
              </a:r>
            </a:p>
            <a:p>
              <a:endParaRPr lang="zh-CN" altLang="en-US"/>
            </a:p>
          </p:txBody>
        </p:sp>
        <p:sp>
          <p:nvSpPr>
            <p:cNvPr id="1073744373" name="文本框 1073744372"/>
            <p:cNvSpPr txBox="1"/>
            <p:nvPr/>
          </p:nvSpPr>
          <p:spPr>
            <a:xfrm>
              <a:off x="9517" y="101210"/>
              <a:ext cx="1303" cy="602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anchor="t"/>
            <a:lstStyle/>
            <a:p>
              <a:r>
                <a:rPr lang="zh-CN" altLang="en-US"/>
                <a:t>数据节点</a:t>
              </a:r>
            </a:p>
            <a:p>
              <a:endParaRPr lang="zh-CN" altLang="en-US"/>
            </a:p>
          </p:txBody>
        </p:sp>
        <p:sp>
          <p:nvSpPr>
            <p:cNvPr id="1073744374" name="文本框 1073744373"/>
            <p:cNvSpPr txBox="1"/>
            <p:nvPr/>
          </p:nvSpPr>
          <p:spPr>
            <a:xfrm>
              <a:off x="9597" y="98374"/>
              <a:ext cx="1236" cy="648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anchor="t"/>
            <a:lstStyle/>
            <a:p>
              <a:r>
                <a:rPr lang="zh-CN" altLang="en-US"/>
                <a:t>名称节点</a:t>
              </a:r>
            </a:p>
            <a:p>
              <a:endParaRPr lang="zh-CN" altLang="en-US"/>
            </a:p>
          </p:txBody>
        </p:sp>
        <p:sp>
          <p:nvSpPr>
            <p:cNvPr id="1073744375" name="文本框 1073744374"/>
            <p:cNvSpPr txBox="1"/>
            <p:nvPr/>
          </p:nvSpPr>
          <p:spPr>
            <a:xfrm>
              <a:off x="2899" y="99530"/>
              <a:ext cx="1077" cy="29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客户端节点</a:t>
              </a:r>
            </a:p>
            <a:p>
              <a:endParaRPr lang="zh-CN" altLang="en-US"/>
            </a:p>
          </p:txBody>
        </p:sp>
        <p:cxnSp>
          <p:nvCxnSpPr>
            <p:cNvPr id="1073744378" name="直接箭头连接符 1073744377"/>
            <p:cNvCxnSpPr/>
            <p:nvPr/>
          </p:nvCxnSpPr>
          <p:spPr>
            <a:xfrm>
              <a:off x="3833" y="98546"/>
              <a:ext cx="1520" cy="1163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073744379" name="直接箭头连接符 1073744378"/>
            <p:cNvCxnSpPr>
              <a:stCxn id="1073744366" idx="3"/>
              <a:endCxn id="1073744374" idx="1"/>
            </p:cNvCxnSpPr>
            <p:nvPr/>
          </p:nvCxnSpPr>
          <p:spPr>
            <a:xfrm>
              <a:off x="6890" y="98486"/>
              <a:ext cx="2707" cy="212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1073744384" name="文本框 1073744383"/>
            <p:cNvSpPr txBox="1"/>
            <p:nvPr/>
          </p:nvSpPr>
          <p:spPr>
            <a:xfrm rot="21240000">
              <a:off x="4097" y="98219"/>
              <a:ext cx="993" cy="25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1.打开文件</a:t>
              </a:r>
            </a:p>
            <a:p>
              <a:endParaRPr lang="zh-CN" altLang="en-US"/>
            </a:p>
          </p:txBody>
        </p:sp>
        <p:cxnSp>
          <p:nvCxnSpPr>
            <p:cNvPr id="1073744380" name="直接箭头连接符 1073744379"/>
            <p:cNvCxnSpPr>
              <a:stCxn id="1073744365" idx="3"/>
              <a:endCxn id="1073744373" idx="0"/>
            </p:cNvCxnSpPr>
            <p:nvPr/>
          </p:nvCxnSpPr>
          <p:spPr>
            <a:xfrm>
              <a:off x="6893" y="99408"/>
              <a:ext cx="3276" cy="1802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073744381" name="直接箭头连接符 1073744380"/>
            <p:cNvCxnSpPr>
              <a:stCxn id="1073744365" idx="2"/>
              <a:endCxn id="1073744371" idx="0"/>
            </p:cNvCxnSpPr>
            <p:nvPr/>
          </p:nvCxnSpPr>
          <p:spPr>
            <a:xfrm flipH="1">
              <a:off x="5372" y="99825"/>
              <a:ext cx="735" cy="141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073744376" name="直接箭头连接符 1073744375"/>
            <p:cNvCxnSpPr>
              <a:endCxn id="1073744366" idx="1"/>
            </p:cNvCxnSpPr>
            <p:nvPr/>
          </p:nvCxnSpPr>
          <p:spPr>
            <a:xfrm flipV="1">
              <a:off x="3805" y="98486"/>
              <a:ext cx="1512" cy="10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1073744385" name="文本框 1073744384"/>
            <p:cNvSpPr txBox="1"/>
            <p:nvPr/>
          </p:nvSpPr>
          <p:spPr>
            <a:xfrm rot="180000">
              <a:off x="7411" y="98275"/>
              <a:ext cx="1984" cy="25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2.获取数据库位置信息</a:t>
              </a:r>
            </a:p>
            <a:p>
              <a:endParaRPr lang="zh-CN" altLang="en-US"/>
            </a:p>
          </p:txBody>
        </p:sp>
        <p:sp>
          <p:nvSpPr>
            <p:cNvPr id="1073744386" name="文本框 1073744385"/>
            <p:cNvSpPr txBox="1"/>
            <p:nvPr/>
          </p:nvSpPr>
          <p:spPr>
            <a:xfrm rot="1380000">
              <a:off x="4190" y="98723"/>
              <a:ext cx="1057" cy="25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3.读取请求</a:t>
              </a:r>
            </a:p>
            <a:p>
              <a:endParaRPr lang="zh-CN" altLang="en-US"/>
            </a:p>
          </p:txBody>
        </p:sp>
        <p:sp>
          <p:nvSpPr>
            <p:cNvPr id="1073744387" name="文本框 1073744386"/>
            <p:cNvSpPr txBox="1"/>
            <p:nvPr/>
          </p:nvSpPr>
          <p:spPr>
            <a:xfrm>
              <a:off x="5402" y="100558"/>
              <a:ext cx="956" cy="25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5.读取数据</a:t>
              </a:r>
            </a:p>
            <a:p>
              <a:endParaRPr lang="zh-CN" altLang="en-US"/>
            </a:p>
          </p:txBody>
        </p:sp>
        <p:sp>
          <p:nvSpPr>
            <p:cNvPr id="1073744388" name="文本框 1073744387"/>
            <p:cNvSpPr txBox="1"/>
            <p:nvPr/>
          </p:nvSpPr>
          <p:spPr>
            <a:xfrm rot="1320000">
              <a:off x="8534" y="100047"/>
              <a:ext cx="956" cy="17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4.读取数据</a:t>
              </a:r>
            </a:p>
            <a:p>
              <a:endParaRPr lang="zh-CN" altLang="en-US"/>
            </a:p>
          </p:txBody>
        </p:sp>
        <p:cxnSp>
          <p:nvCxnSpPr>
            <p:cNvPr id="1073744377" name="直接箭头连接符 1073744376"/>
            <p:cNvCxnSpPr>
              <a:endCxn id="1073744365" idx="1"/>
            </p:cNvCxnSpPr>
            <p:nvPr/>
          </p:nvCxnSpPr>
          <p:spPr>
            <a:xfrm>
              <a:off x="3833" y="98546"/>
              <a:ext cx="1487" cy="862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1073744389" name="文本框 1073744388"/>
            <p:cNvSpPr txBox="1"/>
            <p:nvPr/>
          </p:nvSpPr>
          <p:spPr>
            <a:xfrm rot="2220000">
              <a:off x="4077" y="99166"/>
              <a:ext cx="908" cy="2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6.关闭文件</a:t>
              </a:r>
            </a:p>
            <a:p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35760" y="1959610"/>
            <a:ext cx="1143635" cy="88265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anchor="t"/>
          <a:lstStyle/>
          <a:p>
            <a:r>
              <a:rPr lang="en-US" altLang="zh-CN"/>
              <a:t>HDFS </a:t>
            </a:r>
          </a:p>
          <a:p>
            <a:r>
              <a:rPr lang="zh-CN" altLang="en-US"/>
              <a:t>客户端</a:t>
            </a:r>
          </a:p>
          <a:p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3862070" y="5299710"/>
            <a:ext cx="1625600" cy="68834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anchor="t"/>
          <a:lstStyle/>
          <a:p>
            <a:r>
              <a:rPr lang="zh-CN" altLang="en-US"/>
              <a:t>数据节点</a:t>
            </a:r>
          </a:p>
          <a:p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6628130" y="5306695"/>
            <a:ext cx="1626870" cy="708025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anchor="t"/>
          <a:lstStyle/>
          <a:p>
            <a:r>
              <a:rPr lang="zh-CN" altLang="en-US"/>
              <a:t>数据节点</a:t>
            </a:r>
          </a:p>
          <a:p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9741535" y="5271135"/>
            <a:ext cx="1592580" cy="66802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anchor="t"/>
          <a:lstStyle/>
          <a:p>
            <a:r>
              <a:rPr lang="zh-CN" altLang="en-US"/>
              <a:t>数据节点</a:t>
            </a:r>
          </a:p>
          <a:p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9839325" y="2123440"/>
            <a:ext cx="1510665" cy="71882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anchor="t"/>
          <a:lstStyle/>
          <a:p>
            <a:r>
              <a:rPr lang="zh-CN" altLang="en-US"/>
              <a:t>名称节点</a:t>
            </a:r>
          </a:p>
          <a:p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1653540" y="3406775"/>
            <a:ext cx="1316355" cy="3251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vert="horz" lIns="0" tIns="0" rIns="0" bIns="0" anchor="t"/>
          <a:lstStyle/>
          <a:p>
            <a:r>
              <a:rPr lang="zh-CN" altLang="en-US"/>
              <a:t>客户端节点</a:t>
            </a:r>
          </a:p>
          <a:p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>
            <a:off x="2793365" y="2314575"/>
            <a:ext cx="1858010" cy="1290955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68" name="直接箭头连接符 67"/>
          <p:cNvCxnSpPr>
            <a:stCxn id="61" idx="3"/>
            <a:endCxn id="65" idx="1"/>
          </p:cNvCxnSpPr>
          <p:nvPr/>
        </p:nvCxnSpPr>
        <p:spPr>
          <a:xfrm>
            <a:off x="6532245" y="2247900"/>
            <a:ext cx="3307080" cy="23495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69" name="文本框 68"/>
          <p:cNvSpPr txBox="1"/>
          <p:nvPr/>
        </p:nvSpPr>
        <p:spPr>
          <a:xfrm rot="21240000">
            <a:off x="3115945" y="1951990"/>
            <a:ext cx="1213485" cy="2819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vert="horz" lIns="0" tIns="0" rIns="0" bIns="0" anchor="t"/>
          <a:lstStyle/>
          <a:p>
            <a:r>
              <a:rPr lang="zh-CN" altLang="en-US"/>
              <a:t>1.打开文件</a:t>
            </a:r>
          </a:p>
          <a:p>
            <a:endParaRPr lang="zh-CN" altLang="en-US"/>
          </a:p>
        </p:txBody>
      </p:sp>
      <p:cxnSp>
        <p:nvCxnSpPr>
          <p:cNvPr id="70" name="直接箭头连接符 69"/>
          <p:cNvCxnSpPr>
            <a:stCxn id="59" idx="3"/>
            <a:endCxn id="64" idx="0"/>
          </p:cNvCxnSpPr>
          <p:nvPr/>
        </p:nvCxnSpPr>
        <p:spPr>
          <a:xfrm>
            <a:off x="6534150" y="3271520"/>
            <a:ext cx="4003675" cy="1999615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1" name="直接箭头连接符 70"/>
          <p:cNvCxnSpPr>
            <a:stCxn id="59" idx="2"/>
            <a:endCxn id="62" idx="0"/>
          </p:cNvCxnSpPr>
          <p:nvPr/>
        </p:nvCxnSpPr>
        <p:spPr>
          <a:xfrm flipH="1">
            <a:off x="4674870" y="3734435"/>
            <a:ext cx="897890" cy="1565275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2" name="直接箭头连接符 71"/>
          <p:cNvCxnSpPr>
            <a:endCxn id="61" idx="1"/>
          </p:cNvCxnSpPr>
          <p:nvPr/>
        </p:nvCxnSpPr>
        <p:spPr>
          <a:xfrm flipV="1">
            <a:off x="2761615" y="2247900"/>
            <a:ext cx="1847850" cy="112395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73" name="文本框 72"/>
          <p:cNvSpPr txBox="1"/>
          <p:nvPr/>
        </p:nvSpPr>
        <p:spPr>
          <a:xfrm rot="180000">
            <a:off x="7167245" y="2013585"/>
            <a:ext cx="2425065" cy="2819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vert="horz" lIns="0" tIns="0" rIns="0" bIns="0" anchor="t"/>
          <a:lstStyle/>
          <a:p>
            <a:r>
              <a:rPr lang="zh-CN" altLang="en-US"/>
              <a:t>2.获取数据库位置信息</a:t>
            </a:r>
          </a:p>
          <a:p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 rot="1380000">
            <a:off x="3229610" y="2510790"/>
            <a:ext cx="1292225" cy="2819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vert="horz" lIns="0" tIns="0" rIns="0" bIns="0" anchor="t"/>
          <a:lstStyle/>
          <a:p>
            <a:r>
              <a:rPr lang="zh-CN" altLang="en-US"/>
              <a:t>3.读取请求</a:t>
            </a:r>
          </a:p>
          <a:p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4711065" y="4547235"/>
            <a:ext cx="1168400" cy="2819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vert="horz" lIns="0" tIns="0" rIns="0" bIns="0" anchor="t"/>
          <a:lstStyle/>
          <a:p>
            <a:r>
              <a:rPr lang="zh-CN" altLang="en-US"/>
              <a:t>5.读取数据</a:t>
            </a:r>
          </a:p>
          <a:p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 rot="1320000">
            <a:off x="8539480" y="3980180"/>
            <a:ext cx="1168400" cy="19621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vert="horz" lIns="0" tIns="0" rIns="0" bIns="0" anchor="t"/>
          <a:lstStyle/>
          <a:p>
            <a:r>
              <a:rPr lang="zh-CN" altLang="en-US"/>
              <a:t>4.读取数据</a:t>
            </a:r>
          </a:p>
          <a:p>
            <a:endParaRPr lang="zh-CN" altLang="en-US"/>
          </a:p>
        </p:txBody>
      </p:sp>
      <p:cxnSp>
        <p:nvCxnSpPr>
          <p:cNvPr id="77" name="直接箭头连接符 76"/>
          <p:cNvCxnSpPr>
            <a:endCxn id="59" idx="1"/>
          </p:cNvCxnSpPr>
          <p:nvPr/>
        </p:nvCxnSpPr>
        <p:spPr>
          <a:xfrm>
            <a:off x="2794000" y="2315210"/>
            <a:ext cx="1817370" cy="95631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78" name="文本框 77"/>
          <p:cNvSpPr txBox="1"/>
          <p:nvPr/>
        </p:nvSpPr>
        <p:spPr>
          <a:xfrm rot="2220000">
            <a:off x="3091815" y="3002915"/>
            <a:ext cx="1109980" cy="32829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vert="horz" lIns="0" tIns="0" rIns="0" bIns="0" anchor="t"/>
          <a:lstStyle/>
          <a:p>
            <a:r>
              <a:rPr lang="zh-CN" altLang="en-US"/>
              <a:t>6.关闭文件</a:t>
            </a:r>
          </a:p>
          <a:p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6614160" y="5306695"/>
            <a:ext cx="1626870" cy="708025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anchor="t"/>
          <a:lstStyle/>
          <a:p>
            <a:r>
              <a:rPr lang="zh-CN" altLang="en-US"/>
              <a:t>数据节点</a:t>
            </a:r>
          </a:p>
          <a:p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9727565" y="5271135"/>
            <a:ext cx="1592580" cy="66802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anchor="t"/>
          <a:lstStyle/>
          <a:p>
            <a:r>
              <a:rPr lang="zh-CN" altLang="en-US"/>
              <a:t>数据节点</a:t>
            </a:r>
          </a:p>
          <a:p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9825355" y="2123440"/>
            <a:ext cx="1510665" cy="71882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anchor="t"/>
          <a:lstStyle/>
          <a:p>
            <a:r>
              <a:rPr lang="zh-CN" altLang="en-US"/>
              <a:t>名称节点</a:t>
            </a:r>
          </a:p>
          <a:p>
            <a:endParaRPr lang="zh-CN" altLang="en-US"/>
          </a:p>
        </p:txBody>
      </p:sp>
      <p:cxnSp>
        <p:nvCxnSpPr>
          <p:cNvPr id="85" name="直接箭头连接符 84"/>
          <p:cNvCxnSpPr>
            <a:endCxn id="83" idx="0"/>
          </p:cNvCxnSpPr>
          <p:nvPr/>
        </p:nvCxnSpPr>
        <p:spPr>
          <a:xfrm>
            <a:off x="6520180" y="3271520"/>
            <a:ext cx="4003675" cy="1999615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</p:cxnSp>
      <p:grpSp>
        <p:nvGrpSpPr>
          <p:cNvPr id="30" name="组合 29"/>
          <p:cNvGrpSpPr/>
          <p:nvPr/>
        </p:nvGrpSpPr>
        <p:grpSpPr>
          <a:xfrm>
            <a:off x="1123315" y="1409065"/>
            <a:ext cx="10565765" cy="4952840"/>
            <a:chOff x="2465" y="97730"/>
            <a:chExt cx="8644" cy="4463"/>
          </a:xfrm>
        </p:grpSpPr>
        <p:sp>
          <p:nvSpPr>
            <p:cNvPr id="31" name="矩形 30"/>
            <p:cNvSpPr/>
            <p:nvPr/>
          </p:nvSpPr>
          <p:spPr>
            <a:xfrm>
              <a:off x="2465" y="97730"/>
              <a:ext cx="8644" cy="446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775" y="97965"/>
              <a:ext cx="4434" cy="197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320" y="98991"/>
              <a:ext cx="1573" cy="834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anchor="t"/>
            <a:lstStyle/>
            <a:p>
              <a:pPr indent="133350"/>
              <a:r>
                <a:rPr lang="zh-CN" altLang="en-US"/>
                <a:t>FSData</a:t>
              </a:r>
            </a:p>
            <a:p>
              <a:r>
                <a:rPr lang="zh-CN" altLang="en-US"/>
                <a:t>InputStream</a:t>
              </a:r>
            </a:p>
            <a:p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317" y="98078"/>
              <a:ext cx="1573" cy="816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anchor="t"/>
            <a:lstStyle/>
            <a:p>
              <a:r>
                <a:rPr lang="zh-CN" altLang="en-US"/>
                <a:t>Distributed FileSystem</a:t>
              </a:r>
            </a:p>
            <a:p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707" y="101236"/>
              <a:ext cx="1330" cy="620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anchor="t"/>
            <a:lstStyle/>
            <a:p>
              <a:r>
                <a:rPr lang="zh-CN" altLang="en-US"/>
                <a:t>数据节点</a:t>
              </a:r>
            </a:p>
            <a:p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970" y="101242"/>
              <a:ext cx="1331" cy="638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anchor="t"/>
            <a:lstStyle/>
            <a:p>
              <a:r>
                <a:rPr lang="zh-CN" altLang="en-US"/>
                <a:t>数据节点</a:t>
              </a:r>
            </a:p>
            <a:p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517" y="101210"/>
              <a:ext cx="1303" cy="602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anchor="t"/>
            <a:lstStyle/>
            <a:p>
              <a:r>
                <a:rPr lang="zh-CN" altLang="en-US"/>
                <a:t>数据节点</a:t>
              </a:r>
            </a:p>
            <a:p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597" y="98374"/>
              <a:ext cx="1236" cy="648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anchor="t"/>
            <a:lstStyle/>
            <a:p>
              <a:r>
                <a:rPr lang="zh-CN" altLang="en-US"/>
                <a:t>名称节点</a:t>
              </a:r>
            </a:p>
            <a:p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899" y="99530"/>
              <a:ext cx="1077" cy="29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客户端节点</a:t>
              </a:r>
            </a:p>
            <a:p>
              <a:endParaRPr lang="zh-CN" altLang="en-US"/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3833" y="98546"/>
              <a:ext cx="1520" cy="1163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44" name="直接箭头连接符 43"/>
            <p:cNvCxnSpPr>
              <a:stCxn id="34" idx="3"/>
              <a:endCxn id="38" idx="1"/>
            </p:cNvCxnSpPr>
            <p:nvPr/>
          </p:nvCxnSpPr>
          <p:spPr>
            <a:xfrm>
              <a:off x="6890" y="98486"/>
              <a:ext cx="2707" cy="212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45" name="文本框 44"/>
            <p:cNvSpPr txBox="1"/>
            <p:nvPr/>
          </p:nvSpPr>
          <p:spPr>
            <a:xfrm rot="21240000">
              <a:off x="4097" y="98219"/>
              <a:ext cx="993" cy="25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1.打开文件</a:t>
              </a:r>
            </a:p>
            <a:p>
              <a:endParaRPr lang="zh-CN" altLang="en-US"/>
            </a:p>
          </p:txBody>
        </p:sp>
        <p:cxnSp>
          <p:nvCxnSpPr>
            <p:cNvPr id="46" name="直接箭头连接符 45"/>
            <p:cNvCxnSpPr>
              <a:stCxn id="33" idx="3"/>
              <a:endCxn id="37" idx="0"/>
            </p:cNvCxnSpPr>
            <p:nvPr/>
          </p:nvCxnSpPr>
          <p:spPr>
            <a:xfrm>
              <a:off x="6893" y="99408"/>
              <a:ext cx="3276" cy="1802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47" name="直接箭头连接符 46"/>
            <p:cNvCxnSpPr>
              <a:stCxn id="33" idx="2"/>
              <a:endCxn id="35" idx="0"/>
            </p:cNvCxnSpPr>
            <p:nvPr/>
          </p:nvCxnSpPr>
          <p:spPr>
            <a:xfrm flipH="1">
              <a:off x="5372" y="99825"/>
              <a:ext cx="735" cy="141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48" name="直接箭头连接符 47"/>
            <p:cNvCxnSpPr>
              <a:endCxn id="34" idx="1"/>
            </p:cNvCxnSpPr>
            <p:nvPr/>
          </p:nvCxnSpPr>
          <p:spPr>
            <a:xfrm flipV="1">
              <a:off x="3805" y="98486"/>
              <a:ext cx="1512" cy="10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49" name="文本框 48"/>
            <p:cNvSpPr txBox="1"/>
            <p:nvPr/>
          </p:nvSpPr>
          <p:spPr>
            <a:xfrm rot="180000">
              <a:off x="7411" y="98275"/>
              <a:ext cx="1984" cy="25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2.获取数据库位置信息</a:t>
              </a:r>
            </a:p>
            <a:p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 rot="1380000">
              <a:off x="4190" y="98723"/>
              <a:ext cx="1057" cy="25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3.读取请求</a:t>
              </a:r>
            </a:p>
            <a:p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402" y="100558"/>
              <a:ext cx="956" cy="25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5.读取数据</a:t>
              </a:r>
            </a:p>
            <a:p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 rot="1320000">
              <a:off x="8534" y="100047"/>
              <a:ext cx="956" cy="17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4.读取数据</a:t>
              </a:r>
            </a:p>
            <a:p>
              <a:endParaRPr lang="zh-CN" altLang="en-US"/>
            </a:p>
          </p:txBody>
        </p:sp>
        <p:cxnSp>
          <p:nvCxnSpPr>
            <p:cNvPr id="53" name="直接箭头连接符 52"/>
            <p:cNvCxnSpPr>
              <a:endCxn id="33" idx="1"/>
            </p:cNvCxnSpPr>
            <p:nvPr/>
          </p:nvCxnSpPr>
          <p:spPr>
            <a:xfrm>
              <a:off x="3833" y="98546"/>
              <a:ext cx="1487" cy="862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54" name="文本框 53"/>
            <p:cNvSpPr txBox="1"/>
            <p:nvPr/>
          </p:nvSpPr>
          <p:spPr>
            <a:xfrm rot="2220000">
              <a:off x="4077" y="99166"/>
              <a:ext cx="908" cy="2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6.关闭文件</a:t>
              </a:r>
            </a:p>
            <a:p>
              <a:endParaRPr lang="zh-CN" altLang="en-US"/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1651635" y="1959610"/>
            <a:ext cx="1143635" cy="88265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anchor="t"/>
          <a:lstStyle/>
          <a:p>
            <a:r>
              <a:rPr lang="en-US" altLang="zh-CN"/>
              <a:t>HDFS </a:t>
            </a:r>
          </a:p>
          <a:p>
            <a:r>
              <a:rPr lang="zh-CN" altLang="en-US"/>
              <a:t>客户端</a:t>
            </a:r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07440" y="1409065"/>
            <a:ext cx="10565765" cy="4953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86535" y="1670050"/>
            <a:ext cx="5419725" cy="218630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48100" y="5299710"/>
            <a:ext cx="1625600" cy="68834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anchor="t"/>
          <a:lstStyle/>
          <a:p>
            <a:pPr>
              <a:lnSpc>
                <a:spcPct val="16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数据节点</a:t>
            </a: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614160" y="5306695"/>
            <a:ext cx="1626870" cy="708025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anchor="t"/>
          <a:lstStyle/>
          <a:p>
            <a:pPr>
              <a:lnSpc>
                <a:spcPct val="17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数据节点</a:t>
            </a: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727565" y="5271135"/>
            <a:ext cx="1592580" cy="66802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anchor="t"/>
          <a:lstStyle/>
          <a:p>
            <a:pPr>
              <a:lnSpc>
                <a:spcPct val="17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数据节点</a:t>
            </a:r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825355" y="2123440"/>
            <a:ext cx="1510665" cy="71882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anchor="t"/>
          <a:lstStyle/>
          <a:p>
            <a:pPr>
              <a:lnSpc>
                <a:spcPct val="170000"/>
              </a:lnSpc>
            </a:pPr>
            <a:r>
              <a:rPr lang="en-US" altLang="zh-CN" dirty="0"/>
              <a:t>    </a:t>
            </a:r>
            <a:r>
              <a:rPr lang="zh-CN" altLang="en-US" dirty="0"/>
              <a:t>名称节点</a:t>
            </a:r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637665" y="3406775"/>
            <a:ext cx="1316355" cy="3251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vert="horz" lIns="0" tIns="0" rIns="0" bIns="0" anchor="t"/>
          <a:lstStyle/>
          <a:p>
            <a:r>
              <a:rPr lang="zh-CN" altLang="en-US" dirty="0"/>
              <a:t>客户端节点</a:t>
            </a:r>
          </a:p>
          <a:p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rot="180000">
            <a:off x="7120890" y="1907540"/>
            <a:ext cx="2521585" cy="2819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vert="horz" lIns="0" tIns="0" rIns="0" bIns="0" anchor="t"/>
          <a:lstStyle/>
          <a:p>
            <a:r>
              <a:rPr lang="zh-CN" altLang="en-US" dirty="0"/>
              <a:t>2.获取数据块位置信息</a:t>
            </a:r>
          </a:p>
          <a:p>
            <a:endParaRPr lang="zh-CN" altLang="en-US" dirty="0"/>
          </a:p>
        </p:txBody>
      </p:sp>
      <p:grpSp>
        <p:nvGrpSpPr>
          <p:cNvPr id="116" name="组合 115"/>
          <p:cNvGrpSpPr/>
          <p:nvPr/>
        </p:nvGrpSpPr>
        <p:grpSpPr>
          <a:xfrm>
            <a:off x="4660900" y="3733800"/>
            <a:ext cx="1204595" cy="1565910"/>
            <a:chOff x="7340" y="5880"/>
            <a:chExt cx="1897" cy="2466"/>
          </a:xfrm>
        </p:grpSpPr>
        <p:cxnSp>
          <p:nvCxnSpPr>
            <p:cNvPr id="17" name="直接箭头连接符 16"/>
            <p:cNvCxnSpPr>
              <a:stCxn id="6" idx="2"/>
              <a:endCxn id="8" idx="0"/>
            </p:cNvCxnSpPr>
            <p:nvPr/>
          </p:nvCxnSpPr>
          <p:spPr>
            <a:xfrm flipH="1">
              <a:off x="7340" y="5880"/>
              <a:ext cx="1415" cy="2466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21" name="文本框 20"/>
            <p:cNvSpPr txBox="1"/>
            <p:nvPr/>
          </p:nvSpPr>
          <p:spPr>
            <a:xfrm>
              <a:off x="7397" y="7161"/>
              <a:ext cx="1840" cy="4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5.读取数据</a:t>
              </a:r>
            </a:p>
            <a:p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6520180" y="3271520"/>
            <a:ext cx="4004310" cy="1998980"/>
            <a:chOff x="10268" y="5152"/>
            <a:chExt cx="6306" cy="3148"/>
          </a:xfrm>
        </p:grpSpPr>
        <p:cxnSp>
          <p:nvCxnSpPr>
            <p:cNvPr id="16" name="直接箭头连接符 15"/>
            <p:cNvCxnSpPr>
              <a:stCxn id="6" idx="3"/>
              <a:endCxn id="10" idx="0"/>
            </p:cNvCxnSpPr>
            <p:nvPr/>
          </p:nvCxnSpPr>
          <p:spPr>
            <a:xfrm>
              <a:off x="10268" y="5152"/>
              <a:ext cx="6306" cy="3149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22" name="文本框 21"/>
            <p:cNvSpPr txBox="1"/>
            <p:nvPr/>
          </p:nvSpPr>
          <p:spPr>
            <a:xfrm rot="1320000">
              <a:off x="13426" y="6268"/>
              <a:ext cx="1840" cy="30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4.读取数据</a:t>
              </a:r>
            </a:p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593590" y="1795145"/>
            <a:ext cx="1922780" cy="90551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anchor="t"/>
          <a:lstStyle/>
          <a:p>
            <a:pPr algn="ctr">
              <a:lnSpc>
                <a:spcPct val="140000"/>
              </a:lnSpc>
            </a:pPr>
            <a:r>
              <a:rPr lang="en-US" altLang="zh-CN" dirty="0"/>
              <a:t>  </a:t>
            </a:r>
            <a:r>
              <a:rPr lang="zh-CN" altLang="en-US" dirty="0"/>
              <a:t>Distributed                FileSystem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97400" y="2808605"/>
            <a:ext cx="1922780" cy="92583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anchor="t"/>
          <a:lstStyle/>
          <a:p>
            <a:pPr indent="133350"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FSData</a:t>
            </a:r>
          </a:p>
          <a:p>
            <a:r>
              <a:rPr lang="zh-CN" altLang="en-US" dirty="0"/>
              <a:t>     InputStream</a:t>
            </a:r>
          </a:p>
          <a:p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635760" y="1959610"/>
            <a:ext cx="1143635" cy="88265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anchor="t"/>
          <a:lstStyle/>
          <a:p>
            <a:pPr>
              <a:lnSpc>
                <a:spcPct val="140000"/>
              </a:lnSpc>
            </a:pPr>
            <a:r>
              <a:rPr lang="en-US" altLang="zh-CN" dirty="0"/>
              <a:t>     HDFS </a:t>
            </a:r>
          </a:p>
          <a:p>
            <a:r>
              <a:rPr lang="zh-CN" altLang="en-US" dirty="0"/>
              <a:t>   客户端</a:t>
            </a:r>
          </a:p>
          <a:p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3095625" y="1841500"/>
            <a:ext cx="1213485" cy="2819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vert="horz" lIns="0" tIns="0" rIns="0" bIns="0" anchor="t"/>
          <a:lstStyle/>
          <a:p>
            <a:r>
              <a:rPr lang="zh-CN" altLang="en-US" dirty="0"/>
              <a:t>1.打开文件</a:t>
            </a:r>
          </a:p>
          <a:p>
            <a:endParaRPr lang="zh-CN" altLang="en-US" dirty="0"/>
          </a:p>
        </p:txBody>
      </p:sp>
      <p:grpSp>
        <p:nvGrpSpPr>
          <p:cNvPr id="112" name="组合 111"/>
          <p:cNvGrpSpPr/>
          <p:nvPr/>
        </p:nvGrpSpPr>
        <p:grpSpPr>
          <a:xfrm>
            <a:off x="2779395" y="2314575"/>
            <a:ext cx="1817370" cy="956310"/>
            <a:chOff x="4377" y="3645"/>
            <a:chExt cx="2862" cy="1506"/>
          </a:xfrm>
        </p:grpSpPr>
        <p:cxnSp>
          <p:nvCxnSpPr>
            <p:cNvPr id="23" name="直接箭头连接符 22"/>
            <p:cNvCxnSpPr>
              <a:endCxn id="6" idx="1"/>
            </p:cNvCxnSpPr>
            <p:nvPr/>
          </p:nvCxnSpPr>
          <p:spPr>
            <a:xfrm>
              <a:off x="4377" y="3645"/>
              <a:ext cx="2862" cy="1506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20" name="文本框 19"/>
            <p:cNvSpPr txBox="1"/>
            <p:nvPr/>
          </p:nvSpPr>
          <p:spPr>
            <a:xfrm rot="1380000">
              <a:off x="5064" y="3954"/>
              <a:ext cx="2035" cy="4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3.读取请求</a:t>
              </a:r>
            </a:p>
            <a:p>
              <a:endParaRPr lang="zh-CN" altLang="en-US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2799715" y="2670810"/>
            <a:ext cx="1849120" cy="911860"/>
            <a:chOff x="4409" y="4206"/>
            <a:chExt cx="2912" cy="1436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4445" y="4206"/>
              <a:ext cx="2876" cy="1437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100" name="文本框 99"/>
            <p:cNvSpPr txBox="1"/>
            <p:nvPr/>
          </p:nvSpPr>
          <p:spPr>
            <a:xfrm rot="1680000">
              <a:off x="4409" y="4920"/>
              <a:ext cx="1748" cy="46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 dirty="0"/>
                <a:t>6.关闭文件</a:t>
              </a:r>
            </a:p>
            <a:p>
              <a:endParaRPr lang="zh-CN" altLang="en-US" dirty="0"/>
            </a:p>
          </p:txBody>
        </p:sp>
      </p:grp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2367C24-8D91-4170-9B4D-0287D22D673A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6516370" y="2247900"/>
            <a:ext cx="3308985" cy="2349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65E8DC5-9AF2-4AAA-BA6D-0CD67B163E46}"/>
              </a:ext>
            </a:extLst>
          </p:cNvPr>
          <p:cNvCxnSpPr/>
          <p:nvPr/>
        </p:nvCxnSpPr>
        <p:spPr>
          <a:xfrm>
            <a:off x="2822575" y="2154555"/>
            <a:ext cx="1770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37983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HDFS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写文件流程</a:t>
            </a: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3744390" name="组合 1073744389"/>
          <p:cNvGrpSpPr/>
          <p:nvPr/>
        </p:nvGrpSpPr>
        <p:grpSpPr>
          <a:xfrm>
            <a:off x="1107440" y="1409065"/>
            <a:ext cx="10565765" cy="4952840"/>
            <a:chOff x="2465" y="97730"/>
            <a:chExt cx="8644" cy="4463"/>
          </a:xfrm>
        </p:grpSpPr>
        <p:sp>
          <p:nvSpPr>
            <p:cNvPr id="1073744382" name="矩形 1073744381"/>
            <p:cNvSpPr/>
            <p:nvPr/>
          </p:nvSpPr>
          <p:spPr>
            <a:xfrm>
              <a:off x="2465" y="97730"/>
              <a:ext cx="8644" cy="446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744367" name="矩形 1073744366"/>
            <p:cNvSpPr/>
            <p:nvPr/>
          </p:nvSpPr>
          <p:spPr>
            <a:xfrm>
              <a:off x="2775" y="97965"/>
              <a:ext cx="4434" cy="197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744365" name="文本框 1073744364"/>
            <p:cNvSpPr txBox="1"/>
            <p:nvPr/>
          </p:nvSpPr>
          <p:spPr>
            <a:xfrm>
              <a:off x="5320" y="98991"/>
              <a:ext cx="1573" cy="834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anchor="t"/>
            <a:lstStyle/>
            <a:p>
              <a:pPr indent="133350"/>
              <a:r>
                <a:rPr lang="zh-CN" altLang="en-US"/>
                <a:t>FSData</a:t>
              </a:r>
            </a:p>
            <a:p>
              <a:r>
                <a:rPr lang="zh-CN" altLang="en-US"/>
                <a:t>InputStream</a:t>
              </a:r>
            </a:p>
            <a:p>
              <a:endParaRPr lang="zh-CN" altLang="en-US"/>
            </a:p>
          </p:txBody>
        </p:sp>
        <p:sp>
          <p:nvSpPr>
            <p:cNvPr id="1073744366" name="文本框 1073744365"/>
            <p:cNvSpPr txBox="1"/>
            <p:nvPr/>
          </p:nvSpPr>
          <p:spPr>
            <a:xfrm>
              <a:off x="5317" y="98078"/>
              <a:ext cx="1573" cy="816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anchor="t"/>
            <a:lstStyle/>
            <a:p>
              <a:r>
                <a:rPr lang="zh-CN" altLang="en-US"/>
                <a:t>Distributed FileSystem</a:t>
              </a:r>
            </a:p>
            <a:p>
              <a:endParaRPr lang="zh-CN" altLang="en-US"/>
            </a:p>
          </p:txBody>
        </p:sp>
        <p:sp>
          <p:nvSpPr>
            <p:cNvPr id="1073744371" name="文本框 1073744370"/>
            <p:cNvSpPr txBox="1"/>
            <p:nvPr/>
          </p:nvSpPr>
          <p:spPr>
            <a:xfrm>
              <a:off x="4707" y="101236"/>
              <a:ext cx="1330" cy="620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anchor="t"/>
            <a:lstStyle/>
            <a:p>
              <a:r>
                <a:rPr lang="zh-CN" altLang="en-US"/>
                <a:t>数据节点</a:t>
              </a:r>
            </a:p>
            <a:p>
              <a:endParaRPr lang="zh-CN" altLang="en-US"/>
            </a:p>
          </p:txBody>
        </p:sp>
        <p:sp>
          <p:nvSpPr>
            <p:cNvPr id="1073744372" name="文本框 1073744371"/>
            <p:cNvSpPr txBox="1"/>
            <p:nvPr/>
          </p:nvSpPr>
          <p:spPr>
            <a:xfrm>
              <a:off x="6970" y="101242"/>
              <a:ext cx="1331" cy="638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anchor="t"/>
            <a:lstStyle/>
            <a:p>
              <a:r>
                <a:rPr lang="zh-CN" altLang="en-US"/>
                <a:t>数据节点</a:t>
              </a:r>
            </a:p>
            <a:p>
              <a:endParaRPr lang="zh-CN" altLang="en-US"/>
            </a:p>
          </p:txBody>
        </p:sp>
        <p:sp>
          <p:nvSpPr>
            <p:cNvPr id="1073744373" name="文本框 1073744372"/>
            <p:cNvSpPr txBox="1"/>
            <p:nvPr/>
          </p:nvSpPr>
          <p:spPr>
            <a:xfrm>
              <a:off x="9517" y="101210"/>
              <a:ext cx="1303" cy="602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anchor="t"/>
            <a:lstStyle/>
            <a:p>
              <a:r>
                <a:rPr lang="zh-CN" altLang="en-US"/>
                <a:t>数据节点</a:t>
              </a:r>
            </a:p>
            <a:p>
              <a:endParaRPr lang="zh-CN" altLang="en-US"/>
            </a:p>
          </p:txBody>
        </p:sp>
        <p:sp>
          <p:nvSpPr>
            <p:cNvPr id="1073744374" name="文本框 1073744373"/>
            <p:cNvSpPr txBox="1"/>
            <p:nvPr/>
          </p:nvSpPr>
          <p:spPr>
            <a:xfrm>
              <a:off x="9597" y="98374"/>
              <a:ext cx="1236" cy="648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anchor="t"/>
            <a:lstStyle/>
            <a:p>
              <a:r>
                <a:rPr lang="zh-CN" altLang="en-US"/>
                <a:t>名称节点</a:t>
              </a:r>
            </a:p>
            <a:p>
              <a:endParaRPr lang="zh-CN" altLang="en-US"/>
            </a:p>
          </p:txBody>
        </p:sp>
        <p:sp>
          <p:nvSpPr>
            <p:cNvPr id="1073744375" name="文本框 1073744374"/>
            <p:cNvSpPr txBox="1"/>
            <p:nvPr/>
          </p:nvSpPr>
          <p:spPr>
            <a:xfrm>
              <a:off x="2899" y="99530"/>
              <a:ext cx="1077" cy="29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客户端节点</a:t>
              </a:r>
            </a:p>
            <a:p>
              <a:endParaRPr lang="zh-CN" altLang="en-US"/>
            </a:p>
          </p:txBody>
        </p:sp>
        <p:cxnSp>
          <p:nvCxnSpPr>
            <p:cNvPr id="1073744378" name="直接箭头连接符 1073744377"/>
            <p:cNvCxnSpPr/>
            <p:nvPr/>
          </p:nvCxnSpPr>
          <p:spPr>
            <a:xfrm>
              <a:off x="3833" y="98546"/>
              <a:ext cx="1520" cy="1163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073744379" name="直接箭头连接符 1073744378"/>
            <p:cNvCxnSpPr>
              <a:stCxn id="1073744366" idx="3"/>
              <a:endCxn id="1073744374" idx="1"/>
            </p:cNvCxnSpPr>
            <p:nvPr/>
          </p:nvCxnSpPr>
          <p:spPr>
            <a:xfrm>
              <a:off x="6890" y="98486"/>
              <a:ext cx="2707" cy="212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1073744384" name="文本框 1073744383"/>
            <p:cNvSpPr txBox="1"/>
            <p:nvPr/>
          </p:nvSpPr>
          <p:spPr>
            <a:xfrm rot="21240000">
              <a:off x="4097" y="98219"/>
              <a:ext cx="993" cy="25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1.打开文件</a:t>
              </a:r>
            </a:p>
            <a:p>
              <a:endParaRPr lang="zh-CN" altLang="en-US"/>
            </a:p>
          </p:txBody>
        </p:sp>
        <p:cxnSp>
          <p:nvCxnSpPr>
            <p:cNvPr id="1073744380" name="直接箭头连接符 1073744379"/>
            <p:cNvCxnSpPr>
              <a:stCxn id="1073744365" idx="3"/>
              <a:endCxn id="1073744373" idx="0"/>
            </p:cNvCxnSpPr>
            <p:nvPr/>
          </p:nvCxnSpPr>
          <p:spPr>
            <a:xfrm>
              <a:off x="6893" y="99408"/>
              <a:ext cx="3276" cy="1802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073744381" name="直接箭头连接符 1073744380"/>
            <p:cNvCxnSpPr>
              <a:stCxn id="1073744365" idx="2"/>
              <a:endCxn id="1073744371" idx="0"/>
            </p:cNvCxnSpPr>
            <p:nvPr/>
          </p:nvCxnSpPr>
          <p:spPr>
            <a:xfrm flipH="1">
              <a:off x="5372" y="99825"/>
              <a:ext cx="735" cy="141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073744376" name="直接箭头连接符 1073744375"/>
            <p:cNvCxnSpPr>
              <a:endCxn id="1073744366" idx="1"/>
            </p:cNvCxnSpPr>
            <p:nvPr/>
          </p:nvCxnSpPr>
          <p:spPr>
            <a:xfrm flipV="1">
              <a:off x="3805" y="98486"/>
              <a:ext cx="1512" cy="10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1073744385" name="文本框 1073744384"/>
            <p:cNvSpPr txBox="1"/>
            <p:nvPr/>
          </p:nvSpPr>
          <p:spPr>
            <a:xfrm rot="180000">
              <a:off x="7411" y="98275"/>
              <a:ext cx="1984" cy="25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2.获取数据库位置信息</a:t>
              </a:r>
            </a:p>
            <a:p>
              <a:endParaRPr lang="zh-CN" altLang="en-US"/>
            </a:p>
          </p:txBody>
        </p:sp>
        <p:sp>
          <p:nvSpPr>
            <p:cNvPr id="1073744386" name="文本框 1073744385"/>
            <p:cNvSpPr txBox="1"/>
            <p:nvPr/>
          </p:nvSpPr>
          <p:spPr>
            <a:xfrm rot="1380000">
              <a:off x="4190" y="98723"/>
              <a:ext cx="1057" cy="25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3.读取请求</a:t>
              </a:r>
            </a:p>
            <a:p>
              <a:endParaRPr lang="zh-CN" altLang="en-US"/>
            </a:p>
          </p:txBody>
        </p:sp>
        <p:sp>
          <p:nvSpPr>
            <p:cNvPr id="1073744387" name="文本框 1073744386"/>
            <p:cNvSpPr txBox="1"/>
            <p:nvPr/>
          </p:nvSpPr>
          <p:spPr>
            <a:xfrm>
              <a:off x="5402" y="100558"/>
              <a:ext cx="956" cy="25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5.读取数据</a:t>
              </a:r>
            </a:p>
            <a:p>
              <a:endParaRPr lang="zh-CN" altLang="en-US"/>
            </a:p>
          </p:txBody>
        </p:sp>
        <p:sp>
          <p:nvSpPr>
            <p:cNvPr id="1073744388" name="文本框 1073744387"/>
            <p:cNvSpPr txBox="1"/>
            <p:nvPr/>
          </p:nvSpPr>
          <p:spPr>
            <a:xfrm rot="1320000">
              <a:off x="8534" y="100047"/>
              <a:ext cx="956" cy="17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4.读取数据</a:t>
              </a:r>
            </a:p>
            <a:p>
              <a:endParaRPr lang="zh-CN" altLang="en-US"/>
            </a:p>
          </p:txBody>
        </p:sp>
        <p:cxnSp>
          <p:nvCxnSpPr>
            <p:cNvPr id="1073744377" name="直接箭头连接符 1073744376"/>
            <p:cNvCxnSpPr>
              <a:endCxn id="1073744365" idx="1"/>
            </p:cNvCxnSpPr>
            <p:nvPr/>
          </p:nvCxnSpPr>
          <p:spPr>
            <a:xfrm>
              <a:off x="3833" y="98546"/>
              <a:ext cx="1487" cy="862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1073744389" name="文本框 1073744388"/>
            <p:cNvSpPr txBox="1"/>
            <p:nvPr/>
          </p:nvSpPr>
          <p:spPr>
            <a:xfrm rot="2220000">
              <a:off x="4077" y="99166"/>
              <a:ext cx="908" cy="2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6.关闭文件</a:t>
              </a:r>
            </a:p>
            <a:p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35760" y="1959610"/>
            <a:ext cx="1143635" cy="88265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anchor="t"/>
          <a:lstStyle/>
          <a:p>
            <a:r>
              <a:rPr lang="en-US" altLang="zh-CN"/>
              <a:t>HDFS </a:t>
            </a:r>
          </a:p>
          <a:p>
            <a:r>
              <a:rPr lang="zh-CN" altLang="en-US"/>
              <a:t>客户端</a:t>
            </a:r>
          </a:p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123315" y="1409065"/>
            <a:ext cx="10565765" cy="4952840"/>
            <a:chOff x="2465" y="97730"/>
            <a:chExt cx="8644" cy="4463"/>
          </a:xfrm>
        </p:grpSpPr>
        <p:sp>
          <p:nvSpPr>
            <p:cNvPr id="31" name="矩形 30"/>
            <p:cNvSpPr/>
            <p:nvPr/>
          </p:nvSpPr>
          <p:spPr>
            <a:xfrm>
              <a:off x="2465" y="97730"/>
              <a:ext cx="8644" cy="446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775" y="97965"/>
              <a:ext cx="4434" cy="197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320" y="98991"/>
              <a:ext cx="1573" cy="834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anchor="t"/>
            <a:lstStyle/>
            <a:p>
              <a:pPr indent="133350"/>
              <a:r>
                <a:rPr lang="zh-CN" altLang="en-US"/>
                <a:t>FSData</a:t>
              </a:r>
            </a:p>
            <a:p>
              <a:r>
                <a:rPr lang="zh-CN" altLang="en-US"/>
                <a:t>InputStream</a:t>
              </a:r>
            </a:p>
            <a:p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317" y="98078"/>
              <a:ext cx="1573" cy="816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anchor="t"/>
            <a:lstStyle/>
            <a:p>
              <a:r>
                <a:rPr lang="zh-CN" altLang="en-US"/>
                <a:t>Distributed FileSystem</a:t>
              </a:r>
            </a:p>
            <a:p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707" y="101236"/>
              <a:ext cx="1330" cy="620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anchor="t"/>
            <a:lstStyle/>
            <a:p>
              <a:r>
                <a:rPr lang="zh-CN" altLang="en-US"/>
                <a:t>数据节点</a:t>
              </a:r>
            </a:p>
            <a:p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970" y="101242"/>
              <a:ext cx="1331" cy="638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anchor="t"/>
            <a:lstStyle/>
            <a:p>
              <a:r>
                <a:rPr lang="zh-CN" altLang="en-US"/>
                <a:t>数据节点</a:t>
              </a:r>
            </a:p>
            <a:p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517" y="101210"/>
              <a:ext cx="1303" cy="602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anchor="t"/>
            <a:lstStyle/>
            <a:p>
              <a:r>
                <a:rPr lang="zh-CN" altLang="en-US"/>
                <a:t>数据节点</a:t>
              </a:r>
            </a:p>
            <a:p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597" y="98374"/>
              <a:ext cx="1236" cy="648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anchor="t"/>
            <a:lstStyle/>
            <a:p>
              <a:r>
                <a:rPr lang="zh-CN" altLang="en-US"/>
                <a:t>名称节点</a:t>
              </a:r>
            </a:p>
            <a:p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899" y="99530"/>
              <a:ext cx="1077" cy="29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客户端节点</a:t>
              </a:r>
            </a:p>
            <a:p>
              <a:endParaRPr lang="zh-CN" altLang="en-US"/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3833" y="98546"/>
              <a:ext cx="1520" cy="1163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44" name="直接箭头连接符 43"/>
            <p:cNvCxnSpPr>
              <a:stCxn id="34" idx="3"/>
              <a:endCxn id="38" idx="1"/>
            </p:cNvCxnSpPr>
            <p:nvPr/>
          </p:nvCxnSpPr>
          <p:spPr>
            <a:xfrm>
              <a:off x="6890" y="98486"/>
              <a:ext cx="2707" cy="212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45" name="文本框 44"/>
            <p:cNvSpPr txBox="1"/>
            <p:nvPr/>
          </p:nvSpPr>
          <p:spPr>
            <a:xfrm rot="21240000">
              <a:off x="4097" y="98219"/>
              <a:ext cx="993" cy="25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1.打开文件</a:t>
              </a:r>
            </a:p>
            <a:p>
              <a:endParaRPr lang="zh-CN" altLang="en-US"/>
            </a:p>
          </p:txBody>
        </p:sp>
        <p:cxnSp>
          <p:nvCxnSpPr>
            <p:cNvPr id="46" name="直接箭头连接符 45"/>
            <p:cNvCxnSpPr>
              <a:stCxn id="33" idx="3"/>
              <a:endCxn id="37" idx="0"/>
            </p:cNvCxnSpPr>
            <p:nvPr/>
          </p:nvCxnSpPr>
          <p:spPr>
            <a:xfrm>
              <a:off x="6893" y="99408"/>
              <a:ext cx="3276" cy="1802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47" name="直接箭头连接符 46"/>
            <p:cNvCxnSpPr>
              <a:stCxn id="33" idx="2"/>
              <a:endCxn id="35" idx="0"/>
            </p:cNvCxnSpPr>
            <p:nvPr/>
          </p:nvCxnSpPr>
          <p:spPr>
            <a:xfrm flipH="1">
              <a:off x="5372" y="99825"/>
              <a:ext cx="735" cy="141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48" name="直接箭头连接符 47"/>
            <p:cNvCxnSpPr>
              <a:endCxn id="34" idx="1"/>
            </p:cNvCxnSpPr>
            <p:nvPr/>
          </p:nvCxnSpPr>
          <p:spPr>
            <a:xfrm flipV="1">
              <a:off x="3805" y="98486"/>
              <a:ext cx="1512" cy="10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49" name="文本框 48"/>
            <p:cNvSpPr txBox="1"/>
            <p:nvPr/>
          </p:nvSpPr>
          <p:spPr>
            <a:xfrm rot="180000">
              <a:off x="7411" y="98275"/>
              <a:ext cx="1984" cy="25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2.获取数据库位置信息</a:t>
              </a:r>
            </a:p>
            <a:p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 rot="1380000">
              <a:off x="4190" y="98723"/>
              <a:ext cx="1057" cy="25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3.读取请求</a:t>
              </a:r>
            </a:p>
            <a:p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402" y="100558"/>
              <a:ext cx="956" cy="25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5.读取数据</a:t>
              </a:r>
            </a:p>
            <a:p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 rot="1320000">
              <a:off x="8534" y="100047"/>
              <a:ext cx="956" cy="17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4.读取数据</a:t>
              </a:r>
            </a:p>
            <a:p>
              <a:endParaRPr lang="zh-CN" altLang="en-US"/>
            </a:p>
          </p:txBody>
        </p:sp>
        <p:cxnSp>
          <p:nvCxnSpPr>
            <p:cNvPr id="53" name="直接箭头连接符 52"/>
            <p:cNvCxnSpPr>
              <a:endCxn id="33" idx="1"/>
            </p:cNvCxnSpPr>
            <p:nvPr/>
          </p:nvCxnSpPr>
          <p:spPr>
            <a:xfrm>
              <a:off x="3833" y="98546"/>
              <a:ext cx="1487" cy="862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54" name="文本框 53"/>
            <p:cNvSpPr txBox="1"/>
            <p:nvPr/>
          </p:nvSpPr>
          <p:spPr>
            <a:xfrm rot="2220000">
              <a:off x="4077" y="99166"/>
              <a:ext cx="908" cy="2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6.关闭文件</a:t>
              </a:r>
            </a:p>
            <a:p>
              <a:endParaRPr lang="zh-CN" altLang="en-US"/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1651635" y="1959610"/>
            <a:ext cx="1143635" cy="88265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anchor="t"/>
          <a:lstStyle/>
          <a:p>
            <a:r>
              <a:rPr lang="en-US" altLang="zh-CN"/>
              <a:t>HDFS </a:t>
            </a:r>
          </a:p>
          <a:p>
            <a:r>
              <a:rPr lang="zh-CN" altLang="en-US"/>
              <a:t>客户端</a:t>
            </a:r>
          </a:p>
          <a:p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1107440" y="1409065"/>
            <a:ext cx="10565765" cy="4953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502410" y="1670050"/>
            <a:ext cx="5419725" cy="218630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4611370" y="2808605"/>
            <a:ext cx="1922780" cy="92583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anchor="t"/>
          <a:lstStyle/>
          <a:p>
            <a:pPr indent="133350"/>
            <a:r>
              <a:rPr lang="zh-CN" altLang="en-US" dirty="0"/>
              <a:t>FSData</a:t>
            </a:r>
          </a:p>
          <a:p>
            <a:r>
              <a:rPr lang="en-US" altLang="zh-CN" dirty="0"/>
              <a:t>Out</a:t>
            </a:r>
            <a:r>
              <a:rPr lang="zh-CN" altLang="en-US" dirty="0"/>
              <a:t>putStream</a:t>
            </a:r>
          </a:p>
          <a:p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4613275" y="1795145"/>
            <a:ext cx="1922780" cy="90551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anchor="t"/>
          <a:lstStyle/>
          <a:p>
            <a:pPr algn="ctr">
              <a:lnSpc>
                <a:spcPct val="140000"/>
              </a:lnSpc>
            </a:pPr>
            <a:r>
              <a:rPr lang="en-US" altLang="zh-CN" dirty="0"/>
              <a:t>  </a:t>
            </a:r>
            <a:r>
              <a:rPr lang="zh-CN" altLang="en-US" dirty="0"/>
              <a:t>Distributed     FileSystem</a:t>
            </a:r>
          </a:p>
          <a:p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3862070" y="5299710"/>
            <a:ext cx="1625600" cy="68834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anchor="t"/>
          <a:lstStyle/>
          <a:p>
            <a:pPr>
              <a:lnSpc>
                <a:spcPct val="16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数据节点</a:t>
            </a:r>
          </a:p>
          <a:p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9741535" y="5271135"/>
            <a:ext cx="1592580" cy="66802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anchor="t"/>
          <a:lstStyle/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数据节点</a:t>
            </a:r>
          </a:p>
          <a:p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9839325" y="2123440"/>
            <a:ext cx="1510665" cy="71882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anchor="t"/>
          <a:lstStyle/>
          <a:p>
            <a:pPr>
              <a:lnSpc>
                <a:spcPct val="160000"/>
              </a:lnSpc>
            </a:pPr>
            <a:r>
              <a:rPr lang="en-US" altLang="zh-CN" dirty="0"/>
              <a:t>    </a:t>
            </a:r>
            <a:r>
              <a:rPr lang="zh-CN" altLang="en-US" dirty="0"/>
              <a:t>名称节点</a:t>
            </a:r>
          </a:p>
          <a:p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1653540" y="3406775"/>
            <a:ext cx="1316355" cy="3251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vert="horz" lIns="0" tIns="0" rIns="0" bIns="0" anchor="t"/>
          <a:lstStyle/>
          <a:p>
            <a:r>
              <a:rPr lang="zh-CN" altLang="en-US"/>
              <a:t>客户端节点</a:t>
            </a:r>
          </a:p>
          <a:p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 rot="21240000">
            <a:off x="2931795" y="1932940"/>
            <a:ext cx="1580515" cy="2819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vert="horz" lIns="0" tIns="0" rIns="0" bIns="0" anchor="t"/>
          <a:lstStyle/>
          <a:p>
            <a:r>
              <a:rPr lang="zh-CN" altLang="en-US" dirty="0"/>
              <a:t>1.创建文件请求</a:t>
            </a:r>
          </a:p>
          <a:p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 rot="180000">
            <a:off x="7167245" y="2013585"/>
            <a:ext cx="2425065" cy="2819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vert="horz" lIns="0" tIns="0" rIns="0" bIns="0" anchor="t"/>
          <a:lstStyle/>
          <a:p>
            <a:r>
              <a:rPr lang="zh-CN" altLang="en-US"/>
              <a:t>2.创建文件元数据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263900" y="3775710"/>
            <a:ext cx="1657350" cy="1524000"/>
            <a:chOff x="5140" y="5946"/>
            <a:chExt cx="2610" cy="2400"/>
          </a:xfrm>
        </p:grpSpPr>
        <p:cxnSp>
          <p:nvCxnSpPr>
            <p:cNvPr id="71" name="直接箭头连接符 70"/>
            <p:cNvCxnSpPr>
              <a:endCxn id="62" idx="0"/>
            </p:cNvCxnSpPr>
            <p:nvPr/>
          </p:nvCxnSpPr>
          <p:spPr>
            <a:xfrm flipH="1">
              <a:off x="7362" y="5946"/>
              <a:ext cx="388" cy="240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75" name="文本框 74"/>
            <p:cNvSpPr txBox="1"/>
            <p:nvPr/>
          </p:nvSpPr>
          <p:spPr>
            <a:xfrm>
              <a:off x="5140" y="6717"/>
              <a:ext cx="2225" cy="4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en-US" altLang="zh-CN"/>
                <a:t>4</a:t>
              </a:r>
              <a:r>
                <a:rPr lang="zh-CN" altLang="en-US"/>
                <a:t>.写入数据块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781300" y="2400935"/>
            <a:ext cx="1830070" cy="869950"/>
            <a:chOff x="4380" y="3781"/>
            <a:chExt cx="2882" cy="1370"/>
          </a:xfrm>
        </p:grpSpPr>
        <p:sp>
          <p:nvSpPr>
            <p:cNvPr id="74" name="文本框 73"/>
            <p:cNvSpPr txBox="1"/>
            <p:nvPr/>
          </p:nvSpPr>
          <p:spPr>
            <a:xfrm rot="1380000">
              <a:off x="5086" y="3954"/>
              <a:ext cx="2035" cy="4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3.写入数据</a:t>
              </a:r>
            </a:p>
          </p:txBody>
        </p:sp>
        <p:cxnSp>
          <p:nvCxnSpPr>
            <p:cNvPr id="77" name="直接箭头连接符 76"/>
            <p:cNvCxnSpPr>
              <a:stCxn id="79" idx="3"/>
              <a:endCxn id="59" idx="1"/>
            </p:cNvCxnSpPr>
            <p:nvPr/>
          </p:nvCxnSpPr>
          <p:spPr>
            <a:xfrm>
              <a:off x="4380" y="3781"/>
              <a:ext cx="2882" cy="137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</p:grpSp>
      <p:grpSp>
        <p:nvGrpSpPr>
          <p:cNvPr id="23" name="组合 22"/>
          <p:cNvGrpSpPr/>
          <p:nvPr/>
        </p:nvGrpSpPr>
        <p:grpSpPr>
          <a:xfrm>
            <a:off x="2769235" y="2623185"/>
            <a:ext cx="1882140" cy="981710"/>
            <a:chOff x="4361" y="4131"/>
            <a:chExt cx="2964" cy="1546"/>
          </a:xfrm>
        </p:grpSpPr>
        <p:cxnSp>
          <p:nvCxnSpPr>
            <p:cNvPr id="67" name="直接箭头连接符 66"/>
            <p:cNvCxnSpPr/>
            <p:nvPr/>
          </p:nvCxnSpPr>
          <p:spPr>
            <a:xfrm>
              <a:off x="4361" y="4131"/>
              <a:ext cx="2964" cy="1547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78" name="文本框 77"/>
            <p:cNvSpPr txBox="1"/>
            <p:nvPr/>
          </p:nvSpPr>
          <p:spPr>
            <a:xfrm rot="1980000">
              <a:off x="4844" y="5006"/>
              <a:ext cx="2016" cy="51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 dirty="0"/>
                <a:t>6.关闭文件</a:t>
              </a:r>
            </a:p>
            <a:p>
              <a:endParaRPr lang="zh-CN" altLang="en-US" dirty="0"/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1637665" y="1959610"/>
            <a:ext cx="1143635" cy="88265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anchor="t"/>
          <a:lstStyle/>
          <a:p>
            <a:pPr>
              <a:lnSpc>
                <a:spcPct val="130000"/>
              </a:lnSpc>
            </a:pPr>
            <a:r>
              <a:rPr lang="en-US" altLang="zh-CN" dirty="0"/>
              <a:t>     HDFS 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客户端</a:t>
            </a:r>
          </a:p>
          <a:p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5518150" y="5400040"/>
            <a:ext cx="4189730" cy="83185"/>
            <a:chOff x="8690" y="8504"/>
            <a:chExt cx="6598" cy="131"/>
          </a:xfrm>
        </p:grpSpPr>
        <p:cxnSp>
          <p:nvCxnSpPr>
            <p:cNvPr id="5" name="直接箭头连接符 4"/>
            <p:cNvCxnSpPr/>
            <p:nvPr/>
          </p:nvCxnSpPr>
          <p:spPr>
            <a:xfrm flipH="1">
              <a:off x="12978" y="8569"/>
              <a:ext cx="2311" cy="66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6" name="直接箭头连接符 5"/>
            <p:cNvCxnSpPr/>
            <p:nvPr/>
          </p:nvCxnSpPr>
          <p:spPr>
            <a:xfrm flipH="1" flipV="1">
              <a:off x="8690" y="8504"/>
              <a:ext cx="1727" cy="65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</p:grpSp>
      <p:grpSp>
        <p:nvGrpSpPr>
          <p:cNvPr id="17" name="组合 16"/>
          <p:cNvGrpSpPr/>
          <p:nvPr/>
        </p:nvGrpSpPr>
        <p:grpSpPr>
          <a:xfrm>
            <a:off x="5473700" y="5800090"/>
            <a:ext cx="4220845" cy="69850"/>
            <a:chOff x="8667" y="9181"/>
            <a:chExt cx="6647" cy="110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8667" y="9181"/>
              <a:ext cx="1749" cy="88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8" name="直接箭头连接符 7"/>
            <p:cNvCxnSpPr/>
            <p:nvPr/>
          </p:nvCxnSpPr>
          <p:spPr>
            <a:xfrm flipV="1">
              <a:off x="13000" y="9269"/>
              <a:ext cx="2314" cy="22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</p:grpSp>
      <p:sp>
        <p:nvSpPr>
          <p:cNvPr id="10" name="文本框 9"/>
          <p:cNvSpPr txBox="1"/>
          <p:nvPr/>
        </p:nvSpPr>
        <p:spPr>
          <a:xfrm>
            <a:off x="6628130" y="5231130"/>
            <a:ext cx="1626870" cy="708025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anchor="t"/>
          <a:lstStyle/>
          <a:p>
            <a:pPr>
              <a:lnSpc>
                <a:spcPct val="17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数据节点</a:t>
            </a:r>
          </a:p>
          <a:p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267960" y="3733800"/>
            <a:ext cx="1719580" cy="1526540"/>
            <a:chOff x="8296" y="5880"/>
            <a:chExt cx="2708" cy="2404"/>
          </a:xfrm>
        </p:grpSpPr>
        <p:cxnSp>
          <p:nvCxnSpPr>
            <p:cNvPr id="13" name="直接箭头连接符 12"/>
            <p:cNvCxnSpPr/>
            <p:nvPr/>
          </p:nvCxnSpPr>
          <p:spPr>
            <a:xfrm flipV="1">
              <a:off x="8296" y="5880"/>
              <a:ext cx="744" cy="2405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14" name="文本框 13"/>
            <p:cNvSpPr txBox="1"/>
            <p:nvPr/>
          </p:nvSpPr>
          <p:spPr>
            <a:xfrm>
              <a:off x="8780" y="6717"/>
              <a:ext cx="2225" cy="4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en-US" altLang="zh-CN"/>
                <a:t>5</a:t>
              </a:r>
              <a:r>
                <a:rPr lang="zh-CN" altLang="en-US"/>
                <a:t>.接受确认包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20180" y="2734310"/>
            <a:ext cx="3300730" cy="742950"/>
            <a:chOff x="10268" y="4306"/>
            <a:chExt cx="5198" cy="1170"/>
          </a:xfrm>
        </p:grpSpPr>
        <p:cxnSp>
          <p:nvCxnSpPr>
            <p:cNvPr id="15" name="直接箭头连接符 14"/>
            <p:cNvCxnSpPr/>
            <p:nvPr/>
          </p:nvCxnSpPr>
          <p:spPr>
            <a:xfrm flipV="1">
              <a:off x="10268" y="4306"/>
              <a:ext cx="5199" cy="117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16" name="文本框 15"/>
            <p:cNvSpPr txBox="1"/>
            <p:nvPr/>
          </p:nvSpPr>
          <p:spPr>
            <a:xfrm rot="20880000">
              <a:off x="12334" y="4930"/>
              <a:ext cx="2150" cy="4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en-US" altLang="zh-CN" dirty="0"/>
                <a:t>7</a:t>
              </a:r>
              <a:r>
                <a:rPr lang="zh-CN" altLang="en-US" dirty="0"/>
                <a:t>.写操作完成</a:t>
              </a: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E29D08C-CB61-455A-96E2-F160E6A97C1C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6536055" y="2247900"/>
            <a:ext cx="3285490" cy="2354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C7420AF-A143-4F57-AECA-83111D778FBD}"/>
              </a:ext>
            </a:extLst>
          </p:cNvPr>
          <p:cNvCxnSpPr/>
          <p:nvPr/>
        </p:nvCxnSpPr>
        <p:spPr>
          <a:xfrm flipV="1">
            <a:off x="2795270" y="2269540"/>
            <a:ext cx="1798237" cy="267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37983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HDFS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容错</a:t>
            </a: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1121409" y="1299050"/>
            <a:ext cx="9660321" cy="39559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HDFS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具有较高的容错性，可以兼容廉价的硬件，它把硬件出错看作一种常态，而不是异常，并设计了相应的机制检测数据错误和进行自动恢复，主要包括以下几种情形：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1" indent="-228600">
              <a:lnSpc>
                <a:spcPct val="20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名称节点出错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1" indent="-228600">
              <a:lnSpc>
                <a:spcPct val="20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数据节点出错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1" indent="-228600">
              <a:lnSpc>
                <a:spcPct val="20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数据出错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14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37983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HDFS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概念</a:t>
            </a: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88415" y="2925445"/>
            <a:ext cx="10917555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08000" fontAlgn="auto">
              <a:lnSpc>
                <a:spcPct val="19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HDFS是Hadoop Distribute File System的缩写，它是Google公司的GFS分布式文件系统的开源实现，是Apache Hadoop项目的一个子项目。支持海量数据的存储，成百上千的计算机组成存储集群，HDFS可以运行在低成本的硬件之上，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具有的高容错、高可靠性、高可扩展性、高吞吐率等特征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，非常适合大规模数据集上的应用。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88415" y="1372235"/>
            <a:ext cx="10239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大数据场景中，hadoop解决了大数据哪两个主要问题？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88415" y="1910715"/>
            <a:ext cx="89192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解决了：</a:t>
            </a:r>
          </a:p>
          <a:p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1、存储</a:t>
            </a:r>
          </a:p>
          <a:p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2、计算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37983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HDFS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容错</a:t>
            </a: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1121409" y="1299050"/>
            <a:ext cx="9660321" cy="3058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spcAft>
                <a:spcPts val="600"/>
              </a:spcAft>
              <a:buSzPct val="80000"/>
              <a:buNone/>
              <a:defRPr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1、NameNode出错：用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Secondary NameNode备份的fsimage恢复</a:t>
            </a:r>
          </a:p>
          <a:p>
            <a:pPr indent="0">
              <a:lnSpc>
                <a:spcPct val="150000"/>
              </a:lnSpc>
              <a:spcAft>
                <a:spcPts val="600"/>
              </a:spcAft>
              <a:buSzPct val="80000"/>
              <a:buNone/>
              <a:defRPr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2、DataNode出错：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DataNode与NameNode通过“心跳”报告状态，失效后会启动数据冗余复制。</a:t>
            </a:r>
          </a:p>
          <a:p>
            <a:pPr marL="0" lvl="1" indent="0">
              <a:lnSpc>
                <a:spcPct val="150000"/>
              </a:lnSpc>
              <a:spcAft>
                <a:spcPts val="600"/>
              </a:spcAft>
              <a:buSzPct val="80000"/>
              <a:buNone/>
              <a:defRPr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3、数据出错：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采用md5和sha1对数据块进行校验。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spcAft>
                <a:spcPts val="600"/>
              </a:spcAft>
              <a:buSzPct val="80000"/>
              <a:buNone/>
              <a:defRPr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14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74742" y="1995805"/>
            <a:ext cx="5347879" cy="3246556"/>
            <a:chOff x="5726" y="2576"/>
            <a:chExt cx="4993" cy="3031"/>
          </a:xfrm>
        </p:grpSpPr>
        <p:sp>
          <p:nvSpPr>
            <p:cNvPr id="12" name="TextBox 11"/>
            <p:cNvSpPr txBox="1"/>
            <p:nvPr/>
          </p:nvSpPr>
          <p:spPr>
            <a:xfrm>
              <a:off x="6066" y="2689"/>
              <a:ext cx="4653" cy="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endPara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/>
              <a:endParaRPr lang="en-US" altLang="zh-CN" sz="2800" b="1" dirty="0">
                <a:solidFill>
                  <a:srgbClr val="080808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 algn="ctr"/>
              <a:r>
                <a:rPr lang="en-US" altLang="zh-CN" sz="3600" b="1" dirty="0">
                  <a:solidFill>
                    <a:srgbClr val="B22F33"/>
                  </a:solidFill>
                  <a:latin typeface="微软雅黑" panose="020B0503020204020204" charset="-122"/>
                  <a:ea typeface="微软雅黑" panose="020B0503020204020204" charset="-122"/>
                </a:rPr>
                <a:t>HDFS</a:t>
              </a:r>
              <a:r>
                <a:rPr lang="zh-CN" altLang="en-US" sz="3600" b="1" dirty="0">
                  <a:solidFill>
                    <a:srgbClr val="B22F33"/>
                  </a:solidFill>
                  <a:latin typeface="微软雅黑" panose="020B0503020204020204" charset="-122"/>
                  <a:ea typeface="微软雅黑" panose="020B0503020204020204" charset="-122"/>
                </a:rPr>
                <a:t>高级功能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5726" y="2576"/>
              <a:ext cx="0" cy="3031"/>
            </a:xfrm>
            <a:prstGeom prst="line">
              <a:avLst/>
            </a:prstGeom>
            <a:ln w="1270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78"/>
          <p:cNvSpPr/>
          <p:nvPr/>
        </p:nvSpPr>
        <p:spPr>
          <a:xfrm>
            <a:off x="1651000" y="2368550"/>
            <a:ext cx="2407920" cy="2408555"/>
          </a:xfrm>
          <a:prstGeom prst="flowChartDecision">
            <a:avLst/>
          </a:prstGeom>
          <a:solidFill>
            <a:srgbClr val="B23033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3" name="Flowchart: Decision 79"/>
          <p:cNvSpPr/>
          <p:nvPr/>
        </p:nvSpPr>
        <p:spPr>
          <a:xfrm>
            <a:off x="1651000" y="2585085"/>
            <a:ext cx="2407920" cy="2408555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5" name="TextBox 93"/>
          <p:cNvSpPr txBox="1"/>
          <p:nvPr/>
        </p:nvSpPr>
        <p:spPr>
          <a:xfrm>
            <a:off x="2351405" y="3418205"/>
            <a:ext cx="1007110" cy="74168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r>
              <a:rPr lang="en-US" altLang="zh-CN" sz="44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rPr>
              <a:t>0 5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700659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（High Availability高可用）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13485" y="1193800"/>
            <a:ext cx="9898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NameNode</a:t>
            </a:r>
            <a:r>
              <a:rPr lang="zh-CN" altLang="en-US"/>
              <a:t>是集群的主，有单点失效的问题。</a:t>
            </a:r>
          </a:p>
        </p:txBody>
      </p:sp>
      <p:grpSp>
        <p:nvGrpSpPr>
          <p:cNvPr id="1073744294" name="组合 1073744293"/>
          <p:cNvGrpSpPr/>
          <p:nvPr/>
        </p:nvGrpSpPr>
        <p:grpSpPr>
          <a:xfrm>
            <a:off x="1753870" y="1971040"/>
            <a:ext cx="7841615" cy="4277776"/>
            <a:chOff x="3735" y="105354"/>
            <a:chExt cx="6010" cy="4069"/>
          </a:xfrm>
        </p:grpSpPr>
        <p:sp>
          <p:nvSpPr>
            <p:cNvPr id="1073744125" name="矩形 1073744124"/>
            <p:cNvSpPr/>
            <p:nvPr/>
          </p:nvSpPr>
          <p:spPr>
            <a:xfrm>
              <a:off x="3735" y="106498"/>
              <a:ext cx="6010" cy="292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73744126" name="组合 1073744125"/>
            <p:cNvGrpSpPr/>
            <p:nvPr/>
          </p:nvGrpSpPr>
          <p:grpSpPr>
            <a:xfrm>
              <a:off x="6023" y="106689"/>
              <a:ext cx="1246" cy="786"/>
              <a:chOff x="3927" y="90498"/>
              <a:chExt cx="1246" cy="786"/>
            </a:xfrm>
          </p:grpSpPr>
          <p:sp>
            <p:nvSpPr>
              <p:cNvPr id="1073744127" name="圆角矩形 1073744126"/>
              <p:cNvSpPr/>
              <p:nvPr/>
            </p:nvSpPr>
            <p:spPr>
              <a:xfrm>
                <a:off x="3927" y="90498"/>
                <a:ext cx="1247" cy="78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744128" name="文本框 1073744127"/>
              <p:cNvSpPr txBox="1"/>
              <p:nvPr/>
            </p:nvSpPr>
            <p:spPr>
              <a:xfrm>
                <a:off x="4069" y="90723"/>
                <a:ext cx="1032" cy="3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vert="horz" lIns="0" tIns="0" rIns="0" bIns="0" anchor="t"/>
              <a:lstStyle/>
              <a:p>
                <a:r>
                  <a:rPr lang="en-US" altLang="zh-CN"/>
                  <a:t> </a:t>
                </a:r>
                <a:r>
                  <a:rPr lang="zh-CN" altLang="en-US"/>
                  <a:t>NameNode</a:t>
                </a:r>
              </a:p>
              <a:p>
                <a:endParaRPr lang="zh-CN" altLang="en-US"/>
              </a:p>
            </p:txBody>
          </p:sp>
        </p:grpSp>
        <p:grpSp>
          <p:nvGrpSpPr>
            <p:cNvPr id="1073744132" name="组合 1073744131"/>
            <p:cNvGrpSpPr/>
            <p:nvPr/>
          </p:nvGrpSpPr>
          <p:grpSpPr>
            <a:xfrm>
              <a:off x="3859" y="108509"/>
              <a:ext cx="1042" cy="602"/>
              <a:chOff x="3947" y="92666"/>
              <a:chExt cx="1042" cy="602"/>
            </a:xfrm>
          </p:grpSpPr>
          <p:sp>
            <p:nvSpPr>
              <p:cNvPr id="1073744133" name="圆角矩形 1073744132"/>
              <p:cNvSpPr/>
              <p:nvPr/>
            </p:nvSpPr>
            <p:spPr>
              <a:xfrm>
                <a:off x="3947" y="92666"/>
                <a:ext cx="1043" cy="60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744134" name="文本框 1073744133"/>
              <p:cNvSpPr txBox="1"/>
              <p:nvPr/>
            </p:nvSpPr>
            <p:spPr>
              <a:xfrm>
                <a:off x="3996" y="92777"/>
                <a:ext cx="901" cy="3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vert="horz" lIns="0" tIns="0" rIns="0" bIns="0" anchor="t"/>
              <a:lstStyle/>
              <a:p>
                <a:r>
                  <a:rPr lang="en-US" altLang="zh-CN"/>
                  <a:t>  </a:t>
                </a:r>
                <a:r>
                  <a:rPr lang="zh-CN" altLang="en-US"/>
                  <a:t>DataNode</a:t>
                </a:r>
              </a:p>
              <a:p>
                <a:endParaRPr lang="zh-CN" altLang="en-US"/>
              </a:p>
            </p:txBody>
          </p:sp>
        </p:grpSp>
        <p:grpSp>
          <p:nvGrpSpPr>
            <p:cNvPr id="1073744135" name="组合 1073744134"/>
            <p:cNvGrpSpPr/>
            <p:nvPr/>
          </p:nvGrpSpPr>
          <p:grpSpPr>
            <a:xfrm>
              <a:off x="5112" y="108509"/>
              <a:ext cx="1042" cy="602"/>
              <a:chOff x="3947" y="92666"/>
              <a:chExt cx="1042" cy="602"/>
            </a:xfrm>
          </p:grpSpPr>
          <p:sp>
            <p:nvSpPr>
              <p:cNvPr id="1073744136" name="圆角矩形 1073744135"/>
              <p:cNvSpPr/>
              <p:nvPr/>
            </p:nvSpPr>
            <p:spPr>
              <a:xfrm>
                <a:off x="3947" y="92666"/>
                <a:ext cx="1043" cy="60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744137" name="文本框 1073744136"/>
              <p:cNvSpPr txBox="1"/>
              <p:nvPr/>
            </p:nvSpPr>
            <p:spPr>
              <a:xfrm>
                <a:off x="3996" y="92777"/>
                <a:ext cx="901" cy="3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vert="horz" lIns="0" tIns="0" rIns="0" bIns="0" anchor="t"/>
              <a:lstStyle/>
              <a:p>
                <a:r>
                  <a:rPr lang="en-US" altLang="zh-CN"/>
                  <a:t>  </a:t>
                </a:r>
                <a:r>
                  <a:rPr lang="zh-CN" altLang="en-US"/>
                  <a:t>DataNode</a:t>
                </a:r>
              </a:p>
              <a:p>
                <a:endParaRPr lang="zh-CN" altLang="en-US"/>
              </a:p>
            </p:txBody>
          </p:sp>
        </p:grpSp>
        <p:grpSp>
          <p:nvGrpSpPr>
            <p:cNvPr id="1073744138" name="组合 1073744137"/>
            <p:cNvGrpSpPr/>
            <p:nvPr/>
          </p:nvGrpSpPr>
          <p:grpSpPr>
            <a:xfrm>
              <a:off x="7245" y="108490"/>
              <a:ext cx="1043" cy="602"/>
              <a:chOff x="3947" y="92666"/>
              <a:chExt cx="1043" cy="602"/>
            </a:xfrm>
          </p:grpSpPr>
          <p:sp>
            <p:nvSpPr>
              <p:cNvPr id="1073744139" name="圆角矩形 1073744138"/>
              <p:cNvSpPr/>
              <p:nvPr/>
            </p:nvSpPr>
            <p:spPr>
              <a:xfrm>
                <a:off x="3947" y="92666"/>
                <a:ext cx="1043" cy="60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744140" name="文本框 1073744139"/>
              <p:cNvSpPr txBox="1"/>
              <p:nvPr/>
            </p:nvSpPr>
            <p:spPr>
              <a:xfrm>
                <a:off x="3996" y="92778"/>
                <a:ext cx="901" cy="3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vert="horz" lIns="0" tIns="0" rIns="0" bIns="0" anchor="t"/>
              <a:lstStyle/>
              <a:p>
                <a:r>
                  <a:rPr lang="en-US" altLang="zh-CN"/>
                  <a:t>  </a:t>
                </a:r>
                <a:r>
                  <a:rPr lang="zh-CN" altLang="en-US"/>
                  <a:t>DataNode</a:t>
                </a:r>
              </a:p>
              <a:p>
                <a:endParaRPr lang="zh-CN" altLang="en-US"/>
              </a:p>
            </p:txBody>
          </p:sp>
        </p:grpSp>
        <p:grpSp>
          <p:nvGrpSpPr>
            <p:cNvPr id="1073744141" name="组合 1073744140"/>
            <p:cNvGrpSpPr/>
            <p:nvPr/>
          </p:nvGrpSpPr>
          <p:grpSpPr>
            <a:xfrm>
              <a:off x="8572" y="108491"/>
              <a:ext cx="1042" cy="602"/>
              <a:chOff x="3947" y="92666"/>
              <a:chExt cx="1042" cy="602"/>
            </a:xfrm>
          </p:grpSpPr>
          <p:sp>
            <p:nvSpPr>
              <p:cNvPr id="1073744144" name="圆角矩形 1073744143"/>
              <p:cNvSpPr/>
              <p:nvPr/>
            </p:nvSpPr>
            <p:spPr>
              <a:xfrm>
                <a:off x="3947" y="92666"/>
                <a:ext cx="1043" cy="60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744153" name="文本框 1073744152"/>
              <p:cNvSpPr txBox="1"/>
              <p:nvPr/>
            </p:nvSpPr>
            <p:spPr>
              <a:xfrm>
                <a:off x="3996" y="92777"/>
                <a:ext cx="901" cy="3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vert="horz" lIns="0" tIns="0" rIns="0" bIns="0" anchor="t"/>
              <a:lstStyle/>
              <a:p>
                <a:r>
                  <a:rPr lang="en-US" altLang="zh-CN"/>
                  <a:t>  </a:t>
                </a:r>
                <a:r>
                  <a:rPr lang="zh-CN" altLang="en-US"/>
                  <a:t>DataNode</a:t>
                </a:r>
              </a:p>
              <a:p>
                <a:endParaRPr lang="zh-CN" altLang="en-US"/>
              </a:p>
            </p:txBody>
          </p:sp>
        </p:grpSp>
        <p:sp>
          <p:nvSpPr>
            <p:cNvPr id="1073744156" name="文本框 1073744155"/>
            <p:cNvSpPr txBox="1"/>
            <p:nvPr/>
          </p:nvSpPr>
          <p:spPr>
            <a:xfrm>
              <a:off x="6506" y="108503"/>
              <a:ext cx="788" cy="54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......</a:t>
              </a:r>
            </a:p>
            <a:p>
              <a:endParaRPr lang="zh-CN" altLang="en-US"/>
            </a:p>
          </p:txBody>
        </p:sp>
        <p:cxnSp>
          <p:nvCxnSpPr>
            <p:cNvPr id="1073744162" name="直接箭头连接符 1073744161"/>
            <p:cNvCxnSpPr>
              <a:stCxn id="1073744127" idx="2"/>
              <a:endCxn id="1073744133" idx="0"/>
            </p:cNvCxnSpPr>
            <p:nvPr/>
          </p:nvCxnSpPr>
          <p:spPr>
            <a:xfrm flipH="1">
              <a:off x="4381" y="107476"/>
              <a:ext cx="2266" cy="1033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073744165" name="直接箭头连接符 1073744164"/>
            <p:cNvCxnSpPr>
              <a:stCxn id="1073744127" idx="2"/>
              <a:endCxn id="1073744136" idx="0"/>
            </p:cNvCxnSpPr>
            <p:nvPr/>
          </p:nvCxnSpPr>
          <p:spPr>
            <a:xfrm flipH="1">
              <a:off x="5634" y="107476"/>
              <a:ext cx="1013" cy="1033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073744171" name="直接箭头连接符 1073744170"/>
            <p:cNvCxnSpPr>
              <a:stCxn id="1073744127" idx="2"/>
              <a:endCxn id="1073744139" idx="0"/>
            </p:cNvCxnSpPr>
            <p:nvPr/>
          </p:nvCxnSpPr>
          <p:spPr>
            <a:xfrm>
              <a:off x="6647" y="107476"/>
              <a:ext cx="1120" cy="1014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073744174" name="直接箭头连接符 1073744173"/>
            <p:cNvCxnSpPr>
              <a:stCxn id="1073744127" idx="2"/>
              <a:endCxn id="1073744144" idx="0"/>
            </p:cNvCxnSpPr>
            <p:nvPr/>
          </p:nvCxnSpPr>
          <p:spPr>
            <a:xfrm>
              <a:off x="6647" y="107476"/>
              <a:ext cx="2447" cy="1015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grpSp>
          <p:nvGrpSpPr>
            <p:cNvPr id="1073744250" name="组合 1073744249"/>
            <p:cNvGrpSpPr/>
            <p:nvPr/>
          </p:nvGrpSpPr>
          <p:grpSpPr>
            <a:xfrm>
              <a:off x="6062" y="105354"/>
              <a:ext cx="1247" cy="787"/>
              <a:chOff x="4007" y="90498"/>
              <a:chExt cx="1247" cy="787"/>
            </a:xfrm>
          </p:grpSpPr>
          <p:sp>
            <p:nvSpPr>
              <p:cNvPr id="1073744253" name="圆角矩形 1073744252"/>
              <p:cNvSpPr/>
              <p:nvPr/>
            </p:nvSpPr>
            <p:spPr>
              <a:xfrm>
                <a:off x="4007" y="90498"/>
                <a:ext cx="1247" cy="78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744256" name="文本框 1073744255"/>
              <p:cNvSpPr txBox="1"/>
              <p:nvPr/>
            </p:nvSpPr>
            <p:spPr>
              <a:xfrm>
                <a:off x="4158" y="90737"/>
                <a:ext cx="1032" cy="3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vert="horz" lIns="0" tIns="0" rIns="0" bIns="0" anchor="t"/>
              <a:lstStyle/>
              <a:p>
                <a:r>
                  <a:rPr lang="zh-CN" altLang="en-US"/>
                  <a:t>HDFS Client</a:t>
                </a:r>
              </a:p>
              <a:p>
                <a:endParaRPr lang="zh-CN" altLang="en-US"/>
              </a:p>
            </p:txBody>
          </p:sp>
        </p:grpSp>
        <p:cxnSp>
          <p:nvCxnSpPr>
            <p:cNvPr id="1073744291" name="直接箭头连接符 1073744290"/>
            <p:cNvCxnSpPr>
              <a:endCxn id="1073744127" idx="0"/>
            </p:cNvCxnSpPr>
            <p:nvPr/>
          </p:nvCxnSpPr>
          <p:spPr>
            <a:xfrm>
              <a:off x="6642" y="106159"/>
              <a:ext cx="4" cy="53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</p:grpSp>
      <p:grpSp>
        <p:nvGrpSpPr>
          <p:cNvPr id="6" name="组合 5"/>
          <p:cNvGrpSpPr/>
          <p:nvPr/>
        </p:nvGrpSpPr>
        <p:grpSpPr>
          <a:xfrm>
            <a:off x="7239000" y="2092110"/>
            <a:ext cx="3872513" cy="706335"/>
            <a:chOff x="12801" y="3727"/>
            <a:chExt cx="5806" cy="1587"/>
          </a:xfrm>
        </p:grpSpPr>
        <p:sp>
          <p:nvSpPr>
            <p:cNvPr id="4" name="圆角矩形标注 3"/>
            <p:cNvSpPr/>
            <p:nvPr/>
          </p:nvSpPr>
          <p:spPr>
            <a:xfrm>
              <a:off x="12801" y="3727"/>
              <a:ext cx="5806" cy="1587"/>
            </a:xfrm>
            <a:prstGeom prst="wedgeRoundRectCallout">
              <a:avLst>
                <a:gd name="adj1" fmla="val -72120"/>
                <a:gd name="adj2" fmla="val 186019"/>
                <a:gd name="adj3" fmla="val 16667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2801" y="4002"/>
              <a:ext cx="5806" cy="1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solidFill>
                    <a:srgbClr val="FF0000"/>
                  </a:solidFill>
                </a:rPr>
                <a:t>出故障了整个集群将不可用</a:t>
              </a:r>
              <a:endParaRPr lang="zh-CN" altLang="en-US" sz="40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76339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（High Availability高可用）</a:t>
            </a: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13485" y="1193800"/>
            <a:ext cx="770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配置两个</a:t>
            </a:r>
            <a:r>
              <a:rPr lang="en-US" altLang="zh-CN"/>
              <a:t>NameNode</a:t>
            </a:r>
            <a:r>
              <a:rPr lang="zh-CN" altLang="en-US"/>
              <a:t>，一个为活跃状态，一个为备用状态。故障时马上切换</a:t>
            </a:r>
          </a:p>
        </p:txBody>
      </p:sp>
      <p:grpSp>
        <p:nvGrpSpPr>
          <p:cNvPr id="1073744423" name="组合 1073744422"/>
          <p:cNvGrpSpPr/>
          <p:nvPr/>
        </p:nvGrpSpPr>
        <p:grpSpPr>
          <a:xfrm>
            <a:off x="1639570" y="2234565"/>
            <a:ext cx="8060442" cy="3986240"/>
            <a:chOff x="3741" y="110384"/>
            <a:chExt cx="6042" cy="4069"/>
          </a:xfrm>
        </p:grpSpPr>
        <p:sp>
          <p:nvSpPr>
            <p:cNvPr id="1073744296" name="矩形 1073744295"/>
            <p:cNvSpPr/>
            <p:nvPr/>
          </p:nvSpPr>
          <p:spPr>
            <a:xfrm>
              <a:off x="3741" y="111528"/>
              <a:ext cx="6042" cy="292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73744309" name="组合 1073744308"/>
            <p:cNvGrpSpPr/>
            <p:nvPr/>
          </p:nvGrpSpPr>
          <p:grpSpPr>
            <a:xfrm>
              <a:off x="4444" y="111691"/>
              <a:ext cx="1246" cy="795"/>
              <a:chOff x="3927" y="90498"/>
              <a:chExt cx="1246" cy="786"/>
            </a:xfrm>
          </p:grpSpPr>
          <p:sp>
            <p:nvSpPr>
              <p:cNvPr id="1073744391" name="圆角矩形 1073744390"/>
              <p:cNvSpPr/>
              <p:nvPr/>
            </p:nvSpPr>
            <p:spPr>
              <a:xfrm>
                <a:off x="3927" y="90498"/>
                <a:ext cx="1247" cy="78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744392" name="文本框 1073744391"/>
              <p:cNvSpPr txBox="1"/>
              <p:nvPr/>
            </p:nvSpPr>
            <p:spPr>
              <a:xfrm>
                <a:off x="4069" y="90723"/>
                <a:ext cx="1032" cy="3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vert="horz" lIns="0" tIns="0" rIns="0" bIns="0" anchor="t"/>
              <a:lstStyle/>
              <a:p>
                <a:r>
                  <a:rPr lang="zh-CN" altLang="en-US"/>
                  <a:t>NameNode</a:t>
                </a:r>
              </a:p>
              <a:p>
                <a:endParaRPr lang="zh-CN" altLang="en-US"/>
              </a:p>
            </p:txBody>
          </p:sp>
        </p:grpSp>
        <p:grpSp>
          <p:nvGrpSpPr>
            <p:cNvPr id="1073744393" name="组合 1073744392"/>
            <p:cNvGrpSpPr/>
            <p:nvPr/>
          </p:nvGrpSpPr>
          <p:grpSpPr>
            <a:xfrm>
              <a:off x="3865" y="113539"/>
              <a:ext cx="1042" cy="602"/>
              <a:chOff x="3947" y="92666"/>
              <a:chExt cx="1042" cy="602"/>
            </a:xfrm>
          </p:grpSpPr>
          <p:sp>
            <p:nvSpPr>
              <p:cNvPr id="1073744394" name="圆角矩形 1073744393"/>
              <p:cNvSpPr/>
              <p:nvPr/>
            </p:nvSpPr>
            <p:spPr>
              <a:xfrm>
                <a:off x="3947" y="92666"/>
                <a:ext cx="1043" cy="60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744395" name="文本框 1073744394"/>
              <p:cNvSpPr txBox="1"/>
              <p:nvPr/>
            </p:nvSpPr>
            <p:spPr>
              <a:xfrm>
                <a:off x="3996" y="92777"/>
                <a:ext cx="901" cy="3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vert="horz" lIns="0" tIns="0" rIns="0" bIns="0" anchor="t"/>
              <a:lstStyle/>
              <a:p>
                <a:r>
                  <a:rPr lang="zh-CN" altLang="en-US"/>
                  <a:t>DataNode</a:t>
                </a:r>
              </a:p>
              <a:p>
                <a:endParaRPr lang="zh-CN" altLang="en-US"/>
              </a:p>
            </p:txBody>
          </p:sp>
        </p:grpSp>
        <p:grpSp>
          <p:nvGrpSpPr>
            <p:cNvPr id="1073744396" name="组合 1073744395"/>
            <p:cNvGrpSpPr/>
            <p:nvPr/>
          </p:nvGrpSpPr>
          <p:grpSpPr>
            <a:xfrm>
              <a:off x="5118" y="113539"/>
              <a:ext cx="1042" cy="602"/>
              <a:chOff x="3947" y="92666"/>
              <a:chExt cx="1042" cy="602"/>
            </a:xfrm>
          </p:grpSpPr>
          <p:sp>
            <p:nvSpPr>
              <p:cNvPr id="1073744397" name="圆角矩形 1073744396"/>
              <p:cNvSpPr/>
              <p:nvPr/>
            </p:nvSpPr>
            <p:spPr>
              <a:xfrm>
                <a:off x="3947" y="92666"/>
                <a:ext cx="1043" cy="60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744398" name="文本框 1073744397"/>
              <p:cNvSpPr txBox="1"/>
              <p:nvPr/>
            </p:nvSpPr>
            <p:spPr>
              <a:xfrm>
                <a:off x="3996" y="92777"/>
                <a:ext cx="901" cy="3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vert="horz" lIns="0" tIns="0" rIns="0" bIns="0" anchor="t"/>
              <a:lstStyle/>
              <a:p>
                <a:r>
                  <a:rPr lang="zh-CN" altLang="en-US"/>
                  <a:t>DataNode</a:t>
                </a:r>
              </a:p>
              <a:p>
                <a:endParaRPr lang="zh-CN" altLang="en-US"/>
              </a:p>
            </p:txBody>
          </p:sp>
        </p:grpSp>
        <p:grpSp>
          <p:nvGrpSpPr>
            <p:cNvPr id="1073744399" name="组合 1073744398"/>
            <p:cNvGrpSpPr/>
            <p:nvPr/>
          </p:nvGrpSpPr>
          <p:grpSpPr>
            <a:xfrm>
              <a:off x="7251" y="113539"/>
              <a:ext cx="1042" cy="602"/>
              <a:chOff x="3947" y="92666"/>
              <a:chExt cx="1042" cy="602"/>
            </a:xfrm>
          </p:grpSpPr>
          <p:sp>
            <p:nvSpPr>
              <p:cNvPr id="1073744400" name="圆角矩形 1073744399"/>
              <p:cNvSpPr/>
              <p:nvPr/>
            </p:nvSpPr>
            <p:spPr>
              <a:xfrm>
                <a:off x="3947" y="92666"/>
                <a:ext cx="1043" cy="60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744401" name="文本框 1073744400"/>
              <p:cNvSpPr txBox="1"/>
              <p:nvPr/>
            </p:nvSpPr>
            <p:spPr>
              <a:xfrm>
                <a:off x="3996" y="92777"/>
                <a:ext cx="901" cy="3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vert="horz" lIns="0" tIns="0" rIns="0" bIns="0" anchor="t"/>
              <a:lstStyle/>
              <a:p>
                <a:r>
                  <a:rPr lang="zh-CN" altLang="en-US"/>
                  <a:t>DataNode</a:t>
                </a:r>
              </a:p>
              <a:p>
                <a:endParaRPr lang="zh-CN" altLang="en-US"/>
              </a:p>
            </p:txBody>
          </p:sp>
        </p:grpSp>
        <p:grpSp>
          <p:nvGrpSpPr>
            <p:cNvPr id="1073744402" name="组合 1073744401"/>
            <p:cNvGrpSpPr/>
            <p:nvPr/>
          </p:nvGrpSpPr>
          <p:grpSpPr>
            <a:xfrm>
              <a:off x="8578" y="113539"/>
              <a:ext cx="1042" cy="602"/>
              <a:chOff x="3947" y="92666"/>
              <a:chExt cx="1042" cy="602"/>
            </a:xfrm>
          </p:grpSpPr>
          <p:sp>
            <p:nvSpPr>
              <p:cNvPr id="1073744403" name="圆角矩形 1073744402"/>
              <p:cNvSpPr/>
              <p:nvPr/>
            </p:nvSpPr>
            <p:spPr>
              <a:xfrm>
                <a:off x="3947" y="92666"/>
                <a:ext cx="1043" cy="60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744404" name="文本框 1073744403"/>
              <p:cNvSpPr txBox="1"/>
              <p:nvPr/>
            </p:nvSpPr>
            <p:spPr>
              <a:xfrm>
                <a:off x="3996" y="92777"/>
                <a:ext cx="901" cy="3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vert="horz" lIns="0" tIns="0" rIns="0" bIns="0" anchor="t"/>
              <a:lstStyle/>
              <a:p>
                <a:r>
                  <a:rPr lang="zh-CN" altLang="en-US"/>
                  <a:t>DataNode</a:t>
                </a:r>
              </a:p>
              <a:p>
                <a:endParaRPr lang="zh-CN" altLang="en-US"/>
              </a:p>
            </p:txBody>
          </p:sp>
        </p:grpSp>
        <p:sp>
          <p:nvSpPr>
            <p:cNvPr id="1073744405" name="文本框 1073744404"/>
            <p:cNvSpPr txBox="1"/>
            <p:nvPr/>
          </p:nvSpPr>
          <p:spPr>
            <a:xfrm>
              <a:off x="6463" y="113597"/>
              <a:ext cx="788" cy="54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......</a:t>
              </a:r>
            </a:p>
            <a:p>
              <a:endParaRPr lang="zh-CN" altLang="en-US"/>
            </a:p>
          </p:txBody>
        </p:sp>
        <p:cxnSp>
          <p:nvCxnSpPr>
            <p:cNvPr id="1073744406" name="直接箭头连接符 1073744405"/>
            <p:cNvCxnSpPr>
              <a:stCxn id="1073744391" idx="2"/>
              <a:endCxn id="1073744394" idx="0"/>
            </p:cNvCxnSpPr>
            <p:nvPr/>
          </p:nvCxnSpPr>
          <p:spPr>
            <a:xfrm flipH="1">
              <a:off x="4387" y="112487"/>
              <a:ext cx="681" cy="1052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073744407" name="直接箭头连接符 1073744406"/>
            <p:cNvCxnSpPr>
              <a:stCxn id="1073744391" idx="2"/>
              <a:endCxn id="1073744397" idx="0"/>
            </p:cNvCxnSpPr>
            <p:nvPr/>
          </p:nvCxnSpPr>
          <p:spPr>
            <a:xfrm>
              <a:off x="5068" y="112487"/>
              <a:ext cx="572" cy="1052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073744408" name="直接箭头连接符 1073744407"/>
            <p:cNvCxnSpPr>
              <a:stCxn id="1073744391" idx="2"/>
              <a:endCxn id="1073744400" idx="0"/>
            </p:cNvCxnSpPr>
            <p:nvPr/>
          </p:nvCxnSpPr>
          <p:spPr>
            <a:xfrm>
              <a:off x="5068" y="112487"/>
              <a:ext cx="2705" cy="1052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073744409" name="直接箭头连接符 1073744408"/>
            <p:cNvCxnSpPr>
              <a:stCxn id="1073744391" idx="2"/>
              <a:endCxn id="1073744403" idx="0"/>
            </p:cNvCxnSpPr>
            <p:nvPr/>
          </p:nvCxnSpPr>
          <p:spPr>
            <a:xfrm>
              <a:off x="5068" y="112487"/>
              <a:ext cx="4032" cy="1052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grpSp>
          <p:nvGrpSpPr>
            <p:cNvPr id="1073744410" name="组合 1073744409"/>
            <p:cNvGrpSpPr/>
            <p:nvPr/>
          </p:nvGrpSpPr>
          <p:grpSpPr>
            <a:xfrm>
              <a:off x="5988" y="110384"/>
              <a:ext cx="1246" cy="786"/>
              <a:chOff x="3927" y="90498"/>
              <a:chExt cx="1246" cy="786"/>
            </a:xfrm>
          </p:grpSpPr>
          <p:sp>
            <p:nvSpPr>
              <p:cNvPr id="1073744411" name="圆角矩形 1073744410"/>
              <p:cNvSpPr/>
              <p:nvPr/>
            </p:nvSpPr>
            <p:spPr>
              <a:xfrm>
                <a:off x="3927" y="90498"/>
                <a:ext cx="1247" cy="78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744412" name="文本框 1073744411"/>
              <p:cNvSpPr txBox="1"/>
              <p:nvPr/>
            </p:nvSpPr>
            <p:spPr>
              <a:xfrm>
                <a:off x="4069" y="90723"/>
                <a:ext cx="1032" cy="3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vert="horz" lIns="0" tIns="0" rIns="0" bIns="0" anchor="t"/>
              <a:lstStyle/>
              <a:p>
                <a:r>
                  <a:rPr lang="zh-CN" altLang="en-US"/>
                  <a:t>HDFS Client</a:t>
                </a:r>
              </a:p>
              <a:p>
                <a:endParaRPr lang="zh-CN" altLang="en-US"/>
              </a:p>
            </p:txBody>
          </p:sp>
        </p:grpSp>
        <p:cxnSp>
          <p:nvCxnSpPr>
            <p:cNvPr id="1073744413" name="直接箭头连接符 1073744412"/>
            <p:cNvCxnSpPr>
              <a:stCxn id="1073744411" idx="2"/>
              <a:endCxn id="1073744391" idx="0"/>
            </p:cNvCxnSpPr>
            <p:nvPr/>
          </p:nvCxnSpPr>
          <p:spPr>
            <a:xfrm flipH="1">
              <a:off x="5068" y="111171"/>
              <a:ext cx="1544" cy="52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grpSp>
          <p:nvGrpSpPr>
            <p:cNvPr id="1073744414" name="组合 1073744413"/>
            <p:cNvGrpSpPr/>
            <p:nvPr/>
          </p:nvGrpSpPr>
          <p:grpSpPr>
            <a:xfrm>
              <a:off x="7685" y="111706"/>
              <a:ext cx="1246" cy="795"/>
              <a:chOff x="3927" y="90498"/>
              <a:chExt cx="1246" cy="786"/>
            </a:xfrm>
          </p:grpSpPr>
          <p:sp>
            <p:nvSpPr>
              <p:cNvPr id="1073744415" name="圆角矩形 1073744414"/>
              <p:cNvSpPr/>
              <p:nvPr/>
            </p:nvSpPr>
            <p:spPr>
              <a:xfrm>
                <a:off x="3927" y="90498"/>
                <a:ext cx="1247" cy="78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744416" name="文本框 1073744415"/>
              <p:cNvSpPr txBox="1"/>
              <p:nvPr/>
            </p:nvSpPr>
            <p:spPr>
              <a:xfrm>
                <a:off x="4069" y="90723"/>
                <a:ext cx="1032" cy="3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vert="horz" lIns="0" tIns="0" rIns="0" bIns="0" anchor="t"/>
              <a:lstStyle/>
              <a:p>
                <a:r>
                  <a:rPr lang="zh-CN" altLang="en-US"/>
                  <a:t>NameNode</a:t>
                </a:r>
              </a:p>
              <a:p>
                <a:endParaRPr lang="zh-CN" altLang="en-US"/>
              </a:p>
            </p:txBody>
          </p:sp>
        </p:grpSp>
        <p:cxnSp>
          <p:nvCxnSpPr>
            <p:cNvPr id="1073744417" name="直接箭头连接符 1073744416"/>
            <p:cNvCxnSpPr>
              <a:stCxn id="1073744394" idx="0"/>
              <a:endCxn id="1073744415" idx="2"/>
            </p:cNvCxnSpPr>
            <p:nvPr/>
          </p:nvCxnSpPr>
          <p:spPr>
            <a:xfrm flipV="1">
              <a:off x="4387" y="112502"/>
              <a:ext cx="3922" cy="1037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073744418" name="直接箭头连接符 1073744417"/>
            <p:cNvCxnSpPr>
              <a:stCxn id="1073744397" idx="0"/>
              <a:endCxn id="1073744415" idx="2"/>
            </p:cNvCxnSpPr>
            <p:nvPr/>
          </p:nvCxnSpPr>
          <p:spPr>
            <a:xfrm flipV="1">
              <a:off x="5640" y="112502"/>
              <a:ext cx="2669" cy="1037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073744419" name="直接箭头连接符 1073744418"/>
            <p:cNvCxnSpPr>
              <a:stCxn id="1073744400" idx="0"/>
              <a:endCxn id="1073744415" idx="2"/>
            </p:cNvCxnSpPr>
            <p:nvPr/>
          </p:nvCxnSpPr>
          <p:spPr>
            <a:xfrm flipV="1">
              <a:off x="7773" y="112502"/>
              <a:ext cx="536" cy="1037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073744420" name="直接箭头连接符 1073744419"/>
            <p:cNvCxnSpPr>
              <a:stCxn id="1073744403" idx="0"/>
              <a:endCxn id="1073744415" idx="2"/>
            </p:cNvCxnSpPr>
            <p:nvPr/>
          </p:nvCxnSpPr>
          <p:spPr>
            <a:xfrm flipH="1" flipV="1">
              <a:off x="8309" y="112502"/>
              <a:ext cx="791" cy="1037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1073744421" name="文本框 1073744420"/>
            <p:cNvSpPr txBox="1"/>
            <p:nvPr/>
          </p:nvSpPr>
          <p:spPr>
            <a:xfrm rot="10800000" flipH="1" flipV="1">
              <a:off x="9075" y="111805"/>
              <a:ext cx="624" cy="58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>
                  <a:solidFill>
                    <a:srgbClr val="FF0000"/>
                  </a:solidFill>
                </a:rPr>
                <a:t>Standby</a:t>
              </a:r>
              <a:endParaRPr lang="zh-CN" altLang="en-US"/>
            </a:p>
            <a:p>
              <a:endParaRPr lang="zh-CN" altLang="en-US"/>
            </a:p>
          </p:txBody>
        </p:sp>
        <p:sp>
          <p:nvSpPr>
            <p:cNvPr id="1073744422" name="文本框 1073744421"/>
            <p:cNvSpPr txBox="1"/>
            <p:nvPr/>
          </p:nvSpPr>
          <p:spPr>
            <a:xfrm rot="10800000" flipH="1" flipV="1">
              <a:off x="5762" y="111754"/>
              <a:ext cx="911" cy="53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>
                  <a:solidFill>
                    <a:srgbClr val="FF0000"/>
                  </a:solidFill>
                </a:rPr>
                <a:t>Active</a:t>
              </a:r>
              <a:endParaRPr lang="zh-CN" altLang="en-US"/>
            </a:p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46760" y="2096770"/>
            <a:ext cx="113620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特点：两个</a:t>
            </a:r>
            <a:r>
              <a:rPr lang="en-US" altLang="zh-CN" sz="2800" dirty="0" err="1">
                <a:solidFill>
                  <a:schemeClr val="tx1"/>
                </a:solidFill>
              </a:rPr>
              <a:t>NameNode</a:t>
            </a:r>
            <a:r>
              <a:rPr lang="zh-CN" altLang="en-US" sz="2800" dirty="0">
                <a:solidFill>
                  <a:schemeClr val="tx1"/>
                </a:solidFill>
              </a:rPr>
              <a:t>的内存中各自保存一份元数据，只有一个是</a:t>
            </a:r>
            <a:r>
              <a:rPr lang="en-US" altLang="zh-CN" sz="2800" dirty="0">
                <a:solidFill>
                  <a:schemeClr val="tx1"/>
                </a:solidFill>
              </a:rPr>
              <a:t>Active</a:t>
            </a:r>
            <a:r>
              <a:rPr lang="zh-CN" altLang="en-US" sz="2800" dirty="0">
                <a:solidFill>
                  <a:schemeClr val="tx1"/>
                </a:solidFill>
              </a:rPr>
              <a:t>，另一个是</a:t>
            </a:r>
            <a:r>
              <a:rPr lang="en-US" altLang="zh-CN" sz="2800" dirty="0">
                <a:solidFill>
                  <a:schemeClr val="tx1"/>
                </a:solidFill>
              </a:rPr>
              <a:t>Standby</a:t>
            </a:r>
            <a:r>
              <a:rPr lang="zh-CN" altLang="en-US" sz="2800" dirty="0">
                <a:solidFill>
                  <a:schemeClr val="tx1"/>
                </a:solidFill>
              </a:rPr>
              <a:t>。一旦一个宕机，</a:t>
            </a:r>
            <a:r>
              <a:rPr lang="en-US" altLang="zh-CN" sz="2800" dirty="0" err="1">
                <a:solidFill>
                  <a:schemeClr val="tx1"/>
                </a:solidFill>
              </a:rPr>
              <a:t>Starndby</a:t>
            </a:r>
            <a:r>
              <a:rPr lang="zh-CN" altLang="en-US" sz="2800" dirty="0">
                <a:solidFill>
                  <a:schemeClr val="tx1"/>
                </a:solidFill>
              </a:rPr>
              <a:t>的节点变成</a:t>
            </a:r>
            <a:r>
              <a:rPr lang="en-US" altLang="zh-CN" sz="2800" dirty="0">
                <a:solidFill>
                  <a:schemeClr val="tx1"/>
                </a:solidFill>
              </a:rPr>
              <a:t>Active</a:t>
            </a:r>
            <a:r>
              <a:rPr lang="zh-CN" altLang="en-US" sz="2800" dirty="0">
                <a:solidFill>
                  <a:schemeClr val="tx1"/>
                </a:solidFill>
              </a:rPr>
              <a:t>，接替原来的</a:t>
            </a:r>
            <a:r>
              <a:rPr lang="en-US" altLang="zh-CN" sz="2800" dirty="0" err="1">
                <a:solidFill>
                  <a:schemeClr val="tx1"/>
                </a:solidFill>
              </a:rPr>
              <a:t>NameNode</a:t>
            </a:r>
            <a:r>
              <a:rPr lang="zh-CN" altLang="en-US" sz="2800" dirty="0">
                <a:solidFill>
                  <a:schemeClr val="tx1"/>
                </a:solidFill>
              </a:rPr>
              <a:t>。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sz="2800" dirty="0"/>
          </a:p>
          <a:p>
            <a:r>
              <a:rPr lang="zh-CN" altLang="en-US" sz="2800" dirty="0">
                <a:sym typeface="+mn-ea"/>
              </a:rPr>
              <a:t>为了能够实时同步Active和Standby两个NameNode的元数据信息（实际上是edit log），需提供一个共享存储系统，可以是NFS、QJM（Quorum Journal Manager）或者ZooKeeper。Active NameNode将元数据写入共享存储系统，而Standby NameNode监听该系统，一旦发现有新数据写入，则读取这些数据，并加载到自己内存中，以保证自己内存状态与Active NameNode保持基本一致。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113155" y="800100"/>
            <a:ext cx="6336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HA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（High Availability高可用）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"/>
          <p:cNvSpPr txBox="1"/>
          <p:nvPr/>
        </p:nvSpPr>
        <p:spPr>
          <a:xfrm>
            <a:off x="1113155" y="800100"/>
            <a:ext cx="6336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3.5.6</a:t>
            </a:r>
            <a:r>
              <a:rPr lang="zh-CN" altLang="en-US" sz="2800" b="1" dirty="0"/>
              <a:t>  联邦Federation</a:t>
            </a:r>
          </a:p>
        </p:txBody>
      </p:sp>
      <p:sp>
        <p:nvSpPr>
          <p:cNvPr id="6" name="矩形 5"/>
          <p:cNvSpPr/>
          <p:nvPr/>
        </p:nvSpPr>
        <p:spPr>
          <a:xfrm>
            <a:off x="7449185" y="1705610"/>
            <a:ext cx="4058285" cy="2630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759065" y="1348105"/>
            <a:ext cx="503555" cy="7308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547735" y="1332230"/>
            <a:ext cx="2240280" cy="746125"/>
            <a:chOff x="13461" y="2993"/>
            <a:chExt cx="3528" cy="1175"/>
          </a:xfrm>
        </p:grpSpPr>
        <p:sp>
          <p:nvSpPr>
            <p:cNvPr id="8" name="圆角矩形 7"/>
            <p:cNvSpPr/>
            <p:nvPr/>
          </p:nvSpPr>
          <p:spPr>
            <a:xfrm>
              <a:off x="13461" y="2993"/>
              <a:ext cx="793" cy="115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4765" y="3018"/>
              <a:ext cx="793" cy="115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6197" y="2993"/>
              <a:ext cx="793" cy="115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8321675" y="3020060"/>
            <a:ext cx="1697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1000</a:t>
            </a:r>
            <a:r>
              <a:rPr lang="zh-CN" altLang="en-US"/>
              <a:t>个座位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78485" y="1705610"/>
            <a:ext cx="60191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示例：</a:t>
            </a:r>
          </a:p>
          <a:p>
            <a:endParaRPr lang="zh-CN" altLang="en-US" sz="2400" dirty="0"/>
          </a:p>
          <a:p>
            <a:r>
              <a:rPr lang="zh-CN" altLang="en-US" sz="2400" dirty="0"/>
              <a:t>如果只有</a:t>
            </a:r>
            <a:r>
              <a:rPr lang="en-US" altLang="zh-CN" sz="2400" dirty="0"/>
              <a:t>1</a:t>
            </a:r>
            <a:r>
              <a:rPr lang="zh-CN" altLang="en-US" sz="2400" dirty="0"/>
              <a:t>个门，压力大</a:t>
            </a:r>
          </a:p>
          <a:p>
            <a:endParaRPr lang="zh-CN" altLang="en-US" sz="2400" dirty="0"/>
          </a:p>
          <a:p>
            <a:r>
              <a:rPr lang="zh-CN" altLang="en-US" sz="2400" dirty="0"/>
              <a:t>多增加</a:t>
            </a:r>
            <a:r>
              <a:rPr lang="en-US" altLang="zh-CN" sz="2400" dirty="0"/>
              <a:t>3</a:t>
            </a:r>
            <a:r>
              <a:rPr lang="zh-CN" altLang="en-US" sz="2400" dirty="0"/>
              <a:t>个门。约定小学生只能从</a:t>
            </a:r>
            <a:r>
              <a:rPr lang="en-US" altLang="zh-CN" sz="2400" dirty="0"/>
              <a:t>1</a:t>
            </a:r>
            <a:r>
              <a:rPr lang="zh-CN" altLang="en-US" sz="2400" dirty="0"/>
              <a:t>，中学生</a:t>
            </a:r>
            <a:r>
              <a:rPr lang="zh-CN" altLang="en-US" sz="2400" dirty="0">
                <a:sym typeface="+mn-ea"/>
              </a:rPr>
              <a:t>只能</a:t>
            </a:r>
            <a:r>
              <a:rPr lang="zh-CN" altLang="en-US" sz="2400" dirty="0"/>
              <a:t>从</a:t>
            </a:r>
            <a:r>
              <a:rPr lang="en-US" altLang="zh-CN" sz="2400" dirty="0"/>
              <a:t>2</a:t>
            </a:r>
            <a:r>
              <a:rPr lang="zh-CN" altLang="en-US" sz="2400" dirty="0"/>
              <a:t>，高中生</a:t>
            </a:r>
            <a:r>
              <a:rPr lang="zh-CN" altLang="en-US" sz="2400" dirty="0">
                <a:sym typeface="+mn-ea"/>
              </a:rPr>
              <a:t>只能</a:t>
            </a:r>
            <a:r>
              <a:rPr lang="zh-CN" altLang="en-US" sz="2400" dirty="0"/>
              <a:t>从</a:t>
            </a:r>
            <a:r>
              <a:rPr lang="en-US" altLang="zh-CN" sz="2400" dirty="0"/>
              <a:t>3</a:t>
            </a:r>
            <a:r>
              <a:rPr lang="zh-CN" altLang="en-US" sz="2400" dirty="0"/>
              <a:t>，大学生</a:t>
            </a:r>
            <a:r>
              <a:rPr lang="zh-CN" altLang="en-US" sz="2400" dirty="0">
                <a:sym typeface="+mn-ea"/>
              </a:rPr>
              <a:t>只能</a:t>
            </a:r>
            <a:r>
              <a:rPr lang="zh-CN" altLang="en-US" sz="2400" dirty="0"/>
              <a:t>从</a:t>
            </a:r>
            <a:r>
              <a:rPr lang="en-US" altLang="zh-CN" sz="2400" dirty="0"/>
              <a:t>4</a:t>
            </a:r>
            <a:r>
              <a:rPr lang="zh-CN" altLang="en-US" sz="2400" dirty="0"/>
              <a:t>进来。</a:t>
            </a:r>
          </a:p>
          <a:p>
            <a:endParaRPr lang="en-US" altLang="zh-CN" sz="2400" dirty="0"/>
          </a:p>
          <a:p>
            <a:r>
              <a:rPr lang="zh-CN" altLang="en-US" sz="2400" dirty="0"/>
              <a:t>如果门</a:t>
            </a:r>
            <a:r>
              <a:rPr lang="en-US" altLang="zh-CN" sz="2400" dirty="0"/>
              <a:t>4</a:t>
            </a:r>
            <a:r>
              <a:rPr lang="zh-CN" altLang="en-US" sz="2400" dirty="0"/>
              <a:t>关了，大学生些人进不来了。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185" y="2265045"/>
            <a:ext cx="4058920" cy="207073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285095" y="1048385"/>
            <a:ext cx="7150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345" y="4806950"/>
            <a:ext cx="1753235" cy="18294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9105" y="5477510"/>
            <a:ext cx="76441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r>
              <a:rPr lang="zh-CN" altLang="en-US" sz="2400" dirty="0"/>
              <a:t>盘</a:t>
            </a:r>
            <a:r>
              <a:rPr lang="en-US" altLang="zh-CN" sz="2400" dirty="0"/>
              <a:t>4</a:t>
            </a:r>
            <a:r>
              <a:rPr lang="zh-CN" altLang="en-US" sz="2400" dirty="0"/>
              <a:t>个目录，</a:t>
            </a:r>
            <a:r>
              <a:rPr lang="en-US" altLang="zh-CN" sz="2400" dirty="0"/>
              <a:t>4</a:t>
            </a:r>
            <a:r>
              <a:rPr lang="zh-CN" altLang="en-US" sz="2400" dirty="0"/>
              <a:t>个名称空间，</a:t>
            </a:r>
            <a:r>
              <a:rPr lang="en-US" altLang="zh-CN" sz="2400" dirty="0"/>
              <a:t>A/B/C/D</a:t>
            </a:r>
            <a:r>
              <a:rPr lang="zh-CN" altLang="en-US" sz="2400" dirty="0"/>
              <a:t>共享空间</a:t>
            </a:r>
          </a:p>
          <a:p>
            <a:r>
              <a:rPr lang="zh-CN" altLang="en-US" sz="2400" dirty="0"/>
              <a:t>一旦对应的名称空间没有了，下面的文件就找不到了。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"/>
          <p:cNvSpPr txBox="1"/>
          <p:nvPr/>
        </p:nvSpPr>
        <p:spPr>
          <a:xfrm>
            <a:off x="1113155" y="800100"/>
            <a:ext cx="6336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3.5.6</a:t>
            </a:r>
            <a:r>
              <a:rPr lang="zh-CN" altLang="en-US" sz="2800" b="1" dirty="0"/>
              <a:t>  联邦Federation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46760" y="1751330"/>
            <a:ext cx="11362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sz="2800">
                <a:solidFill>
                  <a:schemeClr val="tx1"/>
                </a:solidFill>
              </a:rPr>
              <a:t>什么是</a:t>
            </a:r>
            <a:r>
              <a:rPr lang="en-US" altLang="zh-CN" sz="2800">
                <a:solidFill>
                  <a:schemeClr val="tx1"/>
                </a:solidFill>
              </a:rPr>
              <a:t>Federation?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6760" y="2537460"/>
            <a:ext cx="110591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sz="2800" dirty="0">
                <a:sym typeface="+mn-ea"/>
              </a:rPr>
              <a:t>HDFS的Federation指的是HDFS有多个NameNode或NameSpace，这些NameNode或NameSpace是联合的,它们相互独立且不需要互相协调，各自分工，管理自己的区域。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charset="0"/>
              <a:buChar char="ü"/>
            </a:pPr>
            <a:r>
              <a:rPr lang="zh-CN" altLang="en-US" sz="2800" dirty="0">
                <a:sym typeface="+mn-ea"/>
              </a:rPr>
              <a:t> 每个NameNode或NameSpace有自己的池(pool)，池与池之间独立的。一个namenode挂掉了，不会影响其他namenode。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charset="0"/>
              <a:buChar char="ü"/>
            </a:pPr>
            <a:r>
              <a:rPr lang="zh-CN" altLang="en-US" sz="2800" dirty="0">
                <a:sym typeface="+mn-ea"/>
              </a:rPr>
              <a:t>但所有的池(pool)都是共享一个HDFS的存储空间。</a:t>
            </a:r>
            <a:endParaRPr lang="zh-CN" altLang="en-US" sz="2800" dirty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37983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联盟Federation</a:t>
            </a: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440180" y="1193800"/>
            <a:ext cx="9079865" cy="5539105"/>
            <a:chOff x="1394" y="1776"/>
            <a:chExt cx="14299" cy="8723"/>
          </a:xfrm>
        </p:grpSpPr>
        <p:graphicFrame>
          <p:nvGraphicFramePr>
            <p:cNvPr id="3" name="对象 -2147482573"/>
            <p:cNvGraphicFramePr>
              <a:graphicFrameLocks noChangeAspect="1"/>
            </p:cNvGraphicFramePr>
            <p:nvPr/>
          </p:nvGraphicFramePr>
          <p:xfrm>
            <a:off x="4166" y="1776"/>
            <a:ext cx="11527" cy="8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r:id="rId4" imgW="5626100" imgH="4254500" progId="Visio.Drawing.11">
                    <p:embed/>
                  </p:oleObj>
                </mc:Choice>
                <mc:Fallback>
                  <p:oleObj r:id="rId4" imgW="5626100" imgH="4254500" progId="Visio.Drawing.11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166" y="1776"/>
                          <a:ext cx="11527" cy="87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本框 3"/>
            <p:cNvSpPr txBox="1"/>
            <p:nvPr/>
          </p:nvSpPr>
          <p:spPr>
            <a:xfrm>
              <a:off x="1394" y="3935"/>
              <a:ext cx="273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NameSpace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94" y="8419"/>
              <a:ext cx="294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Block Storage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121410" y="1415415"/>
            <a:ext cx="989774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lang="zh-CN" sz="2400" b="1">
                <a:solidFill>
                  <a:schemeClr val="tx1"/>
                </a:solidFill>
                <a:ea typeface="方正书宋简体" panose="03000509000000000000" charset="-122"/>
              </a:rPr>
              <a:t>安全模式</a:t>
            </a:r>
            <a:r>
              <a:rPr lang="zh-CN" sz="2400" b="0">
                <a:solidFill>
                  <a:schemeClr val="tx1"/>
                </a:solidFill>
                <a:ea typeface="方正书宋简体" panose="03000509000000000000" charset="-122"/>
              </a:rPr>
              <a:t>是HDFS所处的一种特殊状态，在处于这种状态时，文件系统只接受读数据请求，不能对文件进行写，删除等操作。</a:t>
            </a:r>
          </a:p>
          <a:p>
            <a:pPr indent="127000"/>
            <a:endParaRPr lang="zh-CN" sz="2400" b="0">
              <a:solidFill>
                <a:schemeClr val="tx1"/>
              </a:solidFill>
              <a:ea typeface="方正书宋简体" panose="03000509000000000000" charset="-122"/>
            </a:endParaRPr>
          </a:p>
          <a:p>
            <a:pPr indent="127000"/>
            <a:r>
              <a:rPr lang="zh-CN" sz="2400" b="0">
                <a:solidFill>
                  <a:schemeClr val="tx1"/>
                </a:solidFill>
                <a:ea typeface="方正书宋简体" panose="03000509000000000000" charset="-122"/>
              </a:rPr>
              <a:t>查看当前状态：</a:t>
            </a:r>
          </a:p>
          <a:p>
            <a:pPr indent="127000"/>
            <a:r>
              <a:rPr lang="zh-CN" sz="2400" b="0">
                <a:solidFill>
                  <a:schemeClr val="tx1"/>
                </a:solidFill>
                <a:ea typeface="方正书宋简体" panose="03000509000000000000" charset="-122"/>
              </a:rPr>
              <a:t>hdfs dfsadmin -safemode get</a:t>
            </a:r>
          </a:p>
          <a:p>
            <a:pPr indent="127000"/>
            <a:endParaRPr lang="zh-CN" sz="2400" b="0">
              <a:solidFill>
                <a:schemeClr val="tx1"/>
              </a:solidFill>
              <a:ea typeface="方正书宋简体" panose="03000509000000000000" charset="-122"/>
            </a:endParaRPr>
          </a:p>
          <a:p>
            <a:pPr indent="127000"/>
            <a:r>
              <a:rPr lang="zh-CN" sz="2400" b="0">
                <a:solidFill>
                  <a:schemeClr val="tx1"/>
                </a:solidFill>
                <a:ea typeface="方正书宋简体" panose="03000509000000000000" charset="-122"/>
              </a:rPr>
              <a:t>进入安全模式：</a:t>
            </a:r>
          </a:p>
          <a:p>
            <a:pPr indent="127000"/>
            <a:r>
              <a:rPr lang="zh-CN" sz="2400" b="0">
                <a:solidFill>
                  <a:schemeClr val="tx1"/>
                </a:solidFill>
                <a:ea typeface="方正书宋简体" panose="03000509000000000000" charset="-122"/>
              </a:rPr>
              <a:t>hdfs dfsadmin -safemode enter</a:t>
            </a:r>
          </a:p>
          <a:p>
            <a:pPr indent="127000"/>
            <a:endParaRPr lang="zh-CN" sz="2400" b="0">
              <a:solidFill>
                <a:schemeClr val="tx1"/>
              </a:solidFill>
              <a:ea typeface="方正书宋简体" panose="03000509000000000000" charset="-122"/>
            </a:endParaRPr>
          </a:p>
          <a:p>
            <a:pPr indent="127000"/>
            <a:r>
              <a:rPr lang="zh-CN" sz="2400" b="0">
                <a:solidFill>
                  <a:schemeClr val="tx1"/>
                </a:solidFill>
                <a:ea typeface="方正书宋简体" panose="03000509000000000000" charset="-122"/>
              </a:rPr>
              <a:t>强制离开安全模式：</a:t>
            </a:r>
          </a:p>
          <a:p>
            <a:pPr indent="127000"/>
            <a:r>
              <a:rPr lang="zh-CN" sz="2400" b="0">
                <a:solidFill>
                  <a:schemeClr val="tx1"/>
                </a:solidFill>
                <a:ea typeface="方正书宋简体" panose="03000509000000000000" charset="-122"/>
              </a:rPr>
              <a:t>hdfs dfsadmin -safemode leave</a:t>
            </a:r>
          </a:p>
          <a:p>
            <a:pPr indent="127000"/>
            <a:endParaRPr lang="zh-CN" sz="2400" b="0">
              <a:solidFill>
                <a:schemeClr val="tx1"/>
              </a:solidFill>
              <a:ea typeface="方正书宋简体" panose="03000509000000000000" charset="-122"/>
            </a:endParaRPr>
          </a:p>
          <a:p>
            <a:pPr indent="127000"/>
            <a:r>
              <a:rPr lang="zh-CN" sz="2400" b="0">
                <a:solidFill>
                  <a:schemeClr val="tx1"/>
                </a:solidFill>
                <a:ea typeface="方正书宋简体" panose="03000509000000000000" charset="-122"/>
              </a:rPr>
              <a:t>一直等待直到安全模式结束：</a:t>
            </a:r>
          </a:p>
          <a:p>
            <a:pPr indent="127000"/>
            <a:r>
              <a:rPr lang="zh-CN" sz="2400" b="0">
                <a:solidFill>
                  <a:schemeClr val="tx1"/>
                </a:solidFill>
                <a:ea typeface="方正书宋简体" panose="03000509000000000000" charset="-122"/>
              </a:rPr>
              <a:t>hdfs dfsadmin -safemode wait</a:t>
            </a:r>
            <a:endParaRPr lang="zh-CN" altLang="zh-CN" sz="2400" b="0">
              <a:solidFill>
                <a:schemeClr val="tx1"/>
              </a:solidFill>
              <a:ea typeface="方正书宋简体" panose="03000509000000000000" charset="-122"/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1113155" y="800100"/>
            <a:ext cx="6336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安全模式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37983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回收站</a:t>
            </a: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121410" y="1316355"/>
            <a:ext cx="10528300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lang="zh-CN" sz="2000" b="0" dirty="0">
                <a:ea typeface="方正书宋简体" panose="03000509000000000000" charset="-122"/>
                <a:cs typeface="Times New Roman" panose="02020603050405020304" charset="0"/>
              </a:rPr>
              <a:t>HDFS为每一个用户都创建了回收站，这个类似操作系统的回收站。位置是/user/用户名/.Trash/。</a:t>
            </a:r>
          </a:p>
          <a:p>
            <a:pPr indent="127000"/>
            <a:endParaRPr lang="zh-CN" sz="2000" b="0" dirty="0">
              <a:ea typeface="方正书宋简体" panose="03000509000000000000" charset="-122"/>
              <a:cs typeface="Times New Roman" panose="02020603050405020304" charset="0"/>
            </a:endParaRPr>
          </a:p>
          <a:p>
            <a:pPr indent="127000"/>
            <a:r>
              <a:rPr lang="zh-CN" sz="2000" b="0" dirty="0">
                <a:ea typeface="方正书宋简体" panose="03000509000000000000" charset="-122"/>
                <a:cs typeface="Times New Roman" panose="02020603050405020304" charset="0"/>
              </a:rPr>
              <a:t>操作演示：</a:t>
            </a:r>
          </a:p>
          <a:p>
            <a:pPr indent="127000"/>
            <a:r>
              <a:rPr lang="en-US" altLang="zh-CN" sz="2000" b="0" dirty="0">
                <a:ea typeface="方正书宋简体" panose="03000509000000000000" charset="-122"/>
                <a:cs typeface="Times New Roman" panose="02020603050405020304" charset="0"/>
              </a:rPr>
              <a:t>1</a:t>
            </a:r>
            <a:r>
              <a:rPr lang="zh-CN" altLang="en-US" sz="2000" b="0" dirty="0">
                <a:ea typeface="方正书宋简体" panose="03000509000000000000" charset="-122"/>
                <a:cs typeface="Times New Roman" panose="02020603050405020304" charset="0"/>
              </a:rPr>
              <a:t>、</a:t>
            </a:r>
            <a:r>
              <a:rPr lang="zh-CN" sz="2000" b="0" dirty="0">
                <a:ea typeface="方正书宋简体" panose="03000509000000000000" charset="-122"/>
                <a:cs typeface="Times New Roman" panose="02020603050405020304" charset="0"/>
              </a:rPr>
              <a:t>列出某目录下的文件</a:t>
            </a:r>
          </a:p>
          <a:p>
            <a:pPr indent="127000"/>
            <a:r>
              <a:rPr lang="zh-CN" sz="2000" b="0" dirty="0">
                <a:ea typeface="方正书宋简体" panose="03000509000000000000" charset="-122"/>
                <a:cs typeface="Times New Roman" panose="02020603050405020304" charset="0"/>
              </a:rPr>
              <a:t>hdfs dfs -ls</a:t>
            </a:r>
          </a:p>
          <a:p>
            <a:pPr indent="127000"/>
            <a:r>
              <a:rPr lang="en-US" altLang="zh-CN" sz="2000" b="0" dirty="0">
                <a:ea typeface="方正书宋简体" panose="03000509000000000000" charset="-122"/>
                <a:cs typeface="Times New Roman" panose="02020603050405020304" charset="0"/>
              </a:rPr>
              <a:t>2</a:t>
            </a:r>
            <a:r>
              <a:rPr lang="zh-CN" altLang="en-US" sz="2000" b="0" dirty="0">
                <a:ea typeface="方正书宋简体" panose="03000509000000000000" charset="-122"/>
                <a:cs typeface="Times New Roman" panose="02020603050405020304" charset="0"/>
              </a:rPr>
              <a:t>、把其中的一个文件</a:t>
            </a:r>
            <a:r>
              <a:rPr lang="en-US" altLang="zh-CN" sz="2000" b="0" dirty="0">
                <a:ea typeface="方正书宋简体" panose="03000509000000000000" charset="-122"/>
                <a:cs typeface="Times New Roman" panose="02020603050405020304" charset="0"/>
              </a:rPr>
              <a:t>file1</a:t>
            </a:r>
            <a:r>
              <a:rPr lang="zh-CN" altLang="en-US" sz="2000" b="0" dirty="0">
                <a:ea typeface="方正书宋简体" panose="03000509000000000000" charset="-122"/>
                <a:cs typeface="Times New Roman" panose="02020603050405020304" charset="0"/>
              </a:rPr>
              <a:t>删除</a:t>
            </a:r>
          </a:p>
          <a:p>
            <a:pPr indent="127000"/>
            <a:r>
              <a:rPr lang="zh-CN" altLang="en-US" sz="2000" b="0" dirty="0">
                <a:ea typeface="方正书宋简体" panose="03000509000000000000" charset="-122"/>
                <a:cs typeface="Times New Roman" panose="02020603050405020304" charset="0"/>
              </a:rPr>
              <a:t>hdfs dfs -rm </a:t>
            </a:r>
            <a:r>
              <a:rPr lang="en-US" altLang="zh-CN" sz="2000" b="0" dirty="0">
                <a:ea typeface="方正书宋简体" panose="03000509000000000000" charset="-122"/>
                <a:cs typeface="Times New Roman" panose="02020603050405020304" charset="0"/>
              </a:rPr>
              <a:t>file1</a:t>
            </a:r>
          </a:p>
          <a:p>
            <a:pPr indent="127000"/>
            <a:r>
              <a:rPr lang="en-US" altLang="zh-CN" sz="2000" b="0" dirty="0">
                <a:ea typeface="方正书宋简体" panose="03000509000000000000" charset="-122"/>
                <a:cs typeface="Times New Roman" panose="02020603050405020304" charset="0"/>
              </a:rPr>
              <a:t>3</a:t>
            </a:r>
            <a:r>
              <a:rPr lang="zh-CN" altLang="en-US" sz="2000" b="0" dirty="0">
                <a:ea typeface="方正书宋简体" panose="03000509000000000000" charset="-122"/>
                <a:cs typeface="Times New Roman" panose="02020603050405020304" charset="0"/>
              </a:rPr>
              <a:t>、到回收站可看到刚才删除的</a:t>
            </a:r>
            <a:r>
              <a:rPr lang="en-US" altLang="zh-CN" sz="2000" b="0" dirty="0">
                <a:ea typeface="方正书宋简体" panose="03000509000000000000" charset="-122"/>
                <a:cs typeface="Times New Roman" panose="02020603050405020304" charset="0"/>
              </a:rPr>
              <a:t>file1</a:t>
            </a:r>
          </a:p>
          <a:p>
            <a:pPr indent="127000"/>
            <a:r>
              <a:rPr lang="en-US" altLang="zh-CN" sz="2000" b="0" dirty="0" err="1">
                <a:ea typeface="方正书宋简体" panose="03000509000000000000" charset="-122"/>
                <a:cs typeface="Times New Roman" panose="02020603050405020304" charset="0"/>
              </a:rPr>
              <a:t>hdfs</a:t>
            </a:r>
            <a:r>
              <a:rPr lang="en-US" altLang="zh-CN" sz="2000" b="0" dirty="0">
                <a:ea typeface="方正书宋简体" panose="03000509000000000000" charset="-122"/>
                <a:cs typeface="Times New Roman" panose="02020603050405020304" charset="0"/>
              </a:rPr>
              <a:t> </a:t>
            </a:r>
            <a:r>
              <a:rPr lang="en-US" altLang="zh-CN" sz="2000" b="0" dirty="0" err="1">
                <a:ea typeface="方正书宋简体" panose="03000509000000000000" charset="-122"/>
                <a:cs typeface="Times New Roman" panose="02020603050405020304" charset="0"/>
              </a:rPr>
              <a:t>dfs</a:t>
            </a:r>
            <a:r>
              <a:rPr lang="en-US" altLang="zh-CN" sz="2000" b="0" dirty="0">
                <a:ea typeface="方正书宋简体" panose="03000509000000000000" charset="-122"/>
                <a:cs typeface="Times New Roman" panose="02020603050405020304" charset="0"/>
              </a:rPr>
              <a:t> -ls /user/</a:t>
            </a:r>
            <a:r>
              <a:rPr lang="en-US" altLang="zh-CN" sz="2000" b="0" dirty="0" err="1">
                <a:ea typeface="方正书宋简体" panose="03000509000000000000" charset="-122"/>
                <a:cs typeface="Times New Roman" panose="02020603050405020304" charset="0"/>
              </a:rPr>
              <a:t>hadoop</a:t>
            </a:r>
            <a:r>
              <a:rPr lang="en-US" altLang="zh-CN" sz="2000" b="0" dirty="0">
                <a:ea typeface="方正书宋简体" panose="03000509000000000000" charset="-122"/>
                <a:cs typeface="Times New Roman" panose="02020603050405020304" charset="0"/>
              </a:rPr>
              <a:t>/.Trash/Current/</a:t>
            </a:r>
            <a:r>
              <a:rPr lang="en-US" altLang="zh-CN" sz="2000" b="0" dirty="0" err="1">
                <a:ea typeface="方正书宋简体" panose="03000509000000000000" charset="-122"/>
                <a:cs typeface="Times New Roman" panose="02020603050405020304" charset="0"/>
              </a:rPr>
              <a:t>tmp</a:t>
            </a:r>
            <a:endParaRPr lang="en-US" altLang="zh-CN" sz="2000" b="0" dirty="0">
              <a:ea typeface="方正书宋简体" panose="03000509000000000000" charset="-122"/>
              <a:cs typeface="Times New Roman" panose="02020603050405020304" charset="0"/>
            </a:endParaRPr>
          </a:p>
          <a:p>
            <a:pPr indent="127000"/>
            <a:r>
              <a:rPr lang="en-US" altLang="zh-CN" sz="2000" b="0" dirty="0">
                <a:ea typeface="方正书宋简体" panose="03000509000000000000" charset="-122"/>
                <a:cs typeface="Times New Roman" panose="02020603050405020304" charset="0"/>
              </a:rPr>
              <a:t>4</a:t>
            </a:r>
            <a:r>
              <a:rPr lang="zh-CN" altLang="en-US" sz="2000" b="0" dirty="0">
                <a:ea typeface="方正书宋简体" panose="03000509000000000000" charset="-122"/>
                <a:cs typeface="Times New Roman" panose="02020603050405020304" charset="0"/>
              </a:rPr>
              <a:t>、把</a:t>
            </a:r>
            <a:r>
              <a:rPr lang="en-US" altLang="zh-CN" sz="2000" b="0" dirty="0">
                <a:ea typeface="方正书宋简体" panose="03000509000000000000" charset="-122"/>
                <a:cs typeface="Times New Roman" panose="02020603050405020304" charset="0"/>
              </a:rPr>
              <a:t>file1</a:t>
            </a:r>
            <a:r>
              <a:rPr lang="zh-CN" altLang="en-US" sz="2000" b="0" dirty="0">
                <a:ea typeface="方正书宋简体" panose="03000509000000000000" charset="-122"/>
                <a:cs typeface="Times New Roman" panose="02020603050405020304" charset="0"/>
              </a:rPr>
              <a:t>从回收站移动到</a:t>
            </a:r>
            <a:r>
              <a:rPr lang="en-US" altLang="zh-CN" sz="2000" b="0" dirty="0">
                <a:ea typeface="方正书宋简体" panose="03000509000000000000" charset="-122"/>
                <a:cs typeface="Times New Roman" panose="02020603050405020304" charset="0"/>
              </a:rPr>
              <a:t>/home/</a:t>
            </a:r>
            <a:r>
              <a:rPr lang="en-US" altLang="zh-CN" sz="2000" b="0" dirty="0" err="1">
                <a:ea typeface="方正书宋简体" panose="03000509000000000000" charset="-122"/>
                <a:cs typeface="Times New Roman" panose="02020603050405020304" charset="0"/>
              </a:rPr>
              <a:t>haoop</a:t>
            </a:r>
            <a:r>
              <a:rPr lang="en-US" altLang="zh-CN" sz="2000" b="0" dirty="0">
                <a:ea typeface="方正书宋简体" panose="03000509000000000000" charset="-122"/>
                <a:cs typeface="Times New Roman" panose="02020603050405020304" charset="0"/>
              </a:rPr>
              <a:t>/</a:t>
            </a:r>
            <a:r>
              <a:rPr lang="zh-CN" altLang="zh-CN" sz="2000" b="0" dirty="0">
                <a:ea typeface="方正书宋简体" panose="03000509000000000000" charset="-122"/>
                <a:cs typeface="Times New Roman" panose="02020603050405020304" charset="0"/>
              </a:rPr>
              <a:t>目录下</a:t>
            </a:r>
          </a:p>
          <a:p>
            <a:pPr indent="127000"/>
            <a:r>
              <a:rPr lang="zh-CN" altLang="zh-CN" sz="2000" b="0" dirty="0">
                <a:ea typeface="方正书宋简体" panose="03000509000000000000" charset="-122"/>
                <a:cs typeface="Times New Roman" panose="02020603050405020304" charset="0"/>
              </a:rPr>
              <a:t>hdfs dfs -mv   </a:t>
            </a:r>
            <a:r>
              <a:rPr lang="en-US" altLang="zh-CN" sz="2000" dirty="0">
                <a:ea typeface="方正书宋简体" panose="03000509000000000000" charset="-122"/>
                <a:cs typeface="Times New Roman" panose="02020603050405020304" charset="0"/>
                <a:sym typeface="+mn-ea"/>
              </a:rPr>
              <a:t>/user/</a:t>
            </a:r>
            <a:r>
              <a:rPr lang="en-US" altLang="zh-CN" sz="2000" dirty="0" err="1">
                <a:ea typeface="方正书宋简体" panose="03000509000000000000" charset="-122"/>
                <a:cs typeface="Times New Roman" panose="02020603050405020304" charset="0"/>
                <a:sym typeface="+mn-ea"/>
              </a:rPr>
              <a:t>hadoop</a:t>
            </a:r>
            <a:r>
              <a:rPr lang="en-US" altLang="zh-CN" sz="2000" dirty="0">
                <a:ea typeface="方正书宋简体" panose="03000509000000000000" charset="-122"/>
                <a:cs typeface="Times New Roman" panose="02020603050405020304" charset="0"/>
                <a:sym typeface="+mn-ea"/>
              </a:rPr>
              <a:t>/.Trash/Current/</a:t>
            </a:r>
            <a:r>
              <a:rPr lang="en-US" altLang="zh-CN" sz="2000" dirty="0" err="1">
                <a:ea typeface="方正书宋简体" panose="03000509000000000000" charset="-122"/>
                <a:cs typeface="Times New Roman" panose="02020603050405020304" charset="0"/>
                <a:sym typeface="+mn-ea"/>
              </a:rPr>
              <a:t>tmp</a:t>
            </a:r>
            <a:r>
              <a:rPr lang="en-US" altLang="zh-CN" sz="2000" dirty="0">
                <a:ea typeface="方正书宋简体" panose="03000509000000000000" charset="-122"/>
                <a:cs typeface="Times New Roman" panose="02020603050405020304" charset="0"/>
                <a:sym typeface="+mn-ea"/>
              </a:rPr>
              <a:t>/file1  </a:t>
            </a:r>
            <a:r>
              <a:rPr lang="zh-CN" altLang="zh-CN" sz="2000" dirty="0">
                <a:ea typeface="方正书宋简体" panose="03000509000000000000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000" dirty="0">
                <a:ea typeface="方正书宋简体" panose="03000509000000000000" charset="-122"/>
                <a:cs typeface="Times New Roman" panose="02020603050405020304" charset="0"/>
                <a:sym typeface="+mn-ea"/>
              </a:rPr>
              <a:t>/home/</a:t>
            </a:r>
            <a:r>
              <a:rPr lang="en-US" altLang="zh-CN" sz="2000" dirty="0" err="1">
                <a:ea typeface="方正书宋简体" panose="03000509000000000000" charset="-122"/>
                <a:cs typeface="Times New Roman" panose="02020603050405020304" charset="0"/>
                <a:sym typeface="+mn-ea"/>
              </a:rPr>
              <a:t>hadoop</a:t>
            </a:r>
            <a:r>
              <a:rPr lang="en-US" altLang="zh-CN" sz="2000" dirty="0">
                <a:ea typeface="方正书宋简体" panose="03000509000000000000" charset="-122"/>
                <a:cs typeface="Times New Roman" panose="02020603050405020304" charset="0"/>
                <a:sym typeface="+mn-ea"/>
              </a:rPr>
              <a:t>/</a:t>
            </a:r>
          </a:p>
          <a:p>
            <a:pPr indent="127000"/>
            <a:r>
              <a:rPr lang="en-US" altLang="zh-CN" sz="2000" b="0" dirty="0">
                <a:ea typeface="方正书宋简体" panose="03000509000000000000" charset="-122"/>
                <a:cs typeface="Times New Roman" panose="02020603050405020304" charset="0"/>
                <a:sym typeface="+mn-ea"/>
              </a:rPr>
              <a:t>5</a:t>
            </a:r>
            <a:r>
              <a:rPr lang="zh-CN" altLang="zh-CN" sz="2000" b="0" dirty="0">
                <a:ea typeface="方正书宋简体" panose="03000509000000000000" charset="-122"/>
                <a:cs typeface="Times New Roman" panose="02020603050405020304" charset="0"/>
                <a:sym typeface="+mn-ea"/>
              </a:rPr>
              <a:t>、到</a:t>
            </a:r>
            <a:r>
              <a:rPr lang="en-US" altLang="zh-CN" sz="2000" b="0" dirty="0">
                <a:ea typeface="方正书宋简体" panose="03000509000000000000" charset="-122"/>
                <a:cs typeface="Times New Roman" panose="02020603050405020304" charset="0"/>
                <a:sym typeface="+mn-ea"/>
              </a:rPr>
              <a:t>/home/</a:t>
            </a:r>
            <a:r>
              <a:rPr lang="en-US" altLang="zh-CN" sz="2000" b="0" dirty="0" err="1">
                <a:ea typeface="方正书宋简体" panose="03000509000000000000" charset="-122"/>
                <a:cs typeface="Times New Roman" panose="02020603050405020304" charset="0"/>
                <a:sym typeface="+mn-ea"/>
              </a:rPr>
              <a:t>hadoop</a:t>
            </a:r>
            <a:r>
              <a:rPr lang="en-US" altLang="zh-CN" sz="2000" b="0" dirty="0">
                <a:ea typeface="方正书宋简体" panose="03000509000000000000" charset="-122"/>
                <a:cs typeface="Times New Roman" panose="02020603050405020304" charset="0"/>
                <a:sym typeface="+mn-ea"/>
              </a:rPr>
              <a:t>/</a:t>
            </a:r>
            <a:r>
              <a:rPr lang="zh-CN" altLang="zh-CN" sz="2000" b="0" dirty="0">
                <a:ea typeface="方正书宋简体" panose="03000509000000000000" charset="-122"/>
                <a:cs typeface="Times New Roman" panose="02020603050405020304" charset="0"/>
                <a:sym typeface="+mn-ea"/>
              </a:rPr>
              <a:t>查看即可看到恢复的文件</a:t>
            </a:r>
            <a:r>
              <a:rPr lang="en-US" altLang="zh-CN" sz="2000" b="0" dirty="0">
                <a:ea typeface="方正书宋简体" panose="03000509000000000000" charset="-122"/>
                <a:cs typeface="Times New Roman" panose="02020603050405020304" charset="0"/>
                <a:sym typeface="+mn-ea"/>
              </a:rPr>
              <a:t>file1</a:t>
            </a:r>
          </a:p>
          <a:p>
            <a:pPr indent="127000"/>
            <a:r>
              <a:rPr lang="en-US" altLang="zh-CN" sz="2000" b="0" dirty="0" err="1">
                <a:ea typeface="方正书宋简体" panose="03000509000000000000" charset="-122"/>
                <a:cs typeface="Times New Roman" panose="02020603050405020304" charset="0"/>
                <a:sym typeface="+mn-ea"/>
              </a:rPr>
              <a:t>hdfs</a:t>
            </a:r>
            <a:r>
              <a:rPr lang="en-US" altLang="zh-CN" sz="2000" b="0" dirty="0">
                <a:ea typeface="方正书宋简体" panose="03000509000000000000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000" b="0" dirty="0" err="1">
                <a:ea typeface="方正书宋简体" panose="03000509000000000000" charset="-122"/>
                <a:cs typeface="Times New Roman" panose="02020603050405020304" charset="0"/>
                <a:sym typeface="+mn-ea"/>
              </a:rPr>
              <a:t>dfs</a:t>
            </a:r>
            <a:r>
              <a:rPr lang="en-US" altLang="zh-CN" sz="2000" b="0" dirty="0">
                <a:ea typeface="方正书宋简体" panose="03000509000000000000" charset="-122"/>
                <a:cs typeface="Times New Roman" panose="02020603050405020304" charset="0"/>
                <a:sym typeface="+mn-ea"/>
              </a:rPr>
              <a:t> -ls </a:t>
            </a:r>
            <a:r>
              <a:rPr lang="en-US" altLang="zh-CN" sz="2000" dirty="0">
                <a:ea typeface="方正书宋简体" panose="03000509000000000000" charset="-122"/>
                <a:cs typeface="Times New Roman" panose="02020603050405020304" charset="0"/>
                <a:sym typeface="+mn-ea"/>
              </a:rPr>
              <a:t>/home/</a:t>
            </a:r>
            <a:r>
              <a:rPr lang="en-US" altLang="zh-CN" sz="2000" dirty="0" err="1">
                <a:ea typeface="方正书宋简体" panose="03000509000000000000" charset="-122"/>
                <a:cs typeface="Times New Roman" panose="02020603050405020304" charset="0"/>
                <a:sym typeface="+mn-ea"/>
              </a:rPr>
              <a:t>hadoop</a:t>
            </a:r>
            <a:r>
              <a:rPr lang="en-US" altLang="zh-CN" sz="2000" dirty="0">
                <a:ea typeface="方正书宋简体" panose="03000509000000000000" charset="-122"/>
                <a:cs typeface="Times New Roman" panose="02020603050405020304" charset="0"/>
                <a:sym typeface="+mn-ea"/>
              </a:rPr>
              <a:t>/</a:t>
            </a:r>
            <a:endParaRPr lang="en-US" altLang="zh-CN" sz="2000" b="0" dirty="0">
              <a:ea typeface="方正书宋简体" panose="03000509000000000000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37983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HDFS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概念</a:t>
            </a: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2257425" y="1708150"/>
            <a:ext cx="7277100" cy="6718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Ambari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</a:rPr>
              <a:t>（安装部署工具）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258060" y="2463165"/>
            <a:ext cx="737235" cy="3300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rot="16200000">
            <a:off x="1389380" y="3792220"/>
            <a:ext cx="2446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Zookeeper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(</a:t>
            </a:r>
            <a:r>
              <a:rPr lang="zh-CN" altLang="en-US" sz="1400">
                <a:solidFill>
                  <a:schemeClr val="bg1"/>
                </a:solidFill>
              </a:rPr>
              <a:t>分布式协调服务</a:t>
            </a:r>
            <a:r>
              <a:rPr lang="en-US" altLang="zh-CN" sz="14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178810" y="2462530"/>
            <a:ext cx="697230" cy="24796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 rot="16200000">
            <a:off x="2620645" y="3541395"/>
            <a:ext cx="1813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HBase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(</a:t>
            </a:r>
            <a:r>
              <a:rPr lang="zh-CN" altLang="en-US" sz="1400">
                <a:solidFill>
                  <a:schemeClr val="bg1"/>
                </a:solidFill>
              </a:rPr>
              <a:t>分布式数据库</a:t>
            </a:r>
            <a:r>
              <a:rPr lang="en-US" altLang="zh-CN" sz="14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163570" y="5052695"/>
            <a:ext cx="5449570" cy="6896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HDFS</a:t>
            </a:r>
            <a:endParaRPr lang="en-US" altLang="zh-CN"/>
          </a:p>
          <a:p>
            <a:pPr algn="ctr"/>
            <a:r>
              <a:rPr lang="zh-CN" altLang="en-US" sz="1400"/>
              <a:t>（分布式存储系统）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987165" y="4134485"/>
            <a:ext cx="4625975" cy="6896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YARN</a:t>
            </a:r>
            <a:endParaRPr lang="en-US" altLang="zh-CN"/>
          </a:p>
          <a:p>
            <a:pPr algn="ctr"/>
            <a:r>
              <a:rPr lang="zh-CN" altLang="en-US" sz="1400"/>
              <a:t>（资源调度框架）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002405" y="3383915"/>
            <a:ext cx="3323590" cy="5530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MapReduce</a:t>
            </a:r>
            <a:endParaRPr lang="en-US" altLang="zh-CN"/>
          </a:p>
          <a:p>
            <a:pPr algn="ctr"/>
            <a:r>
              <a:rPr lang="zh-CN" altLang="en-US" sz="1400"/>
              <a:t>（离线计算）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493000" y="3383915"/>
            <a:ext cx="945515" cy="5791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032885" y="2510155"/>
            <a:ext cx="748030" cy="5486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Hive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887595" y="2505075"/>
            <a:ext cx="709295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Pig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680075" y="2510155"/>
            <a:ext cx="147066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Mahout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7325995" y="2510155"/>
            <a:ext cx="11125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...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8907145" y="4118610"/>
            <a:ext cx="701040" cy="16294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8891270" y="2489835"/>
            <a:ext cx="701040" cy="14706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 rot="16200000">
            <a:off x="8468995" y="4652010"/>
            <a:ext cx="1576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Sqoop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(</a:t>
            </a:r>
            <a:r>
              <a:rPr lang="zh-CN" altLang="en-US" sz="1400">
                <a:solidFill>
                  <a:schemeClr val="bg1"/>
                </a:solidFill>
              </a:rPr>
              <a:t>数据库</a:t>
            </a:r>
            <a:r>
              <a:rPr lang="en-US" altLang="zh-CN" sz="1400">
                <a:solidFill>
                  <a:schemeClr val="bg1"/>
                </a:solidFill>
              </a:rPr>
              <a:t>ETL</a:t>
            </a:r>
            <a:r>
              <a:rPr lang="zh-CN" altLang="en-US" sz="1400">
                <a:solidFill>
                  <a:schemeClr val="bg1"/>
                </a:solidFill>
              </a:rPr>
              <a:t>工具</a:t>
            </a:r>
            <a:r>
              <a:rPr lang="en-US" altLang="zh-CN" sz="14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" name="文本框 21"/>
          <p:cNvSpPr txBox="1"/>
          <p:nvPr/>
        </p:nvSpPr>
        <p:spPr>
          <a:xfrm rot="16200000">
            <a:off x="8621395" y="3031490"/>
            <a:ext cx="1273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Flume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(</a:t>
            </a:r>
            <a:r>
              <a:rPr lang="zh-CN" altLang="en-US" sz="1400">
                <a:solidFill>
                  <a:schemeClr val="bg1"/>
                </a:solidFill>
              </a:rPr>
              <a:t>日志采集</a:t>
            </a:r>
            <a:r>
              <a:rPr lang="en-US" altLang="zh-CN" sz="14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91635" y="3037840"/>
            <a:ext cx="14611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数据分析引擎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683885" y="3031490"/>
            <a:ext cx="14662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机器学习算法库</a:t>
            </a:r>
          </a:p>
        </p:txBody>
      </p:sp>
      <p:sp>
        <p:nvSpPr>
          <p:cNvPr id="23" name="文本框 22"/>
          <p:cNvSpPr txBox="1"/>
          <p:nvPr/>
        </p:nvSpPr>
        <p:spPr>
          <a:xfrm rot="16200000">
            <a:off x="8021320" y="3806190"/>
            <a:ext cx="1576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数据采集引擎</a:t>
            </a:r>
          </a:p>
        </p:txBody>
      </p:sp>
      <p:sp>
        <p:nvSpPr>
          <p:cNvPr id="42" name="矩形 41"/>
          <p:cNvSpPr/>
          <p:nvPr/>
        </p:nvSpPr>
        <p:spPr>
          <a:xfrm>
            <a:off x="2995295" y="4988560"/>
            <a:ext cx="5661660" cy="7747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37983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快照</a:t>
            </a: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121410" y="1193800"/>
            <a:ext cx="10589895" cy="511627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sz="20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快照是HDFS 2.x版本新增加的基于某时间点的数据的备份复制。利用快照，可以针对某个目录，或整个文件系统，让HDFS在数据损坏时恢复到过去一个正确的时间点。快照比较常见的应用场景是数据备份，以防一些用户错误或灾难恢复。</a:t>
            </a: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快照功能默认禁用，开启或禁用快照功能，需要针对目录操作，命令如下(&lt;snapshotDir&gt;表示某个目录)：</a:t>
            </a: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hdfs dfsadmin -allowSnapshot &lt;snapshotDir&gt;</a:t>
            </a: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hdfs dfsadmin -disallowSnapshot &lt;snapshotDir&gt;</a:t>
            </a: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创建快照、删除快照、重命名快照的命令如下：</a:t>
            </a: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hdfs dfs -createSnapshot &lt;snapshotDir&gt; [&lt;snapshotName&gt;]</a:t>
            </a: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hdfs dfs -deleteSnapshot &lt;snapshotDir&gt; &lt;snapshotName&gt;</a:t>
            </a: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hdfs dfs -renameSnapshot &lt;snapshotDir&gt; &lt;oldName&gt; &lt;newName&gt;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37983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配额</a:t>
            </a: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121410" y="1415415"/>
            <a:ext cx="9897745" cy="40934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lang="zh-CN" sz="2000" b="0" dirty="0">
                <a:ea typeface="方正书宋简体" panose="03000509000000000000" charset="-122"/>
              </a:rPr>
              <a:t>HDFS提供了两种配额的命令（hdfs dfsadmin）</a:t>
            </a:r>
          </a:p>
          <a:p>
            <a:pPr indent="127000"/>
            <a:r>
              <a:rPr lang="zh-CN" altLang="en-US" sz="2000" dirty="0"/>
              <a:t>（1）setQuota</a:t>
            </a:r>
          </a:p>
          <a:p>
            <a:pPr indent="127000"/>
            <a:r>
              <a:rPr lang="zh-CN" altLang="en-US" sz="2000" dirty="0"/>
              <a:t>hdfs dfsadmin -setQuota &lt;quota&gt; &lt;dirname&gt;...&lt;dirname&gt;</a:t>
            </a:r>
          </a:p>
          <a:p>
            <a:pPr indent="127000"/>
            <a:r>
              <a:rPr lang="zh-CN" altLang="en-US" sz="2000" dirty="0"/>
              <a:t>setQuota指的是对HDFS中某个目录设置文件和目录数量之和的最大值。</a:t>
            </a:r>
          </a:p>
          <a:p>
            <a:pPr indent="127000"/>
            <a:endParaRPr lang="zh-CN" altLang="en-US" sz="2000" dirty="0"/>
          </a:p>
          <a:p>
            <a:pPr indent="127000"/>
            <a:r>
              <a:rPr lang="zh-CN" altLang="en-US" sz="2000" dirty="0"/>
              <a:t>（2）setSpaceQuota</a:t>
            </a:r>
          </a:p>
          <a:p>
            <a:pPr indent="127000"/>
            <a:r>
              <a:rPr lang="zh-CN" altLang="en-US" sz="2000" dirty="0"/>
              <a:t>hdfs dfsadmin -setSpaceQuota &lt;quota&gt; &lt;dirname&gt;...&lt;dirname&gt;</a:t>
            </a:r>
          </a:p>
          <a:p>
            <a:pPr indent="127000"/>
            <a:r>
              <a:rPr lang="zh-CN" altLang="en-US" sz="2000" dirty="0"/>
              <a:t>setSpaceQuota针对的是设置HDFS中某个目录可用存储空间大小，单位是byte。</a:t>
            </a:r>
          </a:p>
          <a:p>
            <a:pPr indent="127000"/>
            <a:endParaRPr lang="zh-CN" altLang="en-US" sz="2000" dirty="0"/>
          </a:p>
          <a:p>
            <a:pPr indent="127000"/>
            <a:r>
              <a:rPr lang="zh-CN" altLang="en-US" sz="2000" dirty="0"/>
              <a:t>清除配额的命令为：</a:t>
            </a:r>
          </a:p>
          <a:p>
            <a:pPr indent="127000"/>
            <a:r>
              <a:rPr lang="zh-CN" altLang="en-US" sz="2000" dirty="0"/>
              <a:t>hdfs dfsadmin -clrQuota &lt;dirname&gt;...&lt;dirname&gt;</a:t>
            </a:r>
          </a:p>
          <a:p>
            <a:pPr indent="127000"/>
            <a:r>
              <a:rPr lang="zh-CN" altLang="en-US" sz="2000" dirty="0"/>
              <a:t>hdfs dfsadmin -clrSpaceQuota &lt;dirname&gt;...&lt;dirname&gt;</a:t>
            </a:r>
          </a:p>
          <a:p>
            <a:pPr indent="127000"/>
            <a:endParaRPr lang="zh-CN" altLang="en-US" sz="20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"/>
          <p:cNvSpPr txBox="1"/>
          <p:nvPr/>
        </p:nvSpPr>
        <p:spPr>
          <a:xfrm>
            <a:off x="1113155" y="800100"/>
            <a:ext cx="6336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小结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92885" y="2046605"/>
            <a:ext cx="74028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 HDFS</a:t>
            </a:r>
            <a:r>
              <a:rPr lang="zh-CN" altLang="en-US" sz="2800" dirty="0"/>
              <a:t>概述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en-US" sz="2800" dirty="0"/>
              <a:t>HDFS</a:t>
            </a:r>
            <a:r>
              <a:rPr lang="zh-CN" altLang="en-US" sz="2800" dirty="0"/>
              <a:t>基本组成</a:t>
            </a:r>
          </a:p>
          <a:p>
            <a:r>
              <a:rPr lang="en-US" altLang="zh-CN" sz="2800" dirty="0"/>
              <a:t>3. </a:t>
            </a:r>
            <a:r>
              <a:rPr lang="zh-CN" altLang="en-US" sz="2800" dirty="0"/>
              <a:t>三种方式操作</a:t>
            </a:r>
            <a:r>
              <a:rPr lang="en-US" altLang="zh-CN" sz="2800" dirty="0"/>
              <a:t>HDFS</a:t>
            </a:r>
            <a:endParaRPr lang="zh-CN" altLang="en-US" sz="2800" dirty="0"/>
          </a:p>
          <a:p>
            <a:r>
              <a:rPr lang="en-US" altLang="zh-CN" sz="2800" dirty="0"/>
              <a:t>4. HDFS</a:t>
            </a:r>
            <a:r>
              <a:rPr lang="zh-CN" altLang="en-US" sz="2800" dirty="0"/>
              <a:t>工作原理</a:t>
            </a:r>
          </a:p>
          <a:p>
            <a:r>
              <a:rPr lang="en-US" altLang="zh-CN" sz="2800" dirty="0"/>
              <a:t>5. HDFS</a:t>
            </a:r>
            <a:r>
              <a:rPr lang="zh-CN" altLang="en-US" sz="2800" dirty="0"/>
              <a:t>高级特性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_任意多边形 24"/>
          <p:cNvSpPr/>
          <p:nvPr>
            <p:custDataLst>
              <p:tags r:id="rId2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3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5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6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6419215" y="3292475"/>
            <a:ext cx="4375150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感谢您的观赏</a:t>
            </a:r>
          </a:p>
        </p:txBody>
      </p:sp>
      <p:sp>
        <p:nvSpPr>
          <p:cNvPr id="42" name="矩形 41"/>
          <p:cNvSpPr/>
          <p:nvPr/>
        </p:nvSpPr>
        <p:spPr>
          <a:xfrm>
            <a:off x="6419215" y="4083685"/>
            <a:ext cx="3575685" cy="245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rPr>
              <a:t>THANK YOU FOR WATCHING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6425565" y="4358640"/>
            <a:ext cx="3630930" cy="3175"/>
          </a:xfrm>
          <a:prstGeom prst="line">
            <a:avLst/>
          </a:prstGeom>
          <a:ln w="6350" cmpd="sng">
            <a:solidFill>
              <a:srgbClr val="10243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419215" y="4603115"/>
            <a:ext cx="437515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联系人：**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职   务：曙光瑞翼教育 ***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联系电话：***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地   址：***</a:t>
            </a:r>
          </a:p>
        </p:txBody>
      </p:sp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3798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HDFS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优点</a:t>
            </a: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1203298" y="1389203"/>
            <a:ext cx="4624298" cy="42719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高容错性</a:t>
            </a:r>
          </a:p>
          <a:p>
            <a:pPr marL="685800" lvl="1" indent="-228600">
              <a:lnSpc>
                <a:spcPct val="11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数据自动保存多个副本</a:t>
            </a:r>
          </a:p>
          <a:p>
            <a:pPr marL="685800" lvl="1" indent="-228600">
              <a:lnSpc>
                <a:spcPct val="11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副本丢失后，自动恢复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适合批处理</a:t>
            </a:r>
          </a:p>
          <a:p>
            <a:pPr marL="685800" lvl="1" indent="-228600">
              <a:lnSpc>
                <a:spcPct val="11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移动计算而非移动数据</a:t>
            </a:r>
          </a:p>
          <a:p>
            <a:pPr marL="685800" lvl="1" indent="-228600">
              <a:lnSpc>
                <a:spcPct val="11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数据位置暴露给计算框架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适合大数据处理</a:t>
            </a:r>
          </a:p>
          <a:p>
            <a:pPr marL="685800" lvl="1" indent="-228600">
              <a:lnSpc>
                <a:spcPct val="11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GB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TB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、甚至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PB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级数据</a:t>
            </a:r>
          </a:p>
          <a:p>
            <a:pPr marL="685800" lvl="1" indent="-228600">
              <a:lnSpc>
                <a:spcPct val="11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百万规模以上的文件数量</a:t>
            </a:r>
          </a:p>
          <a:p>
            <a:pPr marL="685800" lvl="1" indent="-228600">
              <a:lnSpc>
                <a:spcPct val="11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10K+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节点</a:t>
            </a: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6296196" y="1391475"/>
            <a:ext cx="4624298" cy="25524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流式文件访问</a:t>
            </a:r>
          </a:p>
          <a:p>
            <a:pPr marL="685800" lvl="1" indent="-228600">
              <a:lnSpc>
                <a:spcPct val="11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一次性写入，多次读取</a:t>
            </a:r>
          </a:p>
          <a:p>
            <a:pPr marL="685800" lvl="1" indent="-228600">
              <a:lnSpc>
                <a:spcPct val="11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保证数据一致性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可构建在廉价机器上</a:t>
            </a:r>
          </a:p>
          <a:p>
            <a:pPr marL="685800" lvl="1" indent="-228600">
              <a:lnSpc>
                <a:spcPct val="11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通过多副本提高可靠性</a:t>
            </a:r>
          </a:p>
          <a:p>
            <a:pPr marL="685800" lvl="1" indent="-228600">
              <a:lnSpc>
                <a:spcPct val="11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提供了容错和恢复机制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3798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HDFS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缺点</a:t>
            </a: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1203298" y="1389203"/>
            <a:ext cx="4624298" cy="34173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不适合低延迟数据访问</a:t>
            </a:r>
          </a:p>
          <a:p>
            <a:pPr marL="685800" lvl="1" indent="-228600">
              <a:lnSpc>
                <a:spcPct val="11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比如毫秒级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不适合小文件存取</a:t>
            </a:r>
          </a:p>
          <a:p>
            <a:pPr marL="685800" lvl="1" indent="-228600">
              <a:lnSpc>
                <a:spcPct val="11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占用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NameNode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大量内存</a:t>
            </a:r>
          </a:p>
          <a:p>
            <a:pPr marL="685800" lvl="1" indent="-228600">
              <a:lnSpc>
                <a:spcPct val="11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寻道时间超过读取时间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不适合并发写入、文件随机修改</a:t>
            </a:r>
          </a:p>
          <a:p>
            <a:pPr marL="685800" lvl="1" indent="-228600">
              <a:lnSpc>
                <a:spcPct val="11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一个文件只能有一个写入者</a:t>
            </a:r>
          </a:p>
          <a:p>
            <a:pPr marL="685800" lvl="1" indent="-228600">
              <a:lnSpc>
                <a:spcPct val="110000"/>
              </a:lnSpc>
              <a:spcAft>
                <a:spcPts val="600"/>
              </a:spcAft>
              <a:buSzPct val="80000"/>
              <a:buBlip>
                <a:blip r:embed="rId3"/>
              </a:buBlip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仅支持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append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（追加）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32A0A7-85DD-4DA8-BD3F-F6EFBBF2F093}"/>
              </a:ext>
            </a:extLst>
          </p:cNvPr>
          <p:cNvSpPr txBox="1"/>
          <p:nvPr/>
        </p:nvSpPr>
        <p:spPr>
          <a:xfrm>
            <a:off x="1203298" y="5662910"/>
            <a:ext cx="5611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对大量小文件的处理办法是什么？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74742" y="1995805"/>
            <a:ext cx="5347879" cy="3246556"/>
            <a:chOff x="5726" y="2576"/>
            <a:chExt cx="4993" cy="3031"/>
          </a:xfrm>
        </p:grpSpPr>
        <p:sp>
          <p:nvSpPr>
            <p:cNvPr id="12" name="TextBox 11"/>
            <p:cNvSpPr txBox="1"/>
            <p:nvPr/>
          </p:nvSpPr>
          <p:spPr>
            <a:xfrm>
              <a:off x="6066" y="2689"/>
              <a:ext cx="4653" cy="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endPara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/>
              <a:endParaRPr lang="en-US" altLang="zh-CN" sz="2800" b="1" dirty="0">
                <a:solidFill>
                  <a:srgbClr val="080808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 algn="ctr"/>
              <a:r>
                <a:rPr lang="en-US" altLang="zh-CN" sz="3600" b="1" dirty="0">
                  <a:solidFill>
                    <a:srgbClr val="B22F33"/>
                  </a:solidFill>
                  <a:latin typeface="微软雅黑" panose="020B0503020204020204" charset="-122"/>
                  <a:ea typeface="微软雅黑" panose="020B0503020204020204" charset="-122"/>
                </a:rPr>
                <a:t>HDFS</a:t>
              </a:r>
              <a:r>
                <a:rPr lang="zh-CN" altLang="en-US" sz="3600" b="1" dirty="0">
                  <a:solidFill>
                    <a:srgbClr val="B22F33"/>
                  </a:solidFill>
                  <a:latin typeface="微软雅黑" panose="020B0503020204020204" charset="-122"/>
                  <a:ea typeface="微软雅黑" panose="020B0503020204020204" charset="-122"/>
                </a:rPr>
                <a:t>基本组成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5726" y="2576"/>
              <a:ext cx="0" cy="3031"/>
            </a:xfrm>
            <a:prstGeom prst="line">
              <a:avLst/>
            </a:prstGeom>
            <a:ln w="1270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78"/>
          <p:cNvSpPr/>
          <p:nvPr/>
        </p:nvSpPr>
        <p:spPr>
          <a:xfrm>
            <a:off x="1651000" y="2368550"/>
            <a:ext cx="2407920" cy="2408555"/>
          </a:xfrm>
          <a:prstGeom prst="flowChartDecision">
            <a:avLst/>
          </a:prstGeom>
          <a:solidFill>
            <a:srgbClr val="B23033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3" name="Flowchart: Decision 79"/>
          <p:cNvSpPr/>
          <p:nvPr/>
        </p:nvSpPr>
        <p:spPr>
          <a:xfrm>
            <a:off x="1651000" y="2585085"/>
            <a:ext cx="2407920" cy="2408555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5" name="TextBox 93"/>
          <p:cNvSpPr txBox="1"/>
          <p:nvPr/>
        </p:nvSpPr>
        <p:spPr>
          <a:xfrm>
            <a:off x="2351405" y="3418205"/>
            <a:ext cx="1007110" cy="74168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r>
              <a:rPr lang="en-US" altLang="zh-CN" sz="44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rPr>
              <a:t>0 2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33425"/>
            <a:ext cx="5340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HDFS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基本组件</a:t>
            </a: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80200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46480" y="1725295"/>
            <a:ext cx="25488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基本组件：</a:t>
            </a:r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NameNode(Master)</a:t>
            </a:r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SecondaryNameNode</a:t>
            </a:r>
          </a:p>
          <a:p>
            <a:r>
              <a:rPr lang="en-US" altLang="zh-CN"/>
              <a:t>3</a:t>
            </a:r>
            <a:r>
              <a:rPr lang="zh-CN" altLang="zh-CN"/>
              <a:t>、</a:t>
            </a:r>
            <a:r>
              <a:rPr lang="en-US" altLang="zh-CN"/>
              <a:t>DataNode(Slave)</a:t>
            </a:r>
          </a:p>
        </p:txBody>
      </p:sp>
      <p:grpSp>
        <p:nvGrpSpPr>
          <p:cNvPr id="1073744362" name="组合 1073744361"/>
          <p:cNvGrpSpPr/>
          <p:nvPr/>
        </p:nvGrpSpPr>
        <p:grpSpPr>
          <a:xfrm>
            <a:off x="3947795" y="1936115"/>
            <a:ext cx="7188835" cy="4087622"/>
            <a:chOff x="4245" y="90327"/>
            <a:chExt cx="6010" cy="2925"/>
          </a:xfrm>
        </p:grpSpPr>
        <p:sp>
          <p:nvSpPr>
            <p:cNvPr id="1073744361" name="矩形 1073744360"/>
            <p:cNvSpPr/>
            <p:nvPr/>
          </p:nvSpPr>
          <p:spPr>
            <a:xfrm>
              <a:off x="4245" y="90327"/>
              <a:ext cx="6010" cy="292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73744320" name="组合 1073744319"/>
            <p:cNvGrpSpPr/>
            <p:nvPr/>
          </p:nvGrpSpPr>
          <p:grpSpPr>
            <a:xfrm>
              <a:off x="5173" y="90499"/>
              <a:ext cx="1246" cy="786"/>
              <a:chOff x="3927" y="90498"/>
              <a:chExt cx="1246" cy="786"/>
            </a:xfrm>
          </p:grpSpPr>
          <p:sp>
            <p:nvSpPr>
              <p:cNvPr id="1073744319" name="圆角矩形 1073744318"/>
              <p:cNvSpPr/>
              <p:nvPr/>
            </p:nvSpPr>
            <p:spPr>
              <a:xfrm>
                <a:off x="3927" y="90498"/>
                <a:ext cx="1247" cy="78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744318" name="文本框 1073744317"/>
              <p:cNvSpPr txBox="1"/>
              <p:nvPr/>
            </p:nvSpPr>
            <p:spPr>
              <a:xfrm>
                <a:off x="4069" y="90723"/>
                <a:ext cx="1032" cy="3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vert="horz" lIns="0" tIns="0" rIns="0" bIns="0" anchor="t"/>
              <a:lstStyle/>
              <a:p>
                <a:r>
                  <a:rPr lang="zh-CN" altLang="en-US"/>
                  <a:t>NameNode</a:t>
                </a:r>
              </a:p>
              <a:p>
                <a:endParaRPr lang="zh-CN" altLang="en-US"/>
              </a:p>
            </p:txBody>
          </p:sp>
        </p:grpSp>
        <p:grpSp>
          <p:nvGrpSpPr>
            <p:cNvPr id="1073744342" name="组合 1073744341"/>
            <p:cNvGrpSpPr/>
            <p:nvPr/>
          </p:nvGrpSpPr>
          <p:grpSpPr>
            <a:xfrm>
              <a:off x="7280" y="90499"/>
              <a:ext cx="2034" cy="786"/>
              <a:chOff x="7823" y="90512"/>
              <a:chExt cx="2034" cy="786"/>
            </a:xfrm>
          </p:grpSpPr>
          <p:sp>
            <p:nvSpPr>
              <p:cNvPr id="1073744322" name="圆角矩形 1073744321"/>
              <p:cNvSpPr/>
              <p:nvPr/>
            </p:nvSpPr>
            <p:spPr>
              <a:xfrm>
                <a:off x="7823" y="90512"/>
                <a:ext cx="2035" cy="78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744323" name="文本框 1073744322"/>
              <p:cNvSpPr txBox="1"/>
              <p:nvPr/>
            </p:nvSpPr>
            <p:spPr>
              <a:xfrm>
                <a:off x="7881" y="90719"/>
                <a:ext cx="1923" cy="3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vert="horz" lIns="0" tIns="0" rIns="0" bIns="0" anchor="t"/>
              <a:lstStyle/>
              <a:p>
                <a:r>
                  <a:rPr lang="zh-CN" altLang="en-US"/>
                  <a:t>SecondaryNameNode</a:t>
                </a:r>
              </a:p>
              <a:p>
                <a:endParaRPr lang="zh-CN" altLang="en-US"/>
              </a:p>
            </p:txBody>
          </p:sp>
        </p:grpSp>
        <p:grpSp>
          <p:nvGrpSpPr>
            <p:cNvPr id="1073744343" name="组合 1073744342"/>
            <p:cNvGrpSpPr/>
            <p:nvPr/>
          </p:nvGrpSpPr>
          <p:grpSpPr>
            <a:xfrm>
              <a:off x="4360" y="92328"/>
              <a:ext cx="1042" cy="602"/>
              <a:chOff x="3947" y="92666"/>
              <a:chExt cx="1042" cy="602"/>
            </a:xfrm>
          </p:grpSpPr>
          <p:sp>
            <p:nvSpPr>
              <p:cNvPr id="1073744325" name="圆角矩形 1073744324"/>
              <p:cNvSpPr/>
              <p:nvPr/>
            </p:nvSpPr>
            <p:spPr>
              <a:xfrm>
                <a:off x="3947" y="92666"/>
                <a:ext cx="1043" cy="60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744326" name="文本框 1073744325"/>
              <p:cNvSpPr txBox="1"/>
              <p:nvPr/>
            </p:nvSpPr>
            <p:spPr>
              <a:xfrm>
                <a:off x="3996" y="92777"/>
                <a:ext cx="901" cy="3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vert="horz" lIns="0" tIns="0" rIns="0" bIns="0" anchor="t"/>
              <a:lstStyle/>
              <a:p>
                <a:r>
                  <a:rPr lang="zh-CN" altLang="en-US"/>
                  <a:t>DataNode</a:t>
                </a:r>
              </a:p>
              <a:p>
                <a:endParaRPr lang="zh-CN" altLang="en-US"/>
              </a:p>
            </p:txBody>
          </p:sp>
        </p:grpSp>
        <p:grpSp>
          <p:nvGrpSpPr>
            <p:cNvPr id="1073744344" name="组合 1073744343"/>
            <p:cNvGrpSpPr/>
            <p:nvPr/>
          </p:nvGrpSpPr>
          <p:grpSpPr>
            <a:xfrm>
              <a:off x="5613" y="92328"/>
              <a:ext cx="1042" cy="602"/>
              <a:chOff x="3947" y="92666"/>
              <a:chExt cx="1042" cy="602"/>
            </a:xfrm>
          </p:grpSpPr>
          <p:sp>
            <p:nvSpPr>
              <p:cNvPr id="1073744345" name="圆角矩形 1073744344"/>
              <p:cNvSpPr/>
              <p:nvPr/>
            </p:nvSpPr>
            <p:spPr>
              <a:xfrm>
                <a:off x="3947" y="92666"/>
                <a:ext cx="1043" cy="60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744346" name="文本框 1073744345"/>
              <p:cNvSpPr txBox="1"/>
              <p:nvPr/>
            </p:nvSpPr>
            <p:spPr>
              <a:xfrm>
                <a:off x="3996" y="92777"/>
                <a:ext cx="901" cy="3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vert="horz" lIns="0" tIns="0" rIns="0" bIns="0" anchor="t"/>
              <a:lstStyle/>
              <a:p>
                <a:r>
                  <a:rPr lang="zh-CN" altLang="en-US"/>
                  <a:t>DataNode</a:t>
                </a:r>
              </a:p>
              <a:p>
                <a:endParaRPr lang="zh-CN" altLang="en-US"/>
              </a:p>
            </p:txBody>
          </p:sp>
        </p:grpSp>
        <p:grpSp>
          <p:nvGrpSpPr>
            <p:cNvPr id="1073744347" name="组合 1073744346"/>
            <p:cNvGrpSpPr/>
            <p:nvPr/>
          </p:nvGrpSpPr>
          <p:grpSpPr>
            <a:xfrm>
              <a:off x="7746" y="92309"/>
              <a:ext cx="1042" cy="602"/>
              <a:chOff x="3947" y="92666"/>
              <a:chExt cx="1042" cy="602"/>
            </a:xfrm>
          </p:grpSpPr>
          <p:sp>
            <p:nvSpPr>
              <p:cNvPr id="1073744348" name="圆角矩形 1073744347"/>
              <p:cNvSpPr/>
              <p:nvPr/>
            </p:nvSpPr>
            <p:spPr>
              <a:xfrm>
                <a:off x="3947" y="92666"/>
                <a:ext cx="1043" cy="60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744349" name="文本框 1073744348"/>
              <p:cNvSpPr txBox="1"/>
              <p:nvPr/>
            </p:nvSpPr>
            <p:spPr>
              <a:xfrm>
                <a:off x="3996" y="92777"/>
                <a:ext cx="901" cy="3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vert="horz" lIns="0" tIns="0" rIns="0" bIns="0" anchor="t"/>
              <a:lstStyle/>
              <a:p>
                <a:r>
                  <a:rPr lang="zh-CN" altLang="en-US"/>
                  <a:t>DataNode</a:t>
                </a:r>
              </a:p>
              <a:p>
                <a:endParaRPr lang="zh-CN" altLang="en-US"/>
              </a:p>
            </p:txBody>
          </p:sp>
        </p:grpSp>
        <p:grpSp>
          <p:nvGrpSpPr>
            <p:cNvPr id="1073744350" name="组合 1073744349"/>
            <p:cNvGrpSpPr/>
            <p:nvPr/>
          </p:nvGrpSpPr>
          <p:grpSpPr>
            <a:xfrm>
              <a:off x="9073" y="92310"/>
              <a:ext cx="1042" cy="602"/>
              <a:chOff x="3947" y="92666"/>
              <a:chExt cx="1042" cy="602"/>
            </a:xfrm>
          </p:grpSpPr>
          <p:sp>
            <p:nvSpPr>
              <p:cNvPr id="1073744351" name="圆角矩形 1073744350"/>
              <p:cNvSpPr/>
              <p:nvPr/>
            </p:nvSpPr>
            <p:spPr>
              <a:xfrm>
                <a:off x="3947" y="92666"/>
                <a:ext cx="1043" cy="60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744352" name="文本框 1073744351"/>
              <p:cNvSpPr txBox="1"/>
              <p:nvPr/>
            </p:nvSpPr>
            <p:spPr>
              <a:xfrm>
                <a:off x="3996" y="92777"/>
                <a:ext cx="901" cy="3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vert="horz" lIns="0" tIns="0" rIns="0" bIns="0" anchor="t"/>
              <a:lstStyle/>
              <a:p>
                <a:r>
                  <a:rPr lang="zh-CN" altLang="en-US"/>
                  <a:t>DataNode</a:t>
                </a:r>
              </a:p>
              <a:p>
                <a:endParaRPr lang="zh-CN" altLang="en-US"/>
              </a:p>
            </p:txBody>
          </p:sp>
        </p:grpSp>
        <p:sp>
          <p:nvSpPr>
            <p:cNvPr id="1073744353" name="左右箭头 1073744352"/>
            <p:cNvSpPr/>
            <p:nvPr/>
          </p:nvSpPr>
          <p:spPr>
            <a:xfrm>
              <a:off x="6562" y="90797"/>
              <a:ext cx="600" cy="119"/>
            </a:xfrm>
            <a:prstGeom prst="leftRightArrow">
              <a:avLst>
                <a:gd name="adj1" fmla="val 50000"/>
                <a:gd name="adj2" fmla="val 10084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744354" name="文本框 1073744353"/>
            <p:cNvSpPr txBox="1"/>
            <p:nvPr/>
          </p:nvSpPr>
          <p:spPr>
            <a:xfrm>
              <a:off x="7033" y="92462"/>
              <a:ext cx="433" cy="263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lIns="0" tIns="0" rIns="0" bIns="0" anchor="t"/>
            <a:lstStyle/>
            <a:p>
              <a:r>
                <a:rPr lang="zh-CN" altLang="en-US"/>
                <a:t>......</a:t>
              </a:r>
            </a:p>
            <a:p>
              <a:endParaRPr lang="zh-CN" altLang="en-US"/>
            </a:p>
          </p:txBody>
        </p:sp>
        <p:cxnSp>
          <p:nvCxnSpPr>
            <p:cNvPr id="1073744357" name="直接箭头连接符 1073744356"/>
            <p:cNvCxnSpPr>
              <a:stCxn id="1073744319" idx="2"/>
              <a:endCxn id="1073744325" idx="0"/>
            </p:cNvCxnSpPr>
            <p:nvPr/>
          </p:nvCxnSpPr>
          <p:spPr>
            <a:xfrm flipH="1">
              <a:off x="4882" y="91286"/>
              <a:ext cx="915" cy="1042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073744358" name="直接箭头连接符 1073744357"/>
            <p:cNvCxnSpPr>
              <a:stCxn id="1073744319" idx="2"/>
              <a:endCxn id="1073744345" idx="0"/>
            </p:cNvCxnSpPr>
            <p:nvPr/>
          </p:nvCxnSpPr>
          <p:spPr>
            <a:xfrm>
              <a:off x="5797" y="91286"/>
              <a:ext cx="338" cy="1042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073744359" name="直接箭头连接符 1073744358"/>
            <p:cNvCxnSpPr>
              <a:stCxn id="1073744319" idx="2"/>
              <a:endCxn id="1073744348" idx="0"/>
            </p:cNvCxnSpPr>
            <p:nvPr/>
          </p:nvCxnSpPr>
          <p:spPr>
            <a:xfrm>
              <a:off x="5797" y="91286"/>
              <a:ext cx="2471" cy="1023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073744360" name="直接箭头连接符 1073744359"/>
            <p:cNvCxnSpPr>
              <a:stCxn id="1073744319" idx="2"/>
              <a:endCxn id="1073744351" idx="0"/>
            </p:cNvCxnSpPr>
            <p:nvPr/>
          </p:nvCxnSpPr>
          <p:spPr>
            <a:xfrm>
              <a:off x="5840" y="91293"/>
              <a:ext cx="3755" cy="1017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2"/>
  <p:tag name="KSO_WM_UNIT_ID" val="diagram160660_3*l_i*1_2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1_1"/>
  <p:tag name="KSO_WM_UNIT_ID" val="diagram160660_3*l_h_f*1_1_1"/>
  <p:tag name="KSO_WM_UNIT_CLEAR" val="1"/>
  <p:tag name="KSO_WM_UNIT_LAYERLEVEL" val="1_1_1"/>
  <p:tag name="KSO_WM_UNIT_VALUE" val="32"/>
  <p:tag name="KSO_WM_UNIT_HIGHLIGHT" val="0"/>
  <p:tag name="KSO_WM_UNIT_COMPATIBLE" val="0"/>
  <p:tag name="KSO_WM_BEAUTIFY_FLAG" val="#wm#"/>
  <p:tag name="KSO_WM_UNIT_PRESET_TEXT_INDEX" val="4"/>
  <p:tag name="KSO_WM_UNIT_PRESET_TEXT_LEN" val="58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2_1"/>
  <p:tag name="KSO_WM_UNIT_ID" val="diagram160660_3*l_h_a*1_2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3"/>
  <p:tag name="KSO_WM_UNIT_ID" val="diagram160660_3*l_i*1_3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2_1"/>
  <p:tag name="KSO_WM_UNIT_ID" val="diagram160660_3*l_h_f*1_2_1"/>
  <p:tag name="KSO_WM_UNIT_CLEAR" val="1"/>
  <p:tag name="KSO_WM_UNIT_LAYERLEVEL" val="1_1_1"/>
  <p:tag name="KSO_WM_UNIT_VALUE" val="32"/>
  <p:tag name="KSO_WM_UNIT_HIGHLIGHT" val="0"/>
  <p:tag name="KSO_WM_UNIT_COMPATIBLE" val="0"/>
  <p:tag name="KSO_WM_BEAUTIFY_FLAG" val="#wm#"/>
  <p:tag name="KSO_WM_UNIT_PRESET_TEXT_INDEX" val="4"/>
  <p:tag name="KSO_WM_UNIT_PRESET_TEXT_LEN" val="58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3_1"/>
  <p:tag name="KSO_WM_UNIT_ID" val="diagram160660_3*l_h_a*1_3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4"/>
  <p:tag name="KSO_WM_UNIT_ID" val="diagram160660_3*l_i*1_4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7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3_1"/>
  <p:tag name="KSO_WM_UNIT_ID" val="diagram160660_3*l_h_f*1_3_1"/>
  <p:tag name="KSO_WM_UNIT_CLEAR" val="1"/>
  <p:tag name="KSO_WM_UNIT_LAYERLEVEL" val="1_1_1"/>
  <p:tag name="KSO_WM_UNIT_VALUE" val="32"/>
  <p:tag name="KSO_WM_UNIT_HIGHLIGHT" val="0"/>
  <p:tag name="KSO_WM_UNIT_COMPATIBLE" val="0"/>
  <p:tag name="KSO_WM_BEAUTIFY_FLAG" val="#wm#"/>
  <p:tag name="KSO_WM_UNIT_PRESET_TEXT_INDEX" val="4"/>
  <p:tag name="KSO_WM_UNIT_PRESET_TEXT_LEN" val="58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1"/>
  <p:tag name="KSO_WM_UNIT_ID" val="diagram160660_3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1_1"/>
  <p:tag name="KSO_WM_UNIT_ID" val="diagram160660_3*l_h_a*1_1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7682</Words>
  <Application>Microsoft Office PowerPoint</Application>
  <PresentationFormat>宽屏</PresentationFormat>
  <Paragraphs>788</Paragraphs>
  <Slides>53</Slides>
  <Notes>46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华文行楷</vt:lpstr>
      <vt:lpstr>微软雅黑</vt:lpstr>
      <vt:lpstr>Arial</vt:lpstr>
      <vt:lpstr>Calibri</vt:lpstr>
      <vt:lpstr>Calibri Light</vt:lpstr>
      <vt:lpstr>Wingdings</vt:lpstr>
      <vt:lpstr>2_自定义设计方案</vt:lpstr>
      <vt:lpstr>程序包</vt:lpstr>
      <vt:lpstr>包装程序外壳对象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Zeng Xiujun</cp:lastModifiedBy>
  <cp:revision>609</cp:revision>
  <dcterms:created xsi:type="dcterms:W3CDTF">2015-05-05T08:02:00Z</dcterms:created>
  <dcterms:modified xsi:type="dcterms:W3CDTF">2020-03-03T14:13:40Z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