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9459-802F-1446-BD4E-B83FCBFAFDD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1B37-5C1E-A741-8AB5-209CECED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aphviz.org/Download_windows.php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DS200 Lab 11</a:t>
            </a:r>
            <a:br>
              <a:rPr lang="en-US" dirty="0" smtClean="0"/>
            </a:br>
            <a:r>
              <a:rPr lang="en-US" dirty="0" smtClean="0"/>
              <a:t>Decision Tree Visualization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Counter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Other methods: set </a:t>
            </a:r>
            <a:r>
              <a:rPr lang="en-US" dirty="0" err="1" smtClean="0"/>
              <a:t>min_samples_leaf</a:t>
            </a:r>
            <a:r>
              <a:rPr lang="en-US" dirty="0" smtClean="0"/>
              <a:t>, or </a:t>
            </a:r>
            <a:r>
              <a:rPr lang="en-US" dirty="0" err="1" smtClean="0"/>
              <a:t>min_sample_split</a:t>
            </a:r>
            <a:r>
              <a:rPr lang="en-US" dirty="0" smtClean="0"/>
              <a:t>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109354"/>
            <a:ext cx="70104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6582" y="3543134"/>
            <a:ext cx="2454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max_depth</a:t>
            </a:r>
            <a:r>
              <a:rPr lang="en-US" sz="2000" dirty="0" smtClean="0"/>
              <a:t> = 2</a:t>
            </a:r>
          </a:p>
          <a:p>
            <a:r>
              <a:rPr lang="en-US" sz="2000" dirty="0" err="1" smtClean="0"/>
              <a:t>min_samples_leaf</a:t>
            </a:r>
            <a:r>
              <a:rPr lang="en-US" sz="2000" dirty="0" smtClean="0"/>
              <a:t> = 5</a:t>
            </a:r>
          </a:p>
          <a:p>
            <a:endParaRPr lang="en-US" sz="2000" dirty="0"/>
          </a:p>
          <a:p>
            <a:r>
              <a:rPr lang="en-US" sz="2000" dirty="0" smtClean="0"/>
              <a:t>F1-score = 0.92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8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is not the best option for text classification</a:t>
            </a:r>
          </a:p>
          <a:p>
            <a:endParaRPr lang="en-US" dirty="0"/>
          </a:p>
          <a:p>
            <a:r>
              <a:rPr lang="en-US" dirty="0" smtClean="0"/>
              <a:t>Naïve Bayesian, Support Vector Machine (SVM), Deep Neural Network (RNN, CNN) models usually have better performance</a:t>
            </a:r>
          </a:p>
          <a:p>
            <a:endParaRPr lang="en-US" dirty="0"/>
          </a:p>
          <a:p>
            <a:r>
              <a:rPr lang="en-US" dirty="0" smtClean="0"/>
              <a:t>Advantage of Decision Tree: Easy to interpret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11 </a:t>
            </a:r>
            <a:r>
              <a:rPr lang="en-US" dirty="0" err="1" smtClean="0"/>
              <a:t>assigment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Lab11_DecisionTreeVisualize_template.ipynb (assuming you have a dataset of two columns, with “text” and “label” as column names)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best tree depth by tuning </a:t>
            </a:r>
            <a:r>
              <a:rPr lang="en-US" dirty="0" err="1" smtClean="0"/>
              <a:t>max_depth</a:t>
            </a:r>
            <a:r>
              <a:rPr lang="en-US" dirty="0" smtClean="0"/>
              <a:t>, and the corresponding F1-score.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the full Decision Tree, and the optimal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 Step 1 &amp; 2 in a document, and also interpret the root node (See slide 6).</a:t>
            </a:r>
          </a:p>
        </p:txBody>
      </p:sp>
    </p:spTree>
    <p:extLst>
      <p:ext uri="{BB962C8B-B14F-4D97-AF65-F5344CB8AC3E}">
        <p14:creationId xmlns:p14="http://schemas.microsoft.com/office/powerpoint/2010/main" val="3166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Graphiz</a:t>
            </a:r>
            <a:r>
              <a:rPr lang="en-US" dirty="0" smtClean="0"/>
              <a:t> error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3" y="1690688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1754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Step 1. Install the third-party software </a:t>
            </a:r>
            <a:r>
              <a:rPr lang="en-US" dirty="0" err="1" smtClean="0"/>
              <a:t>Graphiz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http://www.graphviz.org/Download_windows.php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578100"/>
            <a:ext cx="494665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Fix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Step 2. Add a cell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0509"/>
            <a:ext cx="10058400" cy="15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decision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981200"/>
            <a:ext cx="2868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huge tree: 11 levels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937164"/>
            <a:ext cx="181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Problem?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016238"/>
            <a:ext cx="58041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Overfitting</a:t>
            </a:r>
          </a:p>
          <a:p>
            <a:r>
              <a:rPr lang="en-US" sz="2800" dirty="0" smtClean="0"/>
              <a:t>The model fits the current data so well</a:t>
            </a:r>
          </a:p>
          <a:p>
            <a:r>
              <a:rPr lang="en-US" sz="2800" dirty="0" smtClean="0"/>
              <a:t>that it lacks generalization. 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3" y="1641180"/>
            <a:ext cx="3042003" cy="4750115"/>
          </a:xfrm>
        </p:spPr>
      </p:pic>
    </p:spTree>
    <p:extLst>
      <p:ext uri="{BB962C8B-B14F-4D97-AF65-F5344CB8AC3E}">
        <p14:creationId xmlns:p14="http://schemas.microsoft.com/office/powerpoint/2010/main" val="18535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node: first split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1489" y="1825625"/>
            <a:ext cx="7384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Split criterion: </a:t>
            </a:r>
            <a:r>
              <a:rPr lang="en-US" sz="2400" dirty="0" err="1" smtClean="0"/>
              <a:t>kingsman</a:t>
            </a:r>
            <a:r>
              <a:rPr lang="en-US" sz="2400" dirty="0" smtClean="0"/>
              <a:t> &lt;= 0.5 (“</a:t>
            </a:r>
            <a:r>
              <a:rPr lang="en-US" sz="2400" dirty="0" err="1" smtClean="0"/>
              <a:t>kingsman</a:t>
            </a:r>
            <a:r>
              <a:rPr lang="en-US" sz="2400" dirty="0" smtClean="0"/>
              <a:t>” does not appear)</a:t>
            </a:r>
          </a:p>
          <a:p>
            <a:r>
              <a:rPr lang="en-US" sz="2400" dirty="0" smtClean="0"/>
              <a:t>Total # of samples: 246</a:t>
            </a:r>
          </a:p>
          <a:p>
            <a:endParaRPr lang="en-US" sz="2400" dirty="0"/>
          </a:p>
          <a:p>
            <a:r>
              <a:rPr lang="en-US" sz="2400" dirty="0" smtClean="0"/>
              <a:t>After the split</a:t>
            </a:r>
          </a:p>
          <a:p>
            <a:r>
              <a:rPr lang="en-US" sz="2400" dirty="0" smtClean="0"/>
              <a:t>47 samples fall into the left branch (classified as “relevant”)</a:t>
            </a:r>
          </a:p>
          <a:p>
            <a:r>
              <a:rPr lang="en-US" sz="2400" dirty="0" smtClean="0"/>
              <a:t>199 samples fall into the right branch (classified as “irrelevant”)</a:t>
            </a:r>
          </a:p>
          <a:p>
            <a:endParaRPr lang="en-US" sz="2400" dirty="0"/>
          </a:p>
          <a:p>
            <a:r>
              <a:rPr lang="en-US" sz="2400" dirty="0" smtClean="0"/>
              <a:t>Information gain of this split: </a:t>
            </a:r>
            <a:r>
              <a:rPr lang="en-US" sz="2400" b="1" i="1" dirty="0" smtClean="0"/>
              <a:t>entropy </a:t>
            </a:r>
            <a:r>
              <a:rPr lang="en-US" sz="2400" dirty="0" smtClean="0"/>
              <a:t>= 0.856</a:t>
            </a:r>
          </a:p>
          <a:p>
            <a:r>
              <a:rPr lang="en-US" sz="2400" dirty="0" smtClean="0"/>
              <a:t>(another measurement, </a:t>
            </a:r>
            <a:r>
              <a:rPr lang="en-US" sz="2400" b="1" i="1" dirty="0" err="1" smtClean="0"/>
              <a:t>gini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impority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" y="2724725"/>
            <a:ext cx="4381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57" y="2210341"/>
            <a:ext cx="5620776" cy="3533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65176" y="4504144"/>
            <a:ext cx="1406237" cy="7472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97090" y="2177042"/>
            <a:ext cx="1420088" cy="8441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0212" y="1959801"/>
            <a:ext cx="431496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Very uncommon words are used as</a:t>
            </a:r>
          </a:p>
          <a:p>
            <a:r>
              <a:rPr lang="en-US" sz="2000" dirty="0" smtClean="0"/>
              <a:t>split criteria.</a:t>
            </a:r>
          </a:p>
          <a:p>
            <a:endParaRPr lang="en-US" sz="2000" dirty="0"/>
          </a:p>
          <a:p>
            <a:r>
              <a:rPr lang="en-US" sz="2000" dirty="0" smtClean="0"/>
              <a:t>This model does not generalizes well</a:t>
            </a:r>
          </a:p>
          <a:p>
            <a:r>
              <a:rPr lang="en-US" sz="2000" dirty="0" smtClean="0"/>
              <a:t>to data that do not contain these words</a:t>
            </a:r>
          </a:p>
          <a:p>
            <a:endParaRPr lang="en-US" sz="2000" dirty="0"/>
          </a:p>
          <a:p>
            <a:r>
              <a:rPr lang="en-US" sz="2000" dirty="0" smtClean="0"/>
              <a:t>In other words:</a:t>
            </a:r>
          </a:p>
          <a:p>
            <a:r>
              <a:rPr lang="en-US" sz="2000" dirty="0" smtClean="0"/>
              <a:t>The model simply </a:t>
            </a:r>
            <a:r>
              <a:rPr lang="en-US" sz="2000" b="1" i="1" dirty="0" smtClean="0"/>
              <a:t>remembers</a:t>
            </a:r>
            <a:r>
              <a:rPr lang="en-US" sz="2000" dirty="0" smtClean="0"/>
              <a:t> the </a:t>
            </a:r>
          </a:p>
          <a:p>
            <a:r>
              <a:rPr lang="en-US" sz="2000" dirty="0" smtClean="0"/>
              <a:t>current data.</a:t>
            </a:r>
          </a:p>
          <a:p>
            <a:endParaRPr lang="en-US" sz="2000" dirty="0"/>
          </a:p>
          <a:p>
            <a:r>
              <a:rPr lang="en-US" sz="2000" dirty="0" smtClean="0"/>
              <a:t>We need a shallower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49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3" y="3064167"/>
            <a:ext cx="5101360" cy="3713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ounter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Method1: Limiting the tree depth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063"/>
            <a:ext cx="7785100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6357" y="5769187"/>
            <a:ext cx="3744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F1-score = </a:t>
            </a:r>
            <a:r>
              <a:rPr lang="nb-NO" sz="2000" dirty="0" smtClean="0"/>
              <a:t>0.83</a:t>
            </a:r>
            <a:endParaRPr lang="nb-NO" sz="2000" dirty="0"/>
          </a:p>
          <a:p>
            <a:r>
              <a:rPr lang="nb-NO" sz="2000" dirty="0" err="1"/>
              <a:t>A</a:t>
            </a:r>
            <a:r>
              <a:rPr lang="nb-NO" sz="2000" dirty="0" err="1" smtClean="0"/>
              <a:t>lready</a:t>
            </a:r>
            <a:r>
              <a:rPr lang="nb-NO" sz="2000" dirty="0" smtClean="0"/>
              <a:t> </a:t>
            </a:r>
            <a:r>
              <a:rPr lang="nb-NO" sz="2000" dirty="0" err="1" smtClean="0"/>
              <a:t>pretty</a:t>
            </a:r>
            <a:r>
              <a:rPr lang="nb-NO" sz="2000" dirty="0" smtClean="0"/>
              <a:t> </a:t>
            </a:r>
            <a:r>
              <a:rPr lang="nb-NO" sz="2000" dirty="0" err="1" smtClean="0"/>
              <a:t>good</a:t>
            </a:r>
            <a:r>
              <a:rPr lang="nb-NO" sz="2000" dirty="0" smtClean="0"/>
              <a:t> </a:t>
            </a:r>
            <a:r>
              <a:rPr lang="nb-NO" sz="2000" dirty="0" err="1" smtClean="0"/>
              <a:t>performance</a:t>
            </a:r>
            <a:r>
              <a:rPr lang="nb-NO" sz="2000" dirty="0" smtClean="0"/>
              <a:t>!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592348"/>
            <a:ext cx="5204691" cy="20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Find the best tree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Try different </a:t>
            </a:r>
            <a:r>
              <a:rPr lang="en-US" dirty="0" err="1" smtClean="0"/>
              <a:t>max_depth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" y="1944327"/>
            <a:ext cx="5085888" cy="311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163" y="5339952"/>
            <a:ext cx="160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F1-score = 0.92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88" y="1228564"/>
            <a:ext cx="5307965" cy="3829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4035" y="5339951"/>
            <a:ext cx="160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F1-score = 0.90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347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DS200 Lab 11 Decision Tree Visualization and Interpretation</vt:lpstr>
      <vt:lpstr>Graphiz error message</vt:lpstr>
      <vt:lpstr>Fix for Windows</vt:lpstr>
      <vt:lpstr>Fix for Windows</vt:lpstr>
      <vt:lpstr>Full decision tree</vt:lpstr>
      <vt:lpstr>Zoom in</vt:lpstr>
      <vt:lpstr>Overfitting</vt:lpstr>
      <vt:lpstr>Counter overfitting</vt:lpstr>
      <vt:lpstr>Find the best tree depth</vt:lpstr>
      <vt:lpstr>Counter overfitting</vt:lpstr>
      <vt:lpstr>Note</vt:lpstr>
      <vt:lpstr>Lab 11 assigment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</dc:title>
  <dc:creator>Yang Xu</dc:creator>
  <cp:lastModifiedBy>Yang Xu</cp:lastModifiedBy>
  <cp:revision>146</cp:revision>
  <dcterms:created xsi:type="dcterms:W3CDTF">2017-11-01T19:56:25Z</dcterms:created>
  <dcterms:modified xsi:type="dcterms:W3CDTF">2017-11-02T14:12:21Z</dcterms:modified>
</cp:coreProperties>
</file>