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2" r:id="rId3"/>
    <p:sldId id="283" r:id="rId4"/>
    <p:sldId id="286" r:id="rId5"/>
    <p:sldId id="257" r:id="rId6"/>
    <p:sldId id="287" r:id="rId7"/>
    <p:sldId id="258" r:id="rId8"/>
    <p:sldId id="288" r:id="rId9"/>
    <p:sldId id="259" r:id="rId10"/>
    <p:sldId id="260" r:id="rId11"/>
    <p:sldId id="261" r:id="rId12"/>
    <p:sldId id="262" r:id="rId13"/>
    <p:sldId id="263" r:id="rId14"/>
    <p:sldId id="264" r:id="rId15"/>
    <p:sldId id="285" r:id="rId16"/>
    <p:sldId id="265" r:id="rId17"/>
    <p:sldId id="289" r:id="rId18"/>
    <p:sldId id="266" r:id="rId19"/>
    <p:sldId id="284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18"/>
  </p:normalViewPr>
  <p:slideViewPr>
    <p:cSldViewPr snapToGrid="0" snapToObjects="1">
      <p:cViewPr varScale="1">
        <p:scale>
          <a:sx n="128" d="100"/>
          <a:sy n="128" d="100"/>
        </p:scale>
        <p:origin x="-112" y="-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70B7F-B74E-454E-97F0-63BA11FB0DE6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73219-D354-944E-9605-3A82A240E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1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67B23-0B1C-9D4C-981F-73F8AACC5C8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B34D0-7831-CB43-8770-48C5953B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B34D0-7831-CB43-8770-48C5953B07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88D-9111-734E-AFD1-37C518733592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FAD-B877-244D-8C99-B87F8E3B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E366D-0F2E-5541-8430-11CCEAFA7D34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FAD-B877-244D-8C99-B87F8E3B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4F1F-1915-9348-9438-94C9F6973749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FAD-B877-244D-8C99-B87F8E3B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4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0CE7-3400-A846-9C74-46F4FB9EF064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FAD-B877-244D-8C99-B87F8E3B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9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D40B-4B33-EE4A-A334-51B0AFE851F0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FAD-B877-244D-8C99-B87F8E3B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1F5-B4B3-274F-A497-11A27582D4B4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FAD-B877-244D-8C99-B87F8E3B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0CFA-CCE9-F34B-8F93-284306223036}" type="datetime1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FAD-B877-244D-8C99-B87F8E3B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4109-EC82-2844-AC49-8093C5164133}" type="datetime1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FAD-B877-244D-8C99-B87F8E3B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334B-4648-774D-B4EC-563B58530715}" type="datetime1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FAD-B877-244D-8C99-B87F8E3B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D28C-45B5-894F-8EC0-203C63084E1C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FAD-B877-244D-8C99-B87F8E3B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94C-0179-DD49-A7BC-146151BE09A2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FAD-B877-244D-8C99-B87F8E3B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2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B858B-A6C9-E349-817E-839A8B5185A5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CFAD-B877-244D-8C99-B87F8E3B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2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5636"/>
            <a:ext cx="9144000" cy="30943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 200</a:t>
            </a:r>
            <a:br>
              <a:rPr lang="en-US" dirty="0" smtClean="0"/>
            </a:br>
            <a:r>
              <a:rPr lang="en-US" dirty="0" smtClean="0"/>
              <a:t>Lab2</a:t>
            </a:r>
            <a:br>
              <a:rPr lang="en-US" dirty="0" smtClean="0"/>
            </a:br>
            <a:r>
              <a:rPr lang="en-US" dirty="0" smtClean="0"/>
              <a:t>Python Basics and</a:t>
            </a:r>
            <a:br>
              <a:rPr lang="en-US" dirty="0" smtClean="0"/>
            </a:br>
            <a:r>
              <a:rPr lang="en-US" dirty="0" smtClean="0"/>
              <a:t>String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80911"/>
            <a:ext cx="9144000" cy="1655762"/>
          </a:xfrm>
        </p:spPr>
        <p:txBody>
          <a:bodyPr/>
          <a:lstStyle/>
          <a:p>
            <a:r>
              <a:rPr lang="en-US" dirty="0" smtClean="0"/>
              <a:t>Instructor: John Yen</a:t>
            </a:r>
          </a:p>
          <a:p>
            <a:r>
              <a:rPr lang="en-US" dirty="0" smtClean="0"/>
              <a:t>TA: Yang Xu</a:t>
            </a:r>
          </a:p>
          <a:p>
            <a:r>
              <a:rPr lang="en-US" dirty="0" smtClean="0"/>
              <a:t>August 31,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9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 on built-in types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and arithmetic operations on </a:t>
            </a:r>
            <a:r>
              <a:rPr lang="en-US" b="1" i="1" dirty="0" err="1" smtClean="0"/>
              <a:t>int</a:t>
            </a:r>
            <a:r>
              <a:rPr lang="en-US" dirty="0" smtClean="0"/>
              <a:t> and </a:t>
            </a:r>
            <a:r>
              <a:rPr lang="en-US" b="1" i="1" dirty="0" smtClean="0"/>
              <a:t>float</a:t>
            </a:r>
            <a:r>
              <a:rPr lang="en-US" dirty="0" smtClean="0"/>
              <a:t> types</a:t>
            </a:r>
          </a:p>
          <a:p>
            <a:endParaRPr lang="en-US" dirty="0"/>
          </a:p>
          <a:p>
            <a:r>
              <a:rPr lang="en-US" dirty="0" smtClean="0"/>
              <a:t>x + y,   x - y,   x * y,   x / y</a:t>
            </a:r>
          </a:p>
          <a:p>
            <a:endParaRPr lang="en-US" dirty="0"/>
          </a:p>
          <a:p>
            <a:r>
              <a:rPr lang="en-US" dirty="0" smtClean="0"/>
              <a:t>x // y   floored quotient of x and y</a:t>
            </a:r>
          </a:p>
          <a:p>
            <a:r>
              <a:rPr lang="en-US" dirty="0" smtClean="0"/>
              <a:t>x % y   remainder of x / y</a:t>
            </a:r>
          </a:p>
          <a:p>
            <a:endParaRPr lang="en-US" dirty="0"/>
          </a:p>
          <a:p>
            <a:r>
              <a:rPr lang="en-US" dirty="0" smtClean="0"/>
              <a:t>x ** y, or pow(x, y)   x to the power of 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2734733"/>
            <a:ext cx="1790700" cy="81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5" y="3813175"/>
            <a:ext cx="18288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4" y="3787775"/>
            <a:ext cx="1790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 on built-in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 </a:t>
            </a:r>
            <a:r>
              <a:rPr lang="en-US" b="1" i="1" dirty="0" err="1" smtClean="0"/>
              <a:t>int</a:t>
            </a:r>
            <a:r>
              <a:rPr lang="en-US" dirty="0" smtClean="0"/>
              <a:t> and </a:t>
            </a:r>
            <a:r>
              <a:rPr lang="en-US" b="1" i="1" dirty="0" smtClean="0"/>
              <a:t>float</a:t>
            </a:r>
            <a:r>
              <a:rPr lang="en-US" dirty="0" smtClean="0"/>
              <a:t> types</a:t>
            </a:r>
          </a:p>
          <a:p>
            <a:endParaRPr lang="en-US" dirty="0"/>
          </a:p>
          <a:p>
            <a:r>
              <a:rPr lang="en-US" dirty="0" smtClean="0"/>
              <a:t>x &lt; y   strictly less than</a:t>
            </a:r>
          </a:p>
          <a:p>
            <a:r>
              <a:rPr lang="en-US" dirty="0" smtClean="0"/>
              <a:t>x &lt;= y   less than or equal</a:t>
            </a:r>
          </a:p>
          <a:p>
            <a:r>
              <a:rPr lang="en-US" dirty="0" smtClean="0"/>
              <a:t>x &gt; y   strictly greater than</a:t>
            </a:r>
          </a:p>
          <a:p>
            <a:r>
              <a:rPr lang="en-US" dirty="0" smtClean="0"/>
              <a:t>x &gt;= y   greater than or equal</a:t>
            </a:r>
          </a:p>
          <a:p>
            <a:r>
              <a:rPr lang="en-US" dirty="0" smtClean="0"/>
              <a:t>x != y   not equal</a:t>
            </a:r>
          </a:p>
          <a:p>
            <a:r>
              <a:rPr lang="en-US" dirty="0" smtClean="0"/>
              <a:t>x == y  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1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 on built-in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Boolean </a:t>
            </a:r>
            <a:r>
              <a:rPr lang="en-US" dirty="0" smtClean="0"/>
              <a:t>operations</a:t>
            </a:r>
          </a:p>
          <a:p>
            <a:endParaRPr lang="en-US" dirty="0"/>
          </a:p>
          <a:p>
            <a:r>
              <a:rPr lang="en-US" dirty="0" smtClean="0"/>
              <a:t>x </a:t>
            </a:r>
            <a:r>
              <a:rPr lang="en-US" b="1" dirty="0" smtClean="0"/>
              <a:t>or</a:t>
            </a:r>
            <a:r>
              <a:rPr lang="en-US" dirty="0" smtClean="0"/>
              <a:t> y   </a:t>
            </a:r>
            <a:r>
              <a:rPr lang="en-US" dirty="0"/>
              <a:t>if </a:t>
            </a:r>
            <a:r>
              <a:rPr lang="en-US" i="1" dirty="0"/>
              <a:t>x</a:t>
            </a:r>
            <a:r>
              <a:rPr lang="en-US" dirty="0"/>
              <a:t> is false, then </a:t>
            </a:r>
            <a:r>
              <a:rPr lang="en-US" i="1" dirty="0"/>
              <a:t>y</a:t>
            </a:r>
            <a:r>
              <a:rPr lang="en-US" dirty="0"/>
              <a:t>, else 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x </a:t>
            </a:r>
            <a:r>
              <a:rPr lang="en-US" b="1" dirty="0" smtClean="0"/>
              <a:t>and</a:t>
            </a:r>
            <a:r>
              <a:rPr lang="en-US" dirty="0" smtClean="0"/>
              <a:t> y   </a:t>
            </a:r>
            <a:r>
              <a:rPr lang="en-US" dirty="0"/>
              <a:t>if </a:t>
            </a:r>
            <a:r>
              <a:rPr lang="en-US" i="1" dirty="0"/>
              <a:t>x</a:t>
            </a:r>
            <a:r>
              <a:rPr lang="en-US" dirty="0"/>
              <a:t> is false, then </a:t>
            </a:r>
            <a:r>
              <a:rPr lang="en-US" i="1" dirty="0"/>
              <a:t>x</a:t>
            </a:r>
            <a:r>
              <a:rPr lang="en-US" dirty="0"/>
              <a:t>, else </a:t>
            </a:r>
            <a:r>
              <a:rPr lang="en-US" i="1" dirty="0"/>
              <a:t>y</a:t>
            </a:r>
            <a:endParaRPr lang="en-US" dirty="0" smtClean="0"/>
          </a:p>
          <a:p>
            <a:r>
              <a:rPr lang="en-US" b="1" dirty="0" smtClean="0"/>
              <a:t>not</a:t>
            </a:r>
            <a:r>
              <a:rPr lang="en-US" dirty="0" smtClean="0"/>
              <a:t> x   </a:t>
            </a:r>
            <a:r>
              <a:rPr lang="en-US" dirty="0"/>
              <a:t>if </a:t>
            </a:r>
            <a:r>
              <a:rPr lang="en-US" i="1" dirty="0"/>
              <a:t>x</a:t>
            </a:r>
            <a:r>
              <a:rPr lang="en-US" dirty="0"/>
              <a:t> is false, then </a:t>
            </a:r>
            <a:r>
              <a:rPr lang="en-US" dirty="0" smtClean="0">
                <a:effectLst/>
              </a:rPr>
              <a:t>True</a:t>
            </a:r>
            <a:r>
              <a:rPr lang="en-US" dirty="0"/>
              <a:t>, else </a:t>
            </a:r>
            <a:r>
              <a:rPr lang="en-US" dirty="0" smtClean="0">
                <a:effectLst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2564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 on built-in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sequence operations, on </a:t>
            </a:r>
            <a:r>
              <a:rPr lang="en-US" b="1" dirty="0" err="1" smtClean="0"/>
              <a:t>str</a:t>
            </a:r>
            <a:r>
              <a:rPr lang="en-US" dirty="0" smtClean="0"/>
              <a:t>, </a:t>
            </a:r>
            <a:r>
              <a:rPr lang="en-US" b="1" dirty="0" smtClean="0"/>
              <a:t>list</a:t>
            </a:r>
            <a:r>
              <a:rPr lang="en-US" dirty="0" smtClean="0"/>
              <a:t>, and </a:t>
            </a:r>
            <a:r>
              <a:rPr lang="en-US" b="1" dirty="0" smtClean="0"/>
              <a:t>tuple</a:t>
            </a:r>
          </a:p>
          <a:p>
            <a:endParaRPr lang="en-US" b="1" dirty="0"/>
          </a:p>
          <a:p>
            <a:r>
              <a:rPr lang="en-US" dirty="0" smtClean="0"/>
              <a:t>x </a:t>
            </a:r>
            <a:r>
              <a:rPr lang="en-US" b="1" dirty="0" smtClean="0"/>
              <a:t>in</a:t>
            </a:r>
            <a:r>
              <a:rPr lang="en-US" dirty="0" smtClean="0"/>
              <a:t> s   </a:t>
            </a:r>
            <a:r>
              <a:rPr lang="en-US" dirty="0" smtClean="0">
                <a:effectLst/>
              </a:rPr>
              <a:t>True</a:t>
            </a:r>
            <a:r>
              <a:rPr lang="en-US" dirty="0"/>
              <a:t> if an item of </a:t>
            </a:r>
            <a:r>
              <a:rPr lang="en-US" i="1" dirty="0"/>
              <a:t>s</a:t>
            </a:r>
            <a:r>
              <a:rPr lang="en-US" dirty="0"/>
              <a:t> is equal to </a:t>
            </a:r>
            <a:r>
              <a:rPr lang="en-US" i="1" dirty="0"/>
              <a:t>x</a:t>
            </a:r>
            <a:r>
              <a:rPr lang="en-US" dirty="0"/>
              <a:t>, else </a:t>
            </a:r>
            <a:r>
              <a:rPr lang="en-US" dirty="0" smtClean="0">
                <a:effectLst/>
              </a:rPr>
              <a:t>False</a:t>
            </a:r>
          </a:p>
          <a:p>
            <a:r>
              <a:rPr lang="en-US" dirty="0"/>
              <a:t>x </a:t>
            </a:r>
            <a:r>
              <a:rPr lang="en-US" b="1" dirty="0"/>
              <a:t>not</a:t>
            </a:r>
            <a:r>
              <a:rPr lang="en-US" dirty="0"/>
              <a:t> </a:t>
            </a:r>
            <a:r>
              <a:rPr lang="en-US" b="1" dirty="0"/>
              <a:t>in</a:t>
            </a:r>
            <a:r>
              <a:rPr lang="en-US" dirty="0"/>
              <a:t> </a:t>
            </a:r>
            <a:r>
              <a:rPr lang="en-US" dirty="0" smtClean="0"/>
              <a:t>s   </a:t>
            </a:r>
            <a:r>
              <a:rPr lang="en-US" dirty="0" smtClean="0">
                <a:effectLst/>
              </a:rPr>
              <a:t>False</a:t>
            </a:r>
            <a:r>
              <a:rPr lang="en-US" dirty="0"/>
              <a:t> if an item of </a:t>
            </a:r>
            <a:r>
              <a:rPr lang="en-US" i="1" dirty="0"/>
              <a:t>s</a:t>
            </a:r>
            <a:r>
              <a:rPr lang="en-US" dirty="0"/>
              <a:t> is equal to </a:t>
            </a:r>
            <a:r>
              <a:rPr lang="en-US" i="1" dirty="0"/>
              <a:t>x</a:t>
            </a:r>
            <a:r>
              <a:rPr lang="en-US" dirty="0"/>
              <a:t>, else </a:t>
            </a:r>
            <a:r>
              <a:rPr lang="en-US" dirty="0" smtClean="0">
                <a:effectLst/>
              </a:rPr>
              <a:t>True</a:t>
            </a:r>
          </a:p>
          <a:p>
            <a:endParaRPr lang="en-US" dirty="0"/>
          </a:p>
          <a:p>
            <a:r>
              <a:rPr lang="en-US" dirty="0" smtClean="0"/>
              <a:t>s + t   </a:t>
            </a:r>
            <a:r>
              <a:rPr lang="en-US" dirty="0"/>
              <a:t>the concatenation of </a:t>
            </a:r>
            <a:r>
              <a:rPr lang="en-US" i="1" dirty="0"/>
              <a:t>s</a:t>
            </a:r>
            <a:r>
              <a:rPr lang="en-US" dirty="0"/>
              <a:t> and </a:t>
            </a:r>
            <a:r>
              <a:rPr lang="en-US" i="1" dirty="0" smtClean="0"/>
              <a:t>t</a:t>
            </a:r>
          </a:p>
          <a:p>
            <a:r>
              <a:rPr lang="en-US" dirty="0" err="1" smtClean="0"/>
              <a:t>len</a:t>
            </a:r>
            <a:r>
              <a:rPr lang="en-US" dirty="0" smtClean="0"/>
              <a:t>(s)   the length of s</a:t>
            </a:r>
          </a:p>
          <a:p>
            <a:r>
              <a:rPr lang="en-US" b="1" dirty="0" smtClean="0"/>
              <a:t>s[</a:t>
            </a:r>
            <a:r>
              <a:rPr lang="en-US" b="1" dirty="0" err="1" smtClean="0"/>
              <a:t>i</a:t>
            </a:r>
            <a:r>
              <a:rPr lang="en-US" b="1" dirty="0" smtClean="0"/>
              <a:t>]</a:t>
            </a:r>
            <a:r>
              <a:rPr lang="en-US" dirty="0" smtClean="0"/>
              <a:t>  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element of s, </a:t>
            </a:r>
            <a:r>
              <a:rPr lang="en-US" b="1" dirty="0" smtClean="0"/>
              <a:t>start from 0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347634"/>
            <a:ext cx="2235200" cy="124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67" y="4330701"/>
            <a:ext cx="22352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4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 on built-in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Common sequence operations (cont.)</a:t>
            </a:r>
          </a:p>
          <a:p>
            <a:endParaRPr lang="en-US" dirty="0" smtClean="0"/>
          </a:p>
          <a:p>
            <a:r>
              <a:rPr lang="en-US" dirty="0" smtClean="0"/>
              <a:t>s = [1, 2, 3, 4, 5]</a:t>
            </a:r>
          </a:p>
          <a:p>
            <a:r>
              <a:rPr lang="pt-BR" b="1" dirty="0" err="1" smtClean="0"/>
              <a:t>s</a:t>
            </a:r>
            <a:r>
              <a:rPr lang="pt-BR" b="1" dirty="0" smtClean="0"/>
              <a:t>[</a:t>
            </a:r>
            <a:r>
              <a:rPr lang="pt-BR" b="1" dirty="0" err="1" smtClean="0"/>
              <a:t>i:j</a:t>
            </a:r>
            <a:r>
              <a:rPr lang="pt-BR" b="1" dirty="0" smtClean="0"/>
              <a:t>]</a:t>
            </a:r>
            <a:r>
              <a:rPr lang="pt-BR" dirty="0" smtClean="0"/>
              <a:t>   </a:t>
            </a:r>
            <a:r>
              <a:rPr lang="pt-BR" dirty="0" err="1" smtClean="0"/>
              <a:t>slice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i="1" dirty="0" err="1" smtClean="0"/>
              <a:t>i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i="1" dirty="0" err="1" smtClean="0"/>
              <a:t>j</a:t>
            </a:r>
            <a:r>
              <a:rPr lang="pt-BR" dirty="0" smtClean="0"/>
              <a:t>, </a:t>
            </a:r>
            <a:r>
              <a:rPr lang="pt-BR" b="1" i="1" u="sng" dirty="0" err="1" smtClean="0"/>
              <a:t>i</a:t>
            </a:r>
            <a:r>
              <a:rPr lang="pt-BR" b="1" dirty="0" smtClean="0"/>
              <a:t> </a:t>
            </a:r>
            <a:r>
              <a:rPr lang="pt-BR" b="1" dirty="0" err="1" smtClean="0"/>
              <a:t>is</a:t>
            </a:r>
            <a:r>
              <a:rPr lang="pt-BR" b="1" dirty="0" smtClean="0"/>
              <a:t> </a:t>
            </a:r>
            <a:r>
              <a:rPr lang="pt-BR" b="1" dirty="0" err="1" smtClean="0"/>
              <a:t>included</a:t>
            </a:r>
            <a:r>
              <a:rPr lang="pt-BR" b="1" dirty="0" smtClean="0"/>
              <a:t> </a:t>
            </a:r>
            <a:r>
              <a:rPr lang="pt-BR" b="1" dirty="0" err="1" smtClean="0"/>
              <a:t>and</a:t>
            </a:r>
            <a:r>
              <a:rPr lang="pt-BR" b="1" dirty="0" smtClean="0"/>
              <a:t> </a:t>
            </a:r>
            <a:r>
              <a:rPr lang="pt-BR" b="1" i="1" dirty="0" err="1" smtClean="0"/>
              <a:t>j</a:t>
            </a:r>
            <a:r>
              <a:rPr lang="pt-BR" b="1" dirty="0" smtClean="0"/>
              <a:t> </a:t>
            </a:r>
            <a:r>
              <a:rPr lang="pt-BR" b="1" dirty="0" err="1" smtClean="0"/>
              <a:t>is</a:t>
            </a:r>
            <a:r>
              <a:rPr lang="pt-BR" b="1" dirty="0" smtClean="0"/>
              <a:t> </a:t>
            </a:r>
            <a:r>
              <a:rPr lang="pt-BR" b="1" dirty="0" err="1" smtClean="0"/>
              <a:t>not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	</a:t>
            </a:r>
            <a:r>
              <a:rPr lang="pt-BR" dirty="0" smtClean="0"/>
              <a:t>E.g., </a:t>
            </a:r>
            <a:r>
              <a:rPr lang="pt-BR" dirty="0" err="1" smtClean="0"/>
              <a:t>s</a:t>
            </a:r>
            <a:r>
              <a:rPr lang="pt-BR" dirty="0" smtClean="0"/>
              <a:t>[0:3] = [1,2,3], </a:t>
            </a:r>
            <a:r>
              <a:rPr lang="pt-BR" dirty="0" err="1" smtClean="0"/>
              <a:t>s</a:t>
            </a:r>
            <a:r>
              <a:rPr lang="pt-BR" dirty="0" smtClean="0"/>
              <a:t>[1:4] = [2,3,4]</a:t>
            </a:r>
          </a:p>
          <a:p>
            <a:r>
              <a:rPr lang="pt-BR" b="1" dirty="0" err="1" smtClean="0"/>
              <a:t>s</a:t>
            </a:r>
            <a:r>
              <a:rPr lang="pt-BR" b="1" dirty="0" smtClean="0"/>
              <a:t>[</a:t>
            </a:r>
            <a:r>
              <a:rPr lang="pt-BR" b="1" dirty="0" err="1" smtClean="0"/>
              <a:t>i</a:t>
            </a:r>
            <a:r>
              <a:rPr lang="pt-BR" b="1" dirty="0" smtClean="0"/>
              <a:t>:]   </a:t>
            </a:r>
            <a:r>
              <a:rPr lang="pt-BR" dirty="0" err="1" smtClean="0"/>
              <a:t>slice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i="1" dirty="0" err="1" smtClean="0"/>
              <a:t>i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end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dirty="0" smtClean="0"/>
              <a:t>E.g., s[2:] = [3,4,5]</a:t>
            </a:r>
          </a:p>
          <a:p>
            <a:endParaRPr lang="pt-BR" dirty="0" smtClean="0"/>
          </a:p>
          <a:p>
            <a:r>
              <a:rPr lang="pt-BR" b="1" dirty="0" err="1" smtClean="0"/>
              <a:t>s.append</a:t>
            </a:r>
            <a:r>
              <a:rPr lang="pt-BR" b="1" dirty="0" smtClean="0"/>
              <a:t>(</a:t>
            </a:r>
            <a:r>
              <a:rPr lang="pt-BR" b="1" dirty="0" err="1"/>
              <a:t>x</a:t>
            </a:r>
            <a:r>
              <a:rPr lang="pt-BR" b="1" dirty="0" smtClean="0"/>
              <a:t>)   </a:t>
            </a:r>
            <a:r>
              <a:rPr lang="pt-BR" dirty="0" err="1" smtClean="0"/>
              <a:t>append</a:t>
            </a:r>
            <a:r>
              <a:rPr lang="pt-BR" dirty="0" smtClean="0"/>
              <a:t> </a:t>
            </a:r>
            <a:r>
              <a:rPr lang="pt-BR" i="1" dirty="0" err="1" smtClean="0"/>
              <a:t>x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i="1" dirty="0" err="1" smtClean="0"/>
              <a:t>s</a:t>
            </a:r>
            <a:endParaRPr lang="pt-BR" i="1" dirty="0" smtClean="0"/>
          </a:p>
          <a:p>
            <a:r>
              <a:rPr lang="pt-BR" b="1" dirty="0" err="1" smtClean="0"/>
              <a:t>s.count</a:t>
            </a:r>
            <a:r>
              <a:rPr lang="pt-BR" b="1" dirty="0" smtClean="0"/>
              <a:t>(</a:t>
            </a:r>
            <a:r>
              <a:rPr lang="pt-BR" b="1" dirty="0" err="1" smtClean="0"/>
              <a:t>x</a:t>
            </a:r>
            <a:r>
              <a:rPr lang="pt-BR" b="1" dirty="0" smtClean="0"/>
              <a:t>)</a:t>
            </a:r>
            <a:r>
              <a:rPr lang="pt-BR" dirty="0" smtClean="0"/>
              <a:t>   total </a:t>
            </a:r>
            <a:r>
              <a:rPr lang="pt-BR" dirty="0" err="1" smtClean="0"/>
              <a:t>number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occurrences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i="1" dirty="0" err="1" smtClean="0"/>
              <a:t>x</a:t>
            </a:r>
            <a:r>
              <a:rPr lang="pt-BR" dirty="0" smtClean="0"/>
              <a:t> in </a:t>
            </a:r>
            <a:r>
              <a:rPr lang="pt-BR" i="1" dirty="0" err="1" smtClean="0"/>
              <a:t>s</a:t>
            </a:r>
            <a:endParaRPr lang="pt-BR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99" y="4334935"/>
            <a:ext cx="27051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899" y="5544345"/>
            <a:ext cx="34671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49" y="224208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8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 on 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sequence operations (cont.)</a:t>
            </a:r>
          </a:p>
          <a:p>
            <a:endParaRPr lang="en-US" dirty="0" smtClean="0"/>
          </a:p>
          <a:p>
            <a:r>
              <a:rPr lang="en-US" b="1" dirty="0" smtClean="0"/>
              <a:t>sorted(</a:t>
            </a:r>
            <a:r>
              <a:rPr lang="en-US" b="1" i="1" dirty="0" err="1" smtClean="0"/>
              <a:t>iterable</a:t>
            </a:r>
            <a:r>
              <a:rPr lang="en-US" b="1" dirty="0" smtClean="0"/>
              <a:t>)   </a:t>
            </a:r>
            <a:r>
              <a:rPr lang="en-US" dirty="0" smtClean="0"/>
              <a:t>Return a new sorted </a:t>
            </a:r>
            <a:r>
              <a:rPr lang="en-US" i="1" dirty="0" smtClean="0"/>
              <a:t>list</a:t>
            </a:r>
            <a:r>
              <a:rPr lang="en-US" dirty="0" smtClean="0"/>
              <a:t> from </a:t>
            </a:r>
            <a:r>
              <a:rPr lang="en-US" i="1" dirty="0" err="1" smtClean="0"/>
              <a:t>iterable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6" y="3531393"/>
            <a:ext cx="3251200" cy="104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4" y="3514460"/>
            <a:ext cx="3530600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7" y="5105931"/>
            <a:ext cx="4991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 on String 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err="1" smtClean="0"/>
              <a:t>str.split</a:t>
            </a:r>
            <a:r>
              <a:rPr lang="en-US" b="1" dirty="0" smtClean="0"/>
              <a:t>(</a:t>
            </a:r>
            <a:r>
              <a:rPr lang="en-US" b="1" dirty="0" err="1" smtClean="0"/>
              <a:t>sep</a:t>
            </a:r>
            <a:r>
              <a:rPr lang="en-US" b="1" dirty="0" smtClean="0"/>
              <a:t>)</a:t>
            </a:r>
            <a:r>
              <a:rPr lang="en-US" dirty="0" smtClean="0"/>
              <a:t>   Return a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of substrings (e.g., words) in the string, resulted from using </a:t>
            </a:r>
            <a:r>
              <a:rPr lang="en-US" i="1" dirty="0" err="1" smtClean="0"/>
              <a:t>sep</a:t>
            </a:r>
            <a:r>
              <a:rPr lang="en-US" dirty="0" smtClean="0"/>
              <a:t> as the delimiter.      The default separator is space ‘ ‘.</a:t>
            </a:r>
            <a:br>
              <a:rPr lang="en-US" dirty="0" smtClean="0"/>
            </a:br>
            <a:r>
              <a:rPr lang="en-US" dirty="0" smtClean="0"/>
              <a:t>E.g., ‘I love </a:t>
            </a:r>
            <a:r>
              <a:rPr lang="en-US" dirty="0" err="1" smtClean="0"/>
              <a:t>Python’.split</a:t>
            </a:r>
            <a:r>
              <a:rPr lang="en-US" dirty="0" smtClean="0"/>
              <a:t>() = ['I', 'love', 'Python']</a:t>
            </a:r>
          </a:p>
          <a:p>
            <a:pPr marL="0" indent="0">
              <a:buNone/>
            </a:pPr>
            <a:r>
              <a:rPr lang="en-US" dirty="0"/>
              <a:t>            ‘I love </a:t>
            </a:r>
            <a:r>
              <a:rPr lang="en-US" dirty="0" err="1"/>
              <a:t>Python’.split</a:t>
            </a:r>
            <a:r>
              <a:rPr lang="en-US" dirty="0" smtClean="0"/>
              <a:t>(‘ ‘) </a:t>
            </a:r>
            <a:r>
              <a:rPr lang="en-US" dirty="0"/>
              <a:t>= ['I', 'love', 'Python</a:t>
            </a:r>
            <a:r>
              <a:rPr lang="en-US" dirty="0" smtClean="0"/>
              <a:t>']</a:t>
            </a:r>
            <a:br>
              <a:rPr lang="en-US" dirty="0" smtClean="0"/>
            </a:br>
            <a:r>
              <a:rPr lang="en-US" dirty="0" smtClean="0"/>
              <a:t>	‘144.182.67.1’.split(‘.’) = </a:t>
            </a:r>
            <a:r>
              <a:rPr lang="mr-IN" dirty="0" smtClean="0"/>
              <a:t>[‘</a:t>
            </a:r>
            <a:r>
              <a:rPr lang="en-US" dirty="0" smtClean="0"/>
              <a:t>144</a:t>
            </a:r>
            <a:r>
              <a:rPr lang="mr-IN" dirty="0" smtClean="0"/>
              <a:t>', ‘</a:t>
            </a:r>
            <a:r>
              <a:rPr lang="en-US" dirty="0" smtClean="0"/>
              <a:t>182</a:t>
            </a:r>
            <a:r>
              <a:rPr lang="mr-IN" dirty="0" smtClean="0"/>
              <a:t>', ‘</a:t>
            </a:r>
            <a:r>
              <a:rPr lang="en-US" dirty="0" smtClean="0"/>
              <a:t>67</a:t>
            </a:r>
            <a:r>
              <a:rPr lang="mr-IN" dirty="0" smtClean="0"/>
              <a:t>‘</a:t>
            </a:r>
            <a:r>
              <a:rPr lang="en-US" dirty="0" smtClean="0"/>
              <a:t>, ‘1’</a:t>
            </a:r>
            <a:r>
              <a:rPr lang="mr-IN" dirty="0" smtClean="0"/>
              <a:t>]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str.upper</a:t>
            </a:r>
            <a:r>
              <a:rPr lang="en-US" b="1" dirty="0" smtClean="0"/>
              <a:t>()</a:t>
            </a:r>
            <a:r>
              <a:rPr lang="en-US" dirty="0" smtClean="0"/>
              <a:t>    Return a copy of the string with all the cased 				characters converted to uppercase</a:t>
            </a:r>
          </a:p>
          <a:p>
            <a:r>
              <a:rPr lang="en-US" b="1" dirty="0" err="1" smtClean="0"/>
              <a:t>str.lower</a:t>
            </a:r>
            <a:r>
              <a:rPr lang="en-US" b="1" dirty="0" smtClean="0"/>
              <a:t>()</a:t>
            </a:r>
            <a:r>
              <a:rPr lang="en-US" dirty="0" smtClean="0"/>
              <a:t>   Return a copy of the string with all the cased 				characters converted to lowercase</a:t>
            </a:r>
          </a:p>
        </p:txBody>
      </p:sp>
    </p:spTree>
    <p:extLst>
      <p:ext uri="{BB962C8B-B14F-4D97-AF65-F5344CB8AC3E}">
        <p14:creationId xmlns:p14="http://schemas.microsoft.com/office/powerpoint/2010/main" val="134249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73"/>
            <a:ext cx="10515600" cy="1325563"/>
          </a:xfrm>
        </p:spPr>
        <p:txBody>
          <a:bodyPr/>
          <a:lstStyle/>
          <a:p>
            <a:r>
              <a:rPr lang="en-US" dirty="0" smtClean="0"/>
              <a:t>String is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436"/>
            <a:ext cx="10515600" cy="46945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Operations on string do NOT change the value of the string.</a:t>
            </a:r>
          </a:p>
          <a:p>
            <a:pPr marL="0" indent="0">
              <a:buNone/>
            </a:pPr>
            <a:r>
              <a:rPr lang="en-US" dirty="0" smtClean="0"/>
              <a:t>S1= “WE ARE! PENN STATE!”</a:t>
            </a:r>
          </a:p>
          <a:p>
            <a:pPr marL="0" indent="0">
              <a:buNone/>
            </a:pPr>
            <a:r>
              <a:rPr lang="en-US" dirty="0" smtClean="0"/>
              <a:t>S1.split(‘ ‘)</a:t>
            </a:r>
          </a:p>
          <a:p>
            <a:pPr marL="0" indent="0">
              <a:buNone/>
            </a:pPr>
            <a:r>
              <a:rPr lang="en-US" dirty="0" smtClean="0"/>
              <a:t>What does Python return?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value of S1 now?</a:t>
            </a:r>
          </a:p>
          <a:p>
            <a:pPr marL="0" indent="0">
              <a:buNone/>
            </a:pPr>
            <a:r>
              <a:rPr lang="en-US" dirty="0" smtClean="0"/>
              <a:t>S2=S1.split(‘ ‘)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value of S1 now?</a:t>
            </a:r>
          </a:p>
          <a:p>
            <a:pPr marL="0" indent="0">
              <a:buNone/>
            </a:pPr>
            <a:r>
              <a:rPr lang="en-US" dirty="0" smtClean="0"/>
              <a:t>What is the value of S2 now?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S1=S1.split(‘ ‘)</a:t>
            </a:r>
          </a:p>
          <a:p>
            <a:pPr marL="0" indent="0">
              <a:buNone/>
            </a:pPr>
            <a:r>
              <a:rPr lang="en-US" dirty="0" smtClean="0"/>
              <a:t>What is the value of S1 now?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17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 on String (</a:t>
            </a:r>
            <a:r>
              <a:rPr lang="en-US" dirty="0" err="1" smtClean="0"/>
              <a:t>str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 err="1" smtClean="0"/>
              <a:t>str.strip</a:t>
            </a:r>
            <a:r>
              <a:rPr lang="en-US" b="1" dirty="0" smtClean="0"/>
              <a:t>()</a:t>
            </a:r>
            <a:r>
              <a:rPr lang="en-US" dirty="0" smtClean="0"/>
              <a:t>   Returns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copy</a:t>
            </a:r>
            <a:r>
              <a:rPr lang="en-US" dirty="0"/>
              <a:t> of the string with the leading and trailing </a:t>
            </a:r>
            <a:r>
              <a:rPr lang="en-US" dirty="0" smtClean="0"/>
              <a:t>	characters removed</a:t>
            </a:r>
            <a:br>
              <a:rPr lang="en-US" dirty="0" smtClean="0"/>
            </a:br>
            <a:r>
              <a:rPr lang="en-US" dirty="0" smtClean="0"/>
              <a:t>	E.g., ‘  hello\n  ’.strip() = ‘hello’</a:t>
            </a:r>
          </a:p>
          <a:p>
            <a:endParaRPr lang="en-US" dirty="0"/>
          </a:p>
          <a:p>
            <a:r>
              <a:rPr lang="en-US" b="1" dirty="0" err="1" smtClean="0"/>
              <a:t>str.startswith</a:t>
            </a:r>
            <a:r>
              <a:rPr lang="en-US" b="1" dirty="0" smtClean="0"/>
              <a:t>(prefix)</a:t>
            </a:r>
            <a:r>
              <a:rPr lang="en-US" dirty="0" smtClean="0"/>
              <a:t> Returns</a:t>
            </a:r>
            <a:r>
              <a:rPr lang="en-US" dirty="0"/>
              <a:t> </a:t>
            </a:r>
            <a:r>
              <a:rPr lang="en-US" dirty="0" smtClean="0">
                <a:effectLst/>
              </a:rPr>
              <a:t>True</a:t>
            </a:r>
            <a:r>
              <a:rPr lang="en-US" dirty="0"/>
              <a:t> if string starts with the </a:t>
            </a:r>
            <a:r>
              <a:rPr lang="en-US" i="1" dirty="0" smtClean="0"/>
              <a:t>prefix</a:t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en-US" dirty="0" smtClean="0"/>
              <a:t>E.g., ‘Python’.</a:t>
            </a:r>
            <a:r>
              <a:rPr lang="en-US" dirty="0" err="1" smtClean="0"/>
              <a:t>startswith</a:t>
            </a:r>
            <a:r>
              <a:rPr lang="en-US" dirty="0" smtClean="0"/>
              <a:t>(‘P’) = True</a:t>
            </a:r>
          </a:p>
          <a:p>
            <a:r>
              <a:rPr lang="en-US" b="1" dirty="0" err="1" smtClean="0"/>
              <a:t>str.endswith</a:t>
            </a:r>
            <a:r>
              <a:rPr lang="en-US" b="1" dirty="0" smtClean="0"/>
              <a:t>(suffix)</a:t>
            </a:r>
          </a:p>
        </p:txBody>
      </p:sp>
    </p:spTree>
    <p:extLst>
      <p:ext uri="{BB962C8B-B14F-4D97-AF65-F5344CB8AC3E}">
        <p14:creationId xmlns:p14="http://schemas.microsoft.com/office/powerpoint/2010/main" val="6924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 on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err="1" smtClean="0"/>
              <a:t>str.replace</a:t>
            </a:r>
            <a:r>
              <a:rPr lang="en-US" b="1" dirty="0" smtClean="0"/>
              <a:t>(</a:t>
            </a:r>
            <a:r>
              <a:rPr lang="en-US" b="1" i="1" dirty="0" smtClean="0"/>
              <a:t>old</a:t>
            </a:r>
            <a:r>
              <a:rPr lang="en-US" b="1" dirty="0" smtClean="0"/>
              <a:t>, </a:t>
            </a:r>
            <a:r>
              <a:rPr lang="en-US" b="1" i="1" dirty="0" smtClean="0"/>
              <a:t>new</a:t>
            </a:r>
            <a:r>
              <a:rPr lang="en-US" b="1" dirty="0" smtClean="0"/>
              <a:t>)</a:t>
            </a:r>
            <a:r>
              <a:rPr lang="en-US" dirty="0" smtClean="0"/>
              <a:t>   Return </a:t>
            </a:r>
            <a:r>
              <a:rPr lang="en-US" dirty="0"/>
              <a:t>a copy of the string with all occurrences of substring </a:t>
            </a:r>
            <a:r>
              <a:rPr lang="en-US" i="1" dirty="0"/>
              <a:t>old</a:t>
            </a:r>
            <a:r>
              <a:rPr lang="en-US" dirty="0"/>
              <a:t> replaced by </a:t>
            </a:r>
            <a:r>
              <a:rPr lang="en-US" i="1" dirty="0"/>
              <a:t>new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3" y="4001294"/>
            <a:ext cx="55753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5089128"/>
            <a:ext cx="5334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0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and assignment &amp; Built-in data types (Slide 4 -- 6)</a:t>
            </a:r>
          </a:p>
          <a:p>
            <a:endParaRPr lang="en-US" dirty="0"/>
          </a:p>
          <a:p>
            <a:r>
              <a:rPr lang="en-US" dirty="0"/>
              <a:t>Common operations on built-in types </a:t>
            </a:r>
            <a:r>
              <a:rPr lang="en-US" dirty="0" smtClean="0"/>
              <a:t>(Slide 7 -- 15)</a:t>
            </a:r>
          </a:p>
          <a:p>
            <a:endParaRPr lang="en-US" dirty="0"/>
          </a:p>
          <a:p>
            <a:r>
              <a:rPr lang="en-US" dirty="0" smtClean="0"/>
              <a:t>Simple control flow statement (Slide 16 -- 20)</a:t>
            </a:r>
          </a:p>
          <a:p>
            <a:endParaRPr lang="en-US" dirty="0"/>
          </a:p>
          <a:p>
            <a:r>
              <a:rPr lang="en-US" dirty="0" smtClean="0"/>
              <a:t>Experiment of word frequency (Slide 21 -- 30)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94"/>
            <a:ext cx="10515600" cy="1325563"/>
          </a:xfrm>
        </p:spPr>
        <p:txBody>
          <a:bodyPr/>
          <a:lstStyle/>
          <a:p>
            <a:r>
              <a:rPr lang="en-US" dirty="0" smtClean="0"/>
              <a:t>Control Statement: If-then-else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14"/>
            <a:ext cx="10515600" cy="4644450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if</a:t>
            </a:r>
            <a:r>
              <a:rPr lang="en-US" dirty="0" smtClean="0"/>
              <a:t> statement: executes “then” part if the “if condition” is TRUE, otherwise execute “else” part.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smtClean="0"/>
              <a:t>else</a:t>
            </a:r>
            <a:r>
              <a:rPr lang="en-US" dirty="0" smtClean="0"/>
              <a:t> part is optional</a:t>
            </a:r>
          </a:p>
          <a:p>
            <a:r>
              <a:rPr lang="en-US" b="1" i="1" dirty="0" err="1" smtClean="0"/>
              <a:t>elif</a:t>
            </a:r>
            <a:r>
              <a:rPr lang="en-US" dirty="0" smtClean="0"/>
              <a:t> is short for “else if”, and there can be zero or more </a:t>
            </a:r>
            <a:r>
              <a:rPr lang="en-US" b="1" i="1" dirty="0" err="1" smtClean="0"/>
              <a:t>elif</a:t>
            </a:r>
            <a:r>
              <a:rPr lang="en-US" dirty="0" smtClean="0"/>
              <a:t> parts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30" y="2422375"/>
            <a:ext cx="2425700" cy="17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45" y="2380239"/>
            <a:ext cx="2159000" cy="256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15" y="2499298"/>
            <a:ext cx="21590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0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0"/>
            <a:ext cx="10515600" cy="1325563"/>
          </a:xfrm>
        </p:spPr>
        <p:txBody>
          <a:bodyPr/>
          <a:lstStyle/>
          <a:p>
            <a:r>
              <a:rPr lang="en-US" dirty="0" smtClean="0"/>
              <a:t>Control Statement: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966"/>
            <a:ext cx="10515600" cy="4351338"/>
          </a:xfrm>
        </p:spPr>
        <p:txBody>
          <a:bodyPr/>
          <a:lstStyle/>
          <a:p>
            <a:r>
              <a:rPr lang="en-US" b="1" i="1" dirty="0" smtClean="0"/>
              <a:t>for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Iterates over the items of any sequence (a </a:t>
            </a:r>
            <a:r>
              <a:rPr lang="en-US" b="1" i="1" dirty="0" smtClean="0"/>
              <a:t>list</a:t>
            </a:r>
            <a:r>
              <a:rPr lang="en-US" dirty="0" smtClean="0"/>
              <a:t>, </a:t>
            </a:r>
            <a:r>
              <a:rPr lang="en-US" b="1" i="1" dirty="0" smtClean="0"/>
              <a:t>tuple</a:t>
            </a:r>
            <a:r>
              <a:rPr lang="en-US" dirty="0" smtClean="0"/>
              <a:t>, or </a:t>
            </a:r>
            <a:r>
              <a:rPr lang="en-US" b="1" i="1" dirty="0" err="1" smtClean="0"/>
              <a:t>str</a:t>
            </a:r>
            <a:r>
              <a:rPr lang="en-US" dirty="0" smtClean="0"/>
              <a:t>), in the order that they appear in the sequence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90" y="3338946"/>
            <a:ext cx="3771900" cy="16637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927" y="3484158"/>
            <a:ext cx="2057400" cy="646331"/>
            <a:chOff x="6927" y="3484158"/>
            <a:chExt cx="2057400" cy="646331"/>
          </a:xfrm>
        </p:grpSpPr>
        <p:sp>
          <p:nvSpPr>
            <p:cNvPr id="5" name="Oval 4"/>
            <p:cNvSpPr/>
            <p:nvPr/>
          </p:nvSpPr>
          <p:spPr>
            <a:xfrm>
              <a:off x="1704109" y="3627215"/>
              <a:ext cx="360218" cy="3602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997527" y="3807324"/>
              <a:ext cx="706582" cy="26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27" y="3484158"/>
              <a:ext cx="1343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Arbitrary name</a:t>
              </a:r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18" y="3304049"/>
            <a:ext cx="2476500" cy="20574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095836" y="3627215"/>
            <a:ext cx="3650672" cy="1771225"/>
            <a:chOff x="7095836" y="3627215"/>
            <a:chExt cx="3650672" cy="1771225"/>
          </a:xfrm>
        </p:grpSpPr>
        <p:sp>
          <p:nvSpPr>
            <p:cNvPr id="11" name="Rounded Rectangle 10"/>
            <p:cNvSpPr/>
            <p:nvPr/>
          </p:nvSpPr>
          <p:spPr>
            <a:xfrm>
              <a:off x="7095836" y="3627215"/>
              <a:ext cx="1773382" cy="6501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</p:cNvCxnSpPr>
            <p:nvPr/>
          </p:nvCxnSpPr>
          <p:spPr>
            <a:xfrm>
              <a:off x="7982527" y="4277329"/>
              <a:ext cx="399473" cy="4193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271164" y="4752109"/>
              <a:ext cx="2475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 whatever you want in a </a:t>
              </a:r>
              <a:r>
                <a:rPr lang="en-US" b="1" i="1" dirty="0" smtClean="0"/>
                <a:t>for</a:t>
              </a:r>
              <a:r>
                <a:rPr lang="en-US" dirty="0" smtClean="0"/>
                <a:t> statement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118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0"/>
            <a:ext cx="10515600" cy="1325563"/>
          </a:xfrm>
        </p:spPr>
        <p:txBody>
          <a:bodyPr/>
          <a:lstStyle/>
          <a:p>
            <a:r>
              <a:rPr lang="en-US" dirty="0"/>
              <a:t>Simple control flow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698"/>
            <a:ext cx="10515600" cy="4963101"/>
          </a:xfrm>
        </p:spPr>
        <p:txBody>
          <a:bodyPr/>
          <a:lstStyle/>
          <a:p>
            <a:r>
              <a:rPr lang="en-US" dirty="0" smtClean="0"/>
              <a:t>More about </a:t>
            </a:r>
            <a:r>
              <a:rPr lang="en-US" b="1" i="1" dirty="0" smtClean="0"/>
              <a:t>range</a:t>
            </a:r>
            <a:r>
              <a:rPr lang="en-US" dirty="0" smtClean="0"/>
              <a:t> function: iterate over the value of index variable (e.g., </a:t>
            </a:r>
            <a:r>
              <a:rPr lang="en-US" dirty="0" err="1" smtClean="0"/>
              <a:t>i</a:t>
            </a:r>
            <a:r>
              <a:rPr lang="en-US" dirty="0" smtClean="0"/>
              <a:t>) from “start” to “end”, increase by “step”.</a:t>
            </a:r>
          </a:p>
          <a:p>
            <a:r>
              <a:rPr lang="en-US" dirty="0" smtClean="0"/>
              <a:t>It generates arithmetic progressions to iterate over a sequence of numbers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88" y="3260225"/>
            <a:ext cx="2235200" cy="184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46" y="3288721"/>
            <a:ext cx="26035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28" y="3246368"/>
            <a:ext cx="2908300" cy="1422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404142" y="2718290"/>
            <a:ext cx="678873" cy="997528"/>
            <a:chOff x="5417127" y="2479964"/>
            <a:chExt cx="678873" cy="997528"/>
          </a:xfrm>
        </p:grpSpPr>
        <p:sp>
          <p:nvSpPr>
            <p:cNvPr id="7" name="Oval 6"/>
            <p:cNvSpPr/>
            <p:nvPr/>
          </p:nvSpPr>
          <p:spPr>
            <a:xfrm>
              <a:off x="5624946" y="3111501"/>
              <a:ext cx="365991" cy="3659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5805055" y="2763262"/>
              <a:ext cx="2887" cy="3482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17127" y="2479964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start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70158" y="2712517"/>
            <a:ext cx="678873" cy="997523"/>
            <a:chOff x="5582228" y="2479969"/>
            <a:chExt cx="678873" cy="997523"/>
          </a:xfrm>
        </p:grpSpPr>
        <p:sp>
          <p:nvSpPr>
            <p:cNvPr id="14" name="Oval 13"/>
            <p:cNvSpPr/>
            <p:nvPr/>
          </p:nvSpPr>
          <p:spPr>
            <a:xfrm>
              <a:off x="5624946" y="3111501"/>
              <a:ext cx="365991" cy="3659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5805055" y="2763262"/>
              <a:ext cx="2887" cy="3482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82228" y="2479969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564255" y="2649549"/>
            <a:ext cx="678873" cy="1039090"/>
            <a:chOff x="5491016" y="2438402"/>
            <a:chExt cx="678873" cy="1039090"/>
          </a:xfrm>
        </p:grpSpPr>
        <p:sp>
          <p:nvSpPr>
            <p:cNvPr id="18" name="Oval 17"/>
            <p:cNvSpPr/>
            <p:nvPr/>
          </p:nvSpPr>
          <p:spPr>
            <a:xfrm>
              <a:off x="5624946" y="3111501"/>
              <a:ext cx="365991" cy="3659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5805055" y="2763262"/>
              <a:ext cx="2887" cy="3482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91016" y="2438402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172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7" y="161925"/>
            <a:ext cx="11540837" cy="1325563"/>
          </a:xfrm>
        </p:spPr>
        <p:txBody>
          <a:bodyPr/>
          <a:lstStyle/>
          <a:p>
            <a:r>
              <a:rPr lang="en-US" dirty="0" smtClean="0"/>
              <a:t>Iterate over the First n or the Last n of a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158"/>
            <a:ext cx="10515600" cy="4642906"/>
          </a:xfrm>
        </p:spPr>
        <p:txBody>
          <a:bodyPr/>
          <a:lstStyle/>
          <a:p>
            <a:r>
              <a:rPr lang="en-US" dirty="0" smtClean="0"/>
              <a:t>Iterate over the first n elements of a sequence [:n]</a:t>
            </a:r>
          </a:p>
          <a:p>
            <a:r>
              <a:rPr lang="en-US" dirty="0" smtClean="0"/>
              <a:t>Iterate over the last n element of a sequence [n:]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3" y="2887133"/>
            <a:ext cx="5384800" cy="17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4808540"/>
            <a:ext cx="5359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4"/>
            <a:ext cx="10515600" cy="1325563"/>
          </a:xfrm>
        </p:spPr>
        <p:txBody>
          <a:bodyPr/>
          <a:lstStyle/>
          <a:p>
            <a:r>
              <a:rPr lang="en-US"/>
              <a:t>Simple control flow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3228"/>
            <a:ext cx="10515600" cy="4351338"/>
          </a:xfrm>
        </p:spPr>
        <p:txBody>
          <a:bodyPr/>
          <a:lstStyle/>
          <a:p>
            <a:r>
              <a:rPr lang="en-US" b="1" i="1" dirty="0" smtClean="0"/>
              <a:t>enumerate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To retrieve the </a:t>
            </a:r>
            <a:r>
              <a:rPr lang="en-US" i="1" dirty="0" smtClean="0">
                <a:solidFill>
                  <a:srgbClr val="0070C0"/>
                </a:solidFill>
              </a:rPr>
              <a:t>position index </a:t>
            </a:r>
            <a:r>
              <a:rPr lang="en-US" dirty="0" smtClean="0"/>
              <a:t>and corresponding </a:t>
            </a:r>
            <a:r>
              <a:rPr lang="en-US" i="1" dirty="0" smtClean="0">
                <a:solidFill>
                  <a:srgbClr val="0070C0"/>
                </a:solidFill>
              </a:rPr>
              <a:t>value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at the same time when iterating over a sequence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66" y="3488267"/>
            <a:ext cx="5846234" cy="19985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9118" y="3564235"/>
            <a:ext cx="3088215" cy="923330"/>
            <a:chOff x="129118" y="3564235"/>
            <a:chExt cx="3088215" cy="923330"/>
          </a:xfrm>
        </p:grpSpPr>
        <p:sp>
          <p:nvSpPr>
            <p:cNvPr id="5" name="Rounded Rectangle 4"/>
            <p:cNvSpPr/>
            <p:nvPr/>
          </p:nvSpPr>
          <p:spPr>
            <a:xfrm>
              <a:off x="2523066" y="3776133"/>
              <a:ext cx="694267" cy="38946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08667" y="3970867"/>
              <a:ext cx="914399" cy="84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29118" y="3564235"/>
              <a:ext cx="15239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/>
                <a:t>i</a:t>
              </a:r>
              <a:r>
                <a:rPr lang="en-US" dirty="0" smtClean="0"/>
                <a:t> is the position index</a:t>
              </a:r>
            </a:p>
            <a:p>
              <a:r>
                <a:rPr lang="en-US" b="1" i="1" dirty="0" smtClean="0"/>
                <a:t>w</a:t>
              </a:r>
              <a:r>
                <a:rPr lang="en-US" dirty="0" smtClean="0"/>
                <a:t> is the value</a:t>
              </a:r>
              <a:endParaRPr lang="en-US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5452533" y="3798098"/>
            <a:ext cx="372533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5"/>
          </p:cNvCxnSpPr>
          <p:nvPr/>
        </p:nvCxnSpPr>
        <p:spPr>
          <a:xfrm>
            <a:off x="5770510" y="4116075"/>
            <a:ext cx="748823" cy="794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9333" y="4910667"/>
            <a:ext cx="298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-1</a:t>
            </a:r>
            <a:r>
              <a:rPr lang="en-US" dirty="0" smtClean="0"/>
              <a:t> is the position index of the last element in the sequence</a:t>
            </a:r>
          </a:p>
          <a:p>
            <a:r>
              <a:rPr lang="en-US" dirty="0" smtClean="0"/>
              <a:t>Short for: </a:t>
            </a:r>
            <a:r>
              <a:rPr lang="en-US" b="1" i="1" dirty="0" err="1" smtClean="0"/>
              <a:t>len</a:t>
            </a:r>
            <a:r>
              <a:rPr lang="en-US" b="1" i="1" dirty="0" smtClean="0"/>
              <a:t>(s) - 1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8151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858"/>
            <a:ext cx="10515600" cy="1325563"/>
          </a:xfrm>
        </p:spPr>
        <p:txBody>
          <a:bodyPr/>
          <a:lstStyle/>
          <a:p>
            <a:r>
              <a:rPr lang="en-US" dirty="0" smtClean="0"/>
              <a:t>Experiment of word frequency in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962"/>
            <a:ext cx="10515600" cy="4710638"/>
          </a:xfrm>
        </p:spPr>
        <p:txBody>
          <a:bodyPr/>
          <a:lstStyle/>
          <a:p>
            <a:r>
              <a:rPr lang="en-US" b="1" dirty="0" smtClean="0"/>
              <a:t>Task: Count the frequencies of all the words in a piece of text</a:t>
            </a:r>
          </a:p>
          <a:p>
            <a:endParaRPr lang="en-US" dirty="0"/>
          </a:p>
          <a:p>
            <a:r>
              <a:rPr lang="en-US" b="1" dirty="0" smtClean="0"/>
              <a:t>Step 1</a:t>
            </a:r>
            <a:r>
              <a:rPr lang="en-US" dirty="0" smtClean="0"/>
              <a:t>. Use the code from lab 1 to get some 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5434"/>
            <a:ext cx="10058400" cy="311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6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Computing word </a:t>
            </a:r>
            <a:r>
              <a:rPr lang="en-US" dirty="0"/>
              <a:t>frequency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glance of 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55152"/>
            <a:ext cx="10058400" cy="36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9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55" y="111125"/>
            <a:ext cx="11665527" cy="1325563"/>
          </a:xfrm>
        </p:spPr>
        <p:txBody>
          <a:bodyPr/>
          <a:lstStyle/>
          <a:p>
            <a:r>
              <a:rPr lang="en-US" dirty="0" smtClean="0"/>
              <a:t>Lab 2: Preprocessing of Text: </a:t>
            </a:r>
            <a:r>
              <a:rPr lang="en-US" dirty="0"/>
              <a:t>R</a:t>
            </a:r>
            <a:r>
              <a:rPr lang="en-US" dirty="0" smtClean="0"/>
              <a:t>emove punctuations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6"/>
            <a:ext cx="10515600" cy="4351338"/>
          </a:xfrm>
        </p:spPr>
        <p:txBody>
          <a:bodyPr/>
          <a:lstStyle/>
          <a:p>
            <a:r>
              <a:rPr lang="en-US" dirty="0" smtClean="0"/>
              <a:t>Preprocessing of text remove things not needed for later processing. Ex: Punctuations are not needed for counting frequency of words.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(Exception: short text such as tweets)</a:t>
            </a:r>
          </a:p>
          <a:p>
            <a:r>
              <a:rPr lang="en-US" b="1" dirty="0" smtClean="0"/>
              <a:t>Step 2</a:t>
            </a:r>
            <a:r>
              <a:rPr lang="en-US" dirty="0" smtClean="0"/>
              <a:t>. Remove punctuations, including </a:t>
            </a:r>
            <a:r>
              <a:rPr lang="en-US" b="1" dirty="0" smtClean="0">
                <a:latin typeface="Monaco" charset="0"/>
                <a:ea typeface="Monaco" charset="0"/>
                <a:cs typeface="Monaco" charset="0"/>
              </a:rPr>
              <a:t>“ ” , . ; ! ?</a:t>
            </a:r>
            <a:endParaRPr lang="en-US" b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7" y="3519057"/>
            <a:ext cx="4000500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3459432"/>
            <a:ext cx="3826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Here, we use </a:t>
            </a:r>
            <a:r>
              <a:rPr lang="en-US" sz="2400" b="1" i="1" dirty="0" smtClean="0"/>
              <a:t>replace</a:t>
            </a:r>
            <a:r>
              <a:rPr lang="en-US" sz="2400" dirty="0" smtClean="0"/>
              <a:t> function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An alternative way is using regular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68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en-US" dirty="0"/>
              <a:t>Experiment of </a:t>
            </a:r>
            <a:r>
              <a:rPr lang="en-US" dirty="0" smtClean="0"/>
              <a:t>word </a:t>
            </a:r>
            <a:r>
              <a:rPr lang="en-US" dirty="0"/>
              <a:t>frequency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763"/>
            <a:ext cx="10515600" cy="4351338"/>
          </a:xfrm>
        </p:spPr>
        <p:txBody>
          <a:bodyPr/>
          <a:lstStyle/>
          <a:p>
            <a:r>
              <a:rPr lang="en-US" dirty="0" smtClean="0"/>
              <a:t>Now, the cleaned text looks like: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16325"/>
            <a:ext cx="10058400" cy="2932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5595290"/>
            <a:ext cx="900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What will be the value of variable </a:t>
            </a:r>
            <a:r>
              <a:rPr lang="en-US" i="1" dirty="0" smtClean="0"/>
              <a:t>text</a:t>
            </a:r>
            <a:r>
              <a:rPr lang="en-US" dirty="0" smtClean="0"/>
              <a:t> after the following Python statement?</a:t>
            </a:r>
          </a:p>
          <a:p>
            <a:r>
              <a:rPr lang="en-US" dirty="0" err="1" smtClean="0"/>
              <a:t>text.replace</a:t>
            </a:r>
            <a:r>
              <a:rPr lang="en-US" dirty="0" smtClean="0"/>
              <a:t>(‘”’, ‘ ‘)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5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793"/>
            <a:ext cx="10411691" cy="841906"/>
          </a:xfrm>
        </p:spPr>
        <p:txBody>
          <a:bodyPr/>
          <a:lstStyle/>
          <a:p>
            <a:r>
              <a:rPr lang="en-US" dirty="0" smtClean="0"/>
              <a:t>Preprocessing: Extracting Terms/Words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355"/>
            <a:ext cx="10515600" cy="4351338"/>
          </a:xfrm>
        </p:spPr>
        <p:txBody>
          <a:bodyPr/>
          <a:lstStyle/>
          <a:p>
            <a:r>
              <a:rPr lang="en-US" b="1" dirty="0" smtClean="0"/>
              <a:t>Step 3</a:t>
            </a:r>
            <a:r>
              <a:rPr lang="en-US" dirty="0" smtClean="0"/>
              <a:t>. Get the words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Now, all the 4102 words are stored in the </a:t>
            </a:r>
            <a:r>
              <a:rPr lang="en-US" b="1" i="1" dirty="0" smtClean="0"/>
              <a:t>words</a:t>
            </a:r>
            <a:r>
              <a:rPr lang="en-US" dirty="0" smtClean="0"/>
              <a:t> 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7" y="2205567"/>
            <a:ext cx="5778500" cy="19939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770909" y="2493818"/>
            <a:ext cx="810491" cy="360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35928" y="1613170"/>
            <a:ext cx="1690254" cy="88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1260764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punctuation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b="1" i="1" dirty="0" err="1" smtClean="0"/>
              <a:t>jupyter</a:t>
            </a:r>
            <a:r>
              <a:rPr lang="en-US" b="1" i="1" dirty="0" smtClean="0"/>
              <a:t> notebook</a:t>
            </a:r>
            <a:r>
              <a:rPr lang="en-US" dirty="0" smtClean="0"/>
              <a:t> in terminal (Mac/Linux), or command (Windows)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662766"/>
            <a:ext cx="75057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791"/>
            <a:ext cx="10515600" cy="1325563"/>
          </a:xfrm>
        </p:spPr>
        <p:txBody>
          <a:bodyPr/>
          <a:lstStyle/>
          <a:p>
            <a:r>
              <a:rPr lang="en-US" dirty="0"/>
              <a:t>Experiment of </a:t>
            </a:r>
            <a:r>
              <a:rPr lang="en-US" dirty="0" smtClean="0"/>
              <a:t>word </a:t>
            </a:r>
            <a:r>
              <a:rPr lang="en-US" dirty="0"/>
              <a:t>frequency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4351338"/>
          </a:xfrm>
        </p:spPr>
        <p:txBody>
          <a:bodyPr/>
          <a:lstStyle/>
          <a:p>
            <a:r>
              <a:rPr lang="en-US" b="1" dirty="0" smtClean="0"/>
              <a:t>Step 4</a:t>
            </a:r>
            <a:r>
              <a:rPr lang="en-US" dirty="0" smtClean="0"/>
              <a:t>. Count the frequencies of words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First</a:t>
            </a:r>
            <a:r>
              <a:rPr lang="en-US" dirty="0" smtClean="0"/>
              <a:t>, convert the list into a </a:t>
            </a:r>
            <a:r>
              <a:rPr lang="en-US" b="1" i="1" dirty="0" smtClean="0"/>
              <a:t>set</a:t>
            </a:r>
            <a:r>
              <a:rPr lang="en-US" dirty="0" smtClean="0"/>
              <a:t>, an unordered collection with no duplicate elements</a:t>
            </a:r>
          </a:p>
          <a:p>
            <a:r>
              <a:rPr lang="en-US" i="1" dirty="0" smtClean="0"/>
              <a:t>Then</a:t>
            </a:r>
            <a:r>
              <a:rPr lang="en-US" dirty="0" smtClean="0"/>
              <a:t>, create an empty list, and for each word in the </a:t>
            </a:r>
            <a:r>
              <a:rPr lang="en-US" b="1" i="1" dirty="0" smtClean="0"/>
              <a:t>set</a:t>
            </a:r>
            <a:r>
              <a:rPr lang="en-US" dirty="0" smtClean="0"/>
              <a:t>, append its number of occurrences in the original word list.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96" y="2315634"/>
            <a:ext cx="7410791" cy="1680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13334" y="1955621"/>
            <a:ext cx="2421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More advanced tricks</a:t>
            </a:r>
            <a:r>
              <a:rPr lang="en-US" dirty="0" smtClean="0"/>
              <a:t>:</a:t>
            </a:r>
          </a:p>
          <a:p>
            <a:r>
              <a:rPr lang="en-US" dirty="0" smtClean="0"/>
              <a:t>Use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1600" dirty="0" smtClean="0"/>
              <a:t> </a:t>
            </a:r>
            <a:r>
              <a:rPr lang="en-US" dirty="0" smtClean="0"/>
              <a:t>or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Counter</a:t>
            </a:r>
            <a:r>
              <a:rPr lang="en-US" sz="1600" dirty="0" smtClean="0"/>
              <a:t> </a:t>
            </a:r>
            <a:r>
              <a:rPr lang="en-US" dirty="0" smtClean="0"/>
              <a:t>class from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collections</a:t>
            </a:r>
            <a:r>
              <a:rPr lang="en-US" sz="1600" dirty="0" smtClean="0"/>
              <a:t> </a:t>
            </a:r>
            <a:r>
              <a:rPr lang="en-US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2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92"/>
            <a:ext cx="10515600" cy="1325563"/>
          </a:xfrm>
        </p:spPr>
        <p:txBody>
          <a:bodyPr/>
          <a:lstStyle/>
          <a:p>
            <a:r>
              <a:rPr lang="en-US" dirty="0"/>
              <a:t>Experiment of word frequency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555"/>
            <a:ext cx="10515600" cy="4351338"/>
          </a:xfrm>
        </p:spPr>
        <p:txBody>
          <a:bodyPr/>
          <a:lstStyle/>
          <a:p>
            <a:r>
              <a:rPr lang="en-US" dirty="0" smtClean="0"/>
              <a:t>Now, the frequency information of all the words are stored in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freqs</a:t>
            </a:r>
            <a:r>
              <a:rPr lang="en-US" dirty="0" smtClean="0"/>
              <a:t>, an unordered list of tuples: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Lab 2: Submit your execution result (screen shot) of counting the word frequency of a chapter of “Little Woman”.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3" y="2552700"/>
            <a:ext cx="7962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places to hold data (temporarily) for processing.</a:t>
            </a:r>
          </a:p>
          <a:p>
            <a:r>
              <a:rPr lang="en-US" dirty="0" smtClean="0"/>
              <a:t>Name of variables are Unique</a:t>
            </a:r>
          </a:p>
          <a:p>
            <a:pPr lvl="1"/>
            <a:r>
              <a:rPr lang="en-US" dirty="0" smtClean="0"/>
              <a:t>Same name refers to the same place </a:t>
            </a:r>
          </a:p>
          <a:p>
            <a:pPr lvl="1"/>
            <a:r>
              <a:rPr lang="en-US" dirty="0" smtClean="0"/>
              <a:t>Different name refers to different places for holding data</a:t>
            </a:r>
          </a:p>
          <a:p>
            <a:r>
              <a:rPr lang="en-US" dirty="0" smtClean="0"/>
              <a:t>The “assignment” statement assigns data to a variable as its “value”.</a:t>
            </a:r>
          </a:p>
          <a:p>
            <a:r>
              <a:rPr lang="en-US" dirty="0" smtClean="0"/>
              <a:t>Each variable takes only one value.</a:t>
            </a:r>
          </a:p>
          <a:p>
            <a:r>
              <a:rPr lang="en-US" dirty="0" smtClean="0"/>
              <a:t>Each assignment replaces the old value of the variable with the new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193"/>
            <a:ext cx="10515600" cy="1154166"/>
          </a:xfrm>
        </p:spPr>
        <p:txBody>
          <a:bodyPr/>
          <a:lstStyle/>
          <a:p>
            <a:r>
              <a:rPr lang="en-US" dirty="0"/>
              <a:t>Variables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358"/>
            <a:ext cx="10515600" cy="530484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= 10</a:t>
            </a:r>
          </a:p>
          <a:p>
            <a:r>
              <a:rPr lang="en-US" sz="2400" dirty="0" smtClean="0"/>
              <a:t>b = 20</a:t>
            </a:r>
          </a:p>
          <a:p>
            <a:r>
              <a:rPr lang="en-US" sz="2400" dirty="0" smtClean="0"/>
              <a:t>c = a + b</a:t>
            </a:r>
          </a:p>
          <a:p>
            <a:endParaRPr lang="en-US" sz="2400" dirty="0"/>
          </a:p>
          <a:p>
            <a:r>
              <a:rPr lang="en-US" sz="2400" dirty="0" smtClean="0"/>
              <a:t>s1 = ‘I’</a:t>
            </a:r>
          </a:p>
          <a:p>
            <a:r>
              <a:rPr lang="en-US" sz="2400" dirty="0" smtClean="0"/>
              <a:t>s2 = ‘love’</a:t>
            </a:r>
          </a:p>
          <a:p>
            <a:r>
              <a:rPr lang="en-US" sz="2400" dirty="0" smtClean="0"/>
              <a:t>s3 = s1 + s2</a:t>
            </a:r>
          </a:p>
          <a:p>
            <a:endParaRPr lang="en-US" sz="2400" dirty="0"/>
          </a:p>
          <a:p>
            <a:r>
              <a:rPr lang="en-US" sz="2400" dirty="0"/>
              <a:t>Variables names must start with a letter or an </a:t>
            </a:r>
            <a:r>
              <a:rPr lang="en-US" sz="2400" dirty="0" smtClean="0"/>
              <a:t>underscore, e.g., a, _a</a:t>
            </a:r>
          </a:p>
          <a:p>
            <a:r>
              <a:rPr lang="en-US" sz="2400" dirty="0" smtClean="0"/>
              <a:t>The remainder may consist of letters, numbers and underscores, e.g., a_1</a:t>
            </a:r>
          </a:p>
          <a:p>
            <a:r>
              <a:rPr lang="en-US" sz="2400" dirty="0" smtClean="0"/>
              <a:t>Variable Names in Python are case sensitive, (i.e., </a:t>
            </a:r>
            <a:r>
              <a:rPr lang="en-US" sz="2400" dirty="0" err="1" smtClean="0"/>
              <a:t>my_var</a:t>
            </a:r>
            <a:r>
              <a:rPr lang="en-US" sz="2400" dirty="0" smtClean="0"/>
              <a:t>, </a:t>
            </a:r>
            <a:r>
              <a:rPr lang="en-US" sz="2400" dirty="0" err="1" smtClean="0"/>
              <a:t>My_Var</a:t>
            </a:r>
            <a:r>
              <a:rPr lang="en-US" sz="2400" dirty="0" smtClean="0"/>
              <a:t>, MY_VAR are all DIFFERENT in Python).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1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data require different ways to “code” them in binary form.  </a:t>
            </a:r>
          </a:p>
          <a:p>
            <a:pPr lvl="1"/>
            <a:r>
              <a:rPr lang="en-US" dirty="0" smtClean="0"/>
              <a:t>Characters can be represented by “ASCII” code</a:t>
            </a:r>
          </a:p>
          <a:p>
            <a:pPr lvl="1"/>
            <a:r>
              <a:rPr lang="en-US" dirty="0" smtClean="0"/>
              <a:t>Integer and real number also need to be represented differently.</a:t>
            </a:r>
          </a:p>
          <a:p>
            <a:r>
              <a:rPr lang="en-US" dirty="0" smtClean="0"/>
              <a:t>“Types” of data supported by a programming language are called “built-in” types.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6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Data Types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int</a:t>
            </a:r>
            <a:r>
              <a:rPr lang="en-US" dirty="0" smtClean="0"/>
              <a:t>: Integers, e.g., 1, 2, 3, 100</a:t>
            </a:r>
          </a:p>
          <a:p>
            <a:endParaRPr lang="en-US" dirty="0" smtClean="0"/>
          </a:p>
          <a:p>
            <a:r>
              <a:rPr lang="en-US" b="1" i="1" dirty="0" smtClean="0"/>
              <a:t>float</a:t>
            </a:r>
            <a:r>
              <a:rPr lang="en-US" dirty="0" smtClean="0"/>
              <a:t>: Floating-point numbers, e.g., 1.5, 2.6, 3.1416, 2000.2</a:t>
            </a:r>
          </a:p>
          <a:p>
            <a:endParaRPr lang="en-US" dirty="0"/>
          </a:p>
          <a:p>
            <a:r>
              <a:rPr lang="en-US" b="1" i="1" dirty="0" err="1" smtClean="0"/>
              <a:t>boolean</a:t>
            </a:r>
            <a:r>
              <a:rPr lang="en-US" dirty="0" smtClean="0"/>
              <a:t>: True, or False </a:t>
            </a:r>
          </a:p>
          <a:p>
            <a:endParaRPr lang="en-US" dirty="0" smtClean="0"/>
          </a:p>
          <a:p>
            <a:r>
              <a:rPr lang="en-US" b="1" i="1" dirty="0" err="1" smtClean="0"/>
              <a:t>str</a:t>
            </a:r>
            <a:r>
              <a:rPr lang="en-US" dirty="0" smtClean="0"/>
              <a:t>: (String data type) A </a:t>
            </a:r>
            <a:r>
              <a:rPr lang="en-US" dirty="0"/>
              <a:t>sequence of Unicode characters (in the range of U+0000 - U+10FFFF) in Python </a:t>
            </a:r>
            <a:r>
              <a:rPr lang="en-US" dirty="0" smtClean="0"/>
              <a:t>3.x</a:t>
            </a:r>
            <a:br>
              <a:rPr lang="en-US" dirty="0" smtClean="0"/>
            </a:br>
            <a:r>
              <a:rPr lang="en-US" dirty="0" smtClean="0"/>
              <a:t>E.g., ‘I love Python!’, ‘</a:t>
            </a:r>
            <a:r>
              <a:rPr lang="zh-CN" altLang="en-US" dirty="0" smtClean="0"/>
              <a:t>我爱</a:t>
            </a:r>
            <a:r>
              <a:rPr lang="en-US" altLang="zh-CN" dirty="0" smtClean="0"/>
              <a:t>Python!</a:t>
            </a:r>
            <a:r>
              <a:rPr lang="en-US" dirty="0" smtClean="0"/>
              <a:t>’, ‘</a:t>
            </a:r>
            <a:r>
              <a:rPr lang="ja-JP" altLang="en-US" dirty="0" smtClean="0"/>
              <a:t>私は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が大好き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52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vs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is mutable if it can be modified in-place (at the same location).</a:t>
            </a:r>
          </a:p>
          <a:p>
            <a:endParaRPr lang="en-US" dirty="0"/>
          </a:p>
          <a:p>
            <a:r>
              <a:rPr lang="en-US" dirty="0" smtClean="0"/>
              <a:t>A type is not immutable if it can NOT be modified in-place.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7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Data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list</a:t>
            </a:r>
            <a:r>
              <a:rPr lang="en-US" dirty="0" smtClean="0"/>
              <a:t>: A sequence of objects (of same or different types)</a:t>
            </a:r>
            <a:br>
              <a:rPr lang="en-US" dirty="0" smtClean="0"/>
            </a:br>
            <a:r>
              <a:rPr lang="en-US" dirty="0" smtClean="0"/>
              <a:t>E.g., list1 = [1, 2, 3, 4]    list2 = [‘I’, ‘love’, ‘Python’]</a:t>
            </a:r>
            <a:br>
              <a:rPr lang="en-US" dirty="0" smtClean="0"/>
            </a:br>
            <a:r>
              <a:rPr lang="en-US" dirty="0" smtClean="0"/>
              <a:t>         list3 = [‘I’, ‘love’, ‘Python’, 3]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List is mutable, </a:t>
            </a:r>
            <a:r>
              <a:rPr lang="en-US" dirty="0" smtClean="0"/>
              <a:t>e.g., list1.append(5) changes list1 to [1, 2, 3, 4, 5]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b="1" i="1" dirty="0" smtClean="0"/>
              <a:t>tuple</a:t>
            </a:r>
            <a:r>
              <a:rPr lang="en-US" dirty="0" smtClean="0"/>
              <a:t>: a sequence of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 objects</a:t>
            </a:r>
            <a:br>
              <a:rPr lang="en-US" dirty="0" smtClean="0"/>
            </a:br>
            <a:r>
              <a:rPr lang="en-US" dirty="0" smtClean="0"/>
              <a:t>E.g., tup1 = (1, 2, 3, 4), tup2 = (‘I’, ‘love’, ‘Python’, 3)</a:t>
            </a:r>
          </a:p>
          <a:p>
            <a:pPr lvl="1"/>
            <a:r>
              <a:rPr lang="en-US" dirty="0" smtClean="0"/>
              <a:t>“append” cannot be applied to tup1 or tup2</a:t>
            </a:r>
          </a:p>
          <a:p>
            <a:pPr lvl="1"/>
            <a:r>
              <a:rPr lang="en-US" dirty="0" smtClean="0"/>
              <a:t>Operations on tuple are ALL FUNCTIONS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7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1371</Words>
  <Application>Microsoft Macintosh PowerPoint</Application>
  <PresentationFormat>Custom</PresentationFormat>
  <Paragraphs>218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DS 200 Lab2 Python Basics and String Processing</vt:lpstr>
      <vt:lpstr>Table of content</vt:lpstr>
      <vt:lpstr>Before you start</vt:lpstr>
      <vt:lpstr>Variables and Assignment</vt:lpstr>
      <vt:lpstr>Variables and Assignment</vt:lpstr>
      <vt:lpstr>Types of Variables</vt:lpstr>
      <vt:lpstr>Built-in Data Types of Python</vt:lpstr>
      <vt:lpstr>Mutable vs Immutable</vt:lpstr>
      <vt:lpstr>Built-in Data Types</vt:lpstr>
      <vt:lpstr>Common operations on built-in types </vt:lpstr>
      <vt:lpstr>Common operations on built-in types</vt:lpstr>
      <vt:lpstr>Common operations on built-in types</vt:lpstr>
      <vt:lpstr>Common operations on built-in types</vt:lpstr>
      <vt:lpstr>Common operations on built-in types</vt:lpstr>
      <vt:lpstr>Common operations on built-in types</vt:lpstr>
      <vt:lpstr>Common operations on String (str)</vt:lpstr>
      <vt:lpstr>String is Immutable</vt:lpstr>
      <vt:lpstr>Common operations on String (str) </vt:lpstr>
      <vt:lpstr>Common operations on String</vt:lpstr>
      <vt:lpstr>Control Statement: If-then-else</vt:lpstr>
      <vt:lpstr>Control Statement: Iteration</vt:lpstr>
      <vt:lpstr>Simple control flow statement</vt:lpstr>
      <vt:lpstr>Iterate over the First n or the Last n of a Sequence</vt:lpstr>
      <vt:lpstr>Simple control flow statement</vt:lpstr>
      <vt:lpstr>Experiment of word frequency in text</vt:lpstr>
      <vt:lpstr>Lab 2: Computing word frequency in text</vt:lpstr>
      <vt:lpstr>Lab 2: Preprocessing of Text: Remove punctuations</vt:lpstr>
      <vt:lpstr>Experiment of word frequency in text</vt:lpstr>
      <vt:lpstr>Preprocessing: Extracting Terms/Words</vt:lpstr>
      <vt:lpstr>Experiment of word frequency in text</vt:lpstr>
      <vt:lpstr>Experiment of word frequency in text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DS200 Lab2 Python basics</dc:title>
  <dc:creator>Yang Xu</dc:creator>
  <cp:lastModifiedBy>Yang Xu</cp:lastModifiedBy>
  <cp:revision>445</cp:revision>
  <cp:lastPrinted>2017-08-31T13:07:06Z</cp:lastPrinted>
  <dcterms:created xsi:type="dcterms:W3CDTF">2017-08-30T16:54:39Z</dcterms:created>
  <dcterms:modified xsi:type="dcterms:W3CDTF">2017-08-31T13:09:12Z</dcterms:modified>
</cp:coreProperties>
</file>