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8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2"/>
    <p:restoredTop sz="94591"/>
  </p:normalViewPr>
  <p:slideViewPr>
    <p:cSldViewPr snapToGrid="0" snapToObjects="1">
      <p:cViewPr varScale="1">
        <p:scale>
          <a:sx n="93" d="100"/>
          <a:sy n="93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A96-8CA6-8545-B566-8800F40E8FC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9520-D4A8-284B-8CA6-C79D0A02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8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A96-8CA6-8545-B566-8800F40E8FC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9520-D4A8-284B-8CA6-C79D0A02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3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A96-8CA6-8545-B566-8800F40E8FC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9520-D4A8-284B-8CA6-C79D0A02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A96-8CA6-8545-B566-8800F40E8FC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9520-D4A8-284B-8CA6-C79D0A02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9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A96-8CA6-8545-B566-8800F40E8FC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9520-D4A8-284B-8CA6-C79D0A02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3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A96-8CA6-8545-B566-8800F40E8FC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9520-D4A8-284B-8CA6-C79D0A02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A96-8CA6-8545-B566-8800F40E8FC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9520-D4A8-284B-8CA6-C79D0A02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A96-8CA6-8545-B566-8800F40E8FC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9520-D4A8-284B-8CA6-C79D0A02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6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A96-8CA6-8545-B566-8800F40E8FC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9520-D4A8-284B-8CA6-C79D0A02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5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A96-8CA6-8545-B566-8800F40E8FC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9520-D4A8-284B-8CA6-C79D0A02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6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8A96-8CA6-8545-B566-8800F40E8FC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9520-D4A8-284B-8CA6-C79D0A02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5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8A96-8CA6-8545-B566-8800F40E8FC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9520-D4A8-284B-8CA6-C79D0A02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DS200</a:t>
            </a:r>
            <a:br>
              <a:rPr lang="en-US" dirty="0" smtClean="0"/>
            </a:br>
            <a:r>
              <a:rPr lang="en-US" dirty="0" smtClean="0"/>
              <a:t>Lab4</a:t>
            </a:r>
            <a:br>
              <a:rPr lang="en-US" dirty="0" smtClean="0"/>
            </a:br>
            <a:r>
              <a:rPr lang="en-US" dirty="0" smtClean="0"/>
              <a:t>Table Manipulation -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John Yen</a:t>
            </a:r>
          </a:p>
          <a:p>
            <a:r>
              <a:rPr lang="en-US" dirty="0" smtClean="0"/>
              <a:t>TA: Yang 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324619"/>
          </a:xfrm>
        </p:spPr>
        <p:txBody>
          <a:bodyPr/>
          <a:lstStyle/>
          <a:p>
            <a:r>
              <a:rPr lang="en-US" dirty="0" smtClean="0"/>
              <a:t>User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read_table</a:t>
            </a:r>
            <a:r>
              <a:rPr lang="en-US" sz="2400" dirty="0" smtClean="0"/>
              <a:t> </a:t>
            </a:r>
            <a:r>
              <a:rPr lang="en-US" dirty="0" smtClean="0"/>
              <a:t>method to read data from a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60" y="2076240"/>
            <a:ext cx="5508031" cy="44450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8751" y="2340816"/>
            <a:ext cx="474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you should first download the “</a:t>
            </a:r>
            <a:r>
              <a:rPr lang="en-US" dirty="0" err="1" smtClean="0"/>
              <a:t>iris.csv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file and put it in the same folder as your current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num_columns</a:t>
            </a:r>
            <a:r>
              <a:rPr lang="en-US" sz="2400" dirty="0" smtClean="0"/>
              <a:t> </a:t>
            </a:r>
            <a:r>
              <a:rPr lang="en-US" dirty="0" smtClean="0"/>
              <a:t>and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num_rows</a:t>
            </a:r>
            <a:r>
              <a:rPr lang="en-US" sz="2400" dirty="0" smtClean="0"/>
              <a:t> </a:t>
            </a:r>
            <a:r>
              <a:rPr lang="en-US" dirty="0" smtClean="0"/>
              <a:t>to access the size of Tables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labels</a:t>
            </a:r>
            <a:r>
              <a:rPr lang="en-US" sz="2400" dirty="0" smtClean="0"/>
              <a:t> </a:t>
            </a:r>
            <a:r>
              <a:rPr lang="en-US" dirty="0" smtClean="0"/>
              <a:t>method to list the labels of all the columns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378" y="2324440"/>
            <a:ext cx="32385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63" y="5059218"/>
            <a:ext cx="9067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Table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relabeled</a:t>
            </a:r>
            <a:r>
              <a:rPr lang="en-US" sz="2400" dirty="0" smtClean="0"/>
              <a:t> </a:t>
            </a:r>
            <a:r>
              <a:rPr lang="en-US" dirty="0" smtClean="0"/>
              <a:t>method to change column labels</a:t>
            </a:r>
            <a:br>
              <a:rPr lang="en-US" dirty="0" smtClean="0"/>
            </a:br>
            <a:r>
              <a:rPr lang="en-US" sz="2400" dirty="0" smtClean="0"/>
              <a:t>(Note: It creates a new Table and leaves the the original one unchanged)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1" y="2299854"/>
            <a:ext cx="5597237" cy="43469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1799" y="3085733"/>
            <a:ext cx="5015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Usage:</a:t>
            </a:r>
          </a:p>
          <a:p>
            <a:r>
              <a:rPr lang="en-US" sz="2400" dirty="0" err="1" smtClean="0"/>
              <a:t>Table.relabeled</a:t>
            </a:r>
            <a:r>
              <a:rPr lang="en-US" sz="2400" dirty="0" smtClean="0"/>
              <a:t>(</a:t>
            </a:r>
            <a:r>
              <a:rPr lang="en-US" sz="2400" b="1" i="1" dirty="0" err="1" smtClean="0"/>
              <a:t>Old_label</a:t>
            </a:r>
            <a:r>
              <a:rPr lang="en-US" sz="2400" dirty="0" smtClean="0"/>
              <a:t>, </a:t>
            </a:r>
            <a:r>
              <a:rPr lang="en-US" sz="2400" b="1" i="1" dirty="0" err="1" smtClean="0"/>
              <a:t>New_label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86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Accessing data in a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4964401"/>
          </a:xfrm>
        </p:spPr>
        <p:txBody>
          <a:bodyPr/>
          <a:lstStyle/>
          <a:p>
            <a:r>
              <a:rPr lang="en-US" dirty="0" smtClean="0"/>
              <a:t>Use a column’s </a:t>
            </a:r>
            <a:r>
              <a:rPr lang="en-US" b="1" i="1" dirty="0" smtClean="0"/>
              <a:t>label</a:t>
            </a:r>
            <a:r>
              <a:rPr lang="en-US" dirty="0" smtClean="0"/>
              <a:t> to access the array of data in the column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Easier way: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1" y="1845613"/>
            <a:ext cx="8915400" cy="130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1" y="4105888"/>
            <a:ext cx="88646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in a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Or, accessing column data using its column </a:t>
            </a:r>
            <a:r>
              <a:rPr lang="en-US" b="1" i="1" dirty="0" smtClean="0"/>
              <a:t>index</a:t>
            </a:r>
          </a:p>
          <a:p>
            <a:r>
              <a:rPr lang="en-US" dirty="0" smtClean="0"/>
              <a:t>5 columns are indexed 0, 1, 2, 3, and 4.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27" y="3056877"/>
            <a:ext cx="886460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27" y="4670788"/>
            <a:ext cx="883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Accessing data in a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How to access data points in a column?</a:t>
            </a:r>
          </a:p>
          <a:p>
            <a:r>
              <a:rPr lang="en-US" dirty="0" smtClean="0"/>
              <a:t>item method, or second level []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63" y="2553855"/>
            <a:ext cx="5029200" cy="359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60126" y="2651126"/>
            <a:ext cx="19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float</a:t>
            </a:r>
            <a:r>
              <a:rPr lang="en-US" dirty="0" smtClean="0"/>
              <a:t> type returned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60126" y="4346021"/>
            <a:ext cx="293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numpy.float64 </a:t>
            </a:r>
            <a:r>
              <a:rPr lang="en-US" dirty="0" smtClean="0"/>
              <a:t>type returned</a:t>
            </a:r>
          </a:p>
          <a:p>
            <a:r>
              <a:rPr lang="en-US" dirty="0" smtClean="0"/>
              <a:t>(higher precision)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Accessing data in a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Accessing a slice of data in a column</a:t>
            </a:r>
            <a:endParaRPr lang="en-US" dirty="0"/>
          </a:p>
          <a:p>
            <a:r>
              <a:rPr lang="en-US" dirty="0" smtClean="0"/>
              <a:t>Similar to slicing a Python list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3" y="2785918"/>
            <a:ext cx="5181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Choosing sets of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select</a:t>
            </a:r>
            <a:r>
              <a:rPr lang="en-US" sz="2400" dirty="0" smtClean="0"/>
              <a:t> </a:t>
            </a:r>
            <a:r>
              <a:rPr lang="en-US" dirty="0" smtClean="0"/>
              <a:t>method to create a new Table with specified columns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1" y="1953491"/>
            <a:ext cx="3111500" cy="471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92" y="1953491"/>
            <a:ext cx="4394200" cy="471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49091" y="3847676"/>
            <a:ext cx="177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Same results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55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Choosing sets of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What about just choosing one column?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60" y="1892300"/>
            <a:ext cx="3835400" cy="469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7840" y="1989406"/>
            <a:ext cx="55016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Important: 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select</a:t>
            </a:r>
            <a:r>
              <a:rPr lang="en-US" dirty="0" smtClean="0"/>
              <a:t> </a:t>
            </a:r>
            <a:r>
              <a:rPr lang="en-US" sz="2000" dirty="0" smtClean="0"/>
              <a:t>method returns a </a:t>
            </a:r>
            <a:r>
              <a:rPr lang="en-US" sz="2000" b="1" i="1" dirty="0" smtClean="0"/>
              <a:t>Table</a:t>
            </a:r>
            <a:r>
              <a:rPr lang="en-US" sz="2000" dirty="0" smtClean="0"/>
              <a:t>, in this case, a Table of one column</a:t>
            </a:r>
          </a:p>
          <a:p>
            <a:endParaRPr lang="en-US" sz="2000" dirty="0"/>
          </a:p>
          <a:p>
            <a:r>
              <a:rPr lang="en-US" sz="2000" dirty="0" smtClean="0"/>
              <a:t>Unlike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column</a:t>
            </a:r>
            <a:r>
              <a:rPr lang="en-US" dirty="0" smtClean="0"/>
              <a:t> </a:t>
            </a:r>
            <a:r>
              <a:rPr lang="en-US" sz="2000" dirty="0" smtClean="0"/>
              <a:t>method, which returns an array: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60" y="4053131"/>
            <a:ext cx="42545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4: Convert tweeter data into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convert JSON file to CSV file</a:t>
            </a:r>
          </a:p>
          <a:p>
            <a:r>
              <a:rPr lang="en-US" dirty="0" smtClean="0"/>
              <a:t>Download the </a:t>
            </a:r>
            <a:r>
              <a:rPr lang="en-US" b="1" i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json_to_csv.py</a:t>
            </a:r>
            <a:r>
              <a:rPr lang="en-US" dirty="0" smtClean="0"/>
              <a:t> (bug fixed for Windows)</a:t>
            </a:r>
          </a:p>
          <a:p>
            <a:r>
              <a:rPr lang="en-US" dirty="0" smtClean="0"/>
              <a:t>In terminal (command), type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 err="1" smtClean="0"/>
              <a:t>macOS</a:t>
            </a:r>
            <a:r>
              <a:rPr lang="en-US" dirty="0" smtClean="0"/>
              <a:t>: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python3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json_to_csv.py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my_tweets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_*.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json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On Windows: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python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json_to_csv.py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my_tweets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_*.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json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015" y="1690689"/>
            <a:ext cx="10949049" cy="4425104"/>
          </a:xfrm>
        </p:spPr>
        <p:txBody>
          <a:bodyPr>
            <a:normAutofit/>
          </a:bodyPr>
          <a:lstStyle/>
          <a:p>
            <a:r>
              <a:rPr lang="en-US" dirty="0" smtClean="0"/>
              <a:t>Tables can be used to store relations in a database (as discussed on </a:t>
            </a:r>
            <a:r>
              <a:rPr lang="en-US" dirty="0" err="1" smtClean="0"/>
              <a:t>Tu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Table is also a common object type (data structure) for representing data sets (in memory) for processing/analyzing the data</a:t>
            </a:r>
          </a:p>
          <a:p>
            <a:endParaRPr lang="en-US" dirty="0"/>
          </a:p>
          <a:p>
            <a:r>
              <a:rPr lang="en-US" dirty="0" smtClean="0"/>
              <a:t>Two ways of viewing a Table:</a:t>
            </a:r>
          </a:p>
          <a:p>
            <a:r>
              <a:rPr lang="en-US" dirty="0" smtClean="0"/>
              <a:t>A sequence of named columns</a:t>
            </a:r>
          </a:p>
          <a:p>
            <a:pPr lvl="1"/>
            <a:r>
              <a:rPr lang="en-US" dirty="0" smtClean="0"/>
              <a:t>Each column describes a single aspect/attribute of all entries in a data set</a:t>
            </a:r>
          </a:p>
          <a:p>
            <a:r>
              <a:rPr lang="en-US" dirty="0" smtClean="0"/>
              <a:t>A sequence of rows</a:t>
            </a:r>
          </a:p>
          <a:p>
            <a:pPr lvl="1"/>
            <a:r>
              <a:rPr lang="en-US" dirty="0" smtClean="0"/>
              <a:t>Each row is a single entry (of all attributes) in a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Convert tweeter </a:t>
            </a:r>
            <a:r>
              <a:rPr lang="en-US" dirty="0"/>
              <a:t>data </a:t>
            </a:r>
            <a:r>
              <a:rPr lang="en-US" dirty="0" smtClean="0"/>
              <a:t>to a </a:t>
            </a:r>
            <a:r>
              <a:rPr lang="en-US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i="1" dirty="0" err="1" smtClean="0"/>
              <a:t>jupyter</a:t>
            </a:r>
            <a:r>
              <a:rPr lang="en-US" i="1" dirty="0" smtClean="0"/>
              <a:t> notebook</a:t>
            </a:r>
            <a:r>
              <a:rPr lang="en-US" dirty="0" smtClean="0"/>
              <a:t> in the same directory</a:t>
            </a:r>
          </a:p>
          <a:p>
            <a:r>
              <a:rPr lang="en-US" dirty="0" smtClean="0"/>
              <a:t>Load “</a:t>
            </a:r>
            <a:r>
              <a:rPr lang="en-US" dirty="0" err="1" smtClean="0"/>
              <a:t>my_tweets</a:t>
            </a:r>
            <a:r>
              <a:rPr lang="en-US" dirty="0" smtClean="0"/>
              <a:t>_*.csv” into a Table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1" y="2546985"/>
            <a:ext cx="9362895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Adding word count to the Tweet </a:t>
            </a:r>
            <a:r>
              <a:rPr lang="en-US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We will add a </a:t>
            </a:r>
            <a:r>
              <a:rPr lang="en-US" b="1" i="1" dirty="0" err="1" smtClean="0"/>
              <a:t>word_num</a:t>
            </a:r>
            <a:r>
              <a:rPr lang="en-US" dirty="0" smtClean="0"/>
              <a:t> column, representing the number of words in the corresponding </a:t>
            </a:r>
            <a:r>
              <a:rPr lang="en-US" b="1" i="1" dirty="0" smtClean="0"/>
              <a:t>text</a:t>
            </a:r>
            <a:r>
              <a:rPr lang="en-US" b="1" dirty="0" smtClean="0"/>
              <a:t> </a:t>
            </a:r>
            <a:r>
              <a:rPr lang="en-US" dirty="0" smtClean="0"/>
              <a:t>column of the same row (a rough count)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1880"/>
            <a:ext cx="10058400" cy="418023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109200" y="2341880"/>
            <a:ext cx="787400" cy="41802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Experiment: 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/>
              <a:t>Download “</a:t>
            </a:r>
            <a:r>
              <a:rPr lang="en-US" dirty="0" smtClean="0"/>
              <a:t>lab4_tweets_Table.ipynb”</a:t>
            </a:r>
          </a:p>
          <a:p>
            <a:r>
              <a:rPr lang="en-US" dirty="0" smtClean="0"/>
              <a:t>Put it in the same directory with your “</a:t>
            </a:r>
            <a:r>
              <a:rPr lang="en-US" dirty="0" err="1" smtClean="0"/>
              <a:t>my_tweets</a:t>
            </a:r>
            <a:r>
              <a:rPr lang="en-US" dirty="0" smtClean="0"/>
              <a:t>_*.csv” file</a:t>
            </a:r>
          </a:p>
          <a:p>
            <a:endParaRPr lang="en-US" dirty="0"/>
          </a:p>
          <a:p>
            <a:r>
              <a:rPr lang="en-US" dirty="0" smtClean="0"/>
              <a:t>Open </a:t>
            </a:r>
            <a:r>
              <a:rPr lang="en-US" i="1" dirty="0" err="1" smtClean="0"/>
              <a:t>jupyter</a:t>
            </a:r>
            <a:r>
              <a:rPr lang="en-US" i="1" dirty="0" smtClean="0"/>
              <a:t> notebook</a:t>
            </a:r>
            <a:r>
              <a:rPr lang="en-US" dirty="0" smtClean="0"/>
              <a:t> in the same directory</a:t>
            </a:r>
          </a:p>
          <a:p>
            <a:r>
              <a:rPr lang="en-US" dirty="0" smtClean="0"/>
              <a:t>Do not “New” a python3 notebook, but click on the “</a:t>
            </a:r>
            <a:r>
              <a:rPr lang="en-US" dirty="0"/>
              <a:t>lab4_tweets_Table.ipynb</a:t>
            </a:r>
            <a:r>
              <a:rPr lang="en-US" dirty="0" smtClean="0"/>
              <a:t>” you have just downloaded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77" y="1529913"/>
            <a:ext cx="8687386" cy="525087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Executing Python 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23920" y="2184400"/>
            <a:ext cx="1239520" cy="314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20240" y="5334000"/>
            <a:ext cx="3931920" cy="64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87280" y="2018714"/>
            <a:ext cx="172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Specify your csv </a:t>
            </a:r>
          </a:p>
          <a:p>
            <a:r>
              <a:rPr lang="en-US" dirty="0" smtClean="0"/>
              <a:t>file name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87279" y="5327749"/>
            <a:ext cx="19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your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30039"/>
            <a:ext cx="10515600" cy="319023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Experiment: How to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3040" y="3200400"/>
            <a:ext cx="467360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62960" y="3373120"/>
            <a:ext cx="467360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3449" y="4536199"/>
            <a:ext cx="39443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Run the cells one by one from top down</a:t>
            </a:r>
          </a:p>
          <a:p>
            <a:endParaRPr lang="en-US" dirty="0"/>
          </a:p>
          <a:p>
            <a:r>
              <a:rPr lang="en-US" b="1" i="1" dirty="0" smtClean="0"/>
              <a:t>Hint</a:t>
            </a:r>
            <a:r>
              <a:rPr lang="en-US" dirty="0" smtClean="0"/>
              <a:t>: </a:t>
            </a:r>
          </a:p>
          <a:p>
            <a:r>
              <a:rPr lang="en-US" dirty="0" smtClean="0"/>
              <a:t>words = </a:t>
            </a:r>
            <a:r>
              <a:rPr lang="en-US" dirty="0" err="1" smtClean="0"/>
              <a:t>text.split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word_num.append</a:t>
            </a:r>
            <a:r>
              <a:rPr lang="en-US" dirty="0" smtClean="0"/>
              <a:t>(</a:t>
            </a:r>
            <a:r>
              <a:rPr lang="en-US" dirty="0" err="1" smtClean="0"/>
              <a:t>len</a:t>
            </a:r>
            <a:r>
              <a:rPr lang="en-US" dirty="0" smtClean="0"/>
              <a:t>(words))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Expected output of the last cell </a:t>
            </a:r>
            <a:br>
              <a:rPr lang="en-US" dirty="0" smtClean="0"/>
            </a:br>
            <a:r>
              <a:rPr lang="en-US" dirty="0" smtClean="0"/>
              <a:t>(Submit the </a:t>
            </a:r>
            <a:r>
              <a:rPr lang="en-US" b="1" dirty="0" smtClean="0"/>
              <a:t>screen shot </a:t>
            </a:r>
            <a:r>
              <a:rPr lang="en-US" dirty="0" smtClean="0"/>
              <a:t>of </a:t>
            </a:r>
            <a:r>
              <a:rPr lang="en-US" i="1" dirty="0" smtClean="0"/>
              <a:t>this cell</a:t>
            </a:r>
            <a:r>
              <a:rPr lang="en-US" dirty="0" smtClean="0"/>
              <a:t> and your code in the </a:t>
            </a:r>
            <a:r>
              <a:rPr lang="en-US" i="1" dirty="0" smtClean="0"/>
              <a:t>previous cell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Experiment: How to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0920"/>
            <a:ext cx="10058400" cy="418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81" y="1690688"/>
            <a:ext cx="7994707" cy="3353585"/>
          </a:xfrm>
        </p:spPr>
      </p:pic>
      <p:sp>
        <p:nvSpPr>
          <p:cNvPr id="5" name="Rounded Rectangle 4"/>
          <p:cNvSpPr/>
          <p:nvPr/>
        </p:nvSpPr>
        <p:spPr>
          <a:xfrm>
            <a:off x="1599781" y="1939332"/>
            <a:ext cx="1706127" cy="32456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50426" y="5292917"/>
            <a:ext cx="100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86673" y="3285811"/>
            <a:ext cx="8289890" cy="51246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03409" y="3357378"/>
            <a:ext cx="110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the Iris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8543306" cy="3190070"/>
          </a:xfrm>
        </p:spPr>
        <p:txBody>
          <a:bodyPr>
            <a:normAutofit/>
          </a:bodyPr>
          <a:lstStyle/>
          <a:p>
            <a:r>
              <a:rPr lang="en-US" dirty="0" smtClean="0"/>
              <a:t>The data was introduced by biologist/statistician Ronald Fisher (1936) to classify three types of iris.</a:t>
            </a:r>
          </a:p>
          <a:p>
            <a:r>
              <a:rPr lang="en-US" dirty="0" smtClean="0"/>
              <a:t>Each flower is represented by four attributes/features:</a:t>
            </a:r>
          </a:p>
          <a:p>
            <a:pPr lvl="1"/>
            <a:r>
              <a:rPr lang="en-US" dirty="0" smtClean="0"/>
              <a:t>Sepal length</a:t>
            </a:r>
          </a:p>
          <a:p>
            <a:pPr lvl="1"/>
            <a:r>
              <a:rPr lang="en-US" dirty="0" smtClean="0"/>
              <a:t>Sepal width</a:t>
            </a:r>
          </a:p>
          <a:p>
            <a:pPr lvl="1"/>
            <a:r>
              <a:rPr lang="en-US" dirty="0" smtClean="0"/>
              <a:t>Petal length</a:t>
            </a:r>
          </a:p>
          <a:p>
            <a:pPr lvl="1"/>
            <a:r>
              <a:rPr lang="en-US" dirty="0" smtClean="0"/>
              <a:t>Petal width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886" y="372988"/>
            <a:ext cx="2100115" cy="6283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061" y="3135085"/>
            <a:ext cx="2534708" cy="311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Table</a:t>
            </a:r>
            <a:r>
              <a:rPr lang="en-US" dirty="0" smtClean="0"/>
              <a:t> class in </a:t>
            </a:r>
            <a:r>
              <a:rPr lang="en-US" i="1" dirty="0" err="1" smtClean="0"/>
              <a:t>datascience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Open </a:t>
            </a:r>
            <a:r>
              <a:rPr lang="en-US" i="1" dirty="0" err="1"/>
              <a:t>j</a:t>
            </a:r>
            <a:r>
              <a:rPr lang="en-US" i="1" dirty="0" err="1" smtClean="0">
                <a:effectLst/>
              </a:rPr>
              <a:t>upyter</a:t>
            </a:r>
            <a:r>
              <a:rPr lang="en-US" i="1" dirty="0" smtClean="0">
                <a:effectLst/>
              </a:rPr>
              <a:t> notebook</a:t>
            </a:r>
          </a:p>
          <a:p>
            <a:endParaRPr lang="en-US" dirty="0" smtClean="0">
              <a:solidFill>
                <a:srgbClr val="0080FF"/>
              </a:solidFill>
              <a:effectLst/>
            </a:endParaRPr>
          </a:p>
          <a:p>
            <a:r>
              <a:rPr lang="en-US" dirty="0" smtClean="0">
                <a:solidFill>
                  <a:srgbClr val="0080FF"/>
                </a:solidFill>
                <a:effectLst/>
              </a:rPr>
              <a:t>from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C0CB"/>
                </a:solidFill>
                <a:effectLst/>
              </a:rPr>
              <a:t>datascience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00080"/>
                </a:solidFill>
                <a:effectLst/>
              </a:rPr>
              <a:t>import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00080"/>
                </a:solidFill>
                <a:effectLst/>
              </a:rPr>
              <a:t>*</a:t>
            </a:r>
          </a:p>
          <a:p>
            <a:endParaRPr lang="en-US" dirty="0">
              <a:solidFill>
                <a:srgbClr val="800080"/>
              </a:solidFill>
            </a:endParaRPr>
          </a:p>
          <a:p>
            <a:r>
              <a:rPr lang="en-US" dirty="0" smtClean="0"/>
              <a:t>Create an empty Table by calling Table()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58" y="4584141"/>
            <a:ext cx="31242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6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with_columns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/>
              <a:t>method to add columns to Table</a:t>
            </a:r>
          </a:p>
          <a:p>
            <a:r>
              <a:rPr lang="en-US" dirty="0" smtClean="0"/>
              <a:t>Call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with_columns</a:t>
            </a:r>
            <a:r>
              <a:rPr lang="en-US" sz="2400" dirty="0" smtClean="0"/>
              <a:t> </a:t>
            </a:r>
            <a:r>
              <a:rPr lang="en-US" dirty="0" smtClean="0"/>
              <a:t>with a </a:t>
            </a:r>
            <a:r>
              <a:rPr lang="en-US" b="1" i="1" dirty="0" smtClean="0"/>
              <a:t>label</a:t>
            </a:r>
            <a:r>
              <a:rPr lang="en-US" dirty="0" smtClean="0"/>
              <a:t> and an </a:t>
            </a:r>
            <a:r>
              <a:rPr lang="en-US" b="1" i="1" dirty="0" smtClean="0"/>
              <a:t>array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make_array</a:t>
            </a:r>
            <a:r>
              <a:rPr lang="en-US" sz="2400" dirty="0" smtClean="0"/>
              <a:t> </a:t>
            </a:r>
            <a:r>
              <a:rPr lang="en-US" dirty="0" smtClean="0"/>
              <a:t>function creates an array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37" y="3309216"/>
            <a:ext cx="7823200" cy="2070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7903" y="2804947"/>
            <a:ext cx="610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Table().</a:t>
            </a:r>
            <a:r>
              <a:rPr lang="en-US" dirty="0" err="1" smtClean="0"/>
              <a:t>with_columns</a:t>
            </a:r>
            <a:r>
              <a:rPr lang="en-US" dirty="0" smtClean="0"/>
              <a:t>('Number of petals', </a:t>
            </a:r>
            <a:r>
              <a:rPr lang="en-US" dirty="0" err="1" smtClean="0"/>
              <a:t>make_array</a:t>
            </a:r>
            <a:r>
              <a:rPr lang="en-US" dirty="0" smtClean="0"/>
              <a:t>(8, 34, 5))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b="1" i="1" dirty="0" smtClean="0"/>
              <a:t>list</a:t>
            </a:r>
            <a:r>
              <a:rPr lang="en-US" dirty="0" smtClean="0"/>
              <a:t> or </a:t>
            </a:r>
            <a:r>
              <a:rPr lang="en-US" b="1" i="1" dirty="0" smtClean="0"/>
              <a:t>range()</a:t>
            </a:r>
            <a:r>
              <a:rPr lang="en-US" dirty="0" smtClean="0"/>
              <a:t> also 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34" y="2030046"/>
            <a:ext cx="68961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multiple new columns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74" y="2674144"/>
            <a:ext cx="5854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Assign new Table to a variable, and extend it with new columns later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2938" y="2126921"/>
            <a:ext cx="5727700" cy="1130718"/>
            <a:chOff x="552938" y="2126921"/>
            <a:chExt cx="5727700" cy="11307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38" y="2126921"/>
              <a:ext cx="5727700" cy="1041400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622300" y="2781180"/>
              <a:ext cx="476459" cy="476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94650" y="2126921"/>
            <a:ext cx="3467100" cy="1968500"/>
            <a:chOff x="7994650" y="2126921"/>
            <a:chExt cx="3467100" cy="1968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4650" y="2126921"/>
              <a:ext cx="3467100" cy="1968500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8255209" y="3074942"/>
              <a:ext cx="476459" cy="476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2938" y="4317297"/>
            <a:ext cx="7213600" cy="2108200"/>
            <a:chOff x="552938" y="4317297"/>
            <a:chExt cx="7213600" cy="21082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38" y="4317297"/>
              <a:ext cx="7213600" cy="2108200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622300" y="5492041"/>
              <a:ext cx="476459" cy="476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51800" y="4299997"/>
            <a:ext cx="3517900" cy="2032000"/>
            <a:chOff x="8051800" y="4299997"/>
            <a:chExt cx="3517900" cy="203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1800" y="4299997"/>
              <a:ext cx="3517900" cy="203200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8255208" y="5336510"/>
              <a:ext cx="476459" cy="476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39328" y="5283270"/>
            <a:ext cx="207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original Table, </a:t>
            </a:r>
            <a:r>
              <a:rPr lang="en-US" i="1" dirty="0" smtClean="0"/>
              <a:t>flowers</a:t>
            </a:r>
            <a:r>
              <a:rPr lang="en-US" dirty="0" smtClean="0"/>
              <a:t>, is </a:t>
            </a:r>
            <a:r>
              <a:rPr lang="en-US" b="1" dirty="0" smtClean="0"/>
              <a:t>not</a:t>
            </a:r>
            <a:r>
              <a:rPr lang="en-US" dirty="0" smtClean="0"/>
              <a:t> changed!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656</Words>
  <Application>Microsoft Macintosh PowerPoint</Application>
  <PresentationFormat>Widescreen</PresentationFormat>
  <Paragraphs>120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Monaco</vt:lpstr>
      <vt:lpstr>Arial</vt:lpstr>
      <vt:lpstr>Office Theme</vt:lpstr>
      <vt:lpstr>DS200 Lab4 Table Manipulation - Part 1</vt:lpstr>
      <vt:lpstr>What are Tables?</vt:lpstr>
      <vt:lpstr>An Example of Table</vt:lpstr>
      <vt:lpstr>Background of the Iris Data Set</vt:lpstr>
      <vt:lpstr>Table class in datascience package</vt:lpstr>
      <vt:lpstr>Create Table</vt:lpstr>
      <vt:lpstr>Create Table</vt:lpstr>
      <vt:lpstr>Create Table</vt:lpstr>
      <vt:lpstr>Create Table</vt:lpstr>
      <vt:lpstr>Create Table</vt:lpstr>
      <vt:lpstr>Table attributes</vt:lpstr>
      <vt:lpstr>Table attributes</vt:lpstr>
      <vt:lpstr>Accessing data in a column</vt:lpstr>
      <vt:lpstr>Accessing data in a column</vt:lpstr>
      <vt:lpstr>Accessing data in a column</vt:lpstr>
      <vt:lpstr>Accessing data in a column</vt:lpstr>
      <vt:lpstr>Choosing sets of columns</vt:lpstr>
      <vt:lpstr>Choosing sets of columns</vt:lpstr>
      <vt:lpstr>Lab 4: Convert tweeter data into a Table</vt:lpstr>
      <vt:lpstr>Experiment: Convert tweeter data to a Table</vt:lpstr>
      <vt:lpstr>Experiment: Adding word count to the Tweet Table</vt:lpstr>
      <vt:lpstr>Experiment: How to</vt:lpstr>
      <vt:lpstr>Experiment: Executing Python Code</vt:lpstr>
      <vt:lpstr>Experiment: How to</vt:lpstr>
      <vt:lpstr>Experiment: How to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DS200 Lab5 Table Manipulation</dc:title>
  <dc:creator>Yang Xu</dc:creator>
  <cp:lastModifiedBy>Yang Xu</cp:lastModifiedBy>
  <cp:revision>172</cp:revision>
  <dcterms:created xsi:type="dcterms:W3CDTF">2017-09-12T19:18:37Z</dcterms:created>
  <dcterms:modified xsi:type="dcterms:W3CDTF">2017-09-14T14:27:37Z</dcterms:modified>
</cp:coreProperties>
</file>