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4"/>
    <p:restoredTop sz="94620"/>
  </p:normalViewPr>
  <p:slideViewPr>
    <p:cSldViewPr snapToGrid="0" snapToObjects="1">
      <p:cViewPr varScale="1">
        <p:scale>
          <a:sx n="138" d="100"/>
          <a:sy n="138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864-AACC-504E-AC95-EB56799A22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584-99D6-A246-AA6F-4AC15737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7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864-AACC-504E-AC95-EB56799A22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584-99D6-A246-AA6F-4AC15737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864-AACC-504E-AC95-EB56799A22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584-99D6-A246-AA6F-4AC15737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864-AACC-504E-AC95-EB56799A22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584-99D6-A246-AA6F-4AC15737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864-AACC-504E-AC95-EB56799A22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584-99D6-A246-AA6F-4AC15737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864-AACC-504E-AC95-EB56799A22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584-99D6-A246-AA6F-4AC15737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864-AACC-504E-AC95-EB56799A22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584-99D6-A246-AA6F-4AC15737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1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864-AACC-504E-AC95-EB56799A22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584-99D6-A246-AA6F-4AC15737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5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864-AACC-504E-AC95-EB56799A22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584-99D6-A246-AA6F-4AC15737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864-AACC-504E-AC95-EB56799A22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584-99D6-A246-AA6F-4AC15737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864-AACC-504E-AC95-EB56799A22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584-99D6-A246-AA6F-4AC15737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7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6864-AACC-504E-AC95-EB56799A22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6584-99D6-A246-AA6F-4AC15737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DS200 Lab6</a:t>
            </a:r>
            <a:br>
              <a:rPr lang="en-US" dirty="0" smtClean="0"/>
            </a:br>
            <a:r>
              <a:rPr lang="en-US" dirty="0" smtClean="0"/>
              <a:t>Data Balancing Check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John Yen</a:t>
            </a:r>
          </a:p>
          <a:p>
            <a:r>
              <a:rPr lang="en-US" dirty="0" smtClean="0"/>
              <a:t>TA: Yang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4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Unbalanced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42547"/>
              </p:ext>
            </p:extLst>
          </p:nvPr>
        </p:nvGraphicFramePr>
        <p:xfrm>
          <a:off x="838199" y="1878590"/>
          <a:ext cx="105156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1255"/>
                <a:gridCol w="2317173"/>
                <a:gridCol w="23171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Sentiment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Dual Layer Credit card anti drop case for iPhone X 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Irrelevant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technews_today</a:t>
                      </a:r>
                      <a:r>
                        <a:rPr lang="en-US" dirty="0" smtClean="0"/>
                        <a:t>: We got our hands on the iPhone 8 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Y'all</a:t>
                      </a:r>
                      <a:r>
                        <a:rPr lang="en-US" dirty="0" smtClean="0"/>
                        <a:t> think I can buy me some storage to hold me off 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 and Best Buy stop spamming 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I enjoy my 7 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Irrelevant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⋮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199" y="1308114"/>
            <a:ext cx="3889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Sample of tagged tweets data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4764261"/>
            <a:ext cx="4315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total tweets: 1000</a:t>
            </a:r>
          </a:p>
          <a:p>
            <a:r>
              <a:rPr lang="en-US" dirty="0" smtClean="0"/>
              <a:t># of “Irrelevant” tweets: 800 out of 1000</a:t>
            </a:r>
          </a:p>
          <a:p>
            <a:r>
              <a:rPr lang="en-US" dirty="0" smtClean="0"/>
              <a:t># of “Relevant” tweets: 200 out of 1000</a:t>
            </a:r>
          </a:p>
          <a:p>
            <a:endParaRPr lang="en-US" dirty="0" smtClean="0"/>
          </a:p>
          <a:p>
            <a:r>
              <a:rPr lang="en-US" dirty="0" smtClean="0"/>
              <a:t># of “Positive” tweets: 150 out of 200</a:t>
            </a:r>
          </a:p>
          <a:p>
            <a:r>
              <a:rPr lang="en-US" dirty="0" smtClean="0"/>
              <a:t># of “Negative” tweets: 50 out of 200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15891" y="5126182"/>
            <a:ext cx="124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800 vs. 200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15891" y="5962560"/>
            <a:ext cx="11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 vs. 50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43055" y="5310848"/>
            <a:ext cx="6373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43055" y="6147226"/>
            <a:ext cx="6373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47709" y="5500895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Unbalanced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25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unbalanced data is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data is highly unbalanced:</a:t>
            </a:r>
          </a:p>
          <a:p>
            <a:pPr lvl="1"/>
            <a:r>
              <a:rPr lang="en-US" dirty="0" smtClean="0"/>
              <a:t>Data mining algorithms tend to degenerate by assigning all cases to the most common outcomes (Olson, 2005)</a:t>
            </a:r>
          </a:p>
          <a:p>
            <a:endParaRPr lang="en-US" dirty="0"/>
          </a:p>
          <a:p>
            <a:r>
              <a:rPr lang="en-US" dirty="0" smtClean="0"/>
              <a:t>Naïve Bayesian </a:t>
            </a:r>
            <a:r>
              <a:rPr lang="en-US" dirty="0" smtClean="0"/>
              <a:t>classifier example</a:t>
            </a:r>
            <a:endParaRPr lang="en-US" dirty="0" smtClean="0"/>
          </a:p>
          <a:p>
            <a:pPr lvl="1"/>
            <a:r>
              <a:rPr lang="en-US" dirty="0" smtClean="0"/>
              <a:t>Two classes: </a:t>
            </a:r>
            <a:r>
              <a:rPr lang="en-US" i="1" dirty="0" err="1" smtClean="0"/>
              <a:t>Postive</a:t>
            </a:r>
            <a:r>
              <a:rPr lang="en-US" dirty="0" smtClean="0"/>
              <a:t> (90/100) vs. </a:t>
            </a:r>
            <a:r>
              <a:rPr lang="en-US" i="1" dirty="0" smtClean="0"/>
              <a:t>Negative</a:t>
            </a:r>
            <a:r>
              <a:rPr lang="en-US" dirty="0" smtClean="0"/>
              <a:t> (10/100)</a:t>
            </a:r>
          </a:p>
          <a:p>
            <a:pPr lvl="1"/>
            <a:r>
              <a:rPr lang="en-US" dirty="0" smtClean="0"/>
              <a:t>New data point: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i="1" dirty="0" err="1" smtClean="0"/>
              <a:t>Postive</a:t>
            </a:r>
            <a:r>
              <a:rPr lang="en-US" dirty="0" err="1" smtClean="0"/>
              <a:t>|</a:t>
            </a:r>
            <a:r>
              <a:rPr lang="en-US" i="1" dirty="0" err="1" smtClean="0"/>
              <a:t>X</a:t>
            </a:r>
            <a:r>
              <a:rPr lang="en-US" dirty="0" smtClean="0"/>
              <a:t>) ∝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dirty="0" err="1" smtClean="0"/>
              <a:t>|</a:t>
            </a:r>
            <a:r>
              <a:rPr lang="en-US" i="1" dirty="0" err="1" smtClean="0"/>
              <a:t>Positive</a:t>
            </a:r>
            <a:r>
              <a:rPr lang="en-US" dirty="0" smtClean="0"/>
              <a:t>) *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i="1" dirty="0" smtClean="0"/>
              <a:t>Positive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i="1" dirty="0" err="1" smtClean="0"/>
              <a:t>Negative</a:t>
            </a:r>
            <a:r>
              <a:rPr lang="en-US" dirty="0" err="1" smtClean="0"/>
              <a:t>|</a:t>
            </a:r>
            <a:r>
              <a:rPr lang="en-US" i="1" dirty="0" err="1" smtClean="0"/>
              <a:t>X</a:t>
            </a:r>
            <a:r>
              <a:rPr lang="en-US" dirty="0" smtClean="0"/>
              <a:t>) ∝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dirty="0" err="1" smtClean="0"/>
              <a:t>|</a:t>
            </a:r>
            <a:r>
              <a:rPr lang="en-US" i="1" dirty="0" err="1" smtClean="0"/>
              <a:t>Negative</a:t>
            </a:r>
            <a:r>
              <a:rPr lang="en-US" dirty="0" smtClean="0"/>
              <a:t>) *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i="1" dirty="0" smtClean="0"/>
              <a:t>Negative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Prior probability </a:t>
            </a:r>
            <a:r>
              <a:rPr lang="en-US" dirty="0" err="1" smtClean="0">
                <a:solidFill>
                  <a:srgbClr val="FF0000"/>
                </a:solidFill>
              </a:rPr>
              <a:t>Pr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Positive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is naturally higher than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i="1" dirty="0" smtClean="0"/>
              <a:t>Negative</a:t>
            </a:r>
            <a:r>
              <a:rPr lang="en-US" dirty="0" smtClean="0"/>
              <a:t>)  </a:t>
            </a:r>
            <a:r>
              <a:rPr lang="en-US" dirty="0" smtClean="0">
                <a:sym typeface="Wingdings"/>
              </a:rPr>
              <a:t> Bias!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heck your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351338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Jupyter</a:t>
            </a:r>
            <a:r>
              <a:rPr lang="en-US" dirty="0" smtClean="0"/>
              <a:t> Notebook, and </a:t>
            </a:r>
            <a:r>
              <a:rPr lang="en-US" dirty="0"/>
              <a:t>l</a:t>
            </a:r>
            <a:r>
              <a:rPr lang="en-US" dirty="0" smtClean="0"/>
              <a:t>oad the tagged tweets data (.csv file)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2783"/>
            <a:ext cx="7353300" cy="100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6103"/>
            <a:ext cx="4013200" cy="322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5500833"/>
            <a:ext cx="5511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5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Count tags (by row 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We want to count how many “</a:t>
            </a:r>
            <a:r>
              <a:rPr lang="en-US" dirty="0" err="1" smtClean="0"/>
              <a:t>Pos</a:t>
            </a:r>
            <a:r>
              <a:rPr lang="en-US" dirty="0" smtClean="0"/>
              <a:t>”, “</a:t>
            </a:r>
            <a:r>
              <a:rPr lang="en-US" dirty="0" err="1" smtClean="0"/>
              <a:t>Neg</a:t>
            </a:r>
            <a:r>
              <a:rPr lang="en-US" dirty="0" smtClean="0"/>
              <a:t>”, and “</a:t>
            </a:r>
            <a:r>
              <a:rPr lang="en-US" dirty="0" err="1" smtClean="0"/>
              <a:t>Neu</a:t>
            </a:r>
            <a:r>
              <a:rPr lang="en-US" dirty="0" smtClean="0"/>
              <a:t>” tags each tagger gives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where</a:t>
            </a:r>
            <a:r>
              <a:rPr lang="en-US" sz="2400" dirty="0" smtClean="0"/>
              <a:t> </a:t>
            </a:r>
            <a:r>
              <a:rPr lang="en-US" dirty="0" smtClean="0"/>
              <a:t>method on Table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5932"/>
            <a:ext cx="64262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7533"/>
            <a:ext cx="10058400" cy="1038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888182"/>
            <a:ext cx="4591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76 out of 334 tweets are irrelevant.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955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Count sentiment tags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563"/>
            <a:ext cx="8604338" cy="4351337"/>
          </a:xfrm>
        </p:spPr>
      </p:pic>
      <p:sp>
        <p:nvSpPr>
          <p:cNvPr id="5" name="TextBox 4"/>
          <p:cNvSpPr txBox="1"/>
          <p:nvPr/>
        </p:nvSpPr>
        <p:spPr>
          <a:xfrm>
            <a:off x="4163291" y="5676900"/>
            <a:ext cx="6578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number of “Negative” tweets is relatively small</a:t>
            </a:r>
          </a:p>
          <a:p>
            <a:r>
              <a:rPr lang="en-US" sz="2400" dirty="0" smtClean="0"/>
              <a:t>Maybe 50 to 60 more tweets in this class is needed.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636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Pipeline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Predictive model (future work)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38200" y="2438522"/>
            <a:ext cx="10194561" cy="3512324"/>
            <a:chOff x="838200" y="2438522"/>
            <a:chExt cx="10194561" cy="3512324"/>
          </a:xfrm>
        </p:grpSpPr>
        <p:grpSp>
          <p:nvGrpSpPr>
            <p:cNvPr id="15" name="Group 14"/>
            <p:cNvGrpSpPr/>
            <p:nvPr/>
          </p:nvGrpSpPr>
          <p:grpSpPr>
            <a:xfrm>
              <a:off x="2364509" y="2438522"/>
              <a:ext cx="8668252" cy="3512324"/>
              <a:chOff x="1246909" y="2364632"/>
              <a:chExt cx="8668252" cy="35123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46909" y="2715491"/>
                <a:ext cx="1671782" cy="193963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Filter</a:t>
                </a:r>
              </a:p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Predictive Model</a:t>
                </a:r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" name="Straight Arrow Connector 5"/>
              <p:cNvCxnSpPr>
                <a:stCxn id="4" idx="3"/>
              </p:cNvCxnSpPr>
              <p:nvPr/>
            </p:nvCxnSpPr>
            <p:spPr>
              <a:xfrm flipV="1">
                <a:off x="2918691" y="2715491"/>
                <a:ext cx="1403927" cy="9698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435512" y="2364632"/>
                <a:ext cx="18606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Irrelevant tweet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4" idx="3"/>
              </p:cNvCxnSpPr>
              <p:nvPr/>
            </p:nvCxnSpPr>
            <p:spPr>
              <a:xfrm>
                <a:off x="2918691" y="3685309"/>
                <a:ext cx="1403927" cy="969818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322618" y="4059527"/>
                <a:ext cx="2419927" cy="133927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Sentiment/Opinion</a:t>
                </a:r>
              </a:p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Predictive Model</a:t>
                </a:r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6742545" y="3737265"/>
                <a:ext cx="1403927" cy="96981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742545" y="4707083"/>
                <a:ext cx="1403927" cy="969818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8146472" y="3337155"/>
                <a:ext cx="1661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Positive tweet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146472" y="5476846"/>
                <a:ext cx="1768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Negative tweet</a:t>
                </a:r>
                <a:endParaRPr lang="en-US" sz="2000" dirty="0"/>
              </a:p>
            </p:txBody>
          </p:sp>
        </p:grpSp>
        <p:sp>
          <p:nvSpPr>
            <p:cNvPr id="16" name="Right Arrow 15"/>
            <p:cNvSpPr/>
            <p:nvPr/>
          </p:nvSpPr>
          <p:spPr>
            <a:xfrm>
              <a:off x="1362364" y="3442695"/>
              <a:ext cx="988291" cy="633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722474"/>
              <a:ext cx="12130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Input:</a:t>
              </a:r>
            </a:p>
            <a:p>
              <a:r>
                <a:rPr lang="en-US" dirty="0" smtClean="0"/>
                <a:t>New tweet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5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 how many “Irrelevant”, “Positive”, and “Negative” tags you have on your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whether you need to collect more tweets, and for which tag particularly.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needed, collect and tag more tweets data, until your data is sufficiently balanced.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382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Mangal</vt:lpstr>
      <vt:lpstr>Monaco</vt:lpstr>
      <vt:lpstr>Wingdings</vt:lpstr>
      <vt:lpstr>Arial</vt:lpstr>
      <vt:lpstr>Office Theme</vt:lpstr>
      <vt:lpstr>DS200 Lab6 Data Balancing Check</vt:lpstr>
      <vt:lpstr>Unbalanced data</vt:lpstr>
      <vt:lpstr>Why unbalanced data is bad</vt:lpstr>
      <vt:lpstr>Check your data</vt:lpstr>
      <vt:lpstr>Count tags (by row selection)</vt:lpstr>
      <vt:lpstr>Count sentiment tags</vt:lpstr>
      <vt:lpstr>Pipeline concept </vt:lpstr>
      <vt:lpstr>Lab 6 assignment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Lab6 Balancing of Data</dc:title>
  <dc:creator>Yang Xu</dc:creator>
  <cp:lastModifiedBy>Yang Xu</cp:lastModifiedBy>
  <cp:revision>147</cp:revision>
  <dcterms:created xsi:type="dcterms:W3CDTF">2017-09-27T14:02:55Z</dcterms:created>
  <dcterms:modified xsi:type="dcterms:W3CDTF">2017-09-27T19:47:01Z</dcterms:modified>
</cp:coreProperties>
</file>