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67" r:id="rId16"/>
    <p:sldId id="272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18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1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D16C3-DE33-B647-82F0-65FF60277EBC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6F564-67AA-164B-8C85-263C56531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3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7191-86FC-6741-BAB8-F46F8E47C2AB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36CB-37EE-3A42-A352-0DB1D7677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7191-86FC-6741-BAB8-F46F8E47C2AB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36CB-37EE-3A42-A352-0DB1D7677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7191-86FC-6741-BAB8-F46F8E47C2AB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36CB-37EE-3A42-A352-0DB1D7677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7191-86FC-6741-BAB8-F46F8E47C2AB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36CB-37EE-3A42-A352-0DB1D7677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3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7191-86FC-6741-BAB8-F46F8E47C2AB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36CB-37EE-3A42-A352-0DB1D7677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3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7191-86FC-6741-BAB8-F46F8E47C2AB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36CB-37EE-3A42-A352-0DB1D7677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7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7191-86FC-6741-BAB8-F46F8E47C2AB}" type="datetimeFigureOut">
              <a:rPr lang="en-US" smtClean="0"/>
              <a:t>10/5/17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36CB-37EE-3A42-A352-0DB1D7677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3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7191-86FC-6741-BAB8-F46F8E47C2AB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36CB-37EE-3A42-A352-0DB1D7677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0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7191-86FC-6741-BAB8-F46F8E47C2AB}" type="datetimeFigureOut">
              <a:rPr lang="en-US" smtClean="0"/>
              <a:t>10/5/17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36CB-37EE-3A42-A352-0DB1D7677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8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7191-86FC-6741-BAB8-F46F8E47C2AB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36CB-37EE-3A42-A352-0DB1D7677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1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7191-86FC-6741-BAB8-F46F8E47C2AB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36CB-37EE-3A42-A352-0DB1D7677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87191-86FC-6741-BAB8-F46F8E47C2AB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D36CB-37EE-3A42-A352-0DB1D7677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6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898" y="736271"/>
            <a:ext cx="10711544" cy="30282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DS 200 </a:t>
            </a:r>
            <a:br>
              <a:rPr lang="en-US" dirty="0" smtClean="0"/>
            </a:br>
            <a:r>
              <a:rPr lang="en-US" dirty="0" smtClean="0"/>
              <a:t>Lab7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dirty="0" smtClean="0"/>
              <a:t>Building A Decision </a:t>
            </a:r>
            <a:r>
              <a:rPr lang="en-US" sz="5300" smtClean="0"/>
              <a:t>Tree </a:t>
            </a:r>
            <a:r>
              <a:rPr lang="en-US" sz="5300" smtClean="0"/>
              <a:t>Predictive Model </a:t>
            </a:r>
            <a:r>
              <a:rPr lang="en-US" sz="5300" dirty="0" smtClean="0"/>
              <a:t>Using Python</a:t>
            </a:r>
            <a:endParaRPr lang="en-US" sz="5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85809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smtClean="0"/>
              <a:t>TA</a:t>
            </a:r>
            <a:r>
              <a:rPr lang="en-US" dirty="0" smtClean="0"/>
              <a:t>: Yang </a:t>
            </a:r>
            <a:r>
              <a:rPr lang="en-US" dirty="0" smtClean="0"/>
              <a:t>Xu</a:t>
            </a:r>
          </a:p>
          <a:p>
            <a:r>
              <a:rPr lang="en-US" dirty="0"/>
              <a:t>Instructor: John Yen</a:t>
            </a:r>
          </a:p>
          <a:p>
            <a:r>
              <a:rPr lang="en-US" smtClean="0"/>
              <a:t>October 5, </a:t>
            </a:r>
            <a:r>
              <a:rPr lang="en-US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229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smtClean="0"/>
              <a:t>Create train and test sets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5. Create actual train and test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take</a:t>
            </a:r>
            <a:r>
              <a:rPr lang="en-US" dirty="0" smtClean="0"/>
              <a:t> method of Table object takes a specified set of rows (by a row index or array of indices), and return a new Table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943708"/>
            <a:ext cx="8445500" cy="88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88" y="3120232"/>
            <a:ext cx="73533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4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glance of train and test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X_train</a:t>
            </a:r>
            <a:r>
              <a:rPr lang="en-US" dirty="0" smtClean="0"/>
              <a:t> is a </a:t>
            </a:r>
            <a:r>
              <a:rPr lang="en-US" b="1" i="1" dirty="0" smtClean="0"/>
              <a:t>list</a:t>
            </a:r>
            <a:r>
              <a:rPr lang="en-US" dirty="0" smtClean="0"/>
              <a:t> of </a:t>
            </a:r>
            <a:r>
              <a:rPr lang="en-US" b="1" i="1" dirty="0" err="1" smtClean="0"/>
              <a:t>str</a:t>
            </a:r>
            <a:r>
              <a:rPr lang="en-US" dirty="0" smtClean="0"/>
              <a:t> type</a:t>
            </a:r>
          </a:p>
          <a:p>
            <a:r>
              <a:rPr lang="en-US" dirty="0" err="1" smtClean="0"/>
              <a:t>y_train</a:t>
            </a:r>
            <a:r>
              <a:rPr lang="en-US" dirty="0" smtClean="0"/>
              <a:t> is a </a:t>
            </a:r>
            <a:r>
              <a:rPr lang="en-US" b="1" i="1" dirty="0" smtClean="0"/>
              <a:t>list</a:t>
            </a:r>
            <a:r>
              <a:rPr lang="en-US" dirty="0" smtClean="0"/>
              <a:t> of </a:t>
            </a:r>
            <a:r>
              <a:rPr lang="en-US" b="1" i="1" dirty="0" err="1" smtClean="0"/>
              <a:t>int</a:t>
            </a:r>
            <a:r>
              <a:rPr lang="en-US" dirty="0" smtClean="0"/>
              <a:t> type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8429"/>
            <a:ext cx="4290359" cy="8100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21826"/>
            <a:ext cx="10058400" cy="174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61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Use a step-wise method</a:t>
            </a:r>
          </a:p>
          <a:p>
            <a:r>
              <a:rPr lang="en-US" dirty="0" smtClean="0"/>
              <a:t>1. Extract bag-of-words features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2. Create and fit (train) a decision tree classifier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Build a decision tree classifier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005" y="2304676"/>
            <a:ext cx="6379135" cy="14674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65" y="4470292"/>
            <a:ext cx="8996830" cy="209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52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Build a decision tree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60084"/>
          </a:xfrm>
        </p:spPr>
        <p:txBody>
          <a:bodyPr>
            <a:normAutofit/>
          </a:bodyPr>
          <a:lstStyle/>
          <a:p>
            <a:r>
              <a:rPr lang="en-US" dirty="0" smtClean="0"/>
              <a:t>Evaluate on test set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reaches 72.5% accuracy, not bad!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4988"/>
            <a:ext cx="11305466" cy="266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56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Build a decision tree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More advanced evaluation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27" y="2065481"/>
            <a:ext cx="7188200" cy="2006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85164" y="2604655"/>
            <a:ext cx="1108363" cy="14674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27" y="4715014"/>
            <a:ext cx="58928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02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Build a decision tree classifier (alternative)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Alternatively, use the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pipeline</a:t>
            </a:r>
            <a:r>
              <a:rPr lang="en-US" sz="2400" dirty="0" smtClean="0"/>
              <a:t> </a:t>
            </a:r>
            <a:r>
              <a:rPr lang="en-US" dirty="0" smtClean="0"/>
              <a:t>method provided by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and fit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88" y="2046941"/>
            <a:ext cx="6083300" cy="7864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88" y="3966319"/>
            <a:ext cx="10058400" cy="243196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311236" y="4516582"/>
            <a:ext cx="997528" cy="3325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7"/>
          </p:cNvCxnSpPr>
          <p:nvPr/>
        </p:nvCxnSpPr>
        <p:spPr>
          <a:xfrm flipV="1">
            <a:off x="4162679" y="3588327"/>
            <a:ext cx="298485" cy="9769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10000" y="3198972"/>
            <a:ext cx="299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Directly use </a:t>
            </a:r>
            <a:r>
              <a:rPr lang="en-US" dirty="0" err="1" smtClean="0"/>
              <a:t>X_train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903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decision tree classifier (alternative)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2586182"/>
            <a:ext cx="7099300" cy="21844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209308" y="1746787"/>
            <a:ext cx="3844024" cy="1284176"/>
            <a:chOff x="3311236" y="3564915"/>
            <a:chExt cx="3844024" cy="1284176"/>
          </a:xfrm>
        </p:grpSpPr>
        <p:sp>
          <p:nvSpPr>
            <p:cNvPr id="5" name="Oval 4"/>
            <p:cNvSpPr/>
            <p:nvPr/>
          </p:nvSpPr>
          <p:spPr>
            <a:xfrm>
              <a:off x="3311236" y="4516582"/>
              <a:ext cx="997528" cy="33250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4162679" y="3990383"/>
              <a:ext cx="312340" cy="5748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162679" y="3564915"/>
              <a:ext cx="2992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Directly use </a:t>
              </a:r>
              <a:r>
                <a:rPr lang="en-US" dirty="0" err="1" smtClean="0"/>
                <a:t>X_test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31290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Visualize 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 Use </a:t>
            </a:r>
            <a:r>
              <a:rPr lang="en-US" dirty="0" err="1" smtClean="0"/>
              <a:t>graphviz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Inline plot in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Save as .pdf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426832"/>
            <a:ext cx="10058400" cy="12960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388644"/>
            <a:ext cx="3041073" cy="74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2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Visualize decision tree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18" y="1145454"/>
            <a:ext cx="4542528" cy="5409324"/>
          </a:xfrm>
        </p:spPr>
      </p:pic>
    </p:spTree>
    <p:extLst>
      <p:ext uri="{BB962C8B-B14F-4D97-AF65-F5344CB8AC3E}">
        <p14:creationId xmlns:p14="http://schemas.microsoft.com/office/powerpoint/2010/main" val="32457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Lab7 </a:t>
            </a:r>
            <a:r>
              <a:rPr lang="en-US"/>
              <a:t>A</a:t>
            </a:r>
            <a:r>
              <a:rPr lang="en-US" smtClean="0"/>
              <a:t>ssignment (due next Thursday 9 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Decision Tree classifier that classify “relevant” (1) vs. “irrelevant” (0) tweets.</a:t>
            </a:r>
          </a:p>
          <a:p>
            <a:r>
              <a:rPr lang="en-US" dirty="0" smtClean="0"/>
              <a:t>Submit: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 doc, </a:t>
            </a:r>
            <a:r>
              <a:rPr lang="en-US" dirty="0" err="1" smtClean="0"/>
              <a:t>docx</a:t>
            </a:r>
            <a:r>
              <a:rPr lang="en-US" dirty="0" smtClean="0"/>
              <a:t>, or PDF file containing the following information:</a:t>
            </a:r>
          </a:p>
          <a:p>
            <a:pPr lvl="2"/>
            <a:r>
              <a:rPr lang="en-US" dirty="0" smtClean="0"/>
              <a:t>Screenshot showing tweets data loaded into </a:t>
            </a:r>
            <a:r>
              <a:rPr lang="en-US" dirty="0" err="1" smtClean="0"/>
              <a:t>Jupyter</a:t>
            </a:r>
            <a:r>
              <a:rPr lang="en-US" dirty="0" smtClean="0"/>
              <a:t> Notebook as Table object.</a:t>
            </a:r>
            <a:endParaRPr lang="en-US" dirty="0"/>
          </a:p>
          <a:p>
            <a:pPr lvl="2"/>
            <a:r>
              <a:rPr lang="en-US" dirty="0" smtClean="0"/>
              <a:t>Screenshots showing the sizes of your train and test sets (</a:t>
            </a:r>
            <a:r>
              <a:rPr lang="en-US" dirty="0" err="1" smtClean="0"/>
              <a:t>X_train</a:t>
            </a:r>
            <a:r>
              <a:rPr lang="en-US" dirty="0" smtClean="0"/>
              <a:t>, </a:t>
            </a:r>
            <a:r>
              <a:rPr lang="en-US" dirty="0" err="1" smtClean="0"/>
              <a:t>y_train</a:t>
            </a:r>
            <a:r>
              <a:rPr lang="en-US" dirty="0" smtClean="0"/>
              <a:t>, </a:t>
            </a:r>
            <a:r>
              <a:rPr lang="en-US" dirty="0" err="1" smtClean="0"/>
              <a:t>X_test</a:t>
            </a:r>
            <a:r>
              <a:rPr lang="en-US" dirty="0" smtClean="0"/>
              <a:t>, </a:t>
            </a:r>
            <a:r>
              <a:rPr lang="en-US" dirty="0" err="1" smtClean="0"/>
              <a:t>y_test</a:t>
            </a:r>
            <a:r>
              <a:rPr lang="en-US" dirty="0" smtClean="0"/>
              <a:t>).</a:t>
            </a:r>
          </a:p>
          <a:p>
            <a:pPr lvl="2"/>
            <a:r>
              <a:rPr lang="en-US" dirty="0" smtClean="0"/>
              <a:t>Screenshots showing the detailed evaluation of your Decision Tree classifier, including precision, recall, and f1-score.</a:t>
            </a:r>
          </a:p>
          <a:p>
            <a:pPr lvl="2"/>
            <a:r>
              <a:rPr lang="en-US" dirty="0" smtClean="0"/>
              <a:t>Discussion about the evaluation result of your Decision Tree.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 pdf file showing the visualized decision tree.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9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lab, you will learn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re-process your twitter data to remove non ASCII characters. (slide 3-6)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b="1" i="1" dirty="0" smtClean="0"/>
              <a:t>training</a:t>
            </a:r>
            <a:r>
              <a:rPr lang="en-US" dirty="0" smtClean="0"/>
              <a:t> and </a:t>
            </a:r>
            <a:r>
              <a:rPr lang="en-US" b="1" i="1" dirty="0" smtClean="0"/>
              <a:t>testing data</a:t>
            </a:r>
            <a:r>
              <a:rPr lang="en-US" dirty="0" smtClean="0"/>
              <a:t> set from your tagged twitter data. (slide 7-11)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a decision-tree classifier from training set (using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scikit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-learn</a:t>
            </a:r>
            <a:r>
              <a:rPr lang="en-US" dirty="0" smtClean="0"/>
              <a:t> package) for filtering tweets (i.e., classifying tweets into Relevant vs Irrelevant). (slide 12-16)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</a:t>
            </a:r>
            <a:r>
              <a:rPr lang="en-US" dirty="0" smtClean="0"/>
              <a:t>valuate the predictive model on the testing data set. (13-16)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Visualize the decision-tree predictive model (17-19)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0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Remove non-ASCII characters in tweets</a:t>
            </a:r>
          </a:p>
          <a:p>
            <a:r>
              <a:rPr lang="en-US" dirty="0" smtClean="0"/>
              <a:t>Remove empty or irregular rows</a:t>
            </a:r>
          </a:p>
          <a:p>
            <a:r>
              <a:rPr lang="mr-IN" dirty="0" smtClean="0"/>
              <a:t>…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Open terminal or command</a:t>
            </a:r>
          </a:p>
          <a:p>
            <a:pPr lvl="1"/>
            <a:r>
              <a:rPr lang="en-US" dirty="0" smtClean="0"/>
              <a:t>Windows, run: 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python </a:t>
            </a:r>
            <a:r>
              <a:rPr lang="en-US" sz="2000" dirty="0" err="1" smtClean="0">
                <a:latin typeface="Monaco" charset="0"/>
                <a:ea typeface="Monaco" charset="0"/>
                <a:cs typeface="Monaco" charset="0"/>
              </a:rPr>
              <a:t>remove_nonASCII.py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i="1" dirty="0" smtClean="0">
                <a:latin typeface="Monaco" charset="0"/>
                <a:ea typeface="Monaco" charset="0"/>
                <a:cs typeface="Monaco" charset="0"/>
              </a:rPr>
              <a:t>YOUR_FILE_NAME</a:t>
            </a:r>
            <a:endParaRPr lang="en-US" i="1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acOS</a:t>
            </a:r>
            <a:r>
              <a:rPr lang="en-US" dirty="0" smtClean="0"/>
              <a:t>/Linux, run: 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python3 </a:t>
            </a:r>
            <a:r>
              <a:rPr lang="en-US" sz="2000" dirty="0" err="1" smtClean="0">
                <a:latin typeface="Monaco" charset="0"/>
                <a:ea typeface="Monaco" charset="0"/>
                <a:cs typeface="Monaco" charset="0"/>
              </a:rPr>
              <a:t>remove_nonASCII.py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i="1" dirty="0" smtClean="0">
                <a:latin typeface="Monaco" charset="0"/>
                <a:ea typeface="Monaco" charset="0"/>
                <a:cs typeface="Monaco" charset="0"/>
              </a:rPr>
              <a:t>YOUR_FILE_NAME</a:t>
            </a:r>
          </a:p>
          <a:p>
            <a:endParaRPr lang="en-US" i="1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ea typeface="Monaco" charset="0"/>
                <a:cs typeface="Monaco" charset="0"/>
              </a:rPr>
              <a:t>A new file “</a:t>
            </a:r>
            <a:r>
              <a:rPr lang="en-US" dirty="0" err="1" smtClean="0">
                <a:ea typeface="Monaco" charset="0"/>
                <a:cs typeface="Monaco" charset="0"/>
              </a:rPr>
              <a:t>YOUR_FILE_NAME_nonASCII_removed.csv</a:t>
            </a:r>
            <a:r>
              <a:rPr lang="en-US" dirty="0" smtClean="0">
                <a:ea typeface="Monaco" charset="0"/>
                <a:cs typeface="Monaco" charset="0"/>
              </a:rPr>
              <a:t>” will be generated</a:t>
            </a:r>
          </a:p>
        </p:txBody>
      </p:sp>
    </p:spTree>
    <p:extLst>
      <p:ext uri="{BB962C8B-B14F-4D97-AF65-F5344CB8AC3E}">
        <p14:creationId xmlns:p14="http://schemas.microsoft.com/office/powerpoint/2010/main" val="125150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4351338"/>
          </a:xfrm>
        </p:spPr>
        <p:txBody>
          <a:bodyPr/>
          <a:lstStyle/>
          <a:p>
            <a:r>
              <a:rPr lang="en-US" dirty="0" smtClean="0"/>
              <a:t>Raw data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7829"/>
            <a:ext cx="7454900" cy="495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04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smtClean="0"/>
              <a:t>Data preprocessing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Cleaned data after removing non-ASCII characters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57082"/>
            <a:ext cx="8018929" cy="539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8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8259"/>
            <a:ext cx="10515600" cy="1325563"/>
          </a:xfrm>
        </p:spPr>
        <p:txBody>
          <a:bodyPr/>
          <a:lstStyle/>
          <a:p>
            <a:r>
              <a:rPr lang="en-US" smtClean="0"/>
              <a:t>Install necessary packages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0010"/>
            <a:ext cx="10515600" cy="4351338"/>
          </a:xfrm>
        </p:spPr>
        <p:txBody>
          <a:bodyPr/>
          <a:lstStyle/>
          <a:p>
            <a:r>
              <a:rPr lang="en-US" dirty="0" smtClean="0"/>
              <a:t>Open terminal or command</a:t>
            </a:r>
          </a:p>
          <a:p>
            <a:endParaRPr lang="en-US" dirty="0"/>
          </a:p>
          <a:p>
            <a:r>
              <a:rPr lang="en-US" dirty="0" smtClean="0"/>
              <a:t>Windows, run: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pip install -U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scikit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-learn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graphviz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err="1" smtClean="0"/>
              <a:t>macOS</a:t>
            </a:r>
            <a:r>
              <a:rPr lang="en-US" dirty="0" smtClean="0"/>
              <a:t>/Linux, run: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pip3 install -U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scikit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-learn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graphviz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/>
          </a:p>
          <a:p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graphviz</a:t>
            </a:r>
            <a:r>
              <a:rPr lang="en-US" sz="2400" dirty="0" smtClean="0"/>
              <a:t> </a:t>
            </a:r>
            <a:r>
              <a:rPr lang="en-US" dirty="0" smtClean="0"/>
              <a:t>package is for later use to visualize decision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359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Divide Tagged Data into </a:t>
            </a:r>
            <a:r>
              <a:rPr lang="en-US" dirty="0"/>
              <a:t>T</a:t>
            </a:r>
            <a:r>
              <a:rPr lang="en-US" dirty="0" smtClean="0"/>
              <a:t>raining and </a:t>
            </a:r>
            <a:r>
              <a:rPr lang="en-US" dirty="0"/>
              <a:t>T</a:t>
            </a:r>
            <a:r>
              <a:rPr lang="en-US" dirty="0" smtClean="0"/>
              <a:t>esting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Load cleaned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35" y="2509371"/>
            <a:ext cx="7753724" cy="356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5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train and test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 Focus on labels that are agreed by both taggers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6085"/>
            <a:ext cx="10058400" cy="27731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04682" y="3146612"/>
            <a:ext cx="9386047" cy="385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39153" y="4494493"/>
            <a:ext cx="2142565" cy="2836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45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Create train and test sets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3. Separate data by relevant vs. irrelevant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4. Randomly select subsets (in a balanced way)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2065"/>
            <a:ext cx="10058400" cy="9564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83" y="4031877"/>
            <a:ext cx="8323729" cy="23685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46729" y="4987547"/>
            <a:ext cx="4249271" cy="3912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6729" y="5912126"/>
            <a:ext cx="4419600" cy="4223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6096000" y="5183186"/>
            <a:ext cx="3352800" cy="73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585927" y="4923759"/>
            <a:ext cx="1504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Row indices for </a:t>
            </a:r>
          </a:p>
          <a:p>
            <a:r>
              <a:rPr lang="en-US" sz="1600" dirty="0" err="1" smtClean="0"/>
              <a:t>data_relevant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266329" y="6124480"/>
            <a:ext cx="3352800" cy="73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619129" y="5839471"/>
            <a:ext cx="1504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Row indices for </a:t>
            </a:r>
          </a:p>
          <a:p>
            <a:r>
              <a:rPr lang="en-US" sz="1600" dirty="0" err="1" smtClean="0"/>
              <a:t>data_irrelevant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3922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513</Words>
  <Application>Microsoft Macintosh PowerPoint</Application>
  <PresentationFormat>Widescreen</PresentationFormat>
  <Paragraphs>102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Calibri Light</vt:lpstr>
      <vt:lpstr>Mangal</vt:lpstr>
      <vt:lpstr>Monaco</vt:lpstr>
      <vt:lpstr>Arial</vt:lpstr>
      <vt:lpstr>Office Theme</vt:lpstr>
      <vt:lpstr>DS 200  Lab7 Building A Decision Tree Predictive Model Using Python</vt:lpstr>
      <vt:lpstr>In this lab, you will learn to</vt:lpstr>
      <vt:lpstr>Data pre-processing</vt:lpstr>
      <vt:lpstr>Data preprocessing</vt:lpstr>
      <vt:lpstr>Data preprocessing</vt:lpstr>
      <vt:lpstr>Install necessary packages</vt:lpstr>
      <vt:lpstr>Step 2: Divide Tagged Data into Training and Testing sets</vt:lpstr>
      <vt:lpstr>Create train and test sets</vt:lpstr>
      <vt:lpstr>Create train and test sets </vt:lpstr>
      <vt:lpstr>Create train and test sets </vt:lpstr>
      <vt:lpstr>A glance of train and test sets</vt:lpstr>
      <vt:lpstr>Build a decision tree classifier</vt:lpstr>
      <vt:lpstr>Build a decision tree classifier</vt:lpstr>
      <vt:lpstr>Build a decision tree classifier</vt:lpstr>
      <vt:lpstr>Build a decision tree classifier (alternative)</vt:lpstr>
      <vt:lpstr>Build a decision tree classifier (alternative)</vt:lpstr>
      <vt:lpstr>Visualize decision tree</vt:lpstr>
      <vt:lpstr>Visualize decision tree</vt:lpstr>
      <vt:lpstr>Lab7 Assignment (due next Thursday 9 am)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DS200 Lab7 Decision Tree Classifier</dc:title>
  <dc:creator>Yang Xu</dc:creator>
  <cp:lastModifiedBy>Microsoft Office User</cp:lastModifiedBy>
  <cp:revision>219</cp:revision>
  <dcterms:created xsi:type="dcterms:W3CDTF">2017-10-04T13:03:45Z</dcterms:created>
  <dcterms:modified xsi:type="dcterms:W3CDTF">2017-10-05T11:44:52Z</dcterms:modified>
</cp:coreProperties>
</file>