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84" r:id="rId2"/>
    <p:sldId id="1287" r:id="rId3"/>
    <p:sldId id="1283" r:id="rId4"/>
    <p:sldId id="1285" r:id="rId5"/>
    <p:sldId id="1286" r:id="rId6"/>
    <p:sldId id="1288" r:id="rId7"/>
    <p:sldId id="1289" r:id="rId8"/>
    <p:sldId id="1290" r:id="rId9"/>
    <p:sldId id="1291" r:id="rId10"/>
    <p:sldId id="1292" r:id="rId11"/>
    <p:sldId id="1293" r:id="rId12"/>
    <p:sldId id="1294" r:id="rId13"/>
    <p:sldId id="1295" r:id="rId14"/>
    <p:sldId id="1296" r:id="rId15"/>
    <p:sldId id="1297" r:id="rId16"/>
    <p:sldId id="1298" r:id="rId17"/>
    <p:sldId id="1299" r:id="rId18"/>
    <p:sldId id="1300" r:id="rId19"/>
    <p:sldId id="1301" r:id="rId20"/>
    <p:sldId id="1302" r:id="rId21"/>
    <p:sldId id="1303" r:id="rId22"/>
    <p:sldId id="1304" r:id="rId23"/>
    <p:sldId id="1305" r:id="rId24"/>
    <p:sldId id="1306" r:id="rId25"/>
    <p:sldId id="1307" r:id="rId26"/>
    <p:sldId id="1308" r:id="rId27"/>
    <p:sldId id="130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DA23-FCC1-4484-887E-BEFF45B5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1294F-EFD6-4313-91CF-A56B7FE0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D1CF4-3C99-435F-A5FD-9CF1511F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03B40-0150-4555-B1C7-31F646A4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8913B-60C9-4CB0-BD75-06A9684A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B6200-691F-4998-8DCD-D934A0DA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A743A-4E6E-4530-8DCE-4A06B82F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48F58-6CD0-438B-BC26-51ED4A04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9CDC0-D691-4FD3-B016-57271CEA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148AB-A16B-4DC4-B60F-AEDC674E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9D634-82FE-42A9-9795-7B266E6AA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7C802-7B3C-4ACE-8916-F5401B42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E62A3-FB63-42B5-A988-944A76E1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D900A-B571-4700-8719-8D196A90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F5227-BAD1-4CB1-BA82-856CB179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1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60AB-CC85-420B-82A4-10BB4745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2609A-2EF0-453C-BAF1-3A2D3CA4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DCF1D-34BA-4968-BC74-F8F8A0D2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3E377-36AC-4A86-8E45-0E0EDF04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DAC27-552D-4E81-AD5B-8229CDDE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4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0D99-D973-45D4-89EE-7B0C823A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304E8-4960-4FCC-83A3-4AE22E35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2B3C4-7F42-4213-9E50-8C7C4D7D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384C2-2863-41D2-A4CB-94BC2416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C913E-6281-4178-B18A-3074715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4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8D881-9F25-42D1-A9B7-B015014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0A50D-9EA4-43E7-B06E-B3E273B3E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F7CF4-A0D8-4A02-B176-D616619B3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D54-3358-48BD-B640-5451C2A3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54D9F-5CA4-43D5-A7D4-B5BF5FBF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37FB3-7AB6-48D9-B1D7-C5CA9AC6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0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77246-A676-4F03-B4A9-ECC40004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81C95-A4D2-4C03-B561-31CFF9E4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84EF5-12D7-4927-8A48-6A8A10E3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6BBADA-9D4E-4F4B-A1BF-2E75E4B98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0367DE-BA6A-495B-A7A8-CB7C9E8A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913DF1-21BD-4786-A1D7-D2BF00E1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D5892C-9FB0-499D-B6A8-2A4163D4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7577E8-F7B3-4C8E-AA3A-B7363685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8AAD8-96A5-4194-95E4-E7B0CC74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B1C95-225B-47CD-BF99-084673C6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C3F1-E855-4492-9A46-C1D9C7C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34AAD-4240-460E-8FC3-8D0037F9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7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8A67F9-8CE5-4EFE-92A3-6E546F9F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F7AC2-A42D-4241-8FE0-24516F15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B75DD-12F4-450C-81A8-6832A700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4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69AC-2044-4E36-8280-828B062F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2086C-8801-4082-A774-95D66684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94A76-0695-490C-99F0-51136B279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27894-CC5C-4C01-82CB-1959CC16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D25FD-B975-4E32-931E-DD6C7934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E5263-B4F2-4A29-AF1A-86AEF03B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AB281-098D-480C-8F9A-4E14B7AB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5EE072-2C8F-4E37-9CFC-59BCC7355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B283E-FD35-4C3D-9B8B-AED3CE14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BD9EF-560C-47BB-8B54-62A42B2B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08751-482C-4AC6-9015-0C90E8C0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E9A55-D4C8-4676-B2B4-43FB825D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8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CC409F-D33A-4C84-9566-9A486CFD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44C9B-5F96-4BBC-AE23-810A7126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0DE67-38CA-4D13-96D1-6C3D84B1A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C23C-9A16-41AC-BAC4-562E5D2795F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3DF59-C0BD-4D5E-8C2F-53D3E35A8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9E2C2-F76A-4959-B339-21AB21D86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1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python.org/zh-cn/3/library/dis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6EA1BB-D664-4E10-BAC0-C1E1AA136EA5}"/>
              </a:ext>
            </a:extLst>
          </p:cNvPr>
          <p:cNvSpPr txBox="1"/>
          <p:nvPr/>
        </p:nvSpPr>
        <p:spPr>
          <a:xfrm>
            <a:off x="234838" y="2164515"/>
            <a:ext cx="7739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Reverse</a:t>
            </a:r>
            <a:r>
              <a:rPr lang="zh-CN" altLang="en-US" sz="6000" b="1" dirty="0"/>
              <a:t>方向</a:t>
            </a:r>
            <a:endParaRPr lang="en-US" altLang="zh-CN" sz="6000" b="1" dirty="0"/>
          </a:p>
          <a:p>
            <a:r>
              <a:rPr lang="zh-CN" altLang="en-US" sz="6000" b="1" dirty="0"/>
              <a:t>出题思路与解题思路</a:t>
            </a:r>
            <a:endParaRPr lang="en-US" altLang="zh-CN" sz="6000" b="1" dirty="0"/>
          </a:p>
          <a:p>
            <a:r>
              <a:rPr lang="zh-CN" altLang="en-US" sz="6000" b="1" dirty="0"/>
              <a:t>分享</a:t>
            </a:r>
          </a:p>
        </p:txBody>
      </p:sp>
    </p:spTree>
    <p:extLst>
      <p:ext uri="{BB962C8B-B14F-4D97-AF65-F5344CB8AC3E}">
        <p14:creationId xmlns:p14="http://schemas.microsoft.com/office/powerpoint/2010/main" val="99023713"/>
      </p:ext>
    </p:extLst>
  </p:cSld>
  <p:clrMapOvr>
    <a:masterClrMapping/>
  </p:clrMapOvr>
  <p:transition spd="slow" advClick="0"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08BC1A-5D57-4704-98DA-4ADF3A20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2" y="956692"/>
            <a:ext cx="5206946" cy="33960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84AE3D-9F30-47E8-996D-9E3F1027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2" y="4511944"/>
            <a:ext cx="5540234" cy="21688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A568C2-1436-4209-A12B-344FF1746B6F}"/>
              </a:ext>
            </a:extLst>
          </p:cNvPr>
          <p:cNvSpPr txBox="1"/>
          <p:nvPr/>
        </p:nvSpPr>
        <p:spPr>
          <a:xfrm>
            <a:off x="6982141" y="2860590"/>
            <a:ext cx="3432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光标选取的一段数据就是</a:t>
            </a:r>
            <a:r>
              <a:rPr lang="en-US" altLang="zh-CN" dirty="0" err="1"/>
              <a:t>en_flag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下面附上解题脚本以及运行结果</a:t>
            </a:r>
          </a:p>
        </p:txBody>
      </p:sp>
    </p:spTree>
    <p:extLst>
      <p:ext uri="{BB962C8B-B14F-4D97-AF65-F5344CB8AC3E}">
        <p14:creationId xmlns:p14="http://schemas.microsoft.com/office/powerpoint/2010/main" val="680998714"/>
      </p:ext>
    </p:extLst>
  </p:cSld>
  <p:clrMapOvr>
    <a:masterClrMapping/>
  </p:clrMapOvr>
  <p:transition spd="slow" advClick="0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B9C7A-0100-427E-97AE-75BDD940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2" y="1311762"/>
            <a:ext cx="8728180" cy="32054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17EE5E-F8FE-427E-91DB-D5BC3D05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2" y="4654611"/>
            <a:ext cx="9144792" cy="1097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5A433B-0BCE-46F8-ABC1-E8C2D7B470D6}"/>
              </a:ext>
            </a:extLst>
          </p:cNvPr>
          <p:cNvSpPr txBox="1"/>
          <p:nvPr/>
        </p:nvSpPr>
        <p:spPr>
          <a:xfrm>
            <a:off x="2470697" y="6184312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</a:t>
            </a:r>
            <a:r>
              <a:rPr lang="en-US" altLang="zh-CN" dirty="0"/>
              <a:t>flag </a:t>
            </a:r>
            <a:r>
              <a:rPr lang="en-US" altLang="zh-CN" dirty="0" err="1"/>
              <a:t>mssctf</a:t>
            </a:r>
            <a:r>
              <a:rPr lang="en-US" altLang="zh-CN" dirty="0"/>
              <a:t>{3f777f17dce6435b53a2e8d5f33adcce}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50427"/>
      </p:ext>
    </p:extLst>
  </p:cSld>
  <p:clrMapOvr>
    <a:masterClrMapping/>
  </p:clrMapOvr>
  <p:transition spd="slow" advClick="0"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8DAF93-4425-4926-8F34-BD9CCB8DDA06}"/>
              </a:ext>
            </a:extLst>
          </p:cNvPr>
          <p:cNvSpPr txBox="1"/>
          <p:nvPr/>
        </p:nvSpPr>
        <p:spPr>
          <a:xfrm>
            <a:off x="3994697" y="2561388"/>
            <a:ext cx="3427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err="1"/>
              <a:t>EZcpp</a:t>
            </a:r>
            <a:endParaRPr lang="zh-CN" altLang="en-US" sz="8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40C37-8AD4-405A-A1E9-752A1179D8CA}"/>
              </a:ext>
            </a:extLst>
          </p:cNvPr>
          <p:cNvSpPr txBox="1"/>
          <p:nvPr/>
        </p:nvSpPr>
        <p:spPr>
          <a:xfrm>
            <a:off x="2868349" y="4475108"/>
            <a:ext cx="591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本题主要考点：基本</a:t>
            </a:r>
            <a:r>
              <a:rPr lang="en-US" altLang="zh-CN" dirty="0" err="1"/>
              <a:t>c++</a:t>
            </a:r>
            <a:r>
              <a:rPr lang="zh-CN" altLang="en-US" dirty="0"/>
              <a:t>逆向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出题思路 ： </a:t>
            </a:r>
            <a:r>
              <a:rPr lang="en-US" altLang="zh-CN" dirty="0" err="1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string</a:t>
            </a:r>
            <a:r>
              <a:rPr lang="zh-CN" altLang="en-US" dirty="0"/>
              <a:t>类型的全局变量初始化使用</a:t>
            </a:r>
            <a:r>
              <a:rPr lang="en-US" altLang="zh-CN" dirty="0" err="1"/>
              <a:t>basicstring</a:t>
            </a:r>
            <a:r>
              <a:rPr lang="zh-CN" altLang="en-US" dirty="0"/>
              <a:t>方法，且位置在</a:t>
            </a:r>
            <a:r>
              <a:rPr lang="en-US" altLang="zh-CN" dirty="0"/>
              <a:t>main</a:t>
            </a:r>
            <a:r>
              <a:rPr lang="zh-CN" altLang="en-US" dirty="0"/>
              <a:t>函数之前，不易找到，使用</a:t>
            </a:r>
            <a:r>
              <a:rPr lang="en-US" altLang="zh-CN" dirty="0"/>
              <a:t>ida</a:t>
            </a:r>
            <a:r>
              <a:rPr lang="zh-CN" altLang="en-US" dirty="0"/>
              <a:t>的交叉引用可以降低本题难度</a:t>
            </a:r>
          </a:p>
        </p:txBody>
      </p:sp>
    </p:spTree>
    <p:extLst>
      <p:ext uri="{BB962C8B-B14F-4D97-AF65-F5344CB8AC3E}">
        <p14:creationId xmlns:p14="http://schemas.microsoft.com/office/powerpoint/2010/main" val="912590637"/>
      </p:ext>
    </p:extLst>
  </p:cSld>
  <p:clrMapOvr>
    <a:masterClrMapping/>
  </p:clrMapOvr>
  <p:transition spd="slow" advClick="0"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D9B1A-0F16-418B-906D-3E0BCC21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90" y="1423536"/>
            <a:ext cx="7238634" cy="35602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4849FC-4314-4938-99FD-DFA8BB3CAE3C}"/>
              </a:ext>
            </a:extLst>
          </p:cNvPr>
          <p:cNvSpPr txBox="1"/>
          <p:nvPr/>
        </p:nvSpPr>
        <p:spPr>
          <a:xfrm>
            <a:off x="7890485" y="1853023"/>
            <a:ext cx="3512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将程序拖进</a:t>
            </a:r>
            <a:r>
              <a:rPr lang="en-US" altLang="zh-CN" dirty="0"/>
              <a:t>ida</a:t>
            </a:r>
            <a:r>
              <a:rPr lang="zh-CN" altLang="en-US" dirty="0"/>
              <a:t>，简单美化一下代码，可以发现程序首先获取输</a:t>
            </a:r>
            <a:endParaRPr lang="en-US" altLang="zh-CN" dirty="0"/>
          </a:p>
          <a:p>
            <a:r>
              <a:rPr lang="zh-CN" altLang="en-US" dirty="0"/>
              <a:t>入</a:t>
            </a:r>
            <a:r>
              <a:rPr lang="en-US" altLang="zh-CN" dirty="0"/>
              <a:t>input</a:t>
            </a:r>
            <a:r>
              <a:rPr lang="zh-CN" altLang="en-US" dirty="0"/>
              <a:t>，然后使用</a:t>
            </a:r>
            <a:r>
              <a:rPr lang="en-US" altLang="zh-CN" dirty="0"/>
              <a:t>for</a:t>
            </a:r>
            <a:r>
              <a:rPr lang="zh-CN" altLang="en-US" dirty="0"/>
              <a:t>循环以及</a:t>
            </a:r>
            <a:r>
              <a:rPr lang="en-US" altLang="zh-CN" dirty="0"/>
              <a:t>at()</a:t>
            </a:r>
            <a:r>
              <a:rPr lang="zh-CN" altLang="en-US" dirty="0"/>
              <a:t>方法获取</a:t>
            </a:r>
            <a:r>
              <a:rPr lang="en-US" altLang="zh-CN" dirty="0"/>
              <a:t>input</a:t>
            </a:r>
            <a:r>
              <a:rPr lang="zh-CN" altLang="en-US" dirty="0"/>
              <a:t>的每一位并进行异或加密。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然后将异或结果与</a:t>
            </a:r>
            <a:r>
              <a:rPr lang="en-US" altLang="zh-CN" dirty="0" err="1"/>
              <a:t>en_flag</a:t>
            </a:r>
            <a:r>
              <a:rPr lang="zh-CN" altLang="en-US" dirty="0"/>
              <a:t>比较，这里主要是</a:t>
            </a:r>
            <a:r>
              <a:rPr lang="en-US" altLang="zh-CN" dirty="0" err="1"/>
              <a:t>en_flag</a:t>
            </a:r>
            <a:r>
              <a:rPr lang="zh-CN" altLang="en-US" dirty="0"/>
              <a:t>的寻找不是很容易。</a:t>
            </a:r>
          </a:p>
        </p:txBody>
      </p:sp>
    </p:spTree>
    <p:extLst>
      <p:ext uri="{BB962C8B-B14F-4D97-AF65-F5344CB8AC3E}">
        <p14:creationId xmlns:p14="http://schemas.microsoft.com/office/powerpoint/2010/main" val="3137807322"/>
      </p:ext>
    </p:extLst>
  </p:cSld>
  <p:clrMapOvr>
    <a:masterClrMapping/>
  </p:clrMapOvr>
  <p:transition spd="slow" advClick="0"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2B95B7-BFF7-40B6-AE40-245B7BB2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6" y="1359532"/>
            <a:ext cx="4374259" cy="13412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C989E7-FBBF-4A51-A799-BB35E170BD93}"/>
              </a:ext>
            </a:extLst>
          </p:cNvPr>
          <p:cNvSpPr txBox="1"/>
          <p:nvPr/>
        </p:nvSpPr>
        <p:spPr>
          <a:xfrm>
            <a:off x="545006" y="3059668"/>
            <a:ext cx="677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首先双击</a:t>
            </a:r>
            <a:r>
              <a:rPr lang="en-US" altLang="zh-CN" dirty="0" err="1"/>
              <a:t>en_flag</a:t>
            </a:r>
            <a:r>
              <a:rPr lang="zh-CN" altLang="en-US" dirty="0"/>
              <a:t>，跟进后发现</a:t>
            </a:r>
            <a:r>
              <a:rPr lang="en-US" altLang="zh-CN" dirty="0" err="1"/>
              <a:t>bss</a:t>
            </a:r>
            <a:r>
              <a:rPr lang="zh-CN" altLang="en-US" dirty="0"/>
              <a:t>段的</a:t>
            </a:r>
            <a:r>
              <a:rPr lang="en-US" altLang="zh-CN" dirty="0" err="1"/>
              <a:t>en_flag</a:t>
            </a:r>
            <a:r>
              <a:rPr lang="zh-CN" altLang="en-US" dirty="0"/>
              <a:t>为空，然后交叉引用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8F6ED3-FB20-4F05-A2BB-E1E2076E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86" y="3748342"/>
            <a:ext cx="6932745" cy="17280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A2449B-D150-4DF0-BF48-87807D5FD6CD}"/>
              </a:ext>
            </a:extLst>
          </p:cNvPr>
          <p:cNvSpPr txBox="1"/>
          <p:nvPr/>
        </p:nvSpPr>
        <p:spPr>
          <a:xfrm>
            <a:off x="644886" y="5970850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然后发现</a:t>
            </a:r>
            <a:r>
              <a:rPr lang="en-US" altLang="zh-CN" dirty="0" err="1"/>
              <a:t>en_flag</a:t>
            </a:r>
            <a:r>
              <a:rPr lang="zh-CN" altLang="en-US" dirty="0"/>
              <a:t>在别处被调用，双击跟进</a:t>
            </a:r>
          </a:p>
        </p:txBody>
      </p:sp>
    </p:spTree>
    <p:extLst>
      <p:ext uri="{BB962C8B-B14F-4D97-AF65-F5344CB8AC3E}">
        <p14:creationId xmlns:p14="http://schemas.microsoft.com/office/powerpoint/2010/main" val="1632712959"/>
      </p:ext>
    </p:extLst>
  </p:cSld>
  <p:clrMapOvr>
    <a:masterClrMapping/>
  </p:clrMapOvr>
  <p:transition spd="slow" advClick="0"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BDEA81-DDC2-459B-AF77-46A1B7DA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7" y="1241867"/>
            <a:ext cx="7669558" cy="37721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48D5D4-5D75-450A-A8DC-8097076922CE}"/>
              </a:ext>
            </a:extLst>
          </p:cNvPr>
          <p:cNvSpPr txBox="1"/>
          <p:nvPr/>
        </p:nvSpPr>
        <p:spPr>
          <a:xfrm>
            <a:off x="299804" y="5553013"/>
            <a:ext cx="116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此处使用</a:t>
            </a:r>
            <a:r>
              <a:rPr lang="en-US" altLang="zh-CN" dirty="0" err="1"/>
              <a:t>basic_string</a:t>
            </a:r>
            <a:r>
              <a:rPr lang="zh-CN" altLang="en-US" dirty="0"/>
              <a:t>方法生成</a:t>
            </a:r>
            <a:r>
              <a:rPr lang="en-US" altLang="zh-CN" dirty="0"/>
              <a:t>string</a:t>
            </a:r>
            <a:r>
              <a:rPr lang="zh-CN" altLang="en-US" dirty="0"/>
              <a:t>类型的变量，</a:t>
            </a:r>
            <a:r>
              <a:rPr lang="en-US" altLang="zh-CN" dirty="0" err="1"/>
              <a:t>en_flag</a:t>
            </a:r>
            <a:r>
              <a:rPr lang="zh-CN" altLang="en-US" dirty="0"/>
              <a:t>的原始数据存储在</a:t>
            </a:r>
            <a:r>
              <a:rPr lang="en-US" altLang="zh-CN" dirty="0"/>
              <a:t>unk_405150</a:t>
            </a:r>
            <a:r>
              <a:rPr lang="zh-CN" altLang="en-US" dirty="0"/>
              <a:t>，双击跟进即可找到</a:t>
            </a:r>
            <a:r>
              <a:rPr lang="en-US" altLang="zh-CN" dirty="0" err="1"/>
              <a:t>en_flag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F314E9-3E13-40B9-BF22-D816A149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939" y="1241867"/>
            <a:ext cx="2929748" cy="38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0904"/>
      </p:ext>
    </p:extLst>
  </p:cSld>
  <p:clrMapOvr>
    <a:masterClrMapping/>
  </p:clrMapOvr>
  <p:transition spd="slow" advClick="0"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BFA233-EDF4-45CE-825B-0077C6BF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8" y="1073797"/>
            <a:ext cx="9412466" cy="27855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5EA55F-B59C-4CAD-826C-F3D7C82B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" y="3920879"/>
            <a:ext cx="9144792" cy="8306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885A1A-5199-40D8-ADF4-2EE9DE9CD531}"/>
              </a:ext>
            </a:extLst>
          </p:cNvPr>
          <p:cNvSpPr txBox="1"/>
          <p:nvPr/>
        </p:nvSpPr>
        <p:spPr>
          <a:xfrm>
            <a:off x="1580519" y="5504567"/>
            <a:ext cx="582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</a:t>
            </a:r>
            <a:r>
              <a:rPr lang="en-US" altLang="zh-CN" dirty="0"/>
              <a:t>flag  </a:t>
            </a:r>
            <a:r>
              <a:rPr lang="en-US" altLang="zh-CN" dirty="0" err="1"/>
              <a:t>mssctf</a:t>
            </a:r>
            <a:r>
              <a:rPr lang="en-US" altLang="zh-CN" dirty="0"/>
              <a:t>{b201700163cde87d241c242465b2d13b}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452400"/>
      </p:ext>
    </p:extLst>
  </p:cSld>
  <p:clrMapOvr>
    <a:masterClrMapping/>
  </p:clrMapOvr>
  <p:transition spd="slow" advClick="0"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D8A505-29B8-428A-9695-D41C384D3655}"/>
              </a:ext>
            </a:extLst>
          </p:cNvPr>
          <p:cNvSpPr txBox="1"/>
          <p:nvPr/>
        </p:nvSpPr>
        <p:spPr>
          <a:xfrm>
            <a:off x="538952" y="2367608"/>
            <a:ext cx="4626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三点多了</a:t>
            </a:r>
            <a:endParaRPr lang="en-US" altLang="zh-CN" sz="8000" b="1" dirty="0"/>
          </a:p>
          <a:p>
            <a:r>
              <a:rPr lang="zh-CN" altLang="en-US" sz="8000" b="1" dirty="0"/>
              <a:t>饮茶啦先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BB306A-6BD6-4B46-BE17-0DCBEBF45E93}"/>
              </a:ext>
            </a:extLst>
          </p:cNvPr>
          <p:cNvSpPr txBox="1"/>
          <p:nvPr/>
        </p:nvSpPr>
        <p:spPr>
          <a:xfrm>
            <a:off x="6007186" y="2700811"/>
            <a:ext cx="5706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本题考点：</a:t>
            </a:r>
            <a:endParaRPr lang="en-US" altLang="zh-CN" dirty="0"/>
          </a:p>
          <a:p>
            <a:r>
              <a:rPr lang="en-US" altLang="zh-CN" dirty="0"/>
              <a:t>	CTF</a:t>
            </a:r>
            <a:r>
              <a:rPr lang="zh-CN" altLang="en-US" dirty="0"/>
              <a:t>逆向中常用加密的识别；</a:t>
            </a:r>
            <a:endParaRPr lang="en-US" altLang="zh-CN" dirty="0"/>
          </a:p>
          <a:p>
            <a:r>
              <a:rPr lang="en-US" altLang="zh-CN" dirty="0"/>
              <a:t>	UPX</a:t>
            </a:r>
            <a:r>
              <a:rPr lang="zh-CN" altLang="en-US" dirty="0"/>
              <a:t>壳的去除</a:t>
            </a:r>
            <a:endParaRPr lang="en-US" altLang="zh-CN" dirty="0"/>
          </a:p>
          <a:p>
            <a:r>
              <a:rPr lang="zh-CN" altLang="en-US" dirty="0"/>
              <a:t>出题思路：</a:t>
            </a:r>
            <a:endParaRPr lang="en-US" altLang="zh-CN" dirty="0"/>
          </a:p>
          <a:p>
            <a:r>
              <a:rPr lang="zh-CN" altLang="en-US" dirty="0"/>
              <a:t>更换了</a:t>
            </a:r>
            <a:r>
              <a:rPr lang="en-US" altLang="zh-CN" dirty="0"/>
              <a:t>TEA</a:t>
            </a:r>
            <a:r>
              <a:rPr lang="zh-CN" altLang="en-US" dirty="0"/>
              <a:t>加密中的常量（</a:t>
            </a:r>
            <a:r>
              <a:rPr lang="en-US" altLang="zh-CN" dirty="0"/>
              <a:t>delta</a:t>
            </a:r>
            <a:r>
              <a:rPr lang="zh-CN" altLang="en-US" dirty="0"/>
              <a:t>、</a:t>
            </a:r>
            <a:r>
              <a:rPr lang="en-US" altLang="zh-CN" dirty="0"/>
              <a:t>key</a:t>
            </a:r>
            <a:r>
              <a:rPr lang="zh-CN" altLang="en-US" dirty="0"/>
              <a:t>），让</a:t>
            </a:r>
            <a:r>
              <a:rPr lang="en-US" altLang="zh-CN" dirty="0"/>
              <a:t>ida</a:t>
            </a:r>
            <a:r>
              <a:rPr lang="zh-CN" altLang="en-US" dirty="0"/>
              <a:t>插件</a:t>
            </a:r>
            <a:r>
              <a:rPr lang="en-US" altLang="zh-CN" dirty="0" err="1"/>
              <a:t>findcrypt</a:t>
            </a:r>
            <a:r>
              <a:rPr lang="zh-CN" altLang="en-US" dirty="0"/>
              <a:t>无法识别加密算法</a:t>
            </a:r>
            <a:endParaRPr lang="en-US" altLang="zh-CN" dirty="0"/>
          </a:p>
          <a:p>
            <a:r>
              <a:rPr lang="zh-CN" altLang="en-US" dirty="0"/>
              <a:t>手动调整了数据类型，增加了逆向难度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1525172"/>
      </p:ext>
    </p:extLst>
  </p:cSld>
  <p:clrMapOvr>
    <a:masterClrMapping/>
  </p:clrMapOvr>
  <p:transition spd="slow" advClick="0" advTm="2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6A9F97-6528-43C8-AE7A-E4DB2D6E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76" y="1219134"/>
            <a:ext cx="4744023" cy="27349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842336-64CF-461F-B93D-E1541632815A}"/>
              </a:ext>
            </a:extLst>
          </p:cNvPr>
          <p:cNvSpPr txBox="1"/>
          <p:nvPr/>
        </p:nvSpPr>
        <p:spPr>
          <a:xfrm>
            <a:off x="6600635" y="2009491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首先检查出了</a:t>
            </a:r>
            <a:r>
              <a:rPr lang="en-US" altLang="zh-CN" dirty="0" err="1"/>
              <a:t>upx</a:t>
            </a:r>
            <a:r>
              <a:rPr lang="zh-CN" altLang="en-US" dirty="0"/>
              <a:t>壳，首先进行去壳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A4B51D-03B8-4FE2-8D2F-2F57EB47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15" y="3314517"/>
            <a:ext cx="5859083" cy="31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73656"/>
      </p:ext>
    </p:extLst>
  </p:cSld>
  <p:clrMapOvr>
    <a:masterClrMapping/>
  </p:clrMapOvr>
  <p:transition spd="slow" advClick="0" advTm="2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69106D-6910-4C2D-84AA-DB1478B9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75" y="1012242"/>
            <a:ext cx="3721507" cy="56468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0CFD6B-73AE-4EB5-A18E-40E3D0159324}"/>
              </a:ext>
            </a:extLst>
          </p:cNvPr>
          <p:cNvSpPr txBox="1"/>
          <p:nvPr/>
        </p:nvSpPr>
        <p:spPr>
          <a:xfrm>
            <a:off x="6455301" y="2264805"/>
            <a:ext cx="51507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将去壳之后的程序拖进</a:t>
            </a:r>
            <a:r>
              <a:rPr lang="en-US" altLang="zh-CN" dirty="0"/>
              <a:t>ida</a:t>
            </a:r>
          </a:p>
          <a:p>
            <a:endParaRPr lang="en-US" altLang="zh-CN" dirty="0"/>
          </a:p>
          <a:p>
            <a:r>
              <a:rPr lang="zh-CN" altLang="en-US" dirty="0"/>
              <a:t>定位到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发现程序首先获取输入，然后进行</a:t>
            </a:r>
            <a:r>
              <a:rPr lang="en-US" altLang="zh-CN" dirty="0"/>
              <a:t>enc</a:t>
            </a:r>
            <a:r>
              <a:rPr lang="zh-CN" altLang="en-US" dirty="0"/>
              <a:t>函数的加密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最后将加密结果于</a:t>
            </a:r>
            <a:r>
              <a:rPr lang="en-US" altLang="zh-CN" dirty="0" err="1"/>
              <a:t>en_flag</a:t>
            </a:r>
            <a:r>
              <a:rPr lang="zh-CN" altLang="en-US" dirty="0"/>
              <a:t>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双击跟进</a:t>
            </a:r>
            <a:r>
              <a:rPr lang="en-US" altLang="zh-CN" dirty="0"/>
              <a:t>enc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23882662"/>
      </p:ext>
    </p:extLst>
  </p:cSld>
  <p:clrMapOvr>
    <a:masterClrMapping/>
  </p:clrMapOvr>
  <p:transition spd="slow" advClick="0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B7E895-DC29-41E1-84F7-34C0E4FF00BC}"/>
              </a:ext>
            </a:extLst>
          </p:cNvPr>
          <p:cNvSpPr txBox="1"/>
          <p:nvPr/>
        </p:nvSpPr>
        <p:spPr>
          <a:xfrm>
            <a:off x="1077927" y="2440419"/>
            <a:ext cx="71577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注意：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因为本次比赛，所有逆向题都做了动态</a:t>
            </a:r>
            <a:r>
              <a:rPr lang="en-US" altLang="zh-CN" sz="2000" dirty="0"/>
              <a:t>flag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所以以下讲解中解出来的</a:t>
            </a:r>
            <a:r>
              <a:rPr lang="en-US" altLang="zh-CN" sz="2000" dirty="0"/>
              <a:t>flag</a:t>
            </a:r>
            <a:r>
              <a:rPr lang="zh-CN" altLang="en-US" sz="2000" dirty="0"/>
              <a:t>不会对应参赛队员题目附件的</a:t>
            </a:r>
            <a:r>
              <a:rPr lang="en-US" altLang="zh-CN" sz="2000" dirty="0"/>
              <a:t>flag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但是解题思路与脚本都是对应的</a:t>
            </a:r>
          </a:p>
        </p:txBody>
      </p:sp>
    </p:spTree>
    <p:extLst>
      <p:ext uri="{BB962C8B-B14F-4D97-AF65-F5344CB8AC3E}">
        <p14:creationId xmlns:p14="http://schemas.microsoft.com/office/powerpoint/2010/main" val="1705763732"/>
      </p:ext>
    </p:extLst>
  </p:cSld>
  <p:clrMapOvr>
    <a:masterClrMapping/>
  </p:clrMapOvr>
  <p:transition spd="slow" advClick="0"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61DB5-8F46-49BB-A2B2-0CEFE253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4" y="1073797"/>
            <a:ext cx="4525101" cy="37222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12C4FA-F923-4A0A-B2E7-95565BB4C051}"/>
              </a:ext>
            </a:extLst>
          </p:cNvPr>
          <p:cNvSpPr txBox="1"/>
          <p:nvPr/>
        </p:nvSpPr>
        <p:spPr>
          <a:xfrm>
            <a:off x="436005" y="5001950"/>
            <a:ext cx="5003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首先发现</a:t>
            </a:r>
            <a:r>
              <a:rPr lang="en-US" altLang="zh-CN" dirty="0"/>
              <a:t>ida</a:t>
            </a:r>
            <a:r>
              <a:rPr lang="zh-CN" altLang="en-US" dirty="0"/>
              <a:t>的数据识别比较奇怪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先按</a:t>
            </a:r>
            <a:r>
              <a:rPr lang="en-US" altLang="zh-CN" dirty="0"/>
              <a:t>Y</a:t>
            </a:r>
            <a:r>
              <a:rPr lang="zh-CN" altLang="en-US" dirty="0"/>
              <a:t>，将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的数据类型更改为</a:t>
            </a:r>
            <a:r>
              <a:rPr lang="en-US" altLang="zh-CN" dirty="0"/>
              <a:t>unsigned int</a:t>
            </a:r>
          </a:p>
          <a:p>
            <a:endParaRPr lang="en-US" altLang="zh-CN" dirty="0"/>
          </a:p>
          <a:p>
            <a:r>
              <a:rPr lang="zh-CN" altLang="en-US" dirty="0"/>
              <a:t>可以发现</a:t>
            </a:r>
            <a:r>
              <a:rPr lang="en-US" altLang="zh-CN" dirty="0"/>
              <a:t>for</a:t>
            </a:r>
            <a:r>
              <a:rPr lang="zh-CN" altLang="en-US" dirty="0"/>
              <a:t>循环中的代码变得正常了一点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3BCA36-5DF6-4D56-8C61-57A1A94F86CF}"/>
              </a:ext>
            </a:extLst>
          </p:cNvPr>
          <p:cNvSpPr txBox="1"/>
          <p:nvPr/>
        </p:nvSpPr>
        <p:spPr>
          <a:xfrm>
            <a:off x="6152520" y="116363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再将变量名改一改，发现代码正常了很多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89C53A-6168-4449-95A6-500E20E2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26" y="1532965"/>
            <a:ext cx="5182049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8389"/>
      </p:ext>
    </p:extLst>
  </p:cSld>
  <p:clrMapOvr>
    <a:masterClrMapping/>
  </p:clrMapOvr>
  <p:transition spd="slow" advClick="0" advTm="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F5378A-0C65-4F93-B47E-B15BCDE62BF7}"/>
              </a:ext>
            </a:extLst>
          </p:cNvPr>
          <p:cNvSpPr txBox="1"/>
          <p:nvPr/>
        </p:nvSpPr>
        <p:spPr>
          <a:xfrm>
            <a:off x="234838" y="1985473"/>
            <a:ext cx="1122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接下来开始进行</a:t>
            </a:r>
            <a:r>
              <a:rPr lang="en-US" altLang="zh-CN" dirty="0"/>
              <a:t>tea</a:t>
            </a:r>
            <a:r>
              <a:rPr lang="zh-CN" altLang="en-US" dirty="0"/>
              <a:t>的解密，因为循环内</a:t>
            </a:r>
            <a:r>
              <a:rPr lang="en-US" altLang="zh-CN" dirty="0"/>
              <a:t>var1</a:t>
            </a:r>
            <a:r>
              <a:rPr lang="zh-CN" altLang="en-US" dirty="0"/>
              <a:t>的值只与某一时刻</a:t>
            </a:r>
            <a:r>
              <a:rPr lang="en-US" altLang="zh-CN" dirty="0"/>
              <a:t>var2</a:t>
            </a:r>
            <a:r>
              <a:rPr lang="zh-CN" altLang="en-US" dirty="0"/>
              <a:t>的值有关，</a:t>
            </a:r>
            <a:r>
              <a:rPr lang="en-US" altLang="zh-CN" dirty="0"/>
              <a:t>var2</a:t>
            </a:r>
            <a:r>
              <a:rPr lang="zh-CN" altLang="en-US" dirty="0"/>
              <a:t>同理，对应代码中下面两句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732297-0BBD-4E50-9BB5-933F18F9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09" y="3378026"/>
            <a:ext cx="5334462" cy="3429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B70893-5AA6-4250-9B4E-0B76F7A19B7F}"/>
              </a:ext>
            </a:extLst>
          </p:cNvPr>
          <p:cNvSpPr txBox="1"/>
          <p:nvPr/>
        </p:nvSpPr>
        <p:spPr>
          <a:xfrm>
            <a:off x="308837" y="496666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因此只需要将循环内的代码逆向即可，下面是解题脚本</a:t>
            </a:r>
          </a:p>
        </p:txBody>
      </p:sp>
    </p:spTree>
    <p:extLst>
      <p:ext uri="{BB962C8B-B14F-4D97-AF65-F5344CB8AC3E}">
        <p14:creationId xmlns:p14="http://schemas.microsoft.com/office/powerpoint/2010/main" val="2756036058"/>
      </p:ext>
    </p:extLst>
  </p:cSld>
  <p:clrMapOvr>
    <a:masterClrMapping/>
  </p:clrMapOvr>
  <p:transition spd="slow" advClick="0" advTm="2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A42AEA-8550-491E-9323-21A9D983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7" y="926222"/>
            <a:ext cx="8788474" cy="48145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453A24-8DB1-45BD-88B7-49A5F5A6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67" y="5931778"/>
            <a:ext cx="9144792" cy="5867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84F0C4-F384-4F36-91D7-5CA5B7AF4E94}"/>
              </a:ext>
            </a:extLst>
          </p:cNvPr>
          <p:cNvSpPr txBox="1"/>
          <p:nvPr/>
        </p:nvSpPr>
        <p:spPr>
          <a:xfrm>
            <a:off x="9319614" y="340766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运行脚本得到</a:t>
            </a:r>
            <a:r>
              <a:rPr lang="en-US" altLang="zh-CN" dirty="0"/>
              <a:t>flag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491526"/>
      </p:ext>
    </p:extLst>
  </p:cSld>
  <p:clrMapOvr>
    <a:masterClrMapping/>
  </p:clrMapOvr>
  <p:transition spd="slow" advClick="0" advTm="2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49E4B-6BEA-4B06-8FEC-9837AD8FEA2B}"/>
              </a:ext>
            </a:extLst>
          </p:cNvPr>
          <p:cNvSpPr txBox="1"/>
          <p:nvPr/>
        </p:nvSpPr>
        <p:spPr>
          <a:xfrm>
            <a:off x="2603921" y="2531110"/>
            <a:ext cx="6207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err="1"/>
              <a:t>Strange_pyc</a:t>
            </a:r>
            <a:endParaRPr lang="en-US" altLang="zh-CN" sz="8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9B38A5-7BE3-4B86-8743-413AC83DC6B6}"/>
              </a:ext>
            </a:extLst>
          </p:cNvPr>
          <p:cNvSpPr txBox="1"/>
          <p:nvPr/>
        </p:nvSpPr>
        <p:spPr>
          <a:xfrm>
            <a:off x="2402631" y="4783947"/>
            <a:ext cx="7266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本题考点：</a:t>
            </a:r>
            <a:r>
              <a:rPr lang="en-US" altLang="zh-CN" dirty="0"/>
              <a:t>python</a:t>
            </a:r>
            <a:r>
              <a:rPr lang="zh-CN" altLang="en-US" dirty="0"/>
              <a:t>字节码的识别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出题思路：本题由</a:t>
            </a:r>
            <a:r>
              <a:rPr lang="en-US" altLang="zh-CN" dirty="0"/>
              <a:t>python3.9</a:t>
            </a:r>
            <a:r>
              <a:rPr lang="zh-CN" altLang="en-US" dirty="0"/>
              <a:t>编译，无法使用</a:t>
            </a:r>
            <a:r>
              <a:rPr lang="en-US" altLang="zh-CN" dirty="0"/>
              <a:t>uncompyle6</a:t>
            </a:r>
            <a:r>
              <a:rPr lang="zh-CN" altLang="en-US" dirty="0"/>
              <a:t>进行反编译</a:t>
            </a:r>
          </a:p>
        </p:txBody>
      </p:sp>
    </p:spTree>
    <p:extLst>
      <p:ext uri="{BB962C8B-B14F-4D97-AF65-F5344CB8AC3E}">
        <p14:creationId xmlns:p14="http://schemas.microsoft.com/office/powerpoint/2010/main" val="4283401264"/>
      </p:ext>
    </p:extLst>
  </p:cSld>
  <p:clrMapOvr>
    <a:masterClrMapping/>
  </p:clrMapOvr>
  <p:transition spd="slow" advClick="0" advTm="2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D1894-6047-476A-AB7A-C3236D5E393D}"/>
              </a:ext>
            </a:extLst>
          </p:cNvPr>
          <p:cNvSpPr txBox="1"/>
          <p:nvPr/>
        </p:nvSpPr>
        <p:spPr>
          <a:xfrm>
            <a:off x="283283" y="1877246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首先使用如下脚本提取出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字节码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然后开始手撕字节码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参考链接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python  dis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0DC30F-D3F6-4972-BE2B-B439B89A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65" y="1138782"/>
            <a:ext cx="7751378" cy="56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241"/>
      </p:ext>
    </p:extLst>
  </p:cSld>
  <p:clrMapOvr>
    <a:masterClrMapping/>
  </p:clrMapOvr>
  <p:transition spd="slow" advClick="0" advTm="2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5C751-0163-44C8-89BC-D0C19F2AD303}"/>
              </a:ext>
            </a:extLst>
          </p:cNvPr>
          <p:cNvSpPr txBox="1"/>
          <p:nvPr/>
        </p:nvSpPr>
        <p:spPr>
          <a:xfrm>
            <a:off x="502617" y="1397675"/>
            <a:ext cx="3858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关键字节码分析：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首先将</a:t>
            </a:r>
            <a:r>
              <a:rPr lang="en-US" altLang="zh-CN" dirty="0" err="1"/>
              <a:t>ipt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*2+1]</a:t>
            </a:r>
            <a:r>
              <a:rPr lang="zh-CN" altLang="en-US" dirty="0"/>
              <a:t>与</a:t>
            </a:r>
            <a:r>
              <a:rPr lang="en-US" altLang="zh-CN" dirty="0" err="1"/>
              <a:t>ipt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*2]</a:t>
            </a:r>
            <a:r>
              <a:rPr lang="zh-CN" altLang="en-US" dirty="0"/>
              <a:t>压栈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 err="1"/>
              <a:t>rot_two</a:t>
            </a:r>
            <a:r>
              <a:rPr lang="zh-CN" altLang="en-US" dirty="0"/>
              <a:t>交换栈顶两个元素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然后再将其赋值给</a:t>
            </a:r>
            <a:r>
              <a:rPr lang="en-US" altLang="zh-CN" dirty="0" err="1"/>
              <a:t>ipt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*2]</a:t>
            </a:r>
            <a:r>
              <a:rPr lang="zh-CN" altLang="en-US" dirty="0"/>
              <a:t>与</a:t>
            </a:r>
            <a:r>
              <a:rPr lang="en-US" altLang="zh-CN" dirty="0" err="1"/>
              <a:t>ipt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*2+1]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BD4DAF-0B1D-42AA-8CF1-7503B532D914}"/>
              </a:ext>
            </a:extLst>
          </p:cNvPr>
          <p:cNvSpPr txBox="1"/>
          <p:nvPr/>
        </p:nvSpPr>
        <p:spPr>
          <a:xfrm>
            <a:off x="502617" y="4281330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相当于 </a:t>
            </a:r>
            <a:r>
              <a:rPr lang="nn-NO" altLang="zh-CN" dirty="0"/>
              <a:t>ipt[i*2], ipt[i*2+1] = ipt[i*2+1], ipt[i*2]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5A9F98-07A9-466F-8350-997E243D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72" y="1265458"/>
            <a:ext cx="4587638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68504"/>
      </p:ext>
    </p:extLst>
  </p:cSld>
  <p:clrMapOvr>
    <a:masterClrMapping/>
  </p:clrMapOvr>
  <p:transition spd="slow" advClick="0" advTm="2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4E5B84-6CB4-48EC-A3A2-805DE87200E2}"/>
              </a:ext>
            </a:extLst>
          </p:cNvPr>
          <p:cNvSpPr txBox="1"/>
          <p:nvPr/>
        </p:nvSpPr>
        <p:spPr>
          <a:xfrm>
            <a:off x="1162681" y="5462177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一步一步复原题目代码，然后根据题目代码写出解题脚本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82FF5D-29B9-4800-9944-100448E3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2" y="1155046"/>
            <a:ext cx="11156487" cy="38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3551"/>
      </p:ext>
    </p:extLst>
  </p:cSld>
  <p:clrMapOvr>
    <a:masterClrMapping/>
  </p:clrMapOvr>
  <p:transition spd="slow" advClick="0" advTm="2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48731B-EAA7-407A-862E-EB7305D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5" y="1370104"/>
            <a:ext cx="11071709" cy="33147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8F91AC-2591-46CF-8C09-A68D9819452C}"/>
              </a:ext>
            </a:extLst>
          </p:cNvPr>
          <p:cNvSpPr txBox="1"/>
          <p:nvPr/>
        </p:nvSpPr>
        <p:spPr>
          <a:xfrm>
            <a:off x="1277738" y="521995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</a:t>
            </a:r>
            <a:r>
              <a:rPr lang="en-US" altLang="zh-CN" dirty="0"/>
              <a:t>flag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94642"/>
      </p:ext>
    </p:extLst>
  </p:cSld>
  <p:clrMapOvr>
    <a:masterClrMapping/>
  </p:clrMapOvr>
  <p:transition spd="slow"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354DFA-B2C1-437D-B59D-097322004175}"/>
              </a:ext>
            </a:extLst>
          </p:cNvPr>
          <p:cNvSpPr txBox="1"/>
          <p:nvPr/>
        </p:nvSpPr>
        <p:spPr>
          <a:xfrm>
            <a:off x="4535667" y="2706866"/>
            <a:ext cx="1986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gift</a:t>
            </a:r>
            <a:endParaRPr lang="zh-CN" altLang="en-US" sz="8000" b="1" dirty="0"/>
          </a:p>
        </p:txBody>
      </p:sp>
    </p:spTree>
  </p:cSld>
  <p:clrMapOvr>
    <a:masterClrMapping/>
  </p:clrMapOvr>
  <p:transition spd="slow" advClick="0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3FED65-A122-411A-A2FB-CA70BB3A4303}"/>
              </a:ext>
            </a:extLst>
          </p:cNvPr>
          <p:cNvSpPr txBox="1"/>
          <p:nvPr/>
        </p:nvSpPr>
        <p:spPr>
          <a:xfrm>
            <a:off x="6096000" y="1605175"/>
            <a:ext cx="321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双击跟进到</a:t>
            </a:r>
            <a:r>
              <a:rPr lang="en-US" altLang="zh-CN" dirty="0"/>
              <a:t>sub_401550</a:t>
            </a:r>
            <a:r>
              <a:rPr lang="zh-CN" altLang="en-US" dirty="0"/>
              <a:t>函数，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发现把输入与</a:t>
            </a:r>
            <a:r>
              <a:rPr lang="en-US" altLang="zh-CN" dirty="0"/>
              <a:t>str2</a:t>
            </a:r>
            <a:r>
              <a:rPr lang="zh-CN" altLang="en-US" dirty="0"/>
              <a:t>进行比较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5B48F4-63CB-4E93-BAB7-F2BA9E95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9" y="1195070"/>
            <a:ext cx="4526672" cy="378746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D8C6100-FB21-4B80-8492-27C5773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95" y="3088804"/>
            <a:ext cx="2857748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8243"/>
      </p:ext>
    </p:extLst>
  </p:cSld>
  <p:clrMapOvr>
    <a:masterClrMapping/>
  </p:clrMapOvr>
  <p:transition spd="slow" advClick="0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5DAF8E-A4E2-4A9B-A5F8-4CAA834C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6" y="1398519"/>
            <a:ext cx="10021168" cy="12269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A5F46F-5004-4754-9B71-521315943155}"/>
              </a:ext>
            </a:extLst>
          </p:cNvPr>
          <p:cNvSpPr txBox="1"/>
          <p:nvPr/>
        </p:nvSpPr>
        <p:spPr>
          <a:xfrm>
            <a:off x="461686" y="3597044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双击跟进，发现</a:t>
            </a:r>
            <a:r>
              <a:rPr lang="en-US" altLang="zh-CN" dirty="0"/>
              <a:t>str2</a:t>
            </a:r>
            <a:r>
              <a:rPr lang="zh-CN" altLang="en-US" dirty="0"/>
              <a:t>就是</a:t>
            </a:r>
            <a:r>
              <a:rPr lang="en-US" altLang="zh-CN" dirty="0"/>
              <a:t>flag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990078"/>
      </p:ext>
    </p:extLst>
  </p:cSld>
  <p:clrMapOvr>
    <a:masterClrMapping/>
  </p:clrMapOvr>
  <p:transition spd="slow" advClick="0"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BE7A52-FA87-4A86-918C-4EDBD752AAF2}"/>
              </a:ext>
            </a:extLst>
          </p:cNvPr>
          <p:cNvSpPr txBox="1"/>
          <p:nvPr/>
        </p:nvSpPr>
        <p:spPr>
          <a:xfrm>
            <a:off x="4382257" y="2767280"/>
            <a:ext cx="3427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Signin</a:t>
            </a:r>
            <a:endParaRPr lang="zh-CN" altLang="en-US" sz="8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B3E587-E60F-40C9-A995-B21686751F32}"/>
              </a:ext>
            </a:extLst>
          </p:cNvPr>
          <p:cNvSpPr txBox="1"/>
          <p:nvPr/>
        </p:nvSpPr>
        <p:spPr>
          <a:xfrm>
            <a:off x="3597043" y="491717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本题主要考点：小端序的转换，简单异或加密</a:t>
            </a:r>
          </a:p>
        </p:txBody>
      </p:sp>
    </p:spTree>
    <p:extLst>
      <p:ext uri="{BB962C8B-B14F-4D97-AF65-F5344CB8AC3E}">
        <p14:creationId xmlns:p14="http://schemas.microsoft.com/office/powerpoint/2010/main" val="120399903"/>
      </p:ext>
    </p:extLst>
  </p:cSld>
  <p:clrMapOvr>
    <a:masterClrMapping/>
  </p:clrMapOvr>
  <p:transition spd="slow" advClick="0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D4F07D-E00D-4F2E-8B20-41A71701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0" y="1154862"/>
            <a:ext cx="4504536" cy="51633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1BA3C-AF06-4D05-B228-2B2AB7D9ABF7}"/>
              </a:ext>
            </a:extLst>
          </p:cNvPr>
          <p:cNvSpPr txBox="1"/>
          <p:nvPr/>
        </p:nvSpPr>
        <p:spPr>
          <a:xfrm>
            <a:off x="5945295" y="3070016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拖进</a:t>
            </a:r>
            <a:r>
              <a:rPr lang="en-US" altLang="zh-CN" dirty="0"/>
              <a:t>ida</a:t>
            </a:r>
            <a:r>
              <a:rPr lang="zh-CN" altLang="en-US" dirty="0"/>
              <a:t>，定位到主函数关键代码</a:t>
            </a:r>
          </a:p>
        </p:txBody>
      </p:sp>
    </p:spTree>
    <p:extLst>
      <p:ext uri="{BB962C8B-B14F-4D97-AF65-F5344CB8AC3E}">
        <p14:creationId xmlns:p14="http://schemas.microsoft.com/office/powerpoint/2010/main" val="1417951563"/>
      </p:ext>
    </p:extLst>
  </p:cSld>
  <p:clrMapOvr>
    <a:masterClrMapping/>
  </p:clrMapOvr>
  <p:transition spd="slow" advClick="0"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F6BA2-FDD3-4FCD-BCE2-A9F9F75E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7" y="1144976"/>
            <a:ext cx="4404742" cy="5052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7E1E55-3D90-4043-AB00-77C43380F7C3}"/>
              </a:ext>
            </a:extLst>
          </p:cNvPr>
          <p:cNvSpPr txBox="1"/>
          <p:nvPr/>
        </p:nvSpPr>
        <p:spPr>
          <a:xfrm>
            <a:off x="5995073" y="2101303"/>
            <a:ext cx="5413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简单美化代码之后，进行代码分析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首先获取输入字符串</a:t>
            </a:r>
            <a:r>
              <a:rPr lang="en-US" altLang="zh-CN" dirty="0"/>
              <a:t>input</a:t>
            </a:r>
          </a:p>
          <a:p>
            <a:endParaRPr lang="en-US" altLang="zh-CN" dirty="0"/>
          </a:p>
          <a:p>
            <a:r>
              <a:rPr lang="zh-CN" altLang="en-US" dirty="0"/>
              <a:t>然后讲</a:t>
            </a:r>
            <a:r>
              <a:rPr lang="en-US" altLang="zh-CN" dirty="0"/>
              <a:t>input</a:t>
            </a:r>
            <a:r>
              <a:rPr lang="zh-CN" altLang="en-US" dirty="0"/>
              <a:t>复制给</a:t>
            </a:r>
            <a:r>
              <a:rPr lang="en-US" altLang="zh-CN" dirty="0" err="1"/>
              <a:t>dest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然后对</a:t>
            </a:r>
            <a:r>
              <a:rPr lang="en-US" altLang="zh-CN" dirty="0"/>
              <a:t>input</a:t>
            </a:r>
            <a:r>
              <a:rPr lang="zh-CN" altLang="en-US" dirty="0"/>
              <a:t>进行逐位异或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将异或结果与</a:t>
            </a:r>
            <a:r>
              <a:rPr lang="en-US" altLang="zh-CN" dirty="0" err="1"/>
              <a:t>en_flag</a:t>
            </a:r>
            <a:r>
              <a:rPr lang="zh-CN" altLang="en-US" dirty="0"/>
              <a:t>进行对比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但是这里</a:t>
            </a:r>
            <a:r>
              <a:rPr lang="en-US" altLang="zh-CN" dirty="0" err="1"/>
              <a:t>en_flag</a:t>
            </a:r>
            <a:r>
              <a:rPr lang="zh-CN" altLang="en-US" dirty="0"/>
              <a:t>被</a:t>
            </a:r>
            <a:r>
              <a:rPr lang="en-US" altLang="zh-CN" dirty="0"/>
              <a:t>ida</a:t>
            </a:r>
            <a:r>
              <a:rPr lang="zh-CN" altLang="en-US" dirty="0"/>
              <a:t>识别成了</a:t>
            </a:r>
            <a:r>
              <a:rPr lang="en-US" altLang="zh-CN" dirty="0"/>
              <a:t>int64</a:t>
            </a:r>
            <a:r>
              <a:rPr lang="zh-CN" altLang="en-US" dirty="0"/>
              <a:t>类型，也就是</a:t>
            </a:r>
            <a:r>
              <a:rPr lang="en-US" altLang="zh-CN" dirty="0" err="1"/>
              <a:t>longlong</a:t>
            </a:r>
            <a:r>
              <a:rPr lang="zh-CN" altLang="en-US" dirty="0"/>
              <a:t>类型的变量，因此我们需要将小端序存储的</a:t>
            </a:r>
            <a:r>
              <a:rPr lang="en-US" altLang="zh-CN" dirty="0" err="1"/>
              <a:t>longlong</a:t>
            </a:r>
            <a:r>
              <a:rPr lang="zh-CN" altLang="en-US" dirty="0"/>
              <a:t>整数转化为字符串形式，有两种方法，一种是就手动将小端序逆序，另一种就是动态调试</a:t>
            </a:r>
          </a:p>
        </p:txBody>
      </p:sp>
    </p:spTree>
    <p:extLst>
      <p:ext uri="{BB962C8B-B14F-4D97-AF65-F5344CB8AC3E}">
        <p14:creationId xmlns:p14="http://schemas.microsoft.com/office/powerpoint/2010/main" val="2409690231"/>
      </p:ext>
    </p:extLst>
  </p:cSld>
  <p:clrMapOvr>
    <a:masterClrMapping/>
  </p:clrMapOvr>
  <p:transition spd="slow" advClick="0"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29A048-6DEA-444E-8D88-D18563220EF0}"/>
              </a:ext>
            </a:extLst>
          </p:cNvPr>
          <p:cNvSpPr txBox="1"/>
          <p:nvPr/>
        </p:nvSpPr>
        <p:spPr>
          <a:xfrm>
            <a:off x="7816556" y="2434388"/>
            <a:ext cx="2846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这里主要讲一下动态调试的方法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首先将断点下在</a:t>
            </a:r>
            <a:r>
              <a:rPr lang="en-US" altLang="zh-CN" dirty="0"/>
              <a:t>24</a:t>
            </a:r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然后双击</a:t>
            </a:r>
            <a:r>
              <a:rPr lang="en-US" altLang="zh-CN" dirty="0"/>
              <a:t>v4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5F2C2A-5F00-4F1F-85FD-AAED248E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6" y="4052163"/>
            <a:ext cx="6050940" cy="24480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AC81AC-307A-4FAF-82ED-5AF4990BC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6" y="1267320"/>
            <a:ext cx="6026262" cy="24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7949"/>
      </p:ext>
    </p:extLst>
  </p:cSld>
  <p:clrMapOvr>
    <a:masterClrMapping/>
  </p:clrMapOvr>
  <p:transition spd="slow" advClick="0" advTm="200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1064</Words>
  <Application>Microsoft Office PowerPoint</Application>
  <PresentationFormat>宽屏</PresentationFormat>
  <Paragraphs>154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Segoe UI</vt:lpstr>
      <vt:lpstr>Stencil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超然</dc:creator>
  <cp:lastModifiedBy>张 超然</cp:lastModifiedBy>
  <cp:revision>20</cp:revision>
  <dcterms:created xsi:type="dcterms:W3CDTF">2021-07-06T15:59:24Z</dcterms:created>
  <dcterms:modified xsi:type="dcterms:W3CDTF">2021-07-06T17:20:02Z</dcterms:modified>
</cp:coreProperties>
</file>