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284" r:id="rId2"/>
    <p:sldId id="1330" r:id="rId3"/>
    <p:sldId id="1331" r:id="rId4"/>
    <p:sldId id="1332" r:id="rId5"/>
    <p:sldId id="1283" r:id="rId6"/>
    <p:sldId id="1285" r:id="rId7"/>
    <p:sldId id="1286" r:id="rId8"/>
    <p:sldId id="1288" r:id="rId9"/>
    <p:sldId id="1289" r:id="rId10"/>
    <p:sldId id="1290" r:id="rId11"/>
    <p:sldId id="1291" r:id="rId12"/>
    <p:sldId id="1292" r:id="rId13"/>
    <p:sldId id="1338" r:id="rId14"/>
    <p:sldId id="1339" r:id="rId15"/>
    <p:sldId id="1340" r:id="rId16"/>
    <p:sldId id="1341" r:id="rId17"/>
    <p:sldId id="134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3C-9A16-41AC-BAC4-562E5D2795F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3C-9A16-41AC-BAC4-562E5D2795F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3C-9A16-41AC-BAC4-562E5D2795F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3C-9A16-41AC-BAC4-562E5D2795F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3C-9A16-41AC-BAC4-562E5D2795F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3C-9A16-41AC-BAC4-562E5D2795F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3C-9A16-41AC-BAC4-562E5D2795F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3C-9A16-41AC-BAC4-562E5D2795F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3C-9A16-41AC-BAC4-562E5D2795F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3C-9A16-41AC-BAC4-562E5D2795F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3C-9A16-41AC-BAC4-562E5D2795F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C23C-9A16-41AC-BAC4-562E5D2795F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247D2-E107-46DD-8A68-0BDC68AE9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/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 panose="020B0502040204020203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 panose="020B0502040204020203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4838" y="2164515"/>
            <a:ext cx="77390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Reverse</a:t>
            </a:r>
            <a:r>
              <a:rPr lang="zh-CN" altLang="en-US" sz="6000" b="1" dirty="0"/>
              <a:t>方向</a:t>
            </a:r>
            <a:endParaRPr lang="en-US" altLang="zh-CN" sz="6000" b="1" dirty="0"/>
          </a:p>
          <a:p>
            <a:r>
              <a:rPr lang="zh-CN" altLang="en-US" sz="6000" b="1" dirty="0"/>
              <a:t>出题思路与解题思路</a:t>
            </a:r>
            <a:endParaRPr lang="en-US" altLang="zh-CN" sz="6000" b="1" dirty="0"/>
          </a:p>
          <a:p>
            <a:r>
              <a:rPr lang="zh-CN" altLang="en-US" sz="6000" b="1" dirty="0"/>
              <a:t>分享</a:t>
            </a:r>
          </a:p>
        </p:txBody>
      </p:sp>
    </p:spTree>
  </p:cSld>
  <p:clrMapOvr>
    <a:masterClrMapping/>
  </p:clrMapOvr>
  <p:transition spd="slow" advClick="0" advTm="2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41D321-622F-46B2-8F4C-5BE8F0E7B75F}"/>
              </a:ext>
            </a:extLst>
          </p:cNvPr>
          <p:cNvSpPr txBox="1"/>
          <p:nvPr/>
        </p:nvSpPr>
        <p:spPr>
          <a:xfrm>
            <a:off x="330740" y="1073797"/>
            <a:ext cx="438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我们这里跟进</a:t>
            </a:r>
            <a:r>
              <a:rPr lang="en-US" altLang="zh-CN" dirty="0"/>
              <a:t>sub_12B9</a:t>
            </a:r>
            <a:r>
              <a:rPr lang="zh-CN" altLang="en-US" dirty="0"/>
              <a:t>函数进行分析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8AE160-DECE-4EC3-8C9D-76EF2D227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40" y="1778505"/>
            <a:ext cx="5555634" cy="23968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157E720-D7E8-4D92-8112-94D5DE306700}"/>
              </a:ext>
            </a:extLst>
          </p:cNvPr>
          <p:cNvSpPr txBox="1"/>
          <p:nvPr/>
        </p:nvSpPr>
        <p:spPr>
          <a:xfrm>
            <a:off x="421532" y="4941651"/>
            <a:ext cx="429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可以看到，这里用</a:t>
            </a:r>
            <a:r>
              <a:rPr lang="en-US" altLang="zh-CN" dirty="0"/>
              <a:t>mprotect</a:t>
            </a:r>
            <a:r>
              <a:rPr lang="zh-CN" altLang="en-US" dirty="0"/>
              <a:t>函数使</a:t>
            </a:r>
            <a:r>
              <a:rPr lang="en-US" altLang="zh-CN" dirty="0"/>
              <a:t>sub_1185</a:t>
            </a:r>
            <a:r>
              <a:rPr lang="zh-CN" altLang="en-US" dirty="0"/>
              <a:t>函数变得可已改动，并在下面对该函数进行了重写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D0D7648-6883-4225-AF22-09E401F53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656" y="1443129"/>
            <a:ext cx="5706271" cy="60968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0314037-09C8-44E8-AC29-23CADADBE2D0}"/>
              </a:ext>
            </a:extLst>
          </p:cNvPr>
          <p:cNvSpPr txBox="1"/>
          <p:nvPr/>
        </p:nvSpPr>
        <p:spPr>
          <a:xfrm>
            <a:off x="6401112" y="2098980"/>
            <a:ext cx="5460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对上面几行代码进行分析，可知</a:t>
            </a:r>
            <a:r>
              <a:rPr lang="en-US" altLang="zh-CN" dirty="0"/>
              <a:t>sub_1185</a:t>
            </a:r>
            <a:r>
              <a:rPr lang="zh-CN" altLang="en-US" dirty="0"/>
              <a:t>函数中的内容被</a:t>
            </a:r>
            <a:r>
              <a:rPr lang="en-US" altLang="zh-CN" dirty="0"/>
              <a:t>unk_4080</a:t>
            </a:r>
            <a:r>
              <a:rPr lang="zh-CN" altLang="en-US" dirty="0"/>
              <a:t>进行替换，我们跟进</a:t>
            </a:r>
            <a:r>
              <a:rPr lang="en-US" altLang="zh-CN" dirty="0"/>
              <a:t>unk_4080</a:t>
            </a:r>
            <a:r>
              <a:rPr lang="zh-CN" altLang="en-US" dirty="0"/>
              <a:t>（左），并按</a:t>
            </a:r>
            <a:r>
              <a:rPr lang="en-US" altLang="zh-CN" dirty="0"/>
              <a:t>c</a:t>
            </a:r>
            <a:r>
              <a:rPr lang="zh-CN" altLang="en-US" dirty="0"/>
              <a:t>强制转化为代码</a:t>
            </a:r>
            <a:r>
              <a:rPr lang="en-US" altLang="zh-CN" dirty="0"/>
              <a:t>(</a:t>
            </a:r>
            <a:r>
              <a:rPr lang="zh-CN" altLang="en-US" dirty="0"/>
              <a:t>右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A07145A-8FFC-4D80-BF00-7A5DFF81D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048" y="3065276"/>
            <a:ext cx="2562378" cy="329594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BF3F409-9E20-4630-91A0-56FF870F3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4839" y="3053566"/>
            <a:ext cx="2128235" cy="344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90231"/>
      </p:ext>
    </p:extLst>
  </p:cSld>
  <p:clrMapOvr>
    <a:masterClrMapping/>
  </p:clrMapOvr>
  <p:transition spd="slow" advClick="0" advTm="2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4D44ED-78DE-40A4-8A2D-92E0E06E66F8}"/>
              </a:ext>
            </a:extLst>
          </p:cNvPr>
          <p:cNvSpPr txBox="1"/>
          <p:nvPr/>
        </p:nvSpPr>
        <p:spPr>
          <a:xfrm>
            <a:off x="311285" y="983112"/>
            <a:ext cx="501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之后我们可以回到</a:t>
            </a:r>
            <a:r>
              <a:rPr lang="en-US" altLang="zh-CN" dirty="0"/>
              <a:t>sub_12B9</a:t>
            </a:r>
            <a:r>
              <a:rPr lang="zh-CN" altLang="en-US" dirty="0"/>
              <a:t>中，可以发现</a:t>
            </a:r>
            <a:r>
              <a:rPr lang="en-US" altLang="zh-CN" dirty="0"/>
              <a:t>IDA</a:t>
            </a:r>
            <a:r>
              <a:rPr lang="zh-CN" altLang="en-US" dirty="0"/>
              <a:t>自动将其识别为了函数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C488B8-21CA-44CA-AB9C-F42ED49CD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94" y="1690998"/>
            <a:ext cx="6563641" cy="2572109"/>
          </a:xfrm>
          <a:prstGeom prst="rect">
            <a:avLst/>
          </a:prstGeom>
        </p:spPr>
      </p:pic>
      <p:sp>
        <p:nvSpPr>
          <p:cNvPr id="11" name="箭头: 左 10">
            <a:extLst>
              <a:ext uri="{FF2B5EF4-FFF2-40B4-BE49-F238E27FC236}">
                <a16:creationId xmlns:a16="http://schemas.microsoft.com/office/drawing/2014/main" id="{FCDA3E7B-B117-4AF9-81CB-63D6B5491A78}"/>
              </a:ext>
            </a:extLst>
          </p:cNvPr>
          <p:cNvSpPr/>
          <p:nvPr/>
        </p:nvSpPr>
        <p:spPr>
          <a:xfrm>
            <a:off x="3651114" y="3429000"/>
            <a:ext cx="2243846" cy="47373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AFBCF7-78CE-4DC9-991D-7F608D4D3CB0}"/>
              </a:ext>
            </a:extLst>
          </p:cNvPr>
          <p:cNvSpPr txBox="1"/>
          <p:nvPr/>
        </p:nvSpPr>
        <p:spPr>
          <a:xfrm>
            <a:off x="369294" y="4433420"/>
            <a:ext cx="5525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我们跟进</a:t>
            </a:r>
            <a:r>
              <a:rPr lang="en-US" altLang="zh-CN" sz="3200" dirty="0"/>
              <a:t>sub_4080</a:t>
            </a:r>
            <a:r>
              <a:rPr lang="zh-CN" altLang="en-US" sz="3200" dirty="0"/>
              <a:t>中，可知这是真正的验证程序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E233A7D-0F80-45D3-BD83-1D2201CBBB20}"/>
              </a:ext>
            </a:extLst>
          </p:cNvPr>
          <p:cNvSpPr/>
          <p:nvPr/>
        </p:nvSpPr>
        <p:spPr>
          <a:xfrm>
            <a:off x="6095999" y="4732500"/>
            <a:ext cx="1621277" cy="8690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322400C-28B0-48FF-A720-5A80DEE51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552" y="1361872"/>
            <a:ext cx="3456714" cy="49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37949"/>
      </p:ext>
    </p:extLst>
  </p:cSld>
  <p:clrMapOvr>
    <a:masterClrMapping/>
  </p:clrMapOvr>
  <p:transition spd="slow" advClick="0" advTm="2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C2A53C-D5AB-4FB2-BE77-8AB0C55F4B08}"/>
              </a:ext>
            </a:extLst>
          </p:cNvPr>
          <p:cNvSpPr txBox="1"/>
          <p:nvPr/>
        </p:nvSpPr>
        <p:spPr>
          <a:xfrm>
            <a:off x="765242" y="1161154"/>
            <a:ext cx="439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分析逻辑可知为简单异或，编写脚本即可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F74AB4-D9D5-46FB-A680-2FE27E2C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42" y="2335172"/>
            <a:ext cx="10622604" cy="150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98714"/>
      </p:ext>
    </p:extLst>
  </p:cSld>
  <p:clrMapOvr>
    <a:masterClrMapping/>
  </p:clrMapOvr>
  <p:transition spd="slow" advClick="0" advTm="2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/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 panose="020B0502040204020203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 panose="020B0502040204020203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225AD6-3A55-48B2-8B98-8475F422669E}"/>
              </a:ext>
            </a:extLst>
          </p:cNvPr>
          <p:cNvSpPr txBox="1"/>
          <p:nvPr/>
        </p:nvSpPr>
        <p:spPr>
          <a:xfrm>
            <a:off x="3008630" y="2921635"/>
            <a:ext cx="6174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/>
                </a:solidFill>
                <a:uFillTx/>
                <a:latin typeface="思源黑体 CN" panose="020B0500000000000000" charset="-122"/>
                <a:ea typeface="思源黑体 CN" panose="020B0500000000000000" charset="-122"/>
              </a:rPr>
              <a:t>buy_a_hammar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A0E8F9-8E3D-492E-B78B-91344AEF20F1}"/>
              </a:ext>
            </a:extLst>
          </p:cNvPr>
          <p:cNvSpPr txBox="1"/>
          <p:nvPr/>
        </p:nvSpPr>
        <p:spPr>
          <a:xfrm>
            <a:off x="4249711" y="4512110"/>
            <a:ext cx="369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本题主要考点：</a:t>
            </a:r>
            <a:r>
              <a:rPr lang="en-US" altLang="zh-CN" dirty="0"/>
              <a:t>python</a:t>
            </a:r>
            <a:r>
              <a:rPr lang="zh-CN" altLang="en-US" dirty="0"/>
              <a:t>基本编程</a:t>
            </a:r>
          </a:p>
        </p:txBody>
      </p:sp>
    </p:spTree>
    <p:extLst>
      <p:ext uri="{BB962C8B-B14F-4D97-AF65-F5344CB8AC3E}">
        <p14:creationId xmlns:p14="http://schemas.microsoft.com/office/powerpoint/2010/main" val="2925224098"/>
      </p:ext>
    </p:extLst>
  </p:cSld>
  <p:clrMapOvr>
    <a:masterClrMapping/>
  </p:clrMapOvr>
  <p:transition spd="slow" advClick="0" advTm="2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/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 panose="020B0502040204020203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 panose="020B0502040204020203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7A0B6B-680B-4209-ACE7-F9FD084ED884}"/>
              </a:ext>
            </a:extLst>
          </p:cNvPr>
          <p:cNvSpPr txBox="1"/>
          <p:nvPr/>
        </p:nvSpPr>
        <p:spPr>
          <a:xfrm>
            <a:off x="821094" y="1418253"/>
            <a:ext cx="505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题目是</a:t>
            </a:r>
            <a:r>
              <a:rPr lang="en-US" altLang="zh-CN" dirty="0"/>
              <a:t>pyd</a:t>
            </a:r>
            <a:r>
              <a:rPr lang="zh-CN" altLang="en-US" dirty="0"/>
              <a:t>文件，几乎无法逆向，先看</a:t>
            </a:r>
            <a:r>
              <a:rPr lang="en-US" altLang="zh-CN" dirty="0"/>
              <a:t>chall.py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703485-2968-40B7-937F-D1260BD62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16" y="2059839"/>
            <a:ext cx="3193057" cy="11583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F625B7-91E3-48AD-9F37-F5B219D575E4}"/>
              </a:ext>
            </a:extLst>
          </p:cNvPr>
          <p:cNvSpPr txBox="1"/>
          <p:nvPr/>
        </p:nvSpPr>
        <p:spPr>
          <a:xfrm>
            <a:off x="916516" y="3670041"/>
            <a:ext cx="6722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导入了包</a:t>
            </a:r>
            <a:r>
              <a:rPr lang="en-US" altLang="zh-CN" dirty="0"/>
              <a:t>magic</a:t>
            </a:r>
            <a:r>
              <a:rPr lang="zh-CN" altLang="en-US" dirty="0"/>
              <a:t>，然后调用了</a:t>
            </a:r>
            <a:r>
              <a:rPr lang="en-US" altLang="zh-CN" dirty="0"/>
              <a:t>magic</a:t>
            </a:r>
            <a:r>
              <a:rPr lang="zh-CN" altLang="en-US" dirty="0"/>
              <a:t>中的一个函数。结合题目描述中的“</a:t>
            </a:r>
            <a:r>
              <a:rPr lang="en-US" altLang="zh-CN" dirty="0"/>
              <a:t>I have hidden something</a:t>
            </a:r>
            <a:r>
              <a:rPr lang="zh-CN" altLang="en-US" dirty="0"/>
              <a:t>”，可以考虑用</a:t>
            </a:r>
            <a:r>
              <a:rPr lang="en-US" altLang="zh-CN" dirty="0"/>
              <a:t>dir</a:t>
            </a:r>
            <a:r>
              <a:rPr lang="zh-CN" altLang="en-US" dirty="0"/>
              <a:t>来查看</a:t>
            </a:r>
            <a:r>
              <a:rPr lang="en-US" altLang="zh-CN" dirty="0"/>
              <a:t>magic</a:t>
            </a:r>
            <a:r>
              <a:rPr lang="zh-CN" altLang="en-US" dirty="0"/>
              <a:t>包中的全部函数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可以发现</a:t>
            </a:r>
            <a:r>
              <a:rPr lang="en-US" altLang="zh-CN" dirty="0" err="1"/>
              <a:t>hidden_func</a:t>
            </a:r>
            <a:r>
              <a:rPr lang="zh-CN" altLang="en-US" dirty="0"/>
              <a:t>和</a:t>
            </a:r>
            <a:r>
              <a:rPr lang="en-US" altLang="zh-CN" dirty="0"/>
              <a:t>hidden_number_guess</a:t>
            </a:r>
          </a:p>
          <a:p>
            <a:endParaRPr lang="en-US" altLang="zh-CN" dirty="0"/>
          </a:p>
          <a:p>
            <a:r>
              <a:rPr lang="zh-CN" altLang="en-US" dirty="0"/>
              <a:t>先调用</a:t>
            </a:r>
            <a:r>
              <a:rPr lang="en-US" altLang="zh-CN" dirty="0"/>
              <a:t>hidden_func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CF66580-9160-4D73-ADF5-BAFB50C63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36" y="2702063"/>
            <a:ext cx="2758679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76928"/>
      </p:ext>
    </p:extLst>
  </p:cSld>
  <p:clrMapOvr>
    <a:masterClrMapping/>
  </p:clrMapOvr>
  <p:transition spd="slow" advClick="0" advTm="2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/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 panose="020B0502040204020203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 panose="020B0502040204020203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ED6AF-B781-4B82-83C8-37923B87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48" y="1432387"/>
            <a:ext cx="3871295" cy="19966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4822998-AFCA-455F-872C-A92D8A08CA80}"/>
              </a:ext>
            </a:extLst>
          </p:cNvPr>
          <p:cNvSpPr txBox="1"/>
          <p:nvPr/>
        </p:nvSpPr>
        <p:spPr>
          <a:xfrm>
            <a:off x="995264" y="4254759"/>
            <a:ext cx="51007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可以看到是猜数字，随便输入一个数字可以看到输出了一个字符串，可以考虑爆破这个六位数字，但是目前来说不是非常容易写代码来爆破，于是尝试调用一下其他函数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联想</a:t>
            </a:r>
            <a:r>
              <a:rPr lang="en-US" altLang="zh-CN" dirty="0"/>
              <a:t>And I will throw it to my check box</a:t>
            </a:r>
            <a:r>
              <a:rPr lang="zh-CN" altLang="en-US" dirty="0"/>
              <a:t>这句话，可以优先查看</a:t>
            </a:r>
            <a:r>
              <a:rPr lang="en-US" altLang="zh-CN" dirty="0"/>
              <a:t>magic.check_box()</a:t>
            </a:r>
            <a:r>
              <a:rPr lang="zh-CN" altLang="en-US" dirty="0"/>
              <a:t>这个函数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27DA76-807D-4B6D-819E-64D84F30B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943" y="2499279"/>
            <a:ext cx="3475021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96792"/>
      </p:ext>
    </p:extLst>
  </p:cSld>
  <p:clrMapOvr>
    <a:masterClrMapping/>
  </p:clrMapOvr>
  <p:transition spd="slow" advClick="0" advTm="2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/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 panose="020B0502040204020203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 panose="020B0502040204020203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1CC991-7A97-429B-9223-6C90957BD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45" y="1563385"/>
            <a:ext cx="5524979" cy="13259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945CC6-5323-4DA8-AAFC-B77C24B61186}"/>
              </a:ext>
            </a:extLst>
          </p:cNvPr>
          <p:cNvSpPr txBox="1"/>
          <p:nvPr/>
        </p:nvSpPr>
        <p:spPr>
          <a:xfrm>
            <a:off x="659363" y="3222171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需要传进去一个参数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F8FDC7-99B6-4F31-A758-F1B6D9E18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45" y="3850723"/>
            <a:ext cx="3292125" cy="4877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26C6D37-44C4-4852-9715-245990D5C098}"/>
              </a:ext>
            </a:extLst>
          </p:cNvPr>
          <p:cNvSpPr txBox="1"/>
          <p:nvPr/>
        </p:nvSpPr>
        <p:spPr>
          <a:xfrm>
            <a:off x="659363" y="4814596"/>
            <a:ext cx="4621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这里可以看到</a:t>
            </a:r>
            <a:r>
              <a:rPr lang="en-US" altLang="zh-CN" dirty="0" err="1"/>
              <a:t>check_box</a:t>
            </a:r>
            <a:r>
              <a:rPr lang="zh-CN" altLang="en-US" dirty="0"/>
              <a:t>函数的返回值是一个字符串，并且很大概率</a:t>
            </a:r>
            <a:r>
              <a:rPr lang="en-US" altLang="zh-CN" dirty="0"/>
              <a:t>hidden_func</a:t>
            </a:r>
            <a:r>
              <a:rPr lang="zh-CN" altLang="en-US" dirty="0"/>
              <a:t>里面猜数字一步调用的就是这个函数，于是尝试写脚本爆破</a:t>
            </a:r>
          </a:p>
        </p:txBody>
      </p:sp>
    </p:spTree>
    <p:extLst>
      <p:ext uri="{BB962C8B-B14F-4D97-AF65-F5344CB8AC3E}">
        <p14:creationId xmlns:p14="http://schemas.microsoft.com/office/powerpoint/2010/main" val="1592505224"/>
      </p:ext>
    </p:extLst>
  </p:cSld>
  <p:clrMapOvr>
    <a:masterClrMapping/>
  </p:clrMapOvr>
  <p:transition spd="slow" advClick="0" advTm="2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/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 panose="020B0502040204020203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 panose="020B0502040204020203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651A10-CE8C-4970-8AE3-A6FA6E19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4" y="1404030"/>
            <a:ext cx="5494496" cy="16613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C83D22-28AA-48BD-BE52-7CC2689E3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04" y="4024425"/>
            <a:ext cx="3650296" cy="23547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4D6C743-8E61-452A-B833-AB5CD621797B}"/>
              </a:ext>
            </a:extLst>
          </p:cNvPr>
          <p:cNvSpPr txBox="1"/>
          <p:nvPr/>
        </p:nvSpPr>
        <p:spPr>
          <a:xfrm>
            <a:off x="601504" y="3423335"/>
            <a:ext cx="568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爆破出来这个六位数字输入到程序中，可以得到</a:t>
            </a:r>
            <a:r>
              <a:rPr lang="en-US" altLang="zh-CN" dirty="0"/>
              <a:t>flag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482891"/>
      </p:ext>
    </p:extLst>
  </p:cSld>
  <p:clrMapOvr>
    <a:masterClrMapping/>
  </p:clrMapOvr>
  <p:transition spd="slow" advClick="0" advTm="2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/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 panose="020B0502040204020203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 panose="020B0502040204020203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6369E6-F6BF-415E-B3CB-FB7337BB5479}"/>
              </a:ext>
            </a:extLst>
          </p:cNvPr>
          <p:cNvSpPr txBox="1"/>
          <p:nvPr/>
        </p:nvSpPr>
        <p:spPr>
          <a:xfrm>
            <a:off x="3008630" y="2921635"/>
            <a:ext cx="61747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/>
                </a:solidFill>
                <a:uFillTx/>
                <a:latin typeface="思源黑体 CN" panose="020B0500000000000000" charset="-122"/>
                <a:ea typeface="思源黑体 CN" panose="020B0500000000000000" charset="-122"/>
              </a:rPr>
              <a:t>GIFT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B13B41-96FE-44F9-B220-34203898BDEC}"/>
              </a:ext>
            </a:extLst>
          </p:cNvPr>
          <p:cNvSpPr txBox="1"/>
          <p:nvPr/>
        </p:nvSpPr>
        <p:spPr>
          <a:xfrm>
            <a:off x="3722451" y="4221804"/>
            <a:ext cx="520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本题主要考点：</a:t>
            </a:r>
            <a:r>
              <a:rPr lang="en-US" altLang="zh-CN" dirty="0"/>
              <a:t>ida</a:t>
            </a:r>
            <a:r>
              <a:rPr lang="zh-CN" altLang="en-US" dirty="0"/>
              <a:t>基本使用（其实不用</a:t>
            </a:r>
            <a:r>
              <a:rPr lang="en-US" altLang="zh-CN" dirty="0"/>
              <a:t>ida</a:t>
            </a:r>
            <a:r>
              <a:rPr lang="zh-CN" altLang="en-US" dirty="0"/>
              <a:t>也能做）</a:t>
            </a:r>
          </a:p>
        </p:txBody>
      </p:sp>
    </p:spTree>
    <p:extLst>
      <p:ext uri="{BB962C8B-B14F-4D97-AF65-F5344CB8AC3E}">
        <p14:creationId xmlns:p14="http://schemas.microsoft.com/office/powerpoint/2010/main" val="2007569051"/>
      </p:ext>
    </p:extLst>
  </p:cSld>
  <p:clrMapOvr>
    <a:masterClrMapping/>
  </p:clrMapOvr>
  <p:transition spd="slow" advClick="0" advTm="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/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 panose="020B0502040204020203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 panose="020B0502040204020203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BB591-184D-417A-BE88-94A67065F32A}"/>
              </a:ext>
            </a:extLst>
          </p:cNvPr>
          <p:cNvSpPr txBox="1"/>
          <p:nvPr/>
        </p:nvSpPr>
        <p:spPr>
          <a:xfrm>
            <a:off x="719091" y="1305017"/>
            <a:ext cx="379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拖进</a:t>
            </a:r>
            <a:r>
              <a:rPr lang="en-US" altLang="zh-CN" dirty="0"/>
              <a:t>ida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6828E0-6823-48FE-BD85-D47E5A2D7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1" y="1938891"/>
            <a:ext cx="5334462" cy="37188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8E4DA6-9B21-40D0-9D10-72970101DC81}"/>
              </a:ext>
            </a:extLst>
          </p:cNvPr>
          <p:cNvSpPr txBox="1"/>
          <p:nvPr/>
        </p:nvSpPr>
        <p:spPr>
          <a:xfrm>
            <a:off x="7403976" y="2805344"/>
            <a:ext cx="2823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可以看到获取输入到</a:t>
            </a:r>
            <a:r>
              <a:rPr lang="en-US" altLang="zh-CN" dirty="0"/>
              <a:t>Str1</a:t>
            </a:r>
          </a:p>
          <a:p>
            <a:endParaRPr lang="en-US" altLang="zh-CN" dirty="0"/>
          </a:p>
          <a:p>
            <a:r>
              <a:rPr lang="zh-CN" altLang="en-US" dirty="0"/>
              <a:t>然后第</a:t>
            </a:r>
            <a:r>
              <a:rPr lang="en-US" altLang="zh-CN" dirty="0"/>
              <a:t>10</a:t>
            </a:r>
            <a:r>
              <a:rPr lang="zh-CN" altLang="en-US" dirty="0"/>
              <a:t>行有一个</a:t>
            </a:r>
            <a:r>
              <a:rPr lang="en-US" altLang="zh-CN" dirty="0"/>
              <a:t>check</a:t>
            </a:r>
          </a:p>
          <a:p>
            <a:endParaRPr lang="en-US" altLang="zh-CN" dirty="0"/>
          </a:p>
          <a:p>
            <a:r>
              <a:rPr lang="zh-CN" altLang="en-US" dirty="0"/>
              <a:t>双击进入函数</a:t>
            </a:r>
            <a:r>
              <a:rPr lang="en-US" altLang="zh-CN" dirty="0"/>
              <a:t>sub_401550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333132"/>
      </p:ext>
    </p:extLst>
  </p:cSld>
  <p:clrMapOvr>
    <a:masterClrMapping/>
  </p:clrMapOvr>
  <p:transition spd="slow" advClick="0" advTm="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/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 panose="020B0502040204020203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 panose="020B0502040204020203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1E3D26-224A-4503-A93E-9BE0D4B8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48" y="2640261"/>
            <a:ext cx="3063505" cy="15774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2371AA-A573-4486-A072-C53138E4C31F}"/>
              </a:ext>
            </a:extLst>
          </p:cNvPr>
          <p:cNvSpPr txBox="1"/>
          <p:nvPr/>
        </p:nvSpPr>
        <p:spPr>
          <a:xfrm>
            <a:off x="5539665" y="2974020"/>
            <a:ext cx="404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可以看到把</a:t>
            </a:r>
            <a:r>
              <a:rPr lang="en-US" altLang="zh-CN" dirty="0"/>
              <a:t>Str1</a:t>
            </a:r>
            <a:r>
              <a:rPr lang="zh-CN" altLang="en-US" dirty="0"/>
              <a:t>与</a:t>
            </a:r>
            <a:r>
              <a:rPr lang="en-US" altLang="zh-CN" dirty="0"/>
              <a:t>Str2</a:t>
            </a:r>
            <a:r>
              <a:rPr lang="zh-CN" altLang="en-US" dirty="0"/>
              <a:t>进行比较，双击</a:t>
            </a:r>
            <a:r>
              <a:rPr lang="en-US" altLang="zh-CN" dirty="0"/>
              <a:t>Str2</a:t>
            </a:r>
            <a:r>
              <a:rPr lang="zh-CN" altLang="en-US" dirty="0"/>
              <a:t>就可以看到</a:t>
            </a:r>
            <a:r>
              <a:rPr lang="en-US" altLang="zh-CN" dirty="0"/>
              <a:t>flag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820374"/>
      </p:ext>
    </p:extLst>
  </p:cSld>
  <p:clrMapOvr>
    <a:masterClrMapping/>
  </p:clrMapOvr>
  <p:transition spd="slow" advClick="0" advTm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354DFA-B2C1-437D-B59D-097322004175}"/>
              </a:ext>
            </a:extLst>
          </p:cNvPr>
          <p:cNvSpPr txBox="1"/>
          <p:nvPr/>
        </p:nvSpPr>
        <p:spPr>
          <a:xfrm>
            <a:off x="3828361" y="2767280"/>
            <a:ext cx="44072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/>
              <a:t>Asterion</a:t>
            </a:r>
            <a:endParaRPr lang="zh-CN" altLang="en-US" sz="8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5A2780-760D-48D9-A494-58563E0130E5}"/>
              </a:ext>
            </a:extLst>
          </p:cNvPr>
          <p:cNvSpPr txBox="1"/>
          <p:nvPr/>
        </p:nvSpPr>
        <p:spPr>
          <a:xfrm>
            <a:off x="3722451" y="4221804"/>
            <a:ext cx="451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本题主要考点： 典型逆向迷宫题</a:t>
            </a:r>
          </a:p>
        </p:txBody>
      </p:sp>
    </p:spTree>
  </p:cSld>
  <p:clrMapOvr>
    <a:masterClrMapping/>
  </p:clrMapOvr>
  <p:transition spd="slow" advClick="0" advTm="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26F051-277D-49EC-AE25-D8231C0285A0}"/>
              </a:ext>
            </a:extLst>
          </p:cNvPr>
          <p:cNvSpPr txBox="1"/>
          <p:nvPr/>
        </p:nvSpPr>
        <p:spPr>
          <a:xfrm>
            <a:off x="706876" y="1073797"/>
            <a:ext cx="4027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本题是一道非常经典的迷宫题，识别文件类型之后，直接拖入</a:t>
            </a:r>
            <a:r>
              <a:rPr lang="en-US" altLang="zh-CN" dirty="0"/>
              <a:t>IDA64</a:t>
            </a:r>
            <a:r>
              <a:rPr lang="zh-CN" altLang="en-US" dirty="0"/>
              <a:t>进行分析即可，首先我们进入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380702-93F4-482A-9E22-549746B63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77" y="1997127"/>
            <a:ext cx="5966298" cy="2624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A4B3D5F-D883-48E1-9535-0BF23DB9200A}"/>
              </a:ext>
            </a:extLst>
          </p:cNvPr>
          <p:cNvSpPr txBox="1"/>
          <p:nvPr/>
        </p:nvSpPr>
        <p:spPr>
          <a:xfrm>
            <a:off x="706876" y="4909226"/>
            <a:ext cx="6050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通过对</a:t>
            </a:r>
            <a:r>
              <a:rPr lang="en-US" altLang="zh-CN" dirty="0"/>
              <a:t>main</a:t>
            </a:r>
            <a:r>
              <a:rPr lang="zh-CN" altLang="en-US" dirty="0"/>
              <a:t>函数的分析，我们可知</a:t>
            </a:r>
            <a:r>
              <a:rPr lang="en-US" altLang="zh-CN" dirty="0"/>
              <a:t>byte_407970</a:t>
            </a:r>
            <a:r>
              <a:rPr lang="zh-CN" altLang="en-US" dirty="0"/>
              <a:t>即为我们的输入，通过对 </a:t>
            </a:r>
            <a:r>
              <a:rPr lang="en-US" altLang="zh-CN" dirty="0"/>
              <a:t>aS0000000000000[10 * dword_407034 + dword_407030] </a:t>
            </a:r>
            <a:r>
              <a:rPr lang="zh-CN" altLang="en-US" dirty="0"/>
              <a:t>的分析，我们可知这是一个</a:t>
            </a:r>
            <a:r>
              <a:rPr lang="en-US" altLang="zh-CN" dirty="0"/>
              <a:t>10</a:t>
            </a:r>
            <a:r>
              <a:rPr lang="zh-CN" altLang="en-US" dirty="0"/>
              <a:t>列的迷宫</a:t>
            </a:r>
            <a:r>
              <a:rPr lang="en-US" altLang="zh-CN" dirty="0"/>
              <a:t>map</a:t>
            </a:r>
            <a:r>
              <a:rPr lang="zh-CN" altLang="en-US" dirty="0"/>
              <a:t>，接下来跟进</a:t>
            </a:r>
            <a:r>
              <a:rPr lang="en-US" altLang="zh-CN" dirty="0"/>
              <a:t>sub_40158F</a:t>
            </a:r>
            <a:r>
              <a:rPr lang="zh-CN" altLang="en-US" dirty="0"/>
              <a:t>进行分析，得到题目的逻辑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1388243"/>
      </p:ext>
    </p:extLst>
  </p:cSld>
  <p:clrMapOvr>
    <a:masterClrMapping/>
  </p:clrMapOvr>
  <p:transition spd="slow" advClick="0" advTm="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7F90FC-3D7A-49C3-9794-C183C1375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2" y="1012242"/>
            <a:ext cx="4564415" cy="39123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30A31F3-2369-46A7-B660-CF7582C1ACE3}"/>
              </a:ext>
            </a:extLst>
          </p:cNvPr>
          <p:cNvSpPr txBox="1"/>
          <p:nvPr/>
        </p:nvSpPr>
        <p:spPr>
          <a:xfrm>
            <a:off x="677693" y="5309318"/>
            <a:ext cx="259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迷宫通过</a:t>
            </a:r>
            <a:r>
              <a:rPr lang="en-US" altLang="zh-CN" dirty="0"/>
              <a:t>awsd</a:t>
            </a:r>
            <a:r>
              <a:rPr lang="zh-CN" altLang="en-US" dirty="0"/>
              <a:t>来控制上下左右移动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2E4B27-E179-4ECD-8E11-BF5549E54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265" y="2703557"/>
            <a:ext cx="2913254" cy="306402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19A1DED-6759-4197-AD39-EFB97E81B247}"/>
              </a:ext>
            </a:extLst>
          </p:cNvPr>
          <p:cNvSpPr txBox="1"/>
          <p:nvPr/>
        </p:nvSpPr>
        <p:spPr>
          <a:xfrm>
            <a:off x="7006124" y="1374843"/>
            <a:ext cx="267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提取出迷宫的</a:t>
            </a:r>
            <a:r>
              <a:rPr lang="en-US" altLang="zh-CN" dirty="0"/>
              <a:t>map</a:t>
            </a:r>
            <a:r>
              <a:rPr lang="zh-CN" altLang="en-US" dirty="0"/>
              <a:t>，手动或者写脚本得出迷宫路线，路线即为</a:t>
            </a:r>
            <a:r>
              <a:rPr lang="en-US" altLang="zh-CN" dirty="0"/>
              <a:t>flag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990078"/>
      </p:ext>
    </p:extLst>
  </p:cSld>
  <p:clrMapOvr>
    <a:masterClrMapping/>
  </p:clrMapOvr>
  <p:transition spd="slow" advClick="0" advTm="2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BE7A52-FA87-4A86-918C-4EDBD752AAF2}"/>
              </a:ext>
            </a:extLst>
          </p:cNvPr>
          <p:cNvSpPr txBox="1"/>
          <p:nvPr/>
        </p:nvSpPr>
        <p:spPr>
          <a:xfrm>
            <a:off x="3866152" y="2832902"/>
            <a:ext cx="4677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/>
              <a:t>phantom</a:t>
            </a:r>
            <a:endParaRPr lang="zh-CN" altLang="en-US" sz="8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B3E587-E60F-40C9-A995-B21686751F32}"/>
              </a:ext>
            </a:extLst>
          </p:cNvPr>
          <p:cNvSpPr txBox="1"/>
          <p:nvPr/>
        </p:nvSpPr>
        <p:spPr>
          <a:xfrm>
            <a:off x="3572947" y="4696676"/>
            <a:ext cx="547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本题主要考点：</a:t>
            </a:r>
            <a:r>
              <a:rPr lang="en-US" altLang="zh-CN" dirty="0"/>
              <a:t>elf</a:t>
            </a:r>
            <a:r>
              <a:rPr lang="zh-CN" altLang="en-US" dirty="0"/>
              <a:t>文件逆向和</a:t>
            </a:r>
            <a:r>
              <a:rPr lang="en-US" altLang="zh-CN" dirty="0"/>
              <a:t>smc</a:t>
            </a:r>
            <a:r>
              <a:rPr lang="zh-CN" altLang="en-US" dirty="0"/>
              <a:t>技术的识别与处理</a:t>
            </a:r>
          </a:p>
        </p:txBody>
      </p:sp>
    </p:spTree>
    <p:extLst>
      <p:ext uri="{BB962C8B-B14F-4D97-AF65-F5344CB8AC3E}">
        <p14:creationId xmlns:p14="http://schemas.microsoft.com/office/powerpoint/2010/main" val="120399903"/>
      </p:ext>
    </p:extLst>
  </p:cSld>
  <p:clrMapOvr>
    <a:masterClrMapping/>
  </p:clrMapOvr>
  <p:transition spd="slow" advClick="0" advTm="2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474C0-88D4-4F95-A4C6-C8C72D173530}"/>
              </a:ext>
            </a:extLst>
          </p:cNvPr>
          <p:cNvSpPr txBox="1"/>
          <p:nvPr/>
        </p:nvSpPr>
        <p:spPr>
          <a:xfrm>
            <a:off x="8235656" y="304356"/>
            <a:ext cx="37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Stencil" panose="040409050D0802020404" pitchFamily="82" charset="0"/>
              </a:rPr>
              <a:t>R e v e r s e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B9B711-E29E-415A-9283-A5EEEAF7410D}"/>
              </a:ext>
            </a:extLst>
          </p:cNvPr>
          <p:cNvSpPr txBox="1"/>
          <p:nvPr/>
        </p:nvSpPr>
        <p:spPr>
          <a:xfrm>
            <a:off x="234838" y="304356"/>
            <a:ext cx="607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" dirty="0">
                <a:solidFill>
                  <a:schemeClr val="bg1">
                    <a:lumMod val="50000"/>
                  </a:schemeClr>
                </a:solidFill>
                <a:latin typeface="Segoe UI"/>
              </a:rPr>
              <a:t>&lt;&lt; - mssctf2021 - &gt;&gt;</a:t>
            </a:r>
            <a:endParaRPr lang="zh-CN" altLang="en-US" sz="4000" spc="-1" dirty="0">
              <a:solidFill>
                <a:schemeClr val="bg1">
                  <a:lumMod val="50000"/>
                </a:schemeClr>
              </a:solidFill>
              <a:latin typeface="Segoe U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06842F-8CA9-41A8-82EB-4520EC92029F}"/>
              </a:ext>
            </a:extLst>
          </p:cNvPr>
          <p:cNvSpPr txBox="1"/>
          <p:nvPr/>
        </p:nvSpPr>
        <p:spPr>
          <a:xfrm>
            <a:off x="428447" y="1073797"/>
            <a:ext cx="352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查明文件类型后拖入</a:t>
            </a:r>
            <a:r>
              <a:rPr lang="en-US" altLang="zh-CN" dirty="0"/>
              <a:t>IDA64</a:t>
            </a:r>
            <a:r>
              <a:rPr lang="zh-CN" altLang="en-US" dirty="0"/>
              <a:t>进行分析，首先进入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5B8AC6-E903-42F0-A720-06087711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47" y="1720128"/>
            <a:ext cx="5937477" cy="35003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E5CFF49-EE9E-4143-B6F0-9C8045AAE899}"/>
              </a:ext>
            </a:extLst>
          </p:cNvPr>
          <p:cNvSpPr txBox="1"/>
          <p:nvPr/>
        </p:nvSpPr>
        <p:spPr>
          <a:xfrm>
            <a:off x="428447" y="5405177"/>
            <a:ext cx="4319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首先看到的是简单的验证程序，但简单的跟进</a:t>
            </a:r>
            <a:r>
              <a:rPr lang="en-US" altLang="zh-CN" dirty="0"/>
              <a:t>sub_1185</a:t>
            </a:r>
            <a:r>
              <a:rPr lang="zh-CN" altLang="en-US" dirty="0"/>
              <a:t>函数进行分析便会得到错误的</a:t>
            </a:r>
            <a:r>
              <a:rPr lang="en-US" altLang="zh-CN" dirty="0" err="1"/>
              <a:t>fake_flag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D845380-2853-44C0-B520-FAB37150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315" y="1561677"/>
            <a:ext cx="3020428" cy="332449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2871BE7-53EE-4034-8D5C-B24F3891529D}"/>
              </a:ext>
            </a:extLst>
          </p:cNvPr>
          <p:cNvSpPr txBox="1"/>
          <p:nvPr/>
        </p:nvSpPr>
        <p:spPr>
          <a:xfrm>
            <a:off x="7853463" y="1192345"/>
            <a:ext cx="243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sub_1185</a:t>
            </a:r>
            <a:r>
              <a:rPr lang="zh-CN" altLang="en-US" dirty="0"/>
              <a:t>函数 ↓</a:t>
            </a:r>
          </a:p>
        </p:txBody>
      </p:sp>
    </p:spTree>
    <p:extLst>
      <p:ext uri="{BB962C8B-B14F-4D97-AF65-F5344CB8AC3E}">
        <p14:creationId xmlns:p14="http://schemas.microsoft.com/office/powerpoint/2010/main" val="1417951563"/>
      </p:ext>
    </p:extLst>
  </p:cSld>
  <p:clrMapOvr>
    <a:masterClrMapping/>
  </p:clrMapOvr>
  <p:transition spd="slow" advClick="0" advTm="2000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772</Words>
  <Application>Microsoft Office PowerPoint</Application>
  <PresentationFormat>宽屏</PresentationFormat>
  <Paragraphs>77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思源黑体 CN</vt:lpstr>
      <vt:lpstr>Arial</vt:lpstr>
      <vt:lpstr>Segoe UI</vt:lpstr>
      <vt:lpstr>Stencil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超然</dc:creator>
  <cp:lastModifiedBy>含 树</cp:lastModifiedBy>
  <cp:revision>67</cp:revision>
  <dcterms:created xsi:type="dcterms:W3CDTF">2021-10-15T13:54:51Z</dcterms:created>
  <dcterms:modified xsi:type="dcterms:W3CDTF">2021-10-16T08:39:19Z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