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97" r:id="rId5"/>
    <p:sldId id="298" r:id="rId6"/>
    <p:sldId id="261" r:id="rId7"/>
    <p:sldId id="259" r:id="rId8"/>
    <p:sldId id="260" r:id="rId9"/>
    <p:sldId id="263" r:id="rId10"/>
    <p:sldId id="267" r:id="rId11"/>
    <p:sldId id="265" r:id="rId12"/>
    <p:sldId id="266" r:id="rId13"/>
    <p:sldId id="268" r:id="rId14"/>
    <p:sldId id="290" r:id="rId15"/>
    <p:sldId id="291" r:id="rId16"/>
    <p:sldId id="296" r:id="rId17"/>
    <p:sldId id="269" r:id="rId18"/>
    <p:sldId id="270" r:id="rId19"/>
    <p:sldId id="271" r:id="rId20"/>
    <p:sldId id="272" r:id="rId21"/>
    <p:sldId id="280" r:id="rId22"/>
    <p:sldId id="274" r:id="rId23"/>
    <p:sldId id="275" r:id="rId24"/>
    <p:sldId id="292" r:id="rId25"/>
    <p:sldId id="277" r:id="rId26"/>
    <p:sldId id="293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>
      <p:cViewPr>
        <p:scale>
          <a:sx n="66" d="100"/>
          <a:sy n="66" d="100"/>
        </p:scale>
        <p:origin x="-1930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264" y="4365104"/>
            <a:ext cx="6172200" cy="1440160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Version File System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55679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Team 2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32656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Trees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4906888" cy="487375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Trees folder contains per file information of complete history info.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Let’s consider the following version tree of a file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227687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/path/.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/heads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652914" y="3932262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32240" y="335699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96336" y="314096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File1.head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96336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File2.head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2240" y="407707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479715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96336" y="45811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File3.head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997027"/>
            <a:ext cx="756084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2" y="260648"/>
            <a:ext cx="7813376" cy="864096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Trees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5936" y="2924944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/path/.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/trees/file1.tree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763689" y="3492971"/>
          <a:ext cx="7056785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3428"/>
                <a:gridCol w="1136736"/>
                <a:gridCol w="294033"/>
                <a:gridCol w="3296730"/>
                <a:gridCol w="570245"/>
                <a:gridCol w="498965"/>
                <a:gridCol w="926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Epoch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OBJ</a:t>
                      </a:r>
                      <a:r>
                        <a:rPr lang="en-US" sz="1000" baseline="0" dirty="0" smtClean="0"/>
                        <a:t> Hash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Tag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Diff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Parent</a:t>
                      </a:r>
                      <a:endParaRPr lang="en-IN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4" name="Freeform 73"/>
          <p:cNvSpPr/>
          <p:nvPr/>
        </p:nvSpPr>
        <p:spPr>
          <a:xfrm>
            <a:off x="8404931" y="4654085"/>
            <a:ext cx="607979" cy="1050588"/>
          </a:xfrm>
          <a:custGeom>
            <a:avLst/>
            <a:gdLst>
              <a:gd name="connsiteX0" fmla="*/ 0 w 607979"/>
              <a:gd name="connsiteY0" fmla="*/ 0 h 1050588"/>
              <a:gd name="connsiteX1" fmla="*/ 593387 w 607979"/>
              <a:gd name="connsiteY1" fmla="*/ 457200 h 1050588"/>
              <a:gd name="connsiteX2" fmla="*/ 87549 w 607979"/>
              <a:gd name="connsiteY2" fmla="*/ 1050588 h 10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979" h="1050588">
                <a:moveTo>
                  <a:pt x="0" y="0"/>
                </a:moveTo>
                <a:cubicBezTo>
                  <a:pt x="289398" y="141051"/>
                  <a:pt x="578796" y="282102"/>
                  <a:pt x="593387" y="457200"/>
                </a:cubicBezTo>
                <a:cubicBezTo>
                  <a:pt x="607979" y="632298"/>
                  <a:pt x="142672" y="976009"/>
                  <a:pt x="87549" y="1050588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8446906" y="5065845"/>
            <a:ext cx="301558" cy="379379"/>
          </a:xfrm>
          <a:custGeom>
            <a:avLst/>
            <a:gdLst>
              <a:gd name="connsiteX0" fmla="*/ 58366 w 301558"/>
              <a:gd name="connsiteY0" fmla="*/ 379379 h 379379"/>
              <a:gd name="connsiteX1" fmla="*/ 291830 w 301558"/>
              <a:gd name="connsiteY1" fmla="*/ 175098 h 379379"/>
              <a:gd name="connsiteX2" fmla="*/ 0 w 301558"/>
              <a:gd name="connsiteY2" fmla="*/ 0 h 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558" h="379379">
                <a:moveTo>
                  <a:pt x="58366" y="379379"/>
                </a:moveTo>
                <a:cubicBezTo>
                  <a:pt x="179962" y="308853"/>
                  <a:pt x="301558" y="238328"/>
                  <a:pt x="291830" y="175098"/>
                </a:cubicBezTo>
                <a:cubicBezTo>
                  <a:pt x="282102" y="111868"/>
                  <a:pt x="38911" y="1459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8518914" y="5785925"/>
            <a:ext cx="301558" cy="379379"/>
          </a:xfrm>
          <a:custGeom>
            <a:avLst/>
            <a:gdLst>
              <a:gd name="connsiteX0" fmla="*/ 58366 w 301558"/>
              <a:gd name="connsiteY0" fmla="*/ 379379 h 379379"/>
              <a:gd name="connsiteX1" fmla="*/ 291830 w 301558"/>
              <a:gd name="connsiteY1" fmla="*/ 175098 h 379379"/>
              <a:gd name="connsiteX2" fmla="*/ 0 w 301558"/>
              <a:gd name="connsiteY2" fmla="*/ 0 h 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558" h="379379">
                <a:moveTo>
                  <a:pt x="58366" y="379379"/>
                </a:moveTo>
                <a:cubicBezTo>
                  <a:pt x="179962" y="308853"/>
                  <a:pt x="301558" y="238328"/>
                  <a:pt x="291830" y="175098"/>
                </a:cubicBezTo>
                <a:cubicBezTo>
                  <a:pt x="282102" y="111868"/>
                  <a:pt x="38911" y="1459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8244408" y="4221088"/>
            <a:ext cx="301558" cy="379379"/>
          </a:xfrm>
          <a:custGeom>
            <a:avLst/>
            <a:gdLst>
              <a:gd name="connsiteX0" fmla="*/ 58366 w 301558"/>
              <a:gd name="connsiteY0" fmla="*/ 379379 h 379379"/>
              <a:gd name="connsiteX1" fmla="*/ 291830 w 301558"/>
              <a:gd name="connsiteY1" fmla="*/ 175098 h 379379"/>
              <a:gd name="connsiteX2" fmla="*/ 0 w 301558"/>
              <a:gd name="connsiteY2" fmla="*/ 0 h 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558" h="379379">
                <a:moveTo>
                  <a:pt x="58366" y="379379"/>
                </a:moveTo>
                <a:cubicBezTo>
                  <a:pt x="179962" y="308853"/>
                  <a:pt x="301558" y="238328"/>
                  <a:pt x="291830" y="175098"/>
                </a:cubicBezTo>
                <a:cubicBezTo>
                  <a:pt x="282102" y="111868"/>
                  <a:pt x="38911" y="1459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31640" y="1340768"/>
            <a:ext cx="2564118" cy="2017396"/>
            <a:chOff x="251520" y="2060848"/>
            <a:chExt cx="4393078" cy="3456384"/>
          </a:xfrm>
        </p:grpSpPr>
        <p:sp>
          <p:nvSpPr>
            <p:cNvPr id="80" name="Oval 79"/>
            <p:cNvSpPr/>
            <p:nvPr/>
          </p:nvSpPr>
          <p:spPr>
            <a:xfrm>
              <a:off x="2483768" y="206084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v1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691680" y="299695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v2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71600" y="393305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v3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51520" y="494116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v4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555776" y="393305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v5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419872" y="4869160"/>
              <a:ext cx="576064" cy="5760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v6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6" name="Straight Arrow Connector 85"/>
            <p:cNvCxnSpPr>
              <a:stCxn id="80" idx="3"/>
              <a:endCxn id="81" idx="7"/>
            </p:cNvCxnSpPr>
            <p:nvPr/>
          </p:nvCxnSpPr>
          <p:spPr>
            <a:xfrm rot="5400000">
              <a:off x="2111373" y="2624557"/>
              <a:ext cx="528766" cy="384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5400000">
              <a:off x="1403648" y="3573016"/>
              <a:ext cx="528766" cy="384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647565" y="4532769"/>
              <a:ext cx="588419" cy="3971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1" idx="5"/>
              <a:endCxn id="84" idx="1"/>
            </p:cNvCxnSpPr>
            <p:nvPr/>
          </p:nvCxnSpPr>
          <p:spPr>
            <a:xfrm rot="16200000" flipH="1">
              <a:off x="2147377" y="3524657"/>
              <a:ext cx="528766" cy="456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4" idx="5"/>
              <a:endCxn id="85" idx="1"/>
            </p:cNvCxnSpPr>
            <p:nvPr/>
          </p:nvCxnSpPr>
          <p:spPr>
            <a:xfrm rot="16200000" flipH="1">
              <a:off x="3011473" y="4460761"/>
              <a:ext cx="528766" cy="456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48820" y="3294554"/>
              <a:ext cx="2295778" cy="52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Commit/Branch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8485" y="2430960"/>
              <a:ext cx="1307842" cy="52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8261" y="3417924"/>
              <a:ext cx="1307842" cy="52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8373" y="4651630"/>
              <a:ext cx="1307842" cy="52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2414" y="4281518"/>
              <a:ext cx="1307842" cy="52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1187624" y="4084280"/>
          <a:ext cx="383704" cy="22250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IN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IN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IN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IN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IN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IN" sz="12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543818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Objects/</a:t>
            </a:r>
            <a:r>
              <a:rPr lang="en-US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Obj_md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68760"/>
            <a:ext cx="7498080" cy="480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Actual diff/files are kept in 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/objects in compressed format.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All junctions in the tree are complete files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Other nodes are kept as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Diffs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Let’s take a look at the sample version tree.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Objects/</a:t>
            </a:r>
            <a:r>
              <a:rPr lang="en-US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Obj_md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6781" y="2184881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/path/.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/trees/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obj_md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504652" y="2692509"/>
          <a:ext cx="545172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83572"/>
                <a:gridCol w="1368152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Hash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37" y="3274293"/>
            <a:ext cx="5019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Metadata: Overhead Profile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50872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contains a folder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md_data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which contains metadata profile( excess storage used 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 each version: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Timestamp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Filesize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Metadata Size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Ratio: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Filesize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Filesize+Metadata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Size)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is used to render a metadata profile of a file in History Analyzer User Interface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76672"/>
            <a:ext cx="7498080" cy="940966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Metadata: Overhead Profile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267" y="2760712"/>
            <a:ext cx="5572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28267" y="2068840"/>
          <a:ext cx="5400600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56184"/>
                <a:gridCol w="576064"/>
                <a:gridCol w="1728192"/>
                <a:gridCol w="1440160"/>
              </a:tblGrid>
              <a:tr h="568072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Epoch</a:t>
                      </a:r>
                      <a:endParaRPr lang="en-IN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Filesize</a:t>
                      </a:r>
                      <a:endParaRPr lang="en-IN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Metadata Size</a:t>
                      </a:r>
                      <a:endParaRPr lang="en-IN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Performance Ratio</a:t>
                      </a:r>
                      <a:endParaRPr lang="en-IN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Salient Features of Design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448" y="1652736"/>
            <a:ext cx="7498080" cy="480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MD5 Sum as object names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Avoids redundancy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 can be traversed using offsets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 need to load the complete tree for traversal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Distributed Metadata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Ensures smaller metadata for each file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Results in smaller lookup times and better time complexity</a:t>
            </a:r>
          </a:p>
          <a:p>
            <a:pPr lvl="1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Graphical Utilities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4478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native Graphical Interface developed in QT and works across all platforms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Users are more comfortable with a pictorial representation of versioning history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TortoiseSVN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GitK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are similar solutions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Target users for our product are much larger than Code Versioning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Strong need of simple and intuitive User Interface( away from Command Line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99802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Timeline Interface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447800"/>
            <a:ext cx="7498080" cy="480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Images speak a 1000 words!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29158"/>
          <a:stretch>
            <a:fillRect/>
          </a:stretch>
        </p:blipFill>
        <p:spPr bwMode="auto">
          <a:xfrm>
            <a:off x="217313" y="2348880"/>
            <a:ext cx="8531151" cy="396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156176" y="4509120"/>
            <a:ext cx="864096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2879812" y="2168860"/>
            <a:ext cx="360040" cy="561662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/>
          <p:cNvSpPr/>
          <p:nvPr/>
        </p:nvSpPr>
        <p:spPr>
          <a:xfrm rot="5400000">
            <a:off x="7308304" y="3645024"/>
            <a:ext cx="288032" cy="25922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951820" y="4617132"/>
            <a:ext cx="21602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59832" y="4509120"/>
            <a:ext cx="20882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History Analyzer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64" y="16288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Contents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484784"/>
            <a:ext cx="749808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Metadata Storage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Graphical Interface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Timeline Utility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History Analyzer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Disk Monitor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Versioning Operations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Commit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Checkout/Branch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Revert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Cleanup Version History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Benchmarking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08928" y="5661248"/>
            <a:ext cx="720080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Disk Monitor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64" y="1934170"/>
            <a:ext cx="8128000" cy="4375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498080" cy="864096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Versioning Operations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447800"/>
            <a:ext cx="7282056" cy="4800600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Commit – make a new version on top of present branch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Checkout – a previously stored file version 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Revert – to a previous saved version and delete not-required history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498080" cy="796950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Commit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447800"/>
            <a:ext cx="7272808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While working on a current HEAD, on a write, new version is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committed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Commit happens automatically on each save after a minimum time limit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Algorithm: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Read the parent as the present working HEAD from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file.head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Write to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file.tree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 new version with parent extracted above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Replace the present working HEAD with the new version created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Save the diff object to objects folder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Commit: Version tree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96549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04461" y="30689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4381" y="40050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64301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68557" y="4005064"/>
            <a:ext cx="576064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2653" y="4941168"/>
            <a:ext cx="576064" cy="5760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rot="5400000">
            <a:off x="3924154" y="2696565"/>
            <a:ext cx="528766" cy="3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216429" y="3645024"/>
            <a:ext cx="528766" cy="3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7"/>
          </p:cNvCxnSpPr>
          <p:nvPr/>
        </p:nvCxnSpPr>
        <p:spPr>
          <a:xfrm rot="5400000">
            <a:off x="2460346" y="4604777"/>
            <a:ext cx="588419" cy="39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 rot="16200000" flipH="1">
            <a:off x="3960158" y="3596665"/>
            <a:ext cx="528766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9" idx="1"/>
          </p:cNvCxnSpPr>
          <p:nvPr/>
        </p:nvCxnSpPr>
        <p:spPr>
          <a:xfrm rot="16200000" flipH="1">
            <a:off x="4824254" y="4532769"/>
            <a:ext cx="528766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60645" y="436510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Arrow Connector 24"/>
          <p:cNvCxnSpPr>
            <a:endCxn id="8" idx="6"/>
          </p:cNvCxnSpPr>
          <p:nvPr/>
        </p:nvCxnSpPr>
        <p:spPr>
          <a:xfrm rot="10800000">
            <a:off x="4944622" y="4293096"/>
            <a:ext cx="142757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44208" y="4077072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Diff(v5-v6) stored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56" y="288032"/>
            <a:ext cx="7467600" cy="836712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Version History: UI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98265"/>
            <a:ext cx="5305425" cy="2390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099" y="4077072"/>
            <a:ext cx="8385373" cy="2592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Commit: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file.tree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873" y="1908051"/>
            <a:ext cx="6372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0881" y="3852267"/>
            <a:ext cx="65055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48680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Commit: Heads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284984"/>
            <a:ext cx="2333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Commit: OBJ MD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9752" y="1916832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904ef23e0b8aeabb95913ddaf9639c9a 1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d7c35fcf18bbfbdb59c67370217d6a69 1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2769b2c6881d04061f028a6468d58d83 2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cb5691204a1c47f66c979a6617652278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3573016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904ef23e0b8aeabb95913ddaf9639c9a 1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d7c35fcf18bbfbdb59c67370217d6a69 1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2769b2c6881d04061f028a6468d58d83 2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cb5691204a1c47f66c979a6617652278 1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1d471ce57084582816939f01ddd33c34 1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Checkout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448" y="1447800"/>
            <a:ext cx="7317552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checkout you may see an old version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Generally a checkout is followed by a branching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 we save full file objects at all junctions, the algorithm for a checkout is as: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Lookup the HEAD offset in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file.tree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from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file.head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Traverse from the present HEAD to checkout location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Check for closest junction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Rollback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diffs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get the checkout version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Bash command: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lsver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&lt;version epoch&gt;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Interestingly for large branching situations, our algorithm will checkout very fast as it will roll back from nearest junction</a:t>
            </a:r>
          </a:p>
          <a:p>
            <a:pPr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498080" cy="864096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Checkout: Version Tree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25894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93846" y="39330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73966" y="2276872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97902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6014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06014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82078" y="4869160"/>
            <a:ext cx="4320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v8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57942" y="47971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v7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>
            <a:stCxn id="4" idx="5"/>
            <a:endCxn id="11" idx="1"/>
          </p:cNvCxnSpPr>
          <p:nvPr/>
        </p:nvCxnSpPr>
        <p:spPr>
          <a:xfrm rot="16200000" flipH="1">
            <a:off x="2830674" y="2033580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4"/>
            <a:endCxn id="13" idx="0"/>
          </p:cNvCxnSpPr>
          <p:nvPr/>
        </p:nvCxnSpPr>
        <p:spPr>
          <a:xfrm rot="16200000" flipH="1">
            <a:off x="3253986" y="2744924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7"/>
          </p:cNvCxnSpPr>
          <p:nvPr/>
        </p:nvCxnSpPr>
        <p:spPr>
          <a:xfrm rot="5400000">
            <a:off x="2794670" y="2780928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4"/>
            <a:endCxn id="14" idx="0"/>
          </p:cNvCxnSpPr>
          <p:nvPr/>
        </p:nvCxnSpPr>
        <p:spPr>
          <a:xfrm rot="5400000">
            <a:off x="3542018" y="382504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6" idx="7"/>
          </p:cNvCxnSpPr>
          <p:nvPr/>
        </p:nvCxnSpPr>
        <p:spPr>
          <a:xfrm rot="5400000">
            <a:off x="3154710" y="4445848"/>
            <a:ext cx="486584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5"/>
            <a:endCxn id="15" idx="0"/>
          </p:cNvCxnSpPr>
          <p:nvPr/>
        </p:nvCxnSpPr>
        <p:spPr>
          <a:xfrm rot="16200000" flipH="1">
            <a:off x="3838786" y="4409844"/>
            <a:ext cx="495320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</p:cNvCxnSpPr>
          <p:nvPr/>
        </p:nvCxnSpPr>
        <p:spPr>
          <a:xfrm rot="5400000">
            <a:off x="2214238" y="3649392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2569910" y="2492896"/>
            <a:ext cx="1944216" cy="3240360"/>
          </a:xfrm>
          <a:prstGeom prst="arc">
            <a:avLst>
              <a:gd name="adj1" fmla="val 16200000"/>
              <a:gd name="adj2" fmla="val 247968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Left Arrow 62"/>
          <p:cNvSpPr/>
          <p:nvPr/>
        </p:nvSpPr>
        <p:spPr>
          <a:xfrm rot="10800000">
            <a:off x="4730150" y="3212976"/>
            <a:ext cx="172819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90390" y="306896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v8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v6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v5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v2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74166" y="2204864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Closest junction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Arc 89"/>
          <p:cNvSpPr/>
          <p:nvPr/>
        </p:nvSpPr>
        <p:spPr>
          <a:xfrm rot="9610213">
            <a:off x="3837012" y="3194484"/>
            <a:ext cx="3874508" cy="930566"/>
          </a:xfrm>
          <a:prstGeom prst="arc">
            <a:avLst>
              <a:gd name="adj1" fmla="val 11387554"/>
              <a:gd name="adj2" fmla="val 21565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Introduction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versioning file system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is any computer file system which allows a computer file to exist in several versions at the same time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Kernel level interception of file operations delivers ubiquity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Intuitive timeline GUI hooked to file explorer which makes it usable by laymen unfamiliar with command line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Branching to give a complete versioning system functionality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Better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multi user support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due to branching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4" y="471810"/>
            <a:ext cx="7498080" cy="796950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Revert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44780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this operation one may delete history and roll back to a previous version in my working branch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Algorithm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Extract working HEAD offset in tree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Traverse from the present HEAD to revert location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Delete all objects until the first junction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Do a checkout from the first junction to the revert location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Bash Command: revert &lt;version epoch&gt;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1475656" y="446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608" y="22768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23728" y="620688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47664" y="15567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555776" y="15567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5776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31840" y="3212976"/>
            <a:ext cx="4320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v8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07704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v7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Arrow Connector 26"/>
          <p:cNvCxnSpPr>
            <a:stCxn id="19" idx="5"/>
            <a:endCxn id="21" idx="1"/>
          </p:cNvCxnSpPr>
          <p:nvPr/>
        </p:nvCxnSpPr>
        <p:spPr>
          <a:xfrm rot="16200000" flipH="1">
            <a:off x="1880436" y="377396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23" idx="0"/>
          </p:cNvCxnSpPr>
          <p:nvPr/>
        </p:nvCxnSpPr>
        <p:spPr>
          <a:xfrm rot="16200000" flipH="1">
            <a:off x="2303748" y="108874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4"/>
            <a:endCxn id="22" idx="7"/>
          </p:cNvCxnSpPr>
          <p:nvPr/>
        </p:nvCxnSpPr>
        <p:spPr>
          <a:xfrm rot="5400000">
            <a:off x="1844432" y="1124744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4"/>
            <a:endCxn id="24" idx="0"/>
          </p:cNvCxnSpPr>
          <p:nvPr/>
        </p:nvCxnSpPr>
        <p:spPr>
          <a:xfrm rot="5400000">
            <a:off x="2591780" y="21688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7"/>
          </p:cNvCxnSpPr>
          <p:nvPr/>
        </p:nvCxnSpPr>
        <p:spPr>
          <a:xfrm rot="5400000">
            <a:off x="2204472" y="2789664"/>
            <a:ext cx="486584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5" idx="0"/>
          </p:cNvCxnSpPr>
          <p:nvPr/>
        </p:nvCxnSpPr>
        <p:spPr>
          <a:xfrm rot="16200000" flipH="1">
            <a:off x="2888548" y="2753660"/>
            <a:ext cx="495320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</p:cNvCxnSpPr>
          <p:nvPr/>
        </p:nvCxnSpPr>
        <p:spPr>
          <a:xfrm rot="5400000">
            <a:off x="1264000" y="1993208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691680" y="836712"/>
            <a:ext cx="1944216" cy="3240360"/>
          </a:xfrm>
          <a:prstGeom prst="arc">
            <a:avLst>
              <a:gd name="adj1" fmla="val 16200000"/>
              <a:gd name="adj2" fmla="val 247968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48264" y="1166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516216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96336" y="692696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20272" y="16288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28384" y="16288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028384" y="2420888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604448" y="3284984"/>
            <a:ext cx="4320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v8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80312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v7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8" name="Straight Arrow Connector 47"/>
          <p:cNvCxnSpPr>
            <a:stCxn id="40" idx="5"/>
            <a:endCxn id="42" idx="1"/>
          </p:cNvCxnSpPr>
          <p:nvPr/>
        </p:nvCxnSpPr>
        <p:spPr>
          <a:xfrm rot="16200000" flipH="1">
            <a:off x="7353044" y="449404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 rot="16200000" flipH="1">
            <a:off x="7776356" y="116074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43" idx="7"/>
          </p:cNvCxnSpPr>
          <p:nvPr/>
        </p:nvCxnSpPr>
        <p:spPr>
          <a:xfrm rot="5400000">
            <a:off x="7317040" y="1196752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5" idx="0"/>
          </p:cNvCxnSpPr>
          <p:nvPr/>
        </p:nvCxnSpPr>
        <p:spPr>
          <a:xfrm rot="5400000">
            <a:off x="8064388" y="224086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7" idx="7"/>
          </p:cNvCxnSpPr>
          <p:nvPr/>
        </p:nvCxnSpPr>
        <p:spPr>
          <a:xfrm rot="5400000">
            <a:off x="7677080" y="2861672"/>
            <a:ext cx="486584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</p:cNvCxnSpPr>
          <p:nvPr/>
        </p:nvCxnSpPr>
        <p:spPr>
          <a:xfrm rot="5400000">
            <a:off x="6736608" y="2065216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7"/>
            <a:endCxn id="46" idx="3"/>
          </p:cNvCxnSpPr>
          <p:nvPr/>
        </p:nvCxnSpPr>
        <p:spPr>
          <a:xfrm rot="16200000" flipH="1" flipV="1">
            <a:off x="8667720" y="3348256"/>
            <a:ext cx="305504" cy="30550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6" idx="1"/>
            <a:endCxn id="46" idx="5"/>
          </p:cNvCxnSpPr>
          <p:nvPr/>
        </p:nvCxnSpPr>
        <p:spPr>
          <a:xfrm rot="16200000" flipH="1">
            <a:off x="8667720" y="3348256"/>
            <a:ext cx="305504" cy="30550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404356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72308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052428" y="3789040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476364" y="47251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484476" y="47251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484476" y="5517232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836404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v7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Arrow Connector 88"/>
          <p:cNvCxnSpPr>
            <a:stCxn id="81" idx="5"/>
            <a:endCxn id="83" idx="1"/>
          </p:cNvCxnSpPr>
          <p:nvPr/>
        </p:nvCxnSpPr>
        <p:spPr>
          <a:xfrm rot="16200000" flipH="1">
            <a:off x="4809136" y="3545748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4"/>
            <a:endCxn id="85" idx="0"/>
          </p:cNvCxnSpPr>
          <p:nvPr/>
        </p:nvCxnSpPr>
        <p:spPr>
          <a:xfrm rot="16200000" flipH="1">
            <a:off x="5232448" y="4257092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4"/>
            <a:endCxn id="84" idx="7"/>
          </p:cNvCxnSpPr>
          <p:nvPr/>
        </p:nvCxnSpPr>
        <p:spPr>
          <a:xfrm rot="5400000">
            <a:off x="4773132" y="4293096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4"/>
            <a:endCxn id="86" idx="0"/>
          </p:cNvCxnSpPr>
          <p:nvPr/>
        </p:nvCxnSpPr>
        <p:spPr>
          <a:xfrm rot="5400000">
            <a:off x="5520480" y="533721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3"/>
            <a:endCxn id="88" idx="7"/>
          </p:cNvCxnSpPr>
          <p:nvPr/>
        </p:nvCxnSpPr>
        <p:spPr>
          <a:xfrm rot="5400000">
            <a:off x="5133172" y="5958016"/>
            <a:ext cx="486584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3"/>
          </p:cNvCxnSpPr>
          <p:nvPr/>
        </p:nvCxnSpPr>
        <p:spPr>
          <a:xfrm rot="5400000">
            <a:off x="4192700" y="5161560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>
            <a:off x="4764396" y="3933056"/>
            <a:ext cx="1440160" cy="1872208"/>
          </a:xfrm>
          <a:prstGeom prst="arc">
            <a:avLst>
              <a:gd name="adj1" fmla="val 16200000"/>
              <a:gd name="adj2" fmla="val 355417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04556" y="5157192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Checkout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4572000" y="1340768"/>
            <a:ext cx="15121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 rot="7931888">
            <a:off x="6108358" y="4169690"/>
            <a:ext cx="15121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63888" y="1628800"/>
            <a:ext cx="79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Revert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99802"/>
            <a:ext cx="7498080" cy="796950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Branch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447800"/>
            <a:ext cx="7498080" cy="480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 is an implicit combination of a checkout AND revert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typical workflow is: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Check out to an old version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Commit a new version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Let’s see a representation</a:t>
            </a:r>
          </a:p>
          <a:p>
            <a:pPr lvl="1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971600" y="2276872"/>
            <a:ext cx="1872208" cy="381642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75656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4797152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23728" y="3140968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47664" y="40770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 rot="16200000" flipH="1">
            <a:off x="1880436" y="2897676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7"/>
          </p:cNvCxnSpPr>
          <p:nvPr/>
        </p:nvCxnSpPr>
        <p:spPr>
          <a:xfrm rot="5400000">
            <a:off x="1844432" y="3645024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rot="5400000">
            <a:off x="1264000" y="4513488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23928" y="47251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04048" y="3068960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27984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21" idx="5"/>
            <a:endCxn id="23" idx="1"/>
          </p:cNvCxnSpPr>
          <p:nvPr/>
        </p:nvCxnSpPr>
        <p:spPr>
          <a:xfrm rot="16200000" flipH="1">
            <a:off x="4760756" y="2825668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4" idx="7"/>
          </p:cNvCxnSpPr>
          <p:nvPr/>
        </p:nvCxnSpPr>
        <p:spPr>
          <a:xfrm rot="5400000">
            <a:off x="4724752" y="3573016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</p:cNvCxnSpPr>
          <p:nvPr/>
        </p:nvCxnSpPr>
        <p:spPr>
          <a:xfrm rot="5400000">
            <a:off x="4144320" y="4441480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380312" y="25556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48264" y="47878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28384" y="3131676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52320" y="40677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60432" y="4067780"/>
            <a:ext cx="432048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Straight Arrow Connector 34"/>
          <p:cNvCxnSpPr>
            <a:stCxn id="30" idx="5"/>
            <a:endCxn id="32" idx="1"/>
          </p:cNvCxnSpPr>
          <p:nvPr/>
        </p:nvCxnSpPr>
        <p:spPr>
          <a:xfrm rot="16200000" flipH="1">
            <a:off x="7785092" y="2888384"/>
            <a:ext cx="270560" cy="34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34" idx="0"/>
          </p:cNvCxnSpPr>
          <p:nvPr/>
        </p:nvCxnSpPr>
        <p:spPr>
          <a:xfrm rot="16200000" flipH="1">
            <a:off x="8208404" y="359972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4"/>
            <a:endCxn id="33" idx="7"/>
          </p:cNvCxnSpPr>
          <p:nvPr/>
        </p:nvCxnSpPr>
        <p:spPr>
          <a:xfrm rot="5400000">
            <a:off x="7749088" y="3635732"/>
            <a:ext cx="567328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</p:cNvCxnSpPr>
          <p:nvPr/>
        </p:nvCxnSpPr>
        <p:spPr>
          <a:xfrm rot="5400000">
            <a:off x="7168656" y="4504196"/>
            <a:ext cx="414576" cy="27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331640" y="346646"/>
            <a:ext cx="7498080" cy="850106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Branch: Checkout and Commit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1" name="Striped Right Arrow 40"/>
          <p:cNvSpPr/>
          <p:nvPr/>
        </p:nvSpPr>
        <p:spPr>
          <a:xfrm>
            <a:off x="2915816" y="3429000"/>
            <a:ext cx="1080120" cy="216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Arc 41"/>
          <p:cNvSpPr/>
          <p:nvPr/>
        </p:nvSpPr>
        <p:spPr>
          <a:xfrm rot="13747347">
            <a:off x="1356461" y="3095504"/>
            <a:ext cx="1430866" cy="2143716"/>
          </a:xfrm>
          <a:prstGeom prst="arc">
            <a:avLst>
              <a:gd name="adj1" fmla="val 16642390"/>
              <a:gd name="adj2" fmla="val 2767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Striped Right Arrow 42"/>
          <p:cNvSpPr/>
          <p:nvPr/>
        </p:nvSpPr>
        <p:spPr>
          <a:xfrm>
            <a:off x="6012160" y="3429000"/>
            <a:ext cx="1080120" cy="216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1187624" y="530120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1600" y="5589240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Working 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8604448" y="4571836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77790" y="4859868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New 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344816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Cleanup Version History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24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user may store various versions, without really using the history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Essential to cleanup not-so-essential versioning history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Measures possible: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Delete very old versions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Remove very small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diffs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What about time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Also how much to clean ?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Measure used: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#diff /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t, where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 is version time difference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1810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Cleanup Algorithm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340768"/>
            <a:ext cx="749808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Version Importance: Vi = #diff /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Disk Efficiency(E):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Filesize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Filesize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+ Meta)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Algorithm: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Input: file, threshold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do while E&lt;threshold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Create for the file versions Vi and sort them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Merge/Delete version of least Vi and recalculate 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Note: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We do not cleanup junctions and tagged versions because they inflict importance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76" y="399802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Performance Analysis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08" y="1447800"/>
            <a:ext cx="749808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Performance depends on: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No. of versions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Diff b/w versions [ diff size ]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Degree of branching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General user behaviors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Less and long branches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Small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Diffs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between consecutive writes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We optimize and show our performance for the general user behavior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Small files (0-250 KB) ,  5 % branching, 10 % diff, 50 nodes</a:t>
            </a:r>
          </a:p>
          <a:p>
            <a:pPr lvl="1"/>
            <a:r>
              <a:rPr lang="en-US" dirty="0" smtClean="0">
                <a:latin typeface="Andalus" pitchFamily="18" charset="-78"/>
                <a:cs typeface="Andalus" pitchFamily="18" charset="-78"/>
              </a:rPr>
              <a:t>Large files (1-5     MB) , 5 % branching, 10 % diff, 25 nodes</a:t>
            </a:r>
          </a:p>
          <a:p>
            <a:pPr lvl="1"/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92" y="543818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Use Scenarios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132856"/>
          <a:ext cx="7272808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46742"/>
                <a:gridCol w="2068989"/>
                <a:gridCol w="2257077"/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Small Files[ 50 ]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Large Files[ 25 ]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Optimal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Metadata Size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296 KB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3.4 MB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Final Version Size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456KB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4.944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Metadata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1300KB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18.704MB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Checkout Junction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0.550 sec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0.315 sec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Checkout Non Junction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0.678 sec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1.468 sec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Metadata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After Cleanup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673KB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10.21MB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940966"/>
          </a:xfrm>
          <a:ln/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External Integration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556792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File System in User Space – FUSE is used to intercept System Kernel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calls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Due to integration at Virtual File System, all higher level applications like Bash, File Explorers and Application Programs work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inherently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Versioning Metadata is “perfectly” invisible anywhere over Virtual File System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Versioning operations like Snapshot reduce to copy command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FUSE integrates with ext2, JFS, NTFS and even ISO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04664"/>
            <a:ext cx="7498080" cy="1012974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FUSE Architecture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7" descr="500px-FUSE_structur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628800"/>
            <a:ext cx="6480720" cy="491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7596336" y="5301208"/>
            <a:ext cx="115212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91680" y="5445224"/>
            <a:ext cx="115212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86895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Representing History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56792"/>
            <a:ext cx="6912768" cy="9647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Versioning history is best represented as a tree. Let’s see some of the ops.</a:t>
            </a:r>
          </a:p>
        </p:txBody>
      </p:sp>
      <p:sp>
        <p:nvSpPr>
          <p:cNvPr id="4" name="Oval 3"/>
          <p:cNvSpPr/>
          <p:nvPr/>
        </p:nvSpPr>
        <p:spPr>
          <a:xfrm>
            <a:off x="5592693" y="26369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v1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00605" y="357301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v2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80525" y="4509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v3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60445" y="5517232"/>
            <a:ext cx="576064" cy="57606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v4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64701" y="4509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v5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528797" y="5445224"/>
            <a:ext cx="576064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v6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rot="5400000">
            <a:off x="5220298" y="3200621"/>
            <a:ext cx="528766" cy="3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512573" y="4149080"/>
            <a:ext cx="528766" cy="3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rot="5400000">
            <a:off x="3756490" y="5108833"/>
            <a:ext cx="588419" cy="39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8" idx="1"/>
          </p:cNvCxnSpPr>
          <p:nvPr/>
        </p:nvCxnSpPr>
        <p:spPr>
          <a:xfrm rot="16200000" flipH="1">
            <a:off x="5256302" y="4100721"/>
            <a:ext cx="528766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0" idx="1"/>
          </p:cNvCxnSpPr>
          <p:nvPr/>
        </p:nvCxnSpPr>
        <p:spPr>
          <a:xfrm rot="16200000" flipH="1">
            <a:off x="6120398" y="5036825"/>
            <a:ext cx="528766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4701" y="4005064"/>
            <a:ext cx="133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Commit/Branch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4581" y="306896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0485" y="407707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2533" y="530120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789" y="486916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 rot="18836613">
            <a:off x="2793611" y="3819230"/>
            <a:ext cx="2520280" cy="1496932"/>
          </a:xfrm>
          <a:prstGeom prst="arc">
            <a:avLst>
              <a:gd name="adj1" fmla="val 999464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6349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Checkout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7164288" y="5589240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96336" y="5445224"/>
            <a:ext cx="97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Working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843808" y="566124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5517232"/>
            <a:ext cx="83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Branch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128792" cy="854968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4906888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Metadata is stored in each folder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, marked as .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ver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has 4 folders and a file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Heads – stores the information about Branch Heads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Trees – Information about File History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Objects – File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diffs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kept in compressed format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Md_data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-- Overhead Profile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Obj_md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– Metadata about objects folder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/path/hello/.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860032" y="4220294"/>
            <a:ext cx="37444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32240" y="2852936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96336" y="263691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heads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96336" y="335699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trees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2240" y="3573016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4293096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9633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objects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32240" y="5661248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ocument 17"/>
          <p:cNvSpPr/>
          <p:nvPr/>
        </p:nvSpPr>
        <p:spPr>
          <a:xfrm>
            <a:off x="7596336" y="5445224"/>
            <a:ext cx="1152128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Obj_md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2240" y="493958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96336" y="472514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md_data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498080" cy="796950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heads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61256" y="1600200"/>
            <a:ext cx="4906888" cy="487375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Heads folder contains per file information about the working heads.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First line is the present working HEAD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Rest line contain list of all possible HEADS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263691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/path/.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/heads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652914" y="4292302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32240" y="371703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96336" y="35010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File1.head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96336" y="422108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File2.head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2240" y="443711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515719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96336" y="494116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File3.head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467600" cy="850106"/>
          </a:xfr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Metadata Storage: Heads</a:t>
            </a:r>
            <a:endParaRPr lang="en-IN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7967" y="1412776"/>
            <a:ext cx="3859695" cy="3456384"/>
            <a:chOff x="251520" y="2060848"/>
            <a:chExt cx="3859695" cy="3456384"/>
          </a:xfrm>
        </p:grpSpPr>
        <p:sp>
          <p:nvSpPr>
            <p:cNvPr id="4" name="Oval 3"/>
            <p:cNvSpPr/>
            <p:nvPr/>
          </p:nvSpPr>
          <p:spPr>
            <a:xfrm>
              <a:off x="2483768" y="206084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v1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91680" y="299695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v2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1600" y="393305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v3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1520" y="494116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v4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55776" y="393305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v5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4869160"/>
              <a:ext cx="576064" cy="5760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v6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7"/>
            </p:cNvCxnSpPr>
            <p:nvPr/>
          </p:nvCxnSpPr>
          <p:spPr>
            <a:xfrm rot="5400000">
              <a:off x="2111373" y="2624557"/>
              <a:ext cx="528766" cy="384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1403648" y="3573016"/>
              <a:ext cx="528766" cy="384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647565" y="4532769"/>
              <a:ext cx="588419" cy="3971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5"/>
              <a:endCxn id="8" idx="1"/>
            </p:cNvCxnSpPr>
            <p:nvPr/>
          </p:nvCxnSpPr>
          <p:spPr>
            <a:xfrm rot="16200000" flipH="1">
              <a:off x="2147377" y="3524657"/>
              <a:ext cx="528766" cy="456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9" idx="1"/>
            </p:cNvCxnSpPr>
            <p:nvPr/>
          </p:nvCxnSpPr>
          <p:spPr>
            <a:xfrm rot="16200000" flipH="1">
              <a:off x="3011473" y="4460761"/>
              <a:ext cx="528766" cy="456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55776" y="3429000"/>
              <a:ext cx="1339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Commit/Branch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5656" y="2492896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560" y="3501008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3608" y="4725144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7864" y="4293096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Commit</a:t>
              </a:r>
              <a:endParaRPr lang="en-IN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784" y="5328245"/>
            <a:ext cx="4066034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7394" y="6237312"/>
          <a:ext cx="36004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64296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Curved Right Arrow 26"/>
          <p:cNvSpPr/>
          <p:nvPr/>
        </p:nvSpPr>
        <p:spPr>
          <a:xfrm rot="20891257">
            <a:off x="2021289" y="4691766"/>
            <a:ext cx="504056" cy="1224136"/>
          </a:xfrm>
          <a:prstGeom prst="curvedRightArrow">
            <a:avLst>
              <a:gd name="adj1" fmla="val 1151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853658" y="4581128"/>
            <a:ext cx="70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133578" y="530120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853658" y="544522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53658" y="602128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Arrow 54"/>
          <p:cNvSpPr/>
          <p:nvPr/>
        </p:nvSpPr>
        <p:spPr>
          <a:xfrm>
            <a:off x="6005786" y="5373216"/>
            <a:ext cx="64807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1850" y="5291916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Present working head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485</TotalTime>
  <Words>1234</Words>
  <Application>Microsoft Office PowerPoint</Application>
  <PresentationFormat>On-screen Show (4:3)</PresentationFormat>
  <Paragraphs>325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Solstice</vt:lpstr>
      <vt:lpstr>Version File System</vt:lpstr>
      <vt:lpstr>Contents</vt:lpstr>
      <vt:lpstr>Introduction</vt:lpstr>
      <vt:lpstr>External Integration</vt:lpstr>
      <vt:lpstr>FUSE Architecture</vt:lpstr>
      <vt:lpstr>Representing History</vt:lpstr>
      <vt:lpstr>Metadata Storage</vt:lpstr>
      <vt:lpstr>Metadata Storage: heads</vt:lpstr>
      <vt:lpstr>Metadata Storage: Heads</vt:lpstr>
      <vt:lpstr>Metadata Storage: Trees</vt:lpstr>
      <vt:lpstr>Metadata Storage: Trees</vt:lpstr>
      <vt:lpstr>Metadata Storage: Objects/Obj_md</vt:lpstr>
      <vt:lpstr>Metadata Storage: Objects/Obj_md</vt:lpstr>
      <vt:lpstr>Metadata: Overhead Profile</vt:lpstr>
      <vt:lpstr>Metadata: Overhead Profile</vt:lpstr>
      <vt:lpstr>Salient Features of Design</vt:lpstr>
      <vt:lpstr>Graphical Utilities</vt:lpstr>
      <vt:lpstr>Timeline Interface</vt:lpstr>
      <vt:lpstr>History Analyzer</vt:lpstr>
      <vt:lpstr>Disk Monitor</vt:lpstr>
      <vt:lpstr>Versioning Operations</vt:lpstr>
      <vt:lpstr>Commit</vt:lpstr>
      <vt:lpstr>Commit: Version tree</vt:lpstr>
      <vt:lpstr>Version History: UI</vt:lpstr>
      <vt:lpstr>Commit: file.tree</vt:lpstr>
      <vt:lpstr>Commit: Heads</vt:lpstr>
      <vt:lpstr>Commit: OBJ MD</vt:lpstr>
      <vt:lpstr>Checkout</vt:lpstr>
      <vt:lpstr>Checkout: Version Tree</vt:lpstr>
      <vt:lpstr>Revert</vt:lpstr>
      <vt:lpstr>Slide 31</vt:lpstr>
      <vt:lpstr>Branch</vt:lpstr>
      <vt:lpstr>Branch: Checkout and Commit</vt:lpstr>
      <vt:lpstr>Cleanup Version History</vt:lpstr>
      <vt:lpstr>Cleanup Algorithm</vt:lpstr>
      <vt:lpstr>Performance Analysis</vt:lpstr>
      <vt:lpstr>Use Scenarios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File System</dc:title>
  <dc:creator>Administrator</dc:creator>
  <cp:lastModifiedBy>Administrator</cp:lastModifiedBy>
  <cp:revision>195</cp:revision>
  <dcterms:created xsi:type="dcterms:W3CDTF">2011-03-21T03:15:50Z</dcterms:created>
  <dcterms:modified xsi:type="dcterms:W3CDTF">2011-03-21T11:31:54Z</dcterms:modified>
</cp:coreProperties>
</file>