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icrosoft YaHei"/>
      </a:defRPr>
    </a:lvl1pPr>
    <a:lvl2pPr indent="228600" latinLnBrk="0">
      <a:defRPr sz="1200">
        <a:latin typeface="+mn-lt"/>
        <a:ea typeface="+mn-ea"/>
        <a:cs typeface="+mn-cs"/>
        <a:sym typeface="Microsoft YaHei"/>
      </a:defRPr>
    </a:lvl2pPr>
    <a:lvl3pPr indent="457200" latinLnBrk="0">
      <a:defRPr sz="1200">
        <a:latin typeface="+mn-lt"/>
        <a:ea typeface="+mn-ea"/>
        <a:cs typeface="+mn-cs"/>
        <a:sym typeface="Microsoft YaHei"/>
      </a:defRPr>
    </a:lvl3pPr>
    <a:lvl4pPr indent="685800" latinLnBrk="0">
      <a:defRPr sz="1200">
        <a:latin typeface="+mn-lt"/>
        <a:ea typeface="+mn-ea"/>
        <a:cs typeface="+mn-cs"/>
        <a:sym typeface="Microsoft YaHei"/>
      </a:defRPr>
    </a:lvl4pPr>
    <a:lvl5pPr indent="914400" latinLnBrk="0">
      <a:defRPr sz="1200">
        <a:latin typeface="+mn-lt"/>
        <a:ea typeface="+mn-ea"/>
        <a:cs typeface="+mn-cs"/>
        <a:sym typeface="Microsoft YaHei"/>
      </a:defRPr>
    </a:lvl5pPr>
    <a:lvl6pPr indent="1143000" latinLnBrk="0">
      <a:defRPr sz="1200">
        <a:latin typeface="+mn-lt"/>
        <a:ea typeface="+mn-ea"/>
        <a:cs typeface="+mn-cs"/>
        <a:sym typeface="Microsoft YaHei"/>
      </a:defRPr>
    </a:lvl6pPr>
    <a:lvl7pPr indent="1371600" latinLnBrk="0">
      <a:defRPr sz="1200">
        <a:latin typeface="+mn-lt"/>
        <a:ea typeface="+mn-ea"/>
        <a:cs typeface="+mn-cs"/>
        <a:sym typeface="Microsoft YaHei"/>
      </a:defRPr>
    </a:lvl7pPr>
    <a:lvl8pPr indent="1600200" latinLnBrk="0">
      <a:defRPr sz="1200">
        <a:latin typeface="+mn-lt"/>
        <a:ea typeface="+mn-ea"/>
        <a:cs typeface="+mn-cs"/>
        <a:sym typeface="Microsoft YaHei"/>
      </a:defRPr>
    </a:lvl8pPr>
    <a:lvl9pPr indent="1828800" latinLnBrk="0">
      <a:defRPr sz="1200">
        <a:latin typeface="+mn-lt"/>
        <a:ea typeface="+mn-ea"/>
        <a:cs typeface="+mn-cs"/>
        <a:sym typeface="Microsoft YaHe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bmp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bejson.com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oogle/gson" TargetMode="External"/><Relationship Id="rId3" Type="http://schemas.openxmlformats.org/officeDocument/2006/relationships/image" Target="../media/image7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"/><Relationship Id="rId3" Type="http://schemas.openxmlformats.org/officeDocument/2006/relationships/hyperlink" Target="https://github.com/square/retrofit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ytedance-android/Chapter-5" TargetMode="External"/><Relationship Id="rId3" Type="http://schemas.openxmlformats.org/officeDocument/2006/relationships/image" Target="../media/image15.tif"/><Relationship Id="rId4" Type="http://schemas.openxmlformats.org/officeDocument/2006/relationships/image" Target="../media/image16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baidu.com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封面标题内容位置"/>
          <p:cNvSpPr txBox="1"/>
          <p:nvPr/>
        </p:nvSpPr>
        <p:spPr>
          <a:xfrm>
            <a:off x="542923" y="2737379"/>
            <a:ext cx="473873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b="1" sz="4700">
                <a:solidFill>
                  <a:srgbClr val="3A5BAE"/>
                </a:solidFill>
              </a:defRPr>
            </a:pPr>
            <a:r>
              <a:t>Android</a:t>
            </a:r>
            <a:r>
              <a:t>中的网络</a:t>
            </a:r>
          </a:p>
        </p:txBody>
      </p:sp>
      <p:sp>
        <p:nvSpPr>
          <p:cNvPr id="95" name="封面副标题内容位置"/>
          <p:cNvSpPr txBox="1"/>
          <p:nvPr/>
        </p:nvSpPr>
        <p:spPr>
          <a:xfrm>
            <a:off x="567883" y="4289662"/>
            <a:ext cx="2286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>
                <a:solidFill>
                  <a:srgbClr val="59C4D0"/>
                </a:solidFill>
              </a:defRPr>
            </a:lvl1pPr>
          </a:lstStyle>
          <a:p>
            <a:pPr/>
            <a:r>
              <a:t>字节跳动工程师</a:t>
            </a:r>
          </a:p>
        </p:txBody>
      </p:sp>
      <p:sp>
        <p:nvSpPr>
          <p:cNvPr id="96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" name="封面副标题内容位置"/>
          <p:cNvSpPr txBox="1"/>
          <p:nvPr/>
        </p:nvSpPr>
        <p:spPr>
          <a:xfrm>
            <a:off x="567880" y="3695332"/>
            <a:ext cx="47624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>
                <a:solidFill>
                  <a:srgbClr val="59C4D0"/>
                </a:solidFill>
              </a:defRPr>
            </a:lvl1pPr>
          </a:lstStyle>
          <a:p>
            <a:pPr/>
            <a:r>
              <a:t>李松达 lisongda@bytedance.com</a:t>
            </a:r>
          </a:p>
        </p:txBody>
      </p:sp>
      <p:grpSp>
        <p:nvGrpSpPr>
          <p:cNvPr id="100" name="图片 1"/>
          <p:cNvGrpSpPr/>
          <p:nvPr/>
        </p:nvGrpSpPr>
        <p:grpSpPr>
          <a:xfrm>
            <a:off x="8632059" y="5613617"/>
            <a:ext cx="3517902" cy="1054102"/>
            <a:chOff x="0" y="0"/>
            <a:chExt cx="3517901" cy="1054100"/>
          </a:xfrm>
        </p:grpSpPr>
        <p:sp>
          <p:nvSpPr>
            <p:cNvPr id="98" name="矩形"/>
            <p:cNvSpPr/>
            <p:nvPr/>
          </p:nvSpPr>
          <p:spPr>
            <a:xfrm>
              <a:off x="-1" y="0"/>
              <a:ext cx="3517903" cy="10541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pic>
          <p:nvPicPr>
            <p:cNvPr id="99" name="image2.tif" descr="image2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17902" cy="1054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内页页眉标题位置"/>
          <p:cNvSpPr txBox="1"/>
          <p:nvPr/>
        </p:nvSpPr>
        <p:spPr>
          <a:xfrm>
            <a:off x="518569" y="613780"/>
            <a:ext cx="158712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b="1" sz="3000"/>
            </a:pPr>
            <a:r>
              <a:t>Http</a:t>
            </a:r>
            <a:r>
              <a:t>资源</a:t>
            </a:r>
          </a:p>
        </p:txBody>
      </p:sp>
      <p:sp>
        <p:nvSpPr>
          <p:cNvPr id="139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" name="矩形 2"/>
          <p:cNvSpPr txBox="1"/>
          <p:nvPr/>
        </p:nvSpPr>
        <p:spPr>
          <a:xfrm>
            <a:off x="564290" y="1609525"/>
            <a:ext cx="9280422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文本资源可以采用</a:t>
            </a:r>
            <a:r>
              <a:t>html</a:t>
            </a:r>
            <a:r>
              <a:t>、</a:t>
            </a:r>
            <a:r>
              <a:t>xml</a:t>
            </a:r>
            <a:r>
              <a:t>、</a:t>
            </a:r>
            <a:r>
              <a:t>json</a:t>
            </a:r>
            <a:r>
              <a:t>等格式，图片可以使用</a:t>
            </a:r>
            <a:r>
              <a:t>PNG</a:t>
            </a:r>
            <a:r>
              <a:t>或</a:t>
            </a:r>
            <a:r>
              <a:t>JPG</a:t>
            </a:r>
            <a:r>
              <a:t>展现出来。</a:t>
            </a:r>
          </a:p>
        </p:txBody>
      </p:sp>
      <p:sp>
        <p:nvSpPr>
          <p:cNvPr id="141" name="矩形 1"/>
          <p:cNvSpPr txBox="1"/>
          <p:nvPr/>
        </p:nvSpPr>
        <p:spPr>
          <a:xfrm>
            <a:off x="610009" y="2624223"/>
            <a:ext cx="9933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等线"/>
                <a:ea typeface="等线"/>
                <a:cs typeface="等线"/>
                <a:sym typeface="等线"/>
              </a:defRPr>
            </a:pPr>
            <a:r>
              <a:t>Xml</a:t>
            </a:r>
            <a:r>
              <a:rPr b="0"/>
              <a:t>：可扩展标记语言（</a:t>
            </a:r>
            <a:r>
              <a:rPr b="0"/>
              <a:t>Extensible Markup Language</a:t>
            </a:r>
            <a:r>
              <a:rPr b="0"/>
              <a:t>，简称：</a:t>
            </a:r>
            <a:r>
              <a:t>XML</a:t>
            </a:r>
            <a:r>
              <a:rPr b="0"/>
              <a:t>）是一种标记语言。</a:t>
            </a:r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标记指计算机所能理解的信息符号，通过此种标记，计算机之间可以处理包含各种信息的文章等。</a:t>
            </a:r>
          </a:p>
        </p:txBody>
      </p:sp>
      <p:sp>
        <p:nvSpPr>
          <p:cNvPr id="142" name="矩形 2"/>
          <p:cNvSpPr txBox="1"/>
          <p:nvPr/>
        </p:nvSpPr>
        <p:spPr>
          <a:xfrm>
            <a:off x="610009" y="3715434"/>
            <a:ext cx="10401154" cy="105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JSON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（</a:t>
            </a:r>
            <a:r>
              <a:t>J</a:t>
            </a:r>
            <a:r>
              <a:rPr b="0"/>
              <a:t>ava</a:t>
            </a:r>
            <a:r>
              <a:t>S</a:t>
            </a:r>
            <a:r>
              <a:rPr b="0"/>
              <a:t>cript </a:t>
            </a:r>
            <a:r>
              <a:t>O</a:t>
            </a:r>
            <a:r>
              <a:rPr b="0"/>
              <a:t>bject </a:t>
            </a:r>
            <a:r>
              <a:t>N</a:t>
            </a:r>
            <a:r>
              <a:rPr b="0"/>
              <a:t>otation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，</a:t>
            </a:r>
            <a:r>
              <a:rPr b="0"/>
              <a:t>JavaScript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对象表示法。）是一种由道格拉斯</a:t>
            </a:r>
            <a:r>
              <a:rPr b="0"/>
              <a:t>·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克罗克福特构想和设计、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轻量级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的数据交换语言，该语言以易于让人阅读的文字为基础，用来传输由属性值或者序列性的值组成的数据对象。尽管</a:t>
            </a:r>
            <a:r>
              <a:rPr b="0"/>
              <a:t>JSON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是</a:t>
            </a:r>
            <a:r>
              <a:rPr b="0"/>
              <a:t>JavaScript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的一个子集，但</a:t>
            </a:r>
            <a:r>
              <a:rPr b="0"/>
              <a:t>JSON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是独立于语言的文本格式。</a:t>
            </a:r>
          </a:p>
        </p:txBody>
      </p:sp>
      <p:sp>
        <p:nvSpPr>
          <p:cNvPr id="143" name="矩形 3"/>
          <p:cNvSpPr txBox="1"/>
          <p:nvPr/>
        </p:nvSpPr>
        <p:spPr>
          <a:xfrm>
            <a:off x="610008" y="4740616"/>
            <a:ext cx="1027503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JSON </a:t>
            </a:r>
            <a:r>
              <a:t>数据格式与语言无关。即便它源自</a:t>
            </a:r>
            <a:r>
              <a:t>JavaScript</a:t>
            </a:r>
            <a:r>
              <a:t>，但当前很多编程语言都支持 </a:t>
            </a:r>
            <a:r>
              <a:t>JSON </a:t>
            </a:r>
            <a:r>
              <a:t>格式数据的生成和解析。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内页页眉标题位置"/>
          <p:cNvSpPr txBox="1"/>
          <p:nvPr/>
        </p:nvSpPr>
        <p:spPr>
          <a:xfrm>
            <a:off x="518570" y="651880"/>
            <a:ext cx="8677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XML</a:t>
            </a:r>
          </a:p>
        </p:txBody>
      </p:sp>
      <p:sp>
        <p:nvSpPr>
          <p:cNvPr id="146" name="幻灯片编号"/>
          <p:cNvSpPr txBox="1"/>
          <p:nvPr>
            <p:ph type="sldNum" sz="quarter" idx="4294967295"/>
          </p:nvPr>
        </p:nvSpPr>
        <p:spPr>
          <a:xfrm>
            <a:off x="11970221" y="13082012"/>
            <a:ext cx="430859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4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985" y="1029055"/>
            <a:ext cx="10167665" cy="5678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内页页眉标题位置"/>
          <p:cNvSpPr txBox="1"/>
          <p:nvPr/>
        </p:nvSpPr>
        <p:spPr>
          <a:xfrm>
            <a:off x="518570" y="651880"/>
            <a:ext cx="110101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JSON</a:t>
            </a:r>
          </a:p>
        </p:txBody>
      </p:sp>
      <p:sp>
        <p:nvSpPr>
          <p:cNvPr id="150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1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545" y="260350"/>
            <a:ext cx="6261101" cy="633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内页页眉标题位置"/>
          <p:cNvSpPr txBox="1"/>
          <p:nvPr/>
        </p:nvSpPr>
        <p:spPr>
          <a:xfrm>
            <a:off x="518569" y="613780"/>
            <a:ext cx="2244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b="1" sz="3000"/>
            </a:pPr>
            <a:r>
              <a:t>JSON</a:t>
            </a:r>
            <a:r>
              <a:t>格式化</a:t>
            </a:r>
          </a:p>
        </p:txBody>
      </p:sp>
      <p:sp>
        <p:nvSpPr>
          <p:cNvPr id="154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5" name="矩形 1"/>
          <p:cNvSpPr txBox="1"/>
          <p:nvPr/>
        </p:nvSpPr>
        <p:spPr>
          <a:xfrm>
            <a:off x="564288" y="1550130"/>
            <a:ext cx="1063606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{"firstName":"John","lastName":"Smith","sex":"male","age":25,"address":{"streetAddress":"21 2nd Street","city":"New York","state":"NY","postalCode":"10021"},"phoneNumber":[{"type":"home","number":"212 555-1234"},{"type":"fax","number":"646 555-4567"}]}</a:t>
            </a:r>
          </a:p>
        </p:txBody>
      </p:sp>
      <p:sp>
        <p:nvSpPr>
          <p:cNvPr id="156" name="矩形 2"/>
          <p:cNvSpPr txBox="1"/>
          <p:nvPr/>
        </p:nvSpPr>
        <p:spPr>
          <a:xfrm>
            <a:off x="564288" y="3517603"/>
            <a:ext cx="25690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等线"/>
                <a:ea typeface="等线"/>
                <a:cs typeface="等线"/>
                <a:sym typeface="等线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https://www.bejson.com/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内页页眉标题位置"/>
          <p:cNvSpPr txBox="1"/>
          <p:nvPr/>
        </p:nvSpPr>
        <p:spPr>
          <a:xfrm>
            <a:off x="518569" y="651880"/>
            <a:ext cx="32115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JSON Data Types</a:t>
            </a:r>
          </a:p>
        </p:txBody>
      </p:sp>
      <p:sp>
        <p:nvSpPr>
          <p:cNvPr id="159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0" name="矩形 1"/>
          <p:cNvSpPr txBox="1"/>
          <p:nvPr/>
        </p:nvSpPr>
        <p:spPr>
          <a:xfrm>
            <a:off x="564290" y="1625741"/>
            <a:ext cx="903859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 JSON, values must be one of the following data types:</a:t>
            </a:r>
          </a:p>
        </p:txBody>
      </p:sp>
      <p:sp>
        <p:nvSpPr>
          <p:cNvPr id="161" name="矩形 2"/>
          <p:cNvSpPr txBox="1"/>
          <p:nvPr/>
        </p:nvSpPr>
        <p:spPr>
          <a:xfrm>
            <a:off x="564289" y="2551837"/>
            <a:ext cx="6004561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❏ </a:t>
            </a:r>
            <a:r>
              <a:t>a string</a:t>
            </a:r>
            <a:endParaRPr>
              <a:latin typeface="等线"/>
              <a:ea typeface="等线"/>
              <a:cs typeface="等线"/>
              <a:sym typeface="等线"/>
            </a:endParaRPr>
          </a:p>
          <a:p>
            <a:pPr>
              <a:defRPr sz="24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❏ </a:t>
            </a:r>
            <a:r>
              <a:t>a number</a:t>
            </a:r>
            <a:endParaRPr>
              <a:latin typeface="等线"/>
              <a:ea typeface="等线"/>
              <a:cs typeface="等线"/>
              <a:sym typeface="等线"/>
            </a:endParaRPr>
          </a:p>
          <a:p>
            <a:pPr>
              <a:defRPr sz="24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❏ </a:t>
            </a:r>
            <a:r>
              <a:t>an object (JSON object)</a:t>
            </a:r>
            <a:endParaRPr>
              <a:latin typeface="等线"/>
              <a:ea typeface="等线"/>
              <a:cs typeface="等线"/>
              <a:sym typeface="等线"/>
            </a:endParaRPr>
          </a:p>
          <a:p>
            <a:pPr>
              <a:defRPr sz="24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❏ </a:t>
            </a:r>
            <a:r>
              <a:t>an array</a:t>
            </a:r>
            <a:endParaRPr>
              <a:latin typeface="等线"/>
              <a:ea typeface="等线"/>
              <a:cs typeface="等线"/>
              <a:sym typeface="等线"/>
            </a:endParaRPr>
          </a:p>
          <a:p>
            <a:pPr>
              <a:defRPr sz="24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❏ </a:t>
            </a:r>
            <a:r>
              <a:t>a boolean</a:t>
            </a:r>
          </a:p>
          <a:p>
            <a:pPr>
              <a:defRPr sz="24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❏ </a:t>
            </a:r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内页页眉标题位置"/>
          <p:cNvSpPr txBox="1"/>
          <p:nvPr/>
        </p:nvSpPr>
        <p:spPr>
          <a:xfrm>
            <a:off x="518569" y="651880"/>
            <a:ext cx="32115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JSON Data Types</a:t>
            </a:r>
          </a:p>
        </p:txBody>
      </p:sp>
      <p:sp>
        <p:nvSpPr>
          <p:cNvPr id="164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5" name="矩形 1"/>
          <p:cNvSpPr txBox="1"/>
          <p:nvPr/>
        </p:nvSpPr>
        <p:spPr>
          <a:xfrm>
            <a:off x="564290" y="1625741"/>
            <a:ext cx="903859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 JSON, values must be one of the following data types:</a:t>
            </a:r>
          </a:p>
        </p:txBody>
      </p:sp>
      <p:sp>
        <p:nvSpPr>
          <p:cNvPr id="166" name="矩形 2"/>
          <p:cNvSpPr txBox="1"/>
          <p:nvPr/>
        </p:nvSpPr>
        <p:spPr>
          <a:xfrm>
            <a:off x="564289" y="2551837"/>
            <a:ext cx="9858294" cy="241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❏ JSON strings</a:t>
            </a:r>
            <a:r>
              <a:t>                                      </a:t>
            </a:r>
            <a:r>
              <a:t>{ "name":"John" }</a:t>
            </a:r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❏ JSON Numbers, integer or float</a:t>
            </a:r>
            <a:r>
              <a:t>        </a:t>
            </a:r>
            <a:r>
              <a:t>{ "age":30 }</a:t>
            </a:r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❏ JSON Objects </a:t>
            </a:r>
            <a:r>
              <a:t>                                   </a:t>
            </a:r>
            <a:r>
              <a:t>{"employee":{ "name":"John", "age":30, "city":"New York" }}</a:t>
            </a:r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❏ JSON Arrays</a:t>
            </a:r>
            <a:r>
              <a:t>                                     </a:t>
            </a:r>
            <a:r>
              <a:t> {"employees":[ "John", "Anna", "Peter" ]}</a:t>
            </a:r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❏ JSON Booleans</a:t>
            </a:r>
            <a:r>
              <a:t>                                 </a:t>
            </a:r>
            <a:r>
              <a:t> { "sale":true }</a:t>
            </a:r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❏ JSON null</a:t>
            </a:r>
            <a:r>
              <a:t>                                          </a:t>
            </a:r>
            <a:r>
              <a:t> { "middlename":null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内页页眉标题位置"/>
          <p:cNvSpPr txBox="1"/>
          <p:nvPr/>
        </p:nvSpPr>
        <p:spPr>
          <a:xfrm>
            <a:off x="518569" y="651880"/>
            <a:ext cx="32115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JSON Data Types</a:t>
            </a:r>
          </a:p>
        </p:txBody>
      </p:sp>
      <p:sp>
        <p:nvSpPr>
          <p:cNvPr id="169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0" name="矩形 3"/>
          <p:cNvSpPr txBox="1"/>
          <p:nvPr/>
        </p:nvSpPr>
        <p:spPr>
          <a:xfrm>
            <a:off x="564289" y="1615229"/>
            <a:ext cx="35726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Example data, try to create JSON:</a:t>
            </a:r>
          </a:p>
        </p:txBody>
      </p:sp>
      <p:pic>
        <p:nvPicPr>
          <p:cNvPr id="17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495" y="2234667"/>
            <a:ext cx="7167399" cy="3629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内页页眉标题位置"/>
          <p:cNvSpPr txBox="1"/>
          <p:nvPr/>
        </p:nvSpPr>
        <p:spPr>
          <a:xfrm>
            <a:off x="518569" y="651880"/>
            <a:ext cx="32115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JSON Data Types</a:t>
            </a:r>
          </a:p>
        </p:txBody>
      </p:sp>
      <p:sp>
        <p:nvSpPr>
          <p:cNvPr id="174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矩形 3"/>
          <p:cNvSpPr txBox="1"/>
          <p:nvPr/>
        </p:nvSpPr>
        <p:spPr>
          <a:xfrm>
            <a:off x="564289" y="1615229"/>
            <a:ext cx="35726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Example data, try to create JSON:</a:t>
            </a:r>
          </a:p>
        </p:txBody>
      </p:sp>
      <p:pic>
        <p:nvPicPr>
          <p:cNvPr id="17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4496" y="905879"/>
            <a:ext cx="5669653" cy="4745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内页页眉标题位置"/>
          <p:cNvSpPr txBox="1"/>
          <p:nvPr/>
        </p:nvSpPr>
        <p:spPr>
          <a:xfrm>
            <a:off x="518570" y="613780"/>
            <a:ext cx="332320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b="1" sz="3000"/>
            </a:pPr>
            <a:r>
              <a:t>Android</a:t>
            </a:r>
            <a:r>
              <a:t>中的</a:t>
            </a:r>
            <a:r>
              <a:t>JSON</a:t>
            </a:r>
          </a:p>
        </p:txBody>
      </p:sp>
      <p:sp>
        <p:nvSpPr>
          <p:cNvPr id="179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矩形 2"/>
          <p:cNvSpPr txBox="1"/>
          <p:nvPr/>
        </p:nvSpPr>
        <p:spPr>
          <a:xfrm>
            <a:off x="1591936" y="2471089"/>
            <a:ext cx="69927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org.json.JSONObject</a:t>
            </a:r>
            <a:r>
              <a:t>       </a:t>
            </a:r>
            <a:r>
              <a:rPr>
                <a:solidFill>
                  <a:srgbClr val="000000"/>
                </a:solidFill>
              </a:rPr>
              <a:t>vs</a:t>
            </a:r>
            <a:r>
              <a:t>        </a:t>
            </a:r>
            <a:r>
              <a:t>Gson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内页页眉标题位置"/>
          <p:cNvSpPr txBox="1"/>
          <p:nvPr/>
        </p:nvSpPr>
        <p:spPr>
          <a:xfrm>
            <a:off x="518570" y="664580"/>
            <a:ext cx="213841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28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JSONObject</a:t>
            </a:r>
          </a:p>
        </p:txBody>
      </p:sp>
      <p:sp>
        <p:nvSpPr>
          <p:cNvPr id="183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矩形 2"/>
          <p:cNvSpPr txBox="1"/>
          <p:nvPr/>
        </p:nvSpPr>
        <p:spPr>
          <a:xfrm>
            <a:off x="1591936" y="2471089"/>
            <a:ext cx="3338871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用</a:t>
            </a:r>
            <a:r>
              <a:t>JSONObject</a:t>
            </a:r>
          </a:p>
          <a:p>
            <a:pPr marL="457200" indent="-457200">
              <a:buSzPct val="100000"/>
              <a:buFont typeface="Arial"/>
              <a:buChar char="•"/>
              <a:defRPr sz="32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生成</a:t>
            </a:r>
            <a:r>
              <a:t>json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字符串</a:t>
            </a:r>
          </a:p>
          <a:p>
            <a:pPr marL="457200" indent="-457200">
              <a:buSzPct val="100000"/>
              <a:buFont typeface="Arial"/>
              <a:buChar char="•"/>
              <a:defRPr sz="3200">
                <a:solidFill>
                  <a:srgbClr val="3A5BA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解析</a:t>
            </a:r>
            <a:r>
              <a:t>json</a:t>
            </a:r>
          </a:p>
        </p:txBody>
      </p:sp>
      <p:sp>
        <p:nvSpPr>
          <p:cNvPr id="185" name="文本框 1"/>
          <p:cNvSpPr txBox="1"/>
          <p:nvPr/>
        </p:nvSpPr>
        <p:spPr>
          <a:xfrm>
            <a:off x="6348248" y="4393322"/>
            <a:ext cx="3352801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Coding…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内页页眉标题位置"/>
          <p:cNvSpPr txBox="1"/>
          <p:nvPr/>
        </p:nvSpPr>
        <p:spPr>
          <a:xfrm>
            <a:off x="518571" y="587766"/>
            <a:ext cx="825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提纲</a:t>
            </a:r>
          </a:p>
        </p:txBody>
      </p:sp>
      <p:sp>
        <p:nvSpPr>
          <p:cNvPr id="103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矩形 4"/>
          <p:cNvSpPr txBox="1"/>
          <p:nvPr/>
        </p:nvSpPr>
        <p:spPr>
          <a:xfrm>
            <a:off x="1352701" y="1964266"/>
            <a:ext cx="1023274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742950" indent="-742950">
              <a:buSzPct val="100000"/>
              <a:buChar char="■"/>
              <a:defRPr sz="3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RESTful</a:t>
            </a:r>
            <a:r>
              <a:t> </a:t>
            </a:r>
            <a:r>
              <a:t>API</a:t>
            </a:r>
          </a:p>
        </p:txBody>
      </p:sp>
      <p:sp>
        <p:nvSpPr>
          <p:cNvPr id="105" name="矩形 11"/>
          <p:cNvSpPr txBox="1"/>
          <p:nvPr/>
        </p:nvSpPr>
        <p:spPr>
          <a:xfrm>
            <a:off x="1352702" y="3069001"/>
            <a:ext cx="8908331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742950" indent="-742950">
              <a:buSzPct val="100000"/>
              <a:buChar char="■"/>
              <a:defRPr sz="3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106" name="矩形 12"/>
          <p:cNvSpPr txBox="1"/>
          <p:nvPr/>
        </p:nvSpPr>
        <p:spPr>
          <a:xfrm>
            <a:off x="1352703" y="4142507"/>
            <a:ext cx="8908331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742950" indent="-742950">
              <a:buSzPct val="100000"/>
              <a:buChar char="■"/>
              <a:defRPr sz="3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Retrofit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内页页眉标题位置"/>
          <p:cNvSpPr txBox="1"/>
          <p:nvPr/>
        </p:nvSpPr>
        <p:spPr>
          <a:xfrm>
            <a:off x="518569" y="651880"/>
            <a:ext cx="11854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GSON</a:t>
            </a:r>
          </a:p>
        </p:txBody>
      </p:sp>
      <p:sp>
        <p:nvSpPr>
          <p:cNvPr id="188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9" name="文本框 1"/>
          <p:cNvSpPr txBox="1"/>
          <p:nvPr/>
        </p:nvSpPr>
        <p:spPr>
          <a:xfrm>
            <a:off x="4513169" y="273268"/>
            <a:ext cx="5629315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等线"/>
                <a:ea typeface="等线"/>
                <a:cs typeface="等线"/>
                <a:sym typeface="等线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https://github.com/google/gson</a:t>
            </a:r>
          </a:p>
        </p:txBody>
      </p:sp>
      <p:pic>
        <p:nvPicPr>
          <p:cNvPr id="190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311" y="1993284"/>
            <a:ext cx="11397376" cy="4454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内页页眉标题位置"/>
          <p:cNvSpPr txBox="1"/>
          <p:nvPr/>
        </p:nvSpPr>
        <p:spPr>
          <a:xfrm>
            <a:off x="518569" y="651880"/>
            <a:ext cx="11854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GSON</a:t>
            </a:r>
          </a:p>
        </p:txBody>
      </p:sp>
      <p:sp>
        <p:nvSpPr>
          <p:cNvPr id="193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4" name="矩形 2"/>
          <p:cNvSpPr txBox="1"/>
          <p:nvPr/>
        </p:nvSpPr>
        <p:spPr>
          <a:xfrm>
            <a:off x="564290" y="3126855"/>
            <a:ext cx="679978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404040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Gson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的基本用法</a:t>
            </a:r>
            <a:r>
              <a:t>(toJson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、</a:t>
            </a:r>
            <a:r>
              <a:t>formJson)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404040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@SerializedName 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注解的使用</a:t>
            </a:r>
          </a:p>
        </p:txBody>
      </p:sp>
      <p:sp>
        <p:nvSpPr>
          <p:cNvPr id="195" name="文本框 6"/>
          <p:cNvSpPr txBox="1"/>
          <p:nvPr/>
        </p:nvSpPr>
        <p:spPr>
          <a:xfrm>
            <a:off x="6537435" y="4099033"/>
            <a:ext cx="3352801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Coding…</a:t>
            </a:r>
          </a:p>
        </p:txBody>
      </p:sp>
      <p:sp>
        <p:nvSpPr>
          <p:cNvPr id="196" name="矩形 7"/>
          <p:cNvSpPr txBox="1"/>
          <p:nvPr/>
        </p:nvSpPr>
        <p:spPr>
          <a:xfrm>
            <a:off x="564290" y="1835636"/>
            <a:ext cx="7923722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6F42C1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dependencies</a:t>
            </a:r>
            <a:r>
              <a:rPr>
                <a:solidFill>
                  <a:srgbClr val="000000"/>
                </a:solidFill>
              </a:rPr>
              <a:t> { </a:t>
            </a:r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	implementation </a:t>
            </a:r>
            <a:r>
              <a:rPr>
                <a:solidFill>
                  <a:srgbClr val="032F62"/>
                </a:solidFill>
              </a:rPr>
              <a:t>'com.google.code.gson:gson:2.8.6’</a:t>
            </a:r>
          </a:p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内页页眉标题位置"/>
          <p:cNvSpPr txBox="1"/>
          <p:nvPr/>
        </p:nvSpPr>
        <p:spPr>
          <a:xfrm>
            <a:off x="518569" y="651880"/>
            <a:ext cx="11854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GSON</a:t>
            </a:r>
          </a:p>
        </p:txBody>
      </p:sp>
      <p:sp>
        <p:nvSpPr>
          <p:cNvPr id="199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186" y="1543096"/>
            <a:ext cx="4294352" cy="3432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6014" y="1072055"/>
            <a:ext cx="5448849" cy="4157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章节页标题内容位置"/>
          <p:cNvSpPr txBox="1"/>
          <p:nvPr/>
        </p:nvSpPr>
        <p:spPr>
          <a:xfrm>
            <a:off x="859365" y="2599265"/>
            <a:ext cx="20283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Retrofit</a:t>
            </a:r>
          </a:p>
        </p:txBody>
      </p:sp>
      <p:sp>
        <p:nvSpPr>
          <p:cNvPr id="204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内页页眉标题位置"/>
          <p:cNvSpPr txBox="1"/>
          <p:nvPr/>
        </p:nvSpPr>
        <p:spPr>
          <a:xfrm>
            <a:off x="518569" y="651880"/>
            <a:ext cx="14180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Retrofit</a:t>
            </a:r>
          </a:p>
        </p:txBody>
      </p:sp>
      <p:sp>
        <p:nvSpPr>
          <p:cNvPr id="207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68" y="1761338"/>
            <a:ext cx="11280190" cy="473405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矩形 2"/>
          <p:cNvSpPr txBox="1"/>
          <p:nvPr/>
        </p:nvSpPr>
        <p:spPr>
          <a:xfrm>
            <a:off x="2999087" y="721214"/>
            <a:ext cx="33823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等线"/>
                <a:ea typeface="等线"/>
                <a:cs typeface="等线"/>
                <a:sym typeface="等线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https://github.com/square/retrofit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内页页眉标题位置"/>
          <p:cNvSpPr txBox="1"/>
          <p:nvPr/>
        </p:nvSpPr>
        <p:spPr>
          <a:xfrm>
            <a:off x="518570" y="613780"/>
            <a:ext cx="2349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添加网路权限</a:t>
            </a:r>
          </a:p>
        </p:txBody>
      </p:sp>
      <p:sp>
        <p:nvSpPr>
          <p:cNvPr id="212" name="幻灯片编号"/>
          <p:cNvSpPr txBox="1"/>
          <p:nvPr>
            <p:ph type="sldNum" sz="quarter" idx="4294967295"/>
          </p:nvPr>
        </p:nvSpPr>
        <p:spPr>
          <a:xfrm>
            <a:off x="11958985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0855" y="914400"/>
            <a:ext cx="8198673" cy="594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内页页眉标题位置"/>
          <p:cNvSpPr txBox="1"/>
          <p:nvPr/>
        </p:nvSpPr>
        <p:spPr>
          <a:xfrm>
            <a:off x="518569" y="651880"/>
            <a:ext cx="370346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HttpURLConnection</a:t>
            </a:r>
          </a:p>
        </p:txBody>
      </p:sp>
      <p:sp>
        <p:nvSpPr>
          <p:cNvPr id="216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986" y="0"/>
            <a:ext cx="715866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文本框 3"/>
          <p:cNvSpPr txBox="1"/>
          <p:nvPr/>
        </p:nvSpPr>
        <p:spPr>
          <a:xfrm>
            <a:off x="1555531" y="2764221"/>
            <a:ext cx="121920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Get</a:t>
            </a:r>
            <a:r>
              <a:t>请求：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内页页眉标题位置"/>
          <p:cNvSpPr txBox="1"/>
          <p:nvPr/>
        </p:nvSpPr>
        <p:spPr>
          <a:xfrm>
            <a:off x="518569" y="651880"/>
            <a:ext cx="370346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HttpURLConnection</a:t>
            </a:r>
          </a:p>
        </p:txBody>
      </p:sp>
      <p:sp>
        <p:nvSpPr>
          <p:cNvPr id="221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2" name="文本框 3"/>
          <p:cNvSpPr txBox="1"/>
          <p:nvPr/>
        </p:nvSpPr>
        <p:spPr>
          <a:xfrm>
            <a:off x="1555531" y="2764221"/>
            <a:ext cx="121920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Post</a:t>
            </a:r>
            <a:r>
              <a:t>请求：</a:t>
            </a:r>
          </a:p>
        </p:txBody>
      </p:sp>
      <p:pic>
        <p:nvPicPr>
          <p:cNvPr id="22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5590" y="1162361"/>
            <a:ext cx="7747001" cy="557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内页页眉标题位置"/>
          <p:cNvSpPr txBox="1"/>
          <p:nvPr/>
        </p:nvSpPr>
        <p:spPr>
          <a:xfrm>
            <a:off x="518570" y="651880"/>
            <a:ext cx="14180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Retrofit</a:t>
            </a:r>
          </a:p>
        </p:txBody>
      </p:sp>
      <p:sp>
        <p:nvSpPr>
          <p:cNvPr id="226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71" y="1919888"/>
            <a:ext cx="11291807" cy="4375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内页页眉标题位置"/>
          <p:cNvSpPr txBox="1"/>
          <p:nvPr/>
        </p:nvSpPr>
        <p:spPr>
          <a:xfrm>
            <a:off x="509693" y="590544"/>
            <a:ext cx="29083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本节课需要掌握</a:t>
            </a:r>
          </a:p>
        </p:txBody>
      </p:sp>
      <p:sp>
        <p:nvSpPr>
          <p:cNvPr id="230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矩形 1"/>
          <p:cNvSpPr txBox="1"/>
          <p:nvPr/>
        </p:nvSpPr>
        <p:spPr>
          <a:xfrm>
            <a:off x="557928" y="1590595"/>
            <a:ext cx="8077507" cy="208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595959"/>
                </a:solidFill>
              </a:defRPr>
            </a:pPr>
            <a:r>
              <a:t>熟悉</a:t>
            </a:r>
            <a:r>
              <a:t>http</a:t>
            </a:r>
            <a:r>
              <a:t>的</a:t>
            </a:r>
            <a:r>
              <a:t>get/post</a:t>
            </a:r>
            <a:r>
              <a:t>请求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595959"/>
                </a:solidFill>
              </a:defRPr>
            </a:pPr>
            <a:r>
              <a:t>使用</a:t>
            </a:r>
            <a:r>
              <a:t>JSONObject/GSON</a:t>
            </a:r>
            <a:r>
              <a:t>解析</a:t>
            </a:r>
            <a:r>
              <a:t>json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595959"/>
                </a:solidFill>
              </a:defRPr>
            </a:pPr>
            <a:r>
              <a:t>使用</a:t>
            </a:r>
            <a:r>
              <a:t>Retrofit</a:t>
            </a:r>
            <a:r>
              <a:t>进行网络请求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章节页标题内容位置"/>
          <p:cNvSpPr txBox="1"/>
          <p:nvPr/>
        </p:nvSpPr>
        <p:spPr>
          <a:xfrm>
            <a:off x="859365" y="2599265"/>
            <a:ext cx="345172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RESTful API</a:t>
            </a:r>
          </a:p>
        </p:txBody>
      </p:sp>
      <p:sp>
        <p:nvSpPr>
          <p:cNvPr id="109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章节页标题内容位置"/>
          <p:cNvSpPr txBox="1"/>
          <p:nvPr/>
        </p:nvSpPr>
        <p:spPr>
          <a:xfrm>
            <a:off x="859365" y="2548465"/>
            <a:ext cx="2451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4700"/>
            </a:lvl1pPr>
          </a:lstStyle>
          <a:p>
            <a:pPr/>
            <a:r>
              <a:t>课堂作业</a:t>
            </a:r>
          </a:p>
        </p:txBody>
      </p:sp>
      <p:sp>
        <p:nvSpPr>
          <p:cNvPr id="234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内页页眉标题位置"/>
          <p:cNvSpPr txBox="1"/>
          <p:nvPr/>
        </p:nvSpPr>
        <p:spPr>
          <a:xfrm>
            <a:off x="509693" y="590544"/>
            <a:ext cx="8763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作业</a:t>
            </a:r>
          </a:p>
        </p:txBody>
      </p:sp>
      <p:sp>
        <p:nvSpPr>
          <p:cNvPr id="237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矩形 1"/>
          <p:cNvSpPr txBox="1"/>
          <p:nvPr/>
        </p:nvSpPr>
        <p:spPr>
          <a:xfrm>
            <a:off x="555413" y="1699948"/>
            <a:ext cx="1013360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使用</a:t>
            </a:r>
            <a:r>
              <a:t>Retrofit</a:t>
            </a:r>
            <a:r>
              <a:t>完成注册逻辑（</a:t>
            </a:r>
            <a:r>
              <a:t>todo</a:t>
            </a:r>
            <a:r>
              <a:t>部分）</a:t>
            </a:r>
          </a:p>
        </p:txBody>
      </p:sp>
      <p:sp>
        <p:nvSpPr>
          <p:cNvPr id="239" name="矩形 2"/>
          <p:cNvSpPr txBox="1"/>
          <p:nvPr/>
        </p:nvSpPr>
        <p:spPr>
          <a:xfrm>
            <a:off x="555413" y="4788720"/>
            <a:ext cx="49457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bytedance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-android/Chapter-5</a:t>
            </a:r>
          </a:p>
        </p:txBody>
      </p:sp>
      <p:pic>
        <p:nvPicPr>
          <p:cNvPr id="240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415" y="2069278"/>
            <a:ext cx="62611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5775" y="0"/>
            <a:ext cx="337321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ANKS."/>
          <p:cNvSpPr txBox="1"/>
          <p:nvPr/>
        </p:nvSpPr>
        <p:spPr>
          <a:xfrm>
            <a:off x="4920998" y="3047999"/>
            <a:ext cx="265045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700"/>
            </a:lvl1pPr>
          </a:lstStyle>
          <a:p>
            <a:pPr/>
            <a:r>
              <a:t>THANKS.</a:t>
            </a:r>
          </a:p>
        </p:txBody>
      </p:sp>
      <p:sp>
        <p:nvSpPr>
          <p:cNvPr id="244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内页页眉标题位置"/>
          <p:cNvSpPr txBox="1"/>
          <p:nvPr/>
        </p:nvSpPr>
        <p:spPr>
          <a:xfrm>
            <a:off x="509692" y="634994"/>
            <a:ext cx="1643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RESTful</a:t>
            </a:r>
          </a:p>
        </p:txBody>
      </p:sp>
      <p:sp>
        <p:nvSpPr>
          <p:cNvPr id="112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文本框 2"/>
          <p:cNvSpPr txBox="1"/>
          <p:nvPr/>
        </p:nvSpPr>
        <p:spPr>
          <a:xfrm>
            <a:off x="509692" y="1578828"/>
            <a:ext cx="9700632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/>
            </a:pPr>
            <a:r>
              <a:t>REST -- REpresentational State Transfer</a:t>
            </a:r>
          </a:p>
          <a:p>
            <a:pPr>
              <a:defRPr sz="2400"/>
            </a:pPr>
            <a:r>
              <a:t>             表现层状态转移？？？</a:t>
            </a:r>
          </a:p>
        </p:txBody>
      </p:sp>
      <p:sp>
        <p:nvSpPr>
          <p:cNvPr id="114" name="矩形 1"/>
          <p:cNvSpPr txBox="1"/>
          <p:nvPr/>
        </p:nvSpPr>
        <p:spPr>
          <a:xfrm>
            <a:off x="555411" y="3367425"/>
            <a:ext cx="856023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1A1A1A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REST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描述的是在网络中</a:t>
            </a:r>
            <a:r>
              <a:t>client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和</a:t>
            </a:r>
            <a:r>
              <a:t>server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的一种交互形式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内页页眉标题位置"/>
          <p:cNvSpPr txBox="1"/>
          <p:nvPr/>
        </p:nvSpPr>
        <p:spPr>
          <a:xfrm>
            <a:off x="509692" y="634994"/>
            <a:ext cx="1643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RESTful</a:t>
            </a:r>
          </a:p>
        </p:txBody>
      </p:sp>
      <p:sp>
        <p:nvSpPr>
          <p:cNvPr id="117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文本框 2"/>
          <p:cNvSpPr txBox="1"/>
          <p:nvPr/>
        </p:nvSpPr>
        <p:spPr>
          <a:xfrm>
            <a:off x="509692" y="1578828"/>
            <a:ext cx="970063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REST -- (Resource) REpresentational State Transfer</a:t>
            </a:r>
          </a:p>
        </p:txBody>
      </p:sp>
      <p:sp>
        <p:nvSpPr>
          <p:cNvPr id="119" name="矩形 2"/>
          <p:cNvSpPr txBox="1"/>
          <p:nvPr/>
        </p:nvSpPr>
        <p:spPr>
          <a:xfrm>
            <a:off x="555411" y="2690335"/>
            <a:ext cx="8709924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1A1A1A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1.Resource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：资源，即数据。比如 </a:t>
            </a:r>
            <a:r>
              <a:t>friends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等</a:t>
            </a:r>
          </a:p>
          <a:p>
            <a:pPr>
              <a:defRPr>
                <a:solidFill>
                  <a:srgbClr val="1A1A1A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        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（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1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）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http://api.qc.com/v1/friends: 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获取某人的好友列表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;</a:t>
            </a:r>
            <a:b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</a:b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       （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2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）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http://api.qc.com/v1/profile: </a:t>
            </a: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获取某人的详细信息</a:t>
            </a:r>
            <a:b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</a:b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2.</a:t>
            </a:r>
            <a:r>
              <a:t>Representational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：某种表现形式，比如用</a:t>
            </a:r>
            <a:r>
              <a:t>JSON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，</a:t>
            </a:r>
            <a:r>
              <a:t>XML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，</a:t>
            </a:r>
            <a:r>
              <a:t>JPEG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等；</a:t>
            </a:r>
            <a:br>
              <a:rPr>
                <a:latin typeface="等线"/>
                <a:ea typeface="等线"/>
                <a:cs typeface="等线"/>
                <a:sym typeface="等线"/>
              </a:rPr>
            </a:br>
            <a:r>
              <a: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rPr>
              <a:t>3.</a:t>
            </a:r>
            <a:r>
              <a:t>State Transfer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：状态变化。通过</a:t>
            </a:r>
            <a:r>
              <a:t>HTTP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动词实现（如</a:t>
            </a:r>
            <a:r>
              <a:t>Get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、</a:t>
            </a:r>
            <a:r>
              <a:t>Post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" name="内页页眉标题位置"/>
          <p:cNvSpPr txBox="1"/>
          <p:nvPr/>
        </p:nvSpPr>
        <p:spPr>
          <a:xfrm>
            <a:off x="509692" y="558795"/>
            <a:ext cx="222247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b="1" sz="3600">
                <a:latin typeface="等线"/>
                <a:ea typeface="等线"/>
                <a:cs typeface="等线"/>
                <a:sym typeface="等线"/>
              </a:defRPr>
            </a:pPr>
            <a:r>
              <a:t>资源与</a:t>
            </a:r>
            <a:r>
              <a:t>URI</a:t>
            </a:r>
          </a:p>
        </p:txBody>
      </p:sp>
      <p:sp>
        <p:nvSpPr>
          <p:cNvPr id="123" name="矩形 3"/>
          <p:cNvSpPr txBox="1"/>
          <p:nvPr/>
        </p:nvSpPr>
        <p:spPr>
          <a:xfrm>
            <a:off x="555411" y="1665918"/>
            <a:ext cx="11442612" cy="1971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等线"/>
                <a:ea typeface="等线"/>
                <a:cs typeface="等线"/>
                <a:sym typeface="等线"/>
              </a:rPr>
              <a:t>要让一个资源可以被识别，需要有个唯一标识，在</a:t>
            </a:r>
            <a:r>
              <a:t>Web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中这个唯一标识就是</a:t>
            </a:r>
            <a:r>
              <a:t>URI(Uniform Resource Identifier)</a:t>
            </a:r>
            <a:r>
              <a:rPr>
                <a:latin typeface="等线"/>
                <a:ea typeface="等线"/>
                <a:cs typeface="等线"/>
                <a:sym typeface="等线"/>
              </a:rPr>
              <a:t>。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URI</a:t>
            </a:r>
            <a:r>
              <a:t>既可以看成是资源的地址，也可以看成是资源的名称。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URI</a:t>
            </a:r>
            <a:r>
              <a:t>的设计应该遵循可寻址性原则，具有自描述性，需要在形式上给人以直觉上的关联。</a:t>
            </a:r>
          </a:p>
          <a:p>
            <a:pPr lvl="6" marL="285750" indent="-285750">
              <a:buSzPct val="100000"/>
              <a:buFont typeface="Arial"/>
              <a:buChar char="•"/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使用</a:t>
            </a:r>
            <a:r>
              <a:t>/</a:t>
            </a:r>
            <a:r>
              <a:t>来表示资源的层级关系，使用</a:t>
            </a:r>
            <a:r>
              <a:t>?</a:t>
            </a:r>
            <a:r>
              <a:t>用来过滤资源</a:t>
            </a:r>
          </a:p>
        </p:txBody>
      </p:sp>
      <p:sp>
        <p:nvSpPr>
          <p:cNvPr id="124" name="矩形 4"/>
          <p:cNvSpPr txBox="1"/>
          <p:nvPr/>
        </p:nvSpPr>
        <p:spPr>
          <a:xfrm>
            <a:off x="555411" y="4158817"/>
            <a:ext cx="10298098" cy="14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https://github.com/git</a:t>
            </a:r>
            <a:endParaRPr>
              <a:latin typeface="等线"/>
              <a:ea typeface="等线"/>
              <a:cs typeface="等线"/>
              <a:sym typeface="等线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https://github.com/git/git</a:t>
            </a:r>
            <a:endParaRPr>
              <a:latin typeface="等线"/>
              <a:ea typeface="等线"/>
              <a:cs typeface="等线"/>
              <a:sym typeface="等线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https://github.com/git/git/blob/master/block-sha1/sha1.h</a:t>
            </a:r>
            <a:endParaRPr>
              <a:latin typeface="等线"/>
              <a:ea typeface="等线"/>
              <a:cs typeface="等线"/>
              <a:sym typeface="等线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https://github.com/git/git/commit/e3af72cdafab5993d18fae056f87e1d675913d08</a:t>
            </a:r>
            <a:endParaRPr>
              <a:latin typeface="等线"/>
              <a:ea typeface="等线"/>
              <a:cs typeface="等线"/>
              <a:sym typeface="等线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https://github.com/git/git/pulls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内页页眉标题位置"/>
          <p:cNvSpPr txBox="1"/>
          <p:nvPr/>
        </p:nvSpPr>
        <p:spPr>
          <a:xfrm>
            <a:off x="518569" y="625190"/>
            <a:ext cx="194041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HTTP URL</a:t>
            </a:r>
          </a:p>
        </p:txBody>
      </p:sp>
      <p:sp>
        <p:nvSpPr>
          <p:cNvPr id="127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2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368" y="1478376"/>
            <a:ext cx="10216055" cy="4103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内页页眉标题位置"/>
          <p:cNvSpPr txBox="1"/>
          <p:nvPr/>
        </p:nvSpPr>
        <p:spPr>
          <a:xfrm>
            <a:off x="509692" y="558795"/>
            <a:ext cx="18918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b="1" sz="3600">
                <a:latin typeface="等线"/>
                <a:ea typeface="等线"/>
                <a:cs typeface="等线"/>
                <a:sym typeface="等线"/>
              </a:defRPr>
            </a:pPr>
            <a:r>
              <a:t>Http</a:t>
            </a:r>
            <a:r>
              <a:t>接口</a:t>
            </a:r>
          </a:p>
        </p:txBody>
      </p:sp>
      <p:sp>
        <p:nvSpPr>
          <p:cNvPr id="132" name="矩形 3"/>
          <p:cNvSpPr txBox="1"/>
          <p:nvPr/>
        </p:nvSpPr>
        <p:spPr>
          <a:xfrm>
            <a:off x="555411" y="1665918"/>
            <a:ext cx="11442612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>
                <a:latin typeface="等线"/>
                <a:ea typeface="等线"/>
                <a:cs typeface="等线"/>
                <a:sym typeface="等线"/>
              </a:defRPr>
            </a:pPr>
            <a:r>
              <a:t>GET </a:t>
            </a:r>
            <a:r>
              <a:t>用来获取资源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等线"/>
                <a:ea typeface="等线"/>
                <a:cs typeface="等线"/>
                <a:sym typeface="等线"/>
              </a:defRPr>
            </a:pPr>
            <a:r>
              <a:t>POST </a:t>
            </a:r>
            <a:r>
              <a:t>用来新建资源（也可以用于更新资源）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PUT </a:t>
            </a:r>
            <a:r>
              <a:t>用来更新资源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DELETE </a:t>
            </a:r>
            <a:r>
              <a:t>用来删除资源</a:t>
            </a:r>
            <a:endParaRPr b="1"/>
          </a:p>
        </p:txBody>
      </p:sp>
      <p:sp>
        <p:nvSpPr>
          <p:cNvPr id="133" name="文本框 2"/>
          <p:cNvSpPr txBox="1"/>
          <p:nvPr/>
        </p:nvSpPr>
        <p:spPr>
          <a:xfrm>
            <a:off x="609600" y="3714755"/>
            <a:ext cx="353425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举例说明：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www.baidu.com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章节页标题内容位置"/>
          <p:cNvSpPr txBox="1"/>
          <p:nvPr/>
        </p:nvSpPr>
        <p:spPr>
          <a:xfrm>
            <a:off x="859364" y="2599265"/>
            <a:ext cx="168930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136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