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56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F11BF-8538-4DE3-AD61-E919AE4CD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D384EC-1B8E-43B6-BBBF-02BF7ACE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97A3F8-2DC3-4530-89BB-B308A93E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650FF-E243-4EC2-9480-A2279CC6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71F3F-5823-4250-9FCC-6BD00028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15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DB47E-2C25-4E80-BA7A-E8FBC211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00215A-B53D-42A8-B245-2931D196A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A4698-AD3C-4CD4-832D-2787131F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EC130-15C7-4B37-9E92-43B91DF2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BE036-C78D-4159-A73B-FA17BD81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31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FFCE4C-0CDD-4108-881E-4DAC0609A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9A6EA1-8767-4FDF-B3EF-1FA43A75B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6858B-42BB-486D-A945-F5228CC0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48165-5BB5-460E-83FA-CCA984F0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935C7-C933-445C-BABE-1ECAC83B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74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59283-C0AF-44F6-B3B5-331FB656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B569B-D659-480E-B176-428BED220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C21C5-2D6A-485B-95FA-6C2C2366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ED952-72BE-49AF-9D47-3372168E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9CD75-A311-450C-BC9E-74300C8B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3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98847-03F0-4EC0-B3F0-F34D7E7B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CAEB85-3B04-471D-8319-3F21020B5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32A5A-B1C5-4780-B19B-07BB5935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84278-FEA2-42E2-AA52-B9B38857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60B6D-D1C5-42E2-8FD1-39BE6D79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29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A3800-03D6-4498-9264-575BF0AE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49749-00F5-453B-ACF4-4D9371E76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C34503-B283-4842-BAB3-038BF2222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4C50E0-90BA-485B-BE30-0DB56C0D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C7F36-4281-4CA7-B8E5-559C60D8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C32CF1-D31D-4F63-9D31-FCD725A9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63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A3E7A-361B-42D4-8072-5C778069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DF91F-7B4F-495C-8173-4A15DED70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29671A-6F84-4B66-94DC-DD87D5B77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39548C-316C-45F4-B660-EEE741604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2F7798-B39D-4310-ACF5-6ADB2155E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9045B6-71B3-459C-8622-D2F5D6A7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DE4DA2-071A-489F-B6E6-C48A010F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8B01E-A72F-4A77-B55A-D53E7D0E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79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31127-C37A-4003-B57C-68003317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08B034-B688-4742-AA46-66220AD5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9C2108-1B1E-40CC-A6B2-41C27899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6495BA-5AB3-4882-8324-33697205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8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20532B-7E05-40A2-9B48-528CB77A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3299A7-017D-4B96-AE5A-229F1649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1645E8-2518-4733-8955-829E72EF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15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56155-6C6B-4D68-A786-0515DAF9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83E96-247E-4DDB-8874-4FCB2AE1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1CEC89-AE8C-4119-83C2-CB98AB9AE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2B5D87-4D13-4E28-A256-2F76E618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3C85C0-2BBB-4F2A-9E42-3861F38D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58CDC7-B834-4621-ACAF-BF1713EC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8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A6B6E-62E8-44BF-B718-D624C949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973C8C-8779-462F-A5EC-3E5CEDEDA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FF56AB-25C0-4D87-BB92-CC70E37DE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009F79-EE31-4679-AECF-0DA6E44C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966914-CFD4-48DE-9726-9775014E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371FD-EE79-456C-87A3-B030654D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25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F2291E-9E31-4D71-B9B2-FCFF8960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B68F5-84A2-4CDF-ADCF-5A0370D61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F19C6-FC50-430B-8B20-FE82CD209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6498C-B62B-4F0A-B7C2-9D45D702C41F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C0828-E824-49D7-8C4B-FFD56DF0D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EBE46-CF06-4884-889F-C4400A757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7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60A8BE2-E10C-4B38-ACDD-7A3957AC5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823" y="3000955"/>
            <a:ext cx="2581275" cy="7715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49B85C-10F4-49D5-A614-BB614F97EE31}"/>
              </a:ext>
            </a:extLst>
          </p:cNvPr>
          <p:cNvSpPr txBox="1"/>
          <p:nvPr/>
        </p:nvSpPr>
        <p:spPr>
          <a:xfrm>
            <a:off x="6003210" y="3043237"/>
            <a:ext cx="2698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开源课</a:t>
            </a:r>
            <a:endParaRPr lang="en-US" altLang="zh-CN" sz="3600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r>
              <a:rPr lang="en-US" altLang="zh-CN" sz="1400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OpenClass</a:t>
            </a:r>
            <a:endParaRPr lang="zh-CN" altLang="en-US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sp>
        <p:nvSpPr>
          <p:cNvPr id="2" name="双括号 1">
            <a:extLst>
              <a:ext uri="{FF2B5EF4-FFF2-40B4-BE49-F238E27FC236}">
                <a16:creationId xmlns:a16="http://schemas.microsoft.com/office/drawing/2014/main" id="{E1623B68-2091-42AB-BA24-1F6A30F419D6}"/>
              </a:ext>
            </a:extLst>
          </p:cNvPr>
          <p:cNvSpPr/>
          <p:nvPr/>
        </p:nvSpPr>
        <p:spPr>
          <a:xfrm>
            <a:off x="8701814" y="2350214"/>
            <a:ext cx="2581275" cy="1808028"/>
          </a:xfrm>
          <a:prstGeom prst="bracketPair">
            <a:avLst>
              <a:gd name="adj" fmla="val 11809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2596251-C845-4229-9740-957CDA34C261}"/>
              </a:ext>
            </a:extLst>
          </p:cNvPr>
          <p:cNvCxnSpPr>
            <a:cxnSpLocks/>
          </p:cNvCxnSpPr>
          <p:nvPr/>
        </p:nvCxnSpPr>
        <p:spPr>
          <a:xfrm flipH="1">
            <a:off x="9202723" y="2773291"/>
            <a:ext cx="1626343" cy="12156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D242442-CF4A-4194-9072-0C01246BC516}"/>
              </a:ext>
            </a:extLst>
          </p:cNvPr>
          <p:cNvSpPr txBox="1"/>
          <p:nvPr/>
        </p:nvSpPr>
        <p:spPr>
          <a:xfrm>
            <a:off x="8701814" y="2773291"/>
            <a:ext cx="1805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libaba Sans Black" panose="020B0A03020203040204" pitchFamily="34" charset="0"/>
                <a:cs typeface="Alibaba Sans Black" panose="020B0A03020203040204" pitchFamily="34" charset="0"/>
              </a:rPr>
              <a:t>TOPICS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F8A165-A313-4DF2-B11D-CE14CAEB1CDC}"/>
              </a:ext>
            </a:extLst>
          </p:cNvPr>
          <p:cNvSpPr txBox="1"/>
          <p:nvPr/>
        </p:nvSpPr>
        <p:spPr>
          <a:xfrm>
            <a:off x="10201013" y="3465766"/>
            <a:ext cx="1353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libaba Sans Black" panose="020B0A03020203040204" pitchFamily="34" charset="0"/>
                <a:cs typeface="Alibaba Sans Black" panose="020B0A03020203040204" pitchFamily="34" charset="0"/>
              </a:rPr>
              <a:t>Q&amp;A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4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8019E18-1A38-4E8F-9514-503EEEA82B79}"/>
              </a:ext>
            </a:extLst>
          </p:cNvPr>
          <p:cNvSpPr txBox="1"/>
          <p:nvPr/>
        </p:nvSpPr>
        <p:spPr>
          <a:xfrm>
            <a:off x="1470211" y="1006517"/>
            <a:ext cx="9251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Questions</a:t>
            </a:r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BBE368-874E-468A-94A3-10EC1E2FB2F6}"/>
              </a:ext>
            </a:extLst>
          </p:cNvPr>
          <p:cNvSpPr/>
          <p:nvPr/>
        </p:nvSpPr>
        <p:spPr>
          <a:xfrm>
            <a:off x="0" y="0"/>
            <a:ext cx="356461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07746E6-713B-4FC1-AF45-F911933A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11" y="2280709"/>
            <a:ext cx="7765997" cy="9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74EF44D-3D68-49FA-99B7-E295B15C80C0}"/>
              </a:ext>
            </a:extLst>
          </p:cNvPr>
          <p:cNvSpPr txBox="1"/>
          <p:nvPr/>
        </p:nvSpPr>
        <p:spPr>
          <a:xfrm>
            <a:off x="1470211" y="2413337"/>
            <a:ext cx="9251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[0005] blender </a:t>
            </a:r>
            <a:r>
              <a:rPr lang="zh-CN" altLang="en-US" sz="2400" b="1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底层系列之</a:t>
            </a:r>
            <a:r>
              <a:rPr lang="en-US" altLang="zh-CN" sz="2400" b="1" dirty="0" err="1">
                <a:latin typeface="Alibaba Sans Black" panose="020B0A03020203040204" pitchFamily="34" charset="0"/>
                <a:cs typeface="Alibaba Sans Black" panose="020B0A03020203040204" pitchFamily="34" charset="0"/>
              </a:rPr>
              <a:t>datablocks</a:t>
            </a:r>
            <a:endParaRPr lang="en-US" altLang="zh-CN" sz="2400" b="1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How</a:t>
            </a:r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 </a:t>
            </a: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to understand Core</a:t>
            </a:r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 </a:t>
            </a: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concept </a:t>
            </a:r>
            <a:r>
              <a:rPr lang="en-US" altLang="zh-CN" dirty="0" err="1">
                <a:latin typeface="Alibaba Sans Light" panose="020B0303020203040204" pitchFamily="34" charset="0"/>
                <a:cs typeface="Alibaba Sans Light" panose="020B0303020203040204" pitchFamily="34" charset="0"/>
              </a:rPr>
              <a:t>datablocks</a:t>
            </a: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 in Blender?</a:t>
            </a:r>
          </a:p>
        </p:txBody>
      </p:sp>
    </p:spTree>
    <p:extLst>
      <p:ext uri="{BB962C8B-B14F-4D97-AF65-F5344CB8AC3E}">
        <p14:creationId xmlns:p14="http://schemas.microsoft.com/office/powerpoint/2010/main" val="180928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CDF921-4702-4818-A137-43908187E083}"/>
              </a:ext>
            </a:extLst>
          </p:cNvPr>
          <p:cNvSpPr txBox="1"/>
          <p:nvPr/>
        </p:nvSpPr>
        <p:spPr>
          <a:xfrm>
            <a:off x="1443089" y="672299"/>
            <a:ext cx="9251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Requirement</a:t>
            </a:r>
            <a:endParaRPr lang="en-US" altLang="zh-CN" b="1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为啥</a:t>
            </a: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Blender</a:t>
            </a:r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功能又多又乱，之间到底啥关系？</a:t>
            </a:r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2927B5-70BE-4047-B19F-681DA1D361F7}"/>
              </a:ext>
            </a:extLst>
          </p:cNvPr>
          <p:cNvSpPr txBox="1"/>
          <p:nvPr/>
        </p:nvSpPr>
        <p:spPr>
          <a:xfrm>
            <a:off x="1443089" y="2068151"/>
            <a:ext cx="1030462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Solution</a:t>
            </a:r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Points:</a:t>
            </a: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libaba Sans Light" panose="020B0303020203040204" pitchFamily="34" charset="0"/>
                <a:cs typeface="Alibaba Sans Light" panose="020B0303020203040204" pitchFamily="34" charset="0"/>
              </a:rPr>
              <a:t>datablocks</a:t>
            </a:r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Deep Dive:</a:t>
            </a: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理解</a:t>
            </a:r>
            <a:r>
              <a:rPr lang="en-US" altLang="zh-CN" dirty="0" err="1">
                <a:latin typeface="Alibaba Sans Light" panose="020B0303020203040204" pitchFamily="34" charset="0"/>
                <a:cs typeface="Alibaba Sans Light" panose="020B0303020203040204" pitchFamily="34" charset="0"/>
              </a:rPr>
              <a:t>datablocks</a:t>
            </a:r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r>
              <a:rPr lang="en-US" altLang="zh-CN" dirty="0"/>
              <a:t>https://docs.blender.org/manual/en/dev/files/data_blocks.html</a:t>
            </a:r>
            <a:endParaRPr lang="zh-CN" altLang="en-US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D6158B-028A-41AF-A140-DB1CA187AF97}"/>
              </a:ext>
            </a:extLst>
          </p:cNvPr>
          <p:cNvSpPr/>
          <p:nvPr/>
        </p:nvSpPr>
        <p:spPr>
          <a:xfrm>
            <a:off x="0" y="0"/>
            <a:ext cx="356461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DD6158B-028A-41AF-A140-DB1CA187AF97}"/>
              </a:ext>
            </a:extLst>
          </p:cNvPr>
          <p:cNvSpPr/>
          <p:nvPr/>
        </p:nvSpPr>
        <p:spPr>
          <a:xfrm>
            <a:off x="0" y="0"/>
            <a:ext cx="356461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7B87B00-35C2-4629-A916-08ED6379B4BF}"/>
              </a:ext>
            </a:extLst>
          </p:cNvPr>
          <p:cNvSpPr/>
          <p:nvPr/>
        </p:nvSpPr>
        <p:spPr>
          <a:xfrm>
            <a:off x="1126882" y="60113"/>
            <a:ext cx="2451206" cy="56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Collection</a:t>
            </a:r>
            <a:endParaRPr lang="zh-CN" altLang="en-US" sz="24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4683815-2843-42D2-8111-27A212BF15C8}"/>
              </a:ext>
            </a:extLst>
          </p:cNvPr>
          <p:cNvSpPr/>
          <p:nvPr/>
        </p:nvSpPr>
        <p:spPr>
          <a:xfrm>
            <a:off x="1170554" y="1750681"/>
            <a:ext cx="2347466" cy="56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Object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E361C85-559C-4C6C-A2CE-56D4E8EB1EE7}"/>
              </a:ext>
            </a:extLst>
          </p:cNvPr>
          <p:cNvSpPr/>
          <p:nvPr/>
        </p:nvSpPr>
        <p:spPr>
          <a:xfrm>
            <a:off x="4155801" y="1750681"/>
            <a:ext cx="2347461" cy="56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Mesh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D6072FD-63C4-4C5B-A152-F2DF38AA53BC}"/>
              </a:ext>
            </a:extLst>
          </p:cNvPr>
          <p:cNvSpPr/>
          <p:nvPr/>
        </p:nvSpPr>
        <p:spPr>
          <a:xfrm>
            <a:off x="4155801" y="3428633"/>
            <a:ext cx="2347454" cy="56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Material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6E9CAAE-B79F-40DD-988F-EB48D8921D94}"/>
              </a:ext>
            </a:extLst>
          </p:cNvPr>
          <p:cNvSpPr/>
          <p:nvPr/>
        </p:nvSpPr>
        <p:spPr>
          <a:xfrm>
            <a:off x="4155801" y="5234107"/>
            <a:ext cx="2347454" cy="56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Texture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ED59558-59F9-4FE9-B051-C13D2DDFB59A}"/>
              </a:ext>
            </a:extLst>
          </p:cNvPr>
          <p:cNvCxnSpPr/>
          <p:nvPr/>
        </p:nvCxnSpPr>
        <p:spPr>
          <a:xfrm>
            <a:off x="2340579" y="799139"/>
            <a:ext cx="0" cy="34962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78198A7-DF39-4D9F-8811-B5F92ABD417D}"/>
              </a:ext>
            </a:extLst>
          </p:cNvPr>
          <p:cNvCxnSpPr/>
          <p:nvPr/>
        </p:nvCxnSpPr>
        <p:spPr>
          <a:xfrm>
            <a:off x="5329528" y="2695312"/>
            <a:ext cx="0" cy="34962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CBBAF6C-1AC0-4CCD-9879-795C033DA377}"/>
              </a:ext>
            </a:extLst>
          </p:cNvPr>
          <p:cNvCxnSpPr/>
          <p:nvPr/>
        </p:nvCxnSpPr>
        <p:spPr>
          <a:xfrm>
            <a:off x="5329528" y="4634752"/>
            <a:ext cx="0" cy="34962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473EB1C-9297-4E41-AEDA-399CB0D61D4B}"/>
              </a:ext>
            </a:extLst>
          </p:cNvPr>
          <p:cNvCxnSpPr>
            <a:cxnSpLocks/>
          </p:cNvCxnSpPr>
          <p:nvPr/>
        </p:nvCxnSpPr>
        <p:spPr>
          <a:xfrm>
            <a:off x="3716529" y="2031148"/>
            <a:ext cx="32677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A9E8A54-0694-4B91-AEBA-25BB2785662A}"/>
              </a:ext>
            </a:extLst>
          </p:cNvPr>
          <p:cNvSpPr txBox="1"/>
          <p:nvPr/>
        </p:nvSpPr>
        <p:spPr>
          <a:xfrm>
            <a:off x="7885043" y="3107940"/>
            <a:ext cx="3327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火星有一个悟空，</a:t>
            </a:r>
            <a:endParaRPr lang="en-US" altLang="zh-CN" sz="2000" b="1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endParaRPr lang="en-US" altLang="zh-CN" sz="2000" b="1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r>
              <a:rPr lang="zh-CN" altLang="en-US" sz="2000" b="1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他时而温顺，时而暴躁！</a:t>
            </a:r>
            <a:endParaRPr lang="en-US" altLang="zh-CN" sz="2000" b="1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43" name="思想气泡: 云 42">
            <a:extLst>
              <a:ext uri="{FF2B5EF4-FFF2-40B4-BE49-F238E27FC236}">
                <a16:creationId xmlns:a16="http://schemas.microsoft.com/office/drawing/2014/main" id="{2B6466CF-1908-43CC-9F0B-55A7E32A7DD4}"/>
              </a:ext>
            </a:extLst>
          </p:cNvPr>
          <p:cNvSpPr/>
          <p:nvPr/>
        </p:nvSpPr>
        <p:spPr>
          <a:xfrm>
            <a:off x="6799715" y="269889"/>
            <a:ext cx="4317421" cy="2250474"/>
          </a:xfrm>
          <a:prstGeom prst="cloudCallout">
            <a:avLst>
              <a:gd name="adj1" fmla="val -54468"/>
              <a:gd name="adj2" fmla="val 2989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4" name="表格 41">
            <a:extLst>
              <a:ext uri="{FF2B5EF4-FFF2-40B4-BE49-F238E27FC236}">
                <a16:creationId xmlns:a16="http://schemas.microsoft.com/office/drawing/2014/main" id="{C8B11986-034B-4D93-9064-42EE21BB4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653160"/>
              </p:ext>
            </p:extLst>
          </p:nvPr>
        </p:nvGraphicFramePr>
        <p:xfrm>
          <a:off x="7735324" y="621047"/>
          <a:ext cx="2654302" cy="93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86">
                  <a:extLst>
                    <a:ext uri="{9D8B030D-6E8A-4147-A177-3AD203B41FA5}">
                      <a16:colId xmlns:a16="http://schemas.microsoft.com/office/drawing/2014/main" val="1528342374"/>
                    </a:ext>
                  </a:extLst>
                </a:gridCol>
                <a:gridCol w="379186">
                  <a:extLst>
                    <a:ext uri="{9D8B030D-6E8A-4147-A177-3AD203B41FA5}">
                      <a16:colId xmlns:a16="http://schemas.microsoft.com/office/drawing/2014/main" val="1960703347"/>
                    </a:ext>
                  </a:extLst>
                </a:gridCol>
                <a:gridCol w="379186">
                  <a:extLst>
                    <a:ext uri="{9D8B030D-6E8A-4147-A177-3AD203B41FA5}">
                      <a16:colId xmlns:a16="http://schemas.microsoft.com/office/drawing/2014/main" val="3693138165"/>
                    </a:ext>
                  </a:extLst>
                </a:gridCol>
                <a:gridCol w="379186">
                  <a:extLst>
                    <a:ext uri="{9D8B030D-6E8A-4147-A177-3AD203B41FA5}">
                      <a16:colId xmlns:a16="http://schemas.microsoft.com/office/drawing/2014/main" val="3945828790"/>
                    </a:ext>
                  </a:extLst>
                </a:gridCol>
                <a:gridCol w="379186">
                  <a:extLst>
                    <a:ext uri="{9D8B030D-6E8A-4147-A177-3AD203B41FA5}">
                      <a16:colId xmlns:a16="http://schemas.microsoft.com/office/drawing/2014/main" val="1512038768"/>
                    </a:ext>
                  </a:extLst>
                </a:gridCol>
                <a:gridCol w="379186">
                  <a:extLst>
                    <a:ext uri="{9D8B030D-6E8A-4147-A177-3AD203B41FA5}">
                      <a16:colId xmlns:a16="http://schemas.microsoft.com/office/drawing/2014/main" val="2030519797"/>
                    </a:ext>
                  </a:extLst>
                </a:gridCol>
                <a:gridCol w="379186">
                  <a:extLst>
                    <a:ext uri="{9D8B030D-6E8A-4147-A177-3AD203B41FA5}">
                      <a16:colId xmlns:a16="http://schemas.microsoft.com/office/drawing/2014/main" val="1006111060"/>
                    </a:ext>
                  </a:extLst>
                </a:gridCol>
              </a:tblGrid>
              <a:tr h="310830"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PN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PX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PY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PZ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CR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CG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CB</a:t>
                      </a:r>
                      <a:endParaRPr lang="zh-CN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509178"/>
                  </a:ext>
                </a:extLst>
              </a:tr>
              <a:tr h="310830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23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0.05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831905"/>
                  </a:ext>
                </a:extLst>
              </a:tr>
              <a:tr h="310830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23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45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32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531991"/>
                  </a:ext>
                </a:extLst>
              </a:tr>
            </a:tbl>
          </a:graphicData>
        </a:graphic>
      </p:graphicFrame>
      <p:sp>
        <p:nvSpPr>
          <p:cNvPr id="45" name="思想气泡: 云 44">
            <a:extLst>
              <a:ext uri="{FF2B5EF4-FFF2-40B4-BE49-F238E27FC236}">
                <a16:creationId xmlns:a16="http://schemas.microsoft.com/office/drawing/2014/main" id="{0AB15CA8-8AF3-4233-882D-74BD739D1F22}"/>
              </a:ext>
            </a:extLst>
          </p:cNvPr>
          <p:cNvSpPr/>
          <p:nvPr/>
        </p:nvSpPr>
        <p:spPr>
          <a:xfrm>
            <a:off x="7219350" y="5096741"/>
            <a:ext cx="4317421" cy="1761259"/>
          </a:xfrm>
          <a:prstGeom prst="cloudCallout">
            <a:avLst>
              <a:gd name="adj1" fmla="val -61386"/>
              <a:gd name="adj2" fmla="val -2540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7" name="表格 47">
            <a:extLst>
              <a:ext uri="{FF2B5EF4-FFF2-40B4-BE49-F238E27FC236}">
                <a16:creationId xmlns:a16="http://schemas.microsoft.com/office/drawing/2014/main" id="{49E5136A-8069-4F8F-9D52-C33D15094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443547"/>
              </p:ext>
            </p:extLst>
          </p:nvPr>
        </p:nvGraphicFramePr>
        <p:xfrm>
          <a:off x="7818777" y="5446808"/>
          <a:ext cx="2207490" cy="1061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830">
                  <a:extLst>
                    <a:ext uri="{9D8B030D-6E8A-4147-A177-3AD203B41FA5}">
                      <a16:colId xmlns:a16="http://schemas.microsoft.com/office/drawing/2014/main" val="1877140990"/>
                    </a:ext>
                  </a:extLst>
                </a:gridCol>
                <a:gridCol w="735830">
                  <a:extLst>
                    <a:ext uri="{9D8B030D-6E8A-4147-A177-3AD203B41FA5}">
                      <a16:colId xmlns:a16="http://schemas.microsoft.com/office/drawing/2014/main" val="3737506668"/>
                    </a:ext>
                  </a:extLst>
                </a:gridCol>
                <a:gridCol w="735830">
                  <a:extLst>
                    <a:ext uri="{9D8B030D-6E8A-4147-A177-3AD203B41FA5}">
                      <a16:colId xmlns:a16="http://schemas.microsoft.com/office/drawing/2014/main" val="907753955"/>
                    </a:ext>
                  </a:extLst>
                </a:gridCol>
              </a:tblGrid>
              <a:tr h="353708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(22,12,55)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(22,122,55)</a:t>
                      </a:r>
                      <a:endParaRPr kumimoji="0" lang="zh-CN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(20,12,55)</a:t>
                      </a:r>
                      <a:endParaRPr kumimoji="0" lang="zh-CN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657124"/>
                  </a:ext>
                </a:extLst>
              </a:tr>
              <a:tr h="35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(32,12,55)</a:t>
                      </a:r>
                      <a:endParaRPr kumimoji="0" lang="zh-CN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(2,12,55)</a:t>
                      </a:r>
                      <a:endParaRPr kumimoji="0" lang="zh-CN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(5,12,55)</a:t>
                      </a:r>
                      <a:endParaRPr kumimoji="0" lang="zh-CN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508429"/>
                  </a:ext>
                </a:extLst>
              </a:tr>
              <a:tr h="35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(122,12,55)</a:t>
                      </a:r>
                      <a:endParaRPr kumimoji="0" lang="zh-CN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(43,12,55)</a:t>
                      </a:r>
                      <a:endParaRPr kumimoji="0" lang="zh-CN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(111,12,55)</a:t>
                      </a:r>
                      <a:endParaRPr kumimoji="0" lang="zh-CN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786474"/>
                  </a:ext>
                </a:extLst>
              </a:tr>
            </a:tbl>
          </a:graphicData>
        </a:graphic>
      </p:graphicFrame>
      <p:sp>
        <p:nvSpPr>
          <p:cNvPr id="49" name="思想气泡: 云 48">
            <a:extLst>
              <a:ext uri="{FF2B5EF4-FFF2-40B4-BE49-F238E27FC236}">
                <a16:creationId xmlns:a16="http://schemas.microsoft.com/office/drawing/2014/main" id="{1643A99D-3CD6-4929-8288-537B8624BC8A}"/>
              </a:ext>
            </a:extLst>
          </p:cNvPr>
          <p:cNvSpPr/>
          <p:nvPr/>
        </p:nvSpPr>
        <p:spPr>
          <a:xfrm rot="10800000">
            <a:off x="487273" y="4123603"/>
            <a:ext cx="3356919" cy="2512999"/>
          </a:xfrm>
          <a:prstGeom prst="cloudCallout">
            <a:avLst>
              <a:gd name="adj1" fmla="val -55160"/>
              <a:gd name="adj2" fmla="val 4528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0" name="表格 50">
            <a:extLst>
              <a:ext uri="{FF2B5EF4-FFF2-40B4-BE49-F238E27FC236}">
                <a16:creationId xmlns:a16="http://schemas.microsoft.com/office/drawing/2014/main" id="{30253546-8410-4E10-98BF-9228766E5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800131"/>
              </p:ext>
            </p:extLst>
          </p:nvPr>
        </p:nvGraphicFramePr>
        <p:xfrm>
          <a:off x="1841797" y="4901608"/>
          <a:ext cx="1107666" cy="109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833">
                  <a:extLst>
                    <a:ext uri="{9D8B030D-6E8A-4147-A177-3AD203B41FA5}">
                      <a16:colId xmlns:a16="http://schemas.microsoft.com/office/drawing/2014/main" val="1945494987"/>
                    </a:ext>
                  </a:extLst>
                </a:gridCol>
                <a:gridCol w="553833">
                  <a:extLst>
                    <a:ext uri="{9D8B030D-6E8A-4147-A177-3AD203B41FA5}">
                      <a16:colId xmlns:a16="http://schemas.microsoft.com/office/drawing/2014/main" val="3107666289"/>
                    </a:ext>
                  </a:extLst>
                </a:gridCol>
              </a:tblGrid>
              <a:tr h="211640">
                <a:tc>
                  <a:txBody>
                    <a:bodyPr/>
                    <a:lstStyle/>
                    <a:p>
                      <a:r>
                        <a:rPr lang="en-US" altLang="zh-CN" sz="700" dirty="0"/>
                        <a:t>property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dirty="0"/>
                        <a:t>value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27585"/>
                  </a:ext>
                </a:extLst>
              </a:tr>
              <a:tr h="211640"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Roughness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0.5</a:t>
                      </a:r>
                      <a:endParaRPr lang="zh-CN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973907"/>
                  </a:ext>
                </a:extLst>
              </a:tr>
              <a:tr h="211640"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IOR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1.13</a:t>
                      </a:r>
                      <a:endParaRPr lang="zh-CN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414123"/>
                  </a:ext>
                </a:extLst>
              </a:tr>
              <a:tr h="211640"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Metallic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0.6</a:t>
                      </a:r>
                      <a:endParaRPr lang="zh-CN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076400"/>
                  </a:ext>
                </a:extLst>
              </a:tr>
              <a:tr h="21164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…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…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308953"/>
                  </a:ext>
                </a:extLst>
              </a:tr>
            </a:tbl>
          </a:graphicData>
        </a:graphic>
      </p:graphicFrame>
      <p:sp>
        <p:nvSpPr>
          <p:cNvPr id="52" name="文本框 51">
            <a:extLst>
              <a:ext uri="{FF2B5EF4-FFF2-40B4-BE49-F238E27FC236}">
                <a16:creationId xmlns:a16="http://schemas.microsoft.com/office/drawing/2014/main" id="{2762F0F6-0EC1-4771-A404-B5BC356BB592}"/>
              </a:ext>
            </a:extLst>
          </p:cNvPr>
          <p:cNvSpPr txBox="1"/>
          <p:nvPr/>
        </p:nvSpPr>
        <p:spPr>
          <a:xfrm>
            <a:off x="644655" y="5285580"/>
            <a:ext cx="102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Shading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DA224C9-28AE-4606-A2D2-FFB8F1D5800B}"/>
              </a:ext>
            </a:extLst>
          </p:cNvPr>
          <p:cNvSpPr txBox="1"/>
          <p:nvPr/>
        </p:nvSpPr>
        <p:spPr>
          <a:xfrm>
            <a:off x="7673812" y="1615421"/>
            <a:ext cx="144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Modeling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12605D2-B039-4F25-89DC-14CBCB0763D9}"/>
              </a:ext>
            </a:extLst>
          </p:cNvPr>
          <p:cNvSpPr txBox="1"/>
          <p:nvPr/>
        </p:nvSpPr>
        <p:spPr>
          <a:xfrm>
            <a:off x="10186483" y="5470246"/>
            <a:ext cx="1444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Texture</a:t>
            </a:r>
          </a:p>
          <a:p>
            <a:r>
              <a:rPr lang="en-US" altLang="zh-CN" dirty="0"/>
              <a:t>Painting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1D0FDED-F0C0-4BDE-A07C-BD38B4BCEBA8}"/>
              </a:ext>
            </a:extLst>
          </p:cNvPr>
          <p:cNvSpPr txBox="1"/>
          <p:nvPr/>
        </p:nvSpPr>
        <p:spPr>
          <a:xfrm>
            <a:off x="9188373" y="1615421"/>
            <a:ext cx="144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UV Editing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F17EEEC-FD64-46AA-BAC2-9B992B4E3FC5}"/>
              </a:ext>
            </a:extLst>
          </p:cNvPr>
          <p:cNvSpPr txBox="1"/>
          <p:nvPr/>
        </p:nvSpPr>
        <p:spPr>
          <a:xfrm>
            <a:off x="8431093" y="1959674"/>
            <a:ext cx="144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Sculpting</a:t>
            </a:r>
            <a:endParaRPr lang="zh-CN" altLang="en-US" dirty="0"/>
          </a:p>
        </p:txBody>
      </p:sp>
      <p:sp>
        <p:nvSpPr>
          <p:cNvPr id="24" name="思想气泡: 云 23">
            <a:extLst>
              <a:ext uri="{FF2B5EF4-FFF2-40B4-BE49-F238E27FC236}">
                <a16:creationId xmlns:a16="http://schemas.microsoft.com/office/drawing/2014/main" id="{819BA7AD-4568-4C3A-AA3F-30559ACDA626}"/>
              </a:ext>
            </a:extLst>
          </p:cNvPr>
          <p:cNvSpPr/>
          <p:nvPr/>
        </p:nvSpPr>
        <p:spPr>
          <a:xfrm rot="10800000">
            <a:off x="387353" y="2433035"/>
            <a:ext cx="2200885" cy="1467156"/>
          </a:xfrm>
          <a:prstGeom prst="cloudCallout">
            <a:avLst>
              <a:gd name="adj1" fmla="val -48526"/>
              <a:gd name="adj2" fmla="val 5261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50">
            <a:extLst>
              <a:ext uri="{FF2B5EF4-FFF2-40B4-BE49-F238E27FC236}">
                <a16:creationId xmlns:a16="http://schemas.microsoft.com/office/drawing/2014/main" id="{2323B1C0-CD94-4213-BB9C-1C8185281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818133"/>
              </p:ext>
            </p:extLst>
          </p:nvPr>
        </p:nvGraphicFramePr>
        <p:xfrm>
          <a:off x="979779" y="2695312"/>
          <a:ext cx="1157587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719">
                  <a:extLst>
                    <a:ext uri="{9D8B030D-6E8A-4147-A177-3AD203B41FA5}">
                      <a16:colId xmlns:a16="http://schemas.microsoft.com/office/drawing/2014/main" val="1945494987"/>
                    </a:ext>
                  </a:extLst>
                </a:gridCol>
                <a:gridCol w="576868">
                  <a:extLst>
                    <a:ext uri="{9D8B030D-6E8A-4147-A177-3AD203B41FA5}">
                      <a16:colId xmlns:a16="http://schemas.microsoft.com/office/drawing/2014/main" val="3107666289"/>
                    </a:ext>
                  </a:extLst>
                </a:gridCol>
              </a:tblGrid>
              <a:tr h="172683">
                <a:tc>
                  <a:txBody>
                    <a:bodyPr/>
                    <a:lstStyle/>
                    <a:p>
                      <a:r>
                        <a:rPr lang="en-US" altLang="zh-CN" sz="700" dirty="0"/>
                        <a:t>property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dirty="0"/>
                        <a:t>value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27585"/>
                  </a:ext>
                </a:extLst>
              </a:tr>
              <a:tr h="159400"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Location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(11,23,54)</a:t>
                      </a:r>
                      <a:endParaRPr lang="zh-CN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973907"/>
                  </a:ext>
                </a:extLst>
              </a:tr>
              <a:tr h="159400"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Rotation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(23,45,45)</a:t>
                      </a:r>
                      <a:endParaRPr lang="zh-CN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414123"/>
                  </a:ext>
                </a:extLst>
              </a:tr>
              <a:tr h="159400"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Scale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(0.5,0.5,0.5)</a:t>
                      </a:r>
                      <a:endParaRPr lang="zh-CN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076400"/>
                  </a:ext>
                </a:extLst>
              </a:tr>
              <a:tr h="212533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…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…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308953"/>
                  </a:ext>
                </a:extLst>
              </a:tr>
            </a:tbl>
          </a:graphicData>
        </a:graphic>
      </p:graphicFrame>
      <p:sp>
        <p:nvSpPr>
          <p:cNvPr id="26" name="思想气泡: 云 25">
            <a:extLst>
              <a:ext uri="{FF2B5EF4-FFF2-40B4-BE49-F238E27FC236}">
                <a16:creationId xmlns:a16="http://schemas.microsoft.com/office/drawing/2014/main" id="{1C3CBD76-6EEF-464C-B10F-3A81676A0D23}"/>
              </a:ext>
            </a:extLst>
          </p:cNvPr>
          <p:cNvSpPr/>
          <p:nvPr/>
        </p:nvSpPr>
        <p:spPr>
          <a:xfrm rot="544163">
            <a:off x="3957412" y="78537"/>
            <a:ext cx="2394966" cy="1241413"/>
          </a:xfrm>
          <a:prstGeom prst="cloudCallout">
            <a:avLst>
              <a:gd name="adj1" fmla="val -63248"/>
              <a:gd name="adj2" fmla="val -926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47BF7A-5D76-4260-98E3-B049C0358F92}"/>
              </a:ext>
            </a:extLst>
          </p:cNvPr>
          <p:cNvSpPr txBox="1"/>
          <p:nvPr/>
        </p:nvSpPr>
        <p:spPr>
          <a:xfrm>
            <a:off x="4437529" y="437990"/>
            <a:ext cx="1536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[obj1, obj2, …]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109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173</Words>
  <Application>Microsoft Office PowerPoint</Application>
  <PresentationFormat>宽屏</PresentationFormat>
  <Paragraphs>87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Alibaba Sans Black</vt:lpstr>
      <vt:lpstr>Alibaba Sans Light</vt:lpstr>
      <vt:lpstr>阿里巴巴普惠体 L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Nan</dc:creator>
  <cp:lastModifiedBy>Nan Meng</cp:lastModifiedBy>
  <cp:revision>132</cp:revision>
  <dcterms:created xsi:type="dcterms:W3CDTF">2019-11-06T04:10:46Z</dcterms:created>
  <dcterms:modified xsi:type="dcterms:W3CDTF">2019-11-18T11:02:19Z</dcterms:modified>
</cp:coreProperties>
</file>