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elegraf Bold" charset="1" panose="00000800000000000000"/>
      <p:regular r:id="rId19"/>
    </p:embeddedFont>
    <p:embeddedFont>
      <p:font typeface="Cheddar" charset="1" panose="00000000000000000000"/>
      <p:regular r:id="rId20"/>
    </p:embeddedFont>
    <p:embeddedFont>
      <p:font typeface="Telegraf" charset="1" panose="00000500000000000000"/>
      <p:regular r:id="rId21"/>
    </p:embeddedFont>
    <p:embeddedFont>
      <p:font typeface="Telegraf Medium" charset="1" panose="000006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04D3B"/>
        </a:solidFill>
      </p:bgPr>
    </p:bg>
    <p:spTree>
      <p:nvGrpSpPr>
        <p:cNvPr id="1" name=""/>
        <p:cNvGrpSpPr/>
        <p:nvPr/>
      </p:nvGrpSpPr>
      <p:grpSpPr>
        <a:xfrm>
          <a:off x="0" y="0"/>
          <a:ext cx="0" cy="0"/>
          <a:chOff x="0" y="0"/>
          <a:chExt cx="0" cy="0"/>
        </a:xfrm>
      </p:grpSpPr>
      <p:sp>
        <p:nvSpPr>
          <p:cNvPr name="Freeform 2" id="2"/>
          <p:cNvSpPr/>
          <p:nvPr/>
        </p:nvSpPr>
        <p:spPr>
          <a:xfrm flipH="false" flipV="false" rot="0">
            <a:off x="141808" y="8923429"/>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868527" y="4733903"/>
            <a:ext cx="4550946" cy="905000"/>
            <a:chOff x="0" y="0"/>
            <a:chExt cx="1146356" cy="227964"/>
          </a:xfrm>
        </p:grpSpPr>
        <p:sp>
          <p:nvSpPr>
            <p:cNvPr name="Freeform 4" id="4"/>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02B676"/>
            </a:solidFill>
          </p:spPr>
        </p:sp>
        <p:sp>
          <p:nvSpPr>
            <p:cNvPr name="TextBox 5" id="5"/>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Bold"/>
                  <a:ea typeface="Telegraf Bold"/>
                  <a:cs typeface="Telegraf Bold"/>
                  <a:sym typeface="Telegraf Bold"/>
                </a:rPr>
                <a:t>PRESENTED BY:</a:t>
              </a:r>
            </a:p>
          </p:txBody>
        </p:sp>
      </p:grpSp>
      <p:grpSp>
        <p:nvGrpSpPr>
          <p:cNvPr name="Group 6" id="6"/>
          <p:cNvGrpSpPr/>
          <p:nvPr/>
        </p:nvGrpSpPr>
        <p:grpSpPr>
          <a:xfrm rot="0">
            <a:off x="5628292" y="6043549"/>
            <a:ext cx="7031416" cy="905000"/>
            <a:chOff x="0" y="0"/>
            <a:chExt cx="1771172" cy="227964"/>
          </a:xfrm>
        </p:grpSpPr>
        <p:sp>
          <p:nvSpPr>
            <p:cNvPr name="Freeform 7" id="7"/>
            <p:cNvSpPr/>
            <p:nvPr/>
          </p:nvSpPr>
          <p:spPr>
            <a:xfrm flipH="false" flipV="false" rot="0">
              <a:off x="0" y="0"/>
              <a:ext cx="1771172" cy="227964"/>
            </a:xfrm>
            <a:custGeom>
              <a:avLst/>
              <a:gdLst/>
              <a:ahLst/>
              <a:cxnLst/>
              <a:rect r="r" b="b" t="t" l="l"/>
              <a:pathLst>
                <a:path h="227964" w="1771172">
                  <a:moveTo>
                    <a:pt x="56153" y="0"/>
                  </a:moveTo>
                  <a:lnTo>
                    <a:pt x="1715018" y="0"/>
                  </a:lnTo>
                  <a:cubicBezTo>
                    <a:pt x="1729911" y="0"/>
                    <a:pt x="1744194" y="5916"/>
                    <a:pt x="1754725" y="16447"/>
                  </a:cubicBezTo>
                  <a:cubicBezTo>
                    <a:pt x="1765256" y="26978"/>
                    <a:pt x="1771172" y="41261"/>
                    <a:pt x="1771172" y="56153"/>
                  </a:cubicBezTo>
                  <a:lnTo>
                    <a:pt x="1771172" y="171811"/>
                  </a:lnTo>
                  <a:cubicBezTo>
                    <a:pt x="1771172" y="186704"/>
                    <a:pt x="1765256" y="200986"/>
                    <a:pt x="1754725" y="211517"/>
                  </a:cubicBezTo>
                  <a:cubicBezTo>
                    <a:pt x="1744194" y="222048"/>
                    <a:pt x="1729911" y="227964"/>
                    <a:pt x="1715018" y="227964"/>
                  </a:cubicBezTo>
                  <a:lnTo>
                    <a:pt x="56153" y="227964"/>
                  </a:lnTo>
                  <a:cubicBezTo>
                    <a:pt x="41261" y="227964"/>
                    <a:pt x="26978" y="222048"/>
                    <a:pt x="16447" y="211517"/>
                  </a:cubicBezTo>
                  <a:cubicBezTo>
                    <a:pt x="5916" y="200986"/>
                    <a:pt x="0" y="186704"/>
                    <a:pt x="0" y="171811"/>
                  </a:cubicBezTo>
                  <a:lnTo>
                    <a:pt x="0" y="56153"/>
                  </a:lnTo>
                  <a:cubicBezTo>
                    <a:pt x="0" y="41261"/>
                    <a:pt x="5916" y="26978"/>
                    <a:pt x="16447" y="16447"/>
                  </a:cubicBezTo>
                  <a:cubicBezTo>
                    <a:pt x="26978" y="5916"/>
                    <a:pt x="41261" y="0"/>
                    <a:pt x="56153" y="0"/>
                  </a:cubicBezTo>
                  <a:close/>
                </a:path>
              </a:pathLst>
            </a:custGeom>
            <a:solidFill>
              <a:srgbClr val="F7562B"/>
            </a:solidFill>
          </p:spPr>
        </p:sp>
        <p:sp>
          <p:nvSpPr>
            <p:cNvPr name="TextBox 8" id="8"/>
            <p:cNvSpPr txBox="true"/>
            <p:nvPr/>
          </p:nvSpPr>
          <p:spPr>
            <a:xfrm>
              <a:off x="0" y="-95250"/>
              <a:ext cx="1771172"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Bold"/>
                  <a:ea typeface="Telegraf Bold"/>
                  <a:cs typeface="Telegraf Bold"/>
                  <a:sym typeface="Telegraf Bold"/>
                </a:rPr>
                <a:t>MARCELINO C. GATCHALIAN III</a:t>
              </a:r>
            </a:p>
          </p:txBody>
        </p:sp>
      </p:grpSp>
      <p:sp>
        <p:nvSpPr>
          <p:cNvPr name="TextBox 9" id="9"/>
          <p:cNvSpPr txBox="true"/>
          <p:nvPr/>
        </p:nvSpPr>
        <p:spPr>
          <a:xfrm rot="0">
            <a:off x="1288115" y="1627425"/>
            <a:ext cx="15711770" cy="2562224"/>
          </a:xfrm>
          <a:prstGeom prst="rect">
            <a:avLst/>
          </a:prstGeom>
        </p:spPr>
        <p:txBody>
          <a:bodyPr anchor="t" rtlCol="false" tIns="0" lIns="0" bIns="0" rIns="0">
            <a:spAutoFit/>
          </a:bodyPr>
          <a:lstStyle/>
          <a:p>
            <a:pPr algn="l">
              <a:lnSpc>
                <a:spcPts val="8999"/>
              </a:lnSpc>
            </a:pPr>
            <a:r>
              <a:rPr lang="en-US" sz="9999">
                <a:solidFill>
                  <a:srgbClr val="290606"/>
                </a:solidFill>
                <a:latin typeface="Cheddar"/>
                <a:ea typeface="Cheddar"/>
                <a:cs typeface="Cheddar"/>
                <a:sym typeface="Cheddar"/>
              </a:rPr>
              <a:t>PREDICTING SLEEP DISORDERS USING LIFESTYLE AND HEALTH FACTORS</a:t>
            </a:r>
          </a:p>
        </p:txBody>
      </p:sp>
      <p:grpSp>
        <p:nvGrpSpPr>
          <p:cNvPr name="Group 10" id="10"/>
          <p:cNvGrpSpPr/>
          <p:nvPr/>
        </p:nvGrpSpPr>
        <p:grpSpPr>
          <a:xfrm rot="0">
            <a:off x="5628292" y="7321433"/>
            <a:ext cx="7031416" cy="905000"/>
            <a:chOff x="0" y="0"/>
            <a:chExt cx="1771172" cy="227964"/>
          </a:xfrm>
        </p:grpSpPr>
        <p:sp>
          <p:nvSpPr>
            <p:cNvPr name="Freeform 11" id="11"/>
            <p:cNvSpPr/>
            <p:nvPr/>
          </p:nvSpPr>
          <p:spPr>
            <a:xfrm flipH="false" flipV="false" rot="0">
              <a:off x="0" y="0"/>
              <a:ext cx="1771172" cy="227964"/>
            </a:xfrm>
            <a:custGeom>
              <a:avLst/>
              <a:gdLst/>
              <a:ahLst/>
              <a:cxnLst/>
              <a:rect r="r" b="b" t="t" l="l"/>
              <a:pathLst>
                <a:path h="227964" w="1771172">
                  <a:moveTo>
                    <a:pt x="56153" y="0"/>
                  </a:moveTo>
                  <a:lnTo>
                    <a:pt x="1715018" y="0"/>
                  </a:lnTo>
                  <a:cubicBezTo>
                    <a:pt x="1729911" y="0"/>
                    <a:pt x="1744194" y="5916"/>
                    <a:pt x="1754725" y="16447"/>
                  </a:cubicBezTo>
                  <a:cubicBezTo>
                    <a:pt x="1765256" y="26978"/>
                    <a:pt x="1771172" y="41261"/>
                    <a:pt x="1771172" y="56153"/>
                  </a:cubicBezTo>
                  <a:lnTo>
                    <a:pt x="1771172" y="171811"/>
                  </a:lnTo>
                  <a:cubicBezTo>
                    <a:pt x="1771172" y="186704"/>
                    <a:pt x="1765256" y="200986"/>
                    <a:pt x="1754725" y="211517"/>
                  </a:cubicBezTo>
                  <a:cubicBezTo>
                    <a:pt x="1744194" y="222048"/>
                    <a:pt x="1729911" y="227964"/>
                    <a:pt x="1715018" y="227964"/>
                  </a:cubicBezTo>
                  <a:lnTo>
                    <a:pt x="56153" y="227964"/>
                  </a:lnTo>
                  <a:cubicBezTo>
                    <a:pt x="41261" y="227964"/>
                    <a:pt x="26978" y="222048"/>
                    <a:pt x="16447" y="211517"/>
                  </a:cubicBezTo>
                  <a:cubicBezTo>
                    <a:pt x="5916" y="200986"/>
                    <a:pt x="0" y="186704"/>
                    <a:pt x="0" y="171811"/>
                  </a:cubicBezTo>
                  <a:lnTo>
                    <a:pt x="0" y="56153"/>
                  </a:lnTo>
                  <a:cubicBezTo>
                    <a:pt x="0" y="41261"/>
                    <a:pt x="5916" y="26978"/>
                    <a:pt x="16447" y="16447"/>
                  </a:cubicBezTo>
                  <a:cubicBezTo>
                    <a:pt x="26978" y="5916"/>
                    <a:pt x="41261" y="0"/>
                    <a:pt x="56153" y="0"/>
                  </a:cubicBezTo>
                  <a:close/>
                </a:path>
              </a:pathLst>
            </a:custGeom>
            <a:solidFill>
              <a:srgbClr val="F7562B"/>
            </a:solidFill>
          </p:spPr>
        </p:sp>
        <p:sp>
          <p:nvSpPr>
            <p:cNvPr name="TextBox 12" id="12"/>
            <p:cNvSpPr txBox="true"/>
            <p:nvPr/>
          </p:nvSpPr>
          <p:spPr>
            <a:xfrm>
              <a:off x="0" y="-95250"/>
              <a:ext cx="1771172"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Bold"/>
                  <a:ea typeface="Telegraf Bold"/>
                  <a:cs typeface="Telegraf Bold"/>
                  <a:sym typeface="Telegraf Bold"/>
                </a:rPr>
                <a:t>TEHRENCE JOIE C. LLENAREZ</a:t>
              </a:r>
            </a:p>
          </p:txBody>
        </p:sp>
      </p:grpSp>
      <p:grpSp>
        <p:nvGrpSpPr>
          <p:cNvPr name="Group 13" id="13"/>
          <p:cNvGrpSpPr/>
          <p:nvPr/>
        </p:nvGrpSpPr>
        <p:grpSpPr>
          <a:xfrm rot="0">
            <a:off x="5628292" y="8597909"/>
            <a:ext cx="7031416" cy="905000"/>
            <a:chOff x="0" y="0"/>
            <a:chExt cx="1771172" cy="227964"/>
          </a:xfrm>
        </p:grpSpPr>
        <p:sp>
          <p:nvSpPr>
            <p:cNvPr name="Freeform 14" id="14"/>
            <p:cNvSpPr/>
            <p:nvPr/>
          </p:nvSpPr>
          <p:spPr>
            <a:xfrm flipH="false" flipV="false" rot="0">
              <a:off x="0" y="0"/>
              <a:ext cx="1771172" cy="227964"/>
            </a:xfrm>
            <a:custGeom>
              <a:avLst/>
              <a:gdLst/>
              <a:ahLst/>
              <a:cxnLst/>
              <a:rect r="r" b="b" t="t" l="l"/>
              <a:pathLst>
                <a:path h="227964" w="1771172">
                  <a:moveTo>
                    <a:pt x="56153" y="0"/>
                  </a:moveTo>
                  <a:lnTo>
                    <a:pt x="1715018" y="0"/>
                  </a:lnTo>
                  <a:cubicBezTo>
                    <a:pt x="1729911" y="0"/>
                    <a:pt x="1744194" y="5916"/>
                    <a:pt x="1754725" y="16447"/>
                  </a:cubicBezTo>
                  <a:cubicBezTo>
                    <a:pt x="1765256" y="26978"/>
                    <a:pt x="1771172" y="41261"/>
                    <a:pt x="1771172" y="56153"/>
                  </a:cubicBezTo>
                  <a:lnTo>
                    <a:pt x="1771172" y="171811"/>
                  </a:lnTo>
                  <a:cubicBezTo>
                    <a:pt x="1771172" y="186704"/>
                    <a:pt x="1765256" y="200986"/>
                    <a:pt x="1754725" y="211517"/>
                  </a:cubicBezTo>
                  <a:cubicBezTo>
                    <a:pt x="1744194" y="222048"/>
                    <a:pt x="1729911" y="227964"/>
                    <a:pt x="1715018" y="227964"/>
                  </a:cubicBezTo>
                  <a:lnTo>
                    <a:pt x="56153" y="227964"/>
                  </a:lnTo>
                  <a:cubicBezTo>
                    <a:pt x="41261" y="227964"/>
                    <a:pt x="26978" y="222048"/>
                    <a:pt x="16447" y="211517"/>
                  </a:cubicBezTo>
                  <a:cubicBezTo>
                    <a:pt x="5916" y="200986"/>
                    <a:pt x="0" y="186704"/>
                    <a:pt x="0" y="171811"/>
                  </a:cubicBezTo>
                  <a:lnTo>
                    <a:pt x="0" y="56153"/>
                  </a:lnTo>
                  <a:cubicBezTo>
                    <a:pt x="0" y="41261"/>
                    <a:pt x="5916" y="26978"/>
                    <a:pt x="16447" y="16447"/>
                  </a:cubicBezTo>
                  <a:cubicBezTo>
                    <a:pt x="26978" y="5916"/>
                    <a:pt x="41261" y="0"/>
                    <a:pt x="56153" y="0"/>
                  </a:cubicBezTo>
                  <a:close/>
                </a:path>
              </a:pathLst>
            </a:custGeom>
            <a:solidFill>
              <a:srgbClr val="F7562B"/>
            </a:solidFill>
          </p:spPr>
        </p:sp>
        <p:sp>
          <p:nvSpPr>
            <p:cNvPr name="TextBox 15" id="15"/>
            <p:cNvSpPr txBox="true"/>
            <p:nvPr/>
          </p:nvSpPr>
          <p:spPr>
            <a:xfrm>
              <a:off x="0" y="-95250"/>
              <a:ext cx="1771172"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Bold"/>
                  <a:ea typeface="Telegraf Bold"/>
                  <a:cs typeface="Telegraf Bold"/>
                  <a:sym typeface="Telegraf Bold"/>
                </a:rPr>
                <a:t>JAMES CEDRICK P. VILLANUEVA</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38601" y="1692592"/>
            <a:ext cx="19883676" cy="9484873"/>
            <a:chOff x="0" y="0"/>
            <a:chExt cx="5236853" cy="2498074"/>
          </a:xfrm>
        </p:grpSpPr>
        <p:sp>
          <p:nvSpPr>
            <p:cNvPr name="Freeform 3" id="3"/>
            <p:cNvSpPr/>
            <p:nvPr/>
          </p:nvSpPr>
          <p:spPr>
            <a:xfrm flipH="false" flipV="false" rot="0">
              <a:off x="0" y="0"/>
              <a:ext cx="5236853" cy="2498073"/>
            </a:xfrm>
            <a:custGeom>
              <a:avLst/>
              <a:gdLst/>
              <a:ahLst/>
              <a:cxnLst/>
              <a:rect r="r" b="b" t="t" l="l"/>
              <a:pathLst>
                <a:path h="2498073" w="5236853">
                  <a:moveTo>
                    <a:pt x="19857" y="0"/>
                  </a:moveTo>
                  <a:lnTo>
                    <a:pt x="5216996" y="0"/>
                  </a:lnTo>
                  <a:cubicBezTo>
                    <a:pt x="5222262" y="0"/>
                    <a:pt x="5227313" y="2092"/>
                    <a:pt x="5231037" y="5816"/>
                  </a:cubicBezTo>
                  <a:cubicBezTo>
                    <a:pt x="5234761" y="9540"/>
                    <a:pt x="5236853" y="14591"/>
                    <a:pt x="5236853" y="19857"/>
                  </a:cubicBezTo>
                  <a:lnTo>
                    <a:pt x="5236853" y="2478216"/>
                  </a:lnTo>
                  <a:cubicBezTo>
                    <a:pt x="5236853" y="2489183"/>
                    <a:pt x="5227962" y="2498073"/>
                    <a:pt x="5216996" y="2498073"/>
                  </a:cubicBezTo>
                  <a:lnTo>
                    <a:pt x="19857" y="2498073"/>
                  </a:lnTo>
                  <a:cubicBezTo>
                    <a:pt x="14591" y="2498073"/>
                    <a:pt x="9540" y="2495981"/>
                    <a:pt x="5816" y="2492257"/>
                  </a:cubicBezTo>
                  <a:cubicBezTo>
                    <a:pt x="2092" y="2488533"/>
                    <a:pt x="0" y="2483483"/>
                    <a:pt x="0" y="2478216"/>
                  </a:cubicBezTo>
                  <a:lnTo>
                    <a:pt x="0" y="19857"/>
                  </a:lnTo>
                  <a:cubicBezTo>
                    <a:pt x="0" y="8890"/>
                    <a:pt x="8890" y="0"/>
                    <a:pt x="19857" y="0"/>
                  </a:cubicBezTo>
                  <a:close/>
                </a:path>
              </a:pathLst>
            </a:custGeom>
            <a:solidFill>
              <a:srgbClr val="02B676"/>
            </a:solidFill>
          </p:spPr>
        </p:sp>
        <p:sp>
          <p:nvSpPr>
            <p:cNvPr name="TextBox 4" id="4"/>
            <p:cNvSpPr txBox="true"/>
            <p:nvPr/>
          </p:nvSpPr>
          <p:spPr>
            <a:xfrm>
              <a:off x="0" y="-66675"/>
              <a:ext cx="5236853" cy="256474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374739" y="2257238"/>
            <a:ext cx="8400749" cy="7471295"/>
          </a:xfrm>
          <a:prstGeom prst="rect">
            <a:avLst/>
          </a:prstGeom>
        </p:spPr>
        <p:txBody>
          <a:bodyPr anchor="t" rtlCol="false" tIns="0" lIns="0" bIns="0" rIns="0">
            <a:spAutoFit/>
          </a:bodyPr>
          <a:lstStyle/>
          <a:p>
            <a:pPr algn="just">
              <a:lnSpc>
                <a:spcPts val="3694"/>
              </a:lnSpc>
            </a:pPr>
          </a:p>
          <a:p>
            <a:pPr algn="just" marL="664706" indent="-332353" lvl="1">
              <a:lnSpc>
                <a:spcPts val="3694"/>
              </a:lnSpc>
              <a:buFont typeface="Arial"/>
              <a:buChar char="•"/>
            </a:pPr>
            <a:r>
              <a:rPr lang="en-US" b="true" sz="3078" spc="150">
                <a:solidFill>
                  <a:srgbClr val="290606"/>
                </a:solidFill>
                <a:latin typeface="Telegraf Bold"/>
                <a:ea typeface="Telegraf Bold"/>
                <a:cs typeface="Telegraf Bold"/>
                <a:sym typeface="Telegraf Bold"/>
              </a:rPr>
              <a:t>Most influential</a:t>
            </a:r>
            <a:r>
              <a:rPr lang="en-US" sz="3078" spc="150">
                <a:solidFill>
                  <a:srgbClr val="290606"/>
                </a:solidFill>
                <a:latin typeface="Telegraf"/>
                <a:ea typeface="Telegraf"/>
                <a:cs typeface="Telegraf"/>
                <a:sym typeface="Telegraf"/>
              </a:rPr>
              <a:t> </a:t>
            </a:r>
            <a:r>
              <a:rPr lang="en-US" b="true" sz="3078" spc="150">
                <a:solidFill>
                  <a:srgbClr val="290606"/>
                </a:solidFill>
                <a:latin typeface="Telegraf Bold"/>
                <a:ea typeface="Telegraf Bold"/>
                <a:cs typeface="Telegraf Bold"/>
                <a:sym typeface="Telegraf Bold"/>
              </a:rPr>
              <a:t>Features Identified: </a:t>
            </a:r>
          </a:p>
          <a:p>
            <a:pPr algn="just" marL="1329412" indent="-443137" lvl="2">
              <a:lnSpc>
                <a:spcPts val="3694"/>
              </a:lnSpc>
              <a:buFont typeface="Arial"/>
              <a:buChar char="⚬"/>
            </a:pPr>
            <a:r>
              <a:rPr lang="en-US" sz="3078" spc="150">
                <a:solidFill>
                  <a:srgbClr val="290606"/>
                </a:solidFill>
                <a:latin typeface="Telegraf"/>
                <a:ea typeface="Telegraf"/>
                <a:cs typeface="Telegraf"/>
                <a:sym typeface="Telegraf"/>
              </a:rPr>
              <a:t>Blood Pressure, BMI, Sleep Duration.</a:t>
            </a:r>
          </a:p>
          <a:p>
            <a:pPr algn="just">
              <a:lnSpc>
                <a:spcPts val="3694"/>
              </a:lnSpc>
            </a:pPr>
          </a:p>
          <a:p>
            <a:pPr algn="just" marL="664706" indent="-332353" lvl="1">
              <a:lnSpc>
                <a:spcPts val="3694"/>
              </a:lnSpc>
              <a:buFont typeface="Arial"/>
              <a:buChar char="•"/>
            </a:pPr>
            <a:r>
              <a:rPr lang="en-US" b="true" sz="3078" spc="150">
                <a:solidFill>
                  <a:srgbClr val="290606"/>
                </a:solidFill>
                <a:latin typeface="Telegraf Bold"/>
                <a:ea typeface="Telegraf Bold"/>
                <a:cs typeface="Telegraf Bold"/>
                <a:sym typeface="Telegraf Bold"/>
              </a:rPr>
              <a:t>Why These Features Matter:</a:t>
            </a:r>
          </a:p>
          <a:p>
            <a:pPr algn="just" marL="1329412" indent="-443137" lvl="2">
              <a:lnSpc>
                <a:spcPts val="3694"/>
              </a:lnSpc>
              <a:buFont typeface="Arial"/>
              <a:buChar char="⚬"/>
            </a:pPr>
            <a:r>
              <a:rPr lang="en-US" sz="3078" spc="150">
                <a:solidFill>
                  <a:srgbClr val="290606"/>
                </a:solidFill>
                <a:latin typeface="Telegraf"/>
                <a:ea typeface="Telegraf"/>
                <a:cs typeface="Telegraf"/>
                <a:sym typeface="Telegraf"/>
              </a:rPr>
              <a:t>Blood Pressure and BMI are critical health indicators, while Sleep Duration directly relates to sleep quality.</a:t>
            </a:r>
          </a:p>
          <a:p>
            <a:pPr algn="just">
              <a:lnSpc>
                <a:spcPts val="3694"/>
              </a:lnSpc>
            </a:pPr>
          </a:p>
          <a:p>
            <a:pPr algn="just" marL="664706" indent="-332353" lvl="1">
              <a:lnSpc>
                <a:spcPts val="3694"/>
              </a:lnSpc>
              <a:buFont typeface="Arial"/>
              <a:buChar char="•"/>
            </a:pPr>
            <a:r>
              <a:rPr lang="en-US" b="true" sz="3078" spc="150">
                <a:solidFill>
                  <a:srgbClr val="290606"/>
                </a:solidFill>
                <a:latin typeface="Telegraf Bold"/>
                <a:ea typeface="Telegraf Bold"/>
                <a:cs typeface="Telegraf Bold"/>
                <a:sym typeface="Telegraf Bold"/>
              </a:rPr>
              <a:t>Model Insight: </a:t>
            </a:r>
          </a:p>
          <a:p>
            <a:pPr algn="just" marL="1329412" indent="-443137" lvl="2">
              <a:lnSpc>
                <a:spcPts val="3694"/>
              </a:lnSpc>
              <a:buFont typeface="Arial"/>
              <a:buChar char="⚬"/>
            </a:pPr>
            <a:r>
              <a:rPr lang="en-US" sz="3078" spc="150">
                <a:solidFill>
                  <a:srgbClr val="290606"/>
                </a:solidFill>
                <a:latin typeface="Telegraf"/>
                <a:ea typeface="Telegraf"/>
                <a:cs typeface="Telegraf"/>
                <a:sym typeface="Telegraf"/>
              </a:rPr>
              <a:t>The model assigns importance to features, revealing which predictors most significantly impact sleep disorder risk.</a:t>
            </a:r>
          </a:p>
        </p:txBody>
      </p:sp>
      <p:sp>
        <p:nvSpPr>
          <p:cNvPr name="Freeform 6" id="6"/>
          <p:cNvSpPr/>
          <p:nvPr/>
        </p:nvSpPr>
        <p:spPr>
          <a:xfrm flipH="false" flipV="false" rot="0">
            <a:off x="140109" y="3499379"/>
            <a:ext cx="8863128" cy="4705681"/>
          </a:xfrm>
          <a:custGeom>
            <a:avLst/>
            <a:gdLst/>
            <a:ahLst/>
            <a:cxnLst/>
            <a:rect r="r" b="b" t="t" l="l"/>
            <a:pathLst>
              <a:path h="4705681" w="8863128">
                <a:moveTo>
                  <a:pt x="0" y="0"/>
                </a:moveTo>
                <a:lnTo>
                  <a:pt x="8863128" y="0"/>
                </a:lnTo>
                <a:lnTo>
                  <a:pt x="8863128" y="4705681"/>
                </a:lnTo>
                <a:lnTo>
                  <a:pt x="0" y="4705681"/>
                </a:lnTo>
                <a:lnTo>
                  <a:pt x="0" y="0"/>
                </a:lnTo>
                <a:close/>
              </a:path>
            </a:pathLst>
          </a:custGeom>
          <a:blipFill>
            <a:blip r:embed="rId2"/>
            <a:stretch>
              <a:fillRect l="0" t="0" r="0" b="0"/>
            </a:stretch>
          </a:blipFill>
        </p:spPr>
      </p:sp>
      <p:sp>
        <p:nvSpPr>
          <p:cNvPr name="TextBox 7" id="7"/>
          <p:cNvSpPr txBox="true"/>
          <p:nvPr/>
        </p:nvSpPr>
        <p:spPr>
          <a:xfrm rot="0">
            <a:off x="596654" y="487363"/>
            <a:ext cx="1755617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 FEATURE IMPORTANCE IN RANDOM FOREST MODEL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38601" y="1692592"/>
            <a:ext cx="19883676" cy="9484873"/>
            <a:chOff x="0" y="0"/>
            <a:chExt cx="5236853" cy="2498074"/>
          </a:xfrm>
        </p:grpSpPr>
        <p:sp>
          <p:nvSpPr>
            <p:cNvPr name="Freeform 3" id="3"/>
            <p:cNvSpPr/>
            <p:nvPr/>
          </p:nvSpPr>
          <p:spPr>
            <a:xfrm flipH="false" flipV="false" rot="0">
              <a:off x="0" y="0"/>
              <a:ext cx="5236853" cy="2498073"/>
            </a:xfrm>
            <a:custGeom>
              <a:avLst/>
              <a:gdLst/>
              <a:ahLst/>
              <a:cxnLst/>
              <a:rect r="r" b="b" t="t" l="l"/>
              <a:pathLst>
                <a:path h="2498073" w="5236853">
                  <a:moveTo>
                    <a:pt x="19857" y="0"/>
                  </a:moveTo>
                  <a:lnTo>
                    <a:pt x="5216996" y="0"/>
                  </a:lnTo>
                  <a:cubicBezTo>
                    <a:pt x="5222262" y="0"/>
                    <a:pt x="5227313" y="2092"/>
                    <a:pt x="5231037" y="5816"/>
                  </a:cubicBezTo>
                  <a:cubicBezTo>
                    <a:pt x="5234761" y="9540"/>
                    <a:pt x="5236853" y="14591"/>
                    <a:pt x="5236853" y="19857"/>
                  </a:cubicBezTo>
                  <a:lnTo>
                    <a:pt x="5236853" y="2478216"/>
                  </a:lnTo>
                  <a:cubicBezTo>
                    <a:pt x="5236853" y="2489183"/>
                    <a:pt x="5227962" y="2498073"/>
                    <a:pt x="5216996" y="2498073"/>
                  </a:cubicBezTo>
                  <a:lnTo>
                    <a:pt x="19857" y="2498073"/>
                  </a:lnTo>
                  <a:cubicBezTo>
                    <a:pt x="14591" y="2498073"/>
                    <a:pt x="9540" y="2495981"/>
                    <a:pt x="5816" y="2492257"/>
                  </a:cubicBezTo>
                  <a:cubicBezTo>
                    <a:pt x="2092" y="2488533"/>
                    <a:pt x="0" y="2483483"/>
                    <a:pt x="0" y="2478216"/>
                  </a:cubicBezTo>
                  <a:lnTo>
                    <a:pt x="0" y="19857"/>
                  </a:lnTo>
                  <a:cubicBezTo>
                    <a:pt x="0" y="8890"/>
                    <a:pt x="8890" y="0"/>
                    <a:pt x="19857" y="0"/>
                  </a:cubicBezTo>
                  <a:close/>
                </a:path>
              </a:pathLst>
            </a:custGeom>
            <a:solidFill>
              <a:srgbClr val="02B676"/>
            </a:solidFill>
          </p:spPr>
        </p:sp>
        <p:sp>
          <p:nvSpPr>
            <p:cNvPr name="TextBox 4" id="4"/>
            <p:cNvSpPr txBox="true"/>
            <p:nvPr/>
          </p:nvSpPr>
          <p:spPr>
            <a:xfrm>
              <a:off x="0" y="-66675"/>
              <a:ext cx="5236853" cy="256474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378462" y="2119094"/>
            <a:ext cx="6605186" cy="5030893"/>
          </a:xfrm>
          <a:custGeom>
            <a:avLst/>
            <a:gdLst/>
            <a:ahLst/>
            <a:cxnLst/>
            <a:rect r="r" b="b" t="t" l="l"/>
            <a:pathLst>
              <a:path h="5030893" w="6605186">
                <a:moveTo>
                  <a:pt x="0" y="0"/>
                </a:moveTo>
                <a:lnTo>
                  <a:pt x="6605186" y="0"/>
                </a:lnTo>
                <a:lnTo>
                  <a:pt x="6605186" y="5030893"/>
                </a:lnTo>
                <a:lnTo>
                  <a:pt x="0" y="5030893"/>
                </a:lnTo>
                <a:lnTo>
                  <a:pt x="0" y="0"/>
                </a:lnTo>
                <a:close/>
              </a:path>
            </a:pathLst>
          </a:custGeom>
          <a:blipFill>
            <a:blip r:embed="rId2"/>
            <a:stretch>
              <a:fillRect l="0" t="0" r="0" b="0"/>
            </a:stretch>
          </a:blipFill>
        </p:spPr>
      </p:sp>
      <p:sp>
        <p:nvSpPr>
          <p:cNvPr name="TextBox 6" id="6"/>
          <p:cNvSpPr txBox="true"/>
          <p:nvPr/>
        </p:nvSpPr>
        <p:spPr>
          <a:xfrm rot="0">
            <a:off x="206949" y="1804071"/>
            <a:ext cx="10665069" cy="8524875"/>
          </a:xfrm>
          <a:prstGeom prst="rect">
            <a:avLst/>
          </a:prstGeom>
        </p:spPr>
        <p:txBody>
          <a:bodyPr anchor="t" rtlCol="false" tIns="0" lIns="0" bIns="0" rIns="0">
            <a:spAutoFit/>
          </a:bodyPr>
          <a:lstStyle/>
          <a:p>
            <a:pPr algn="just" marL="803975" indent="-401988" lvl="1">
              <a:lnSpc>
                <a:spcPts val="4468"/>
              </a:lnSpc>
              <a:buFont typeface="Arial"/>
              <a:buChar char="•"/>
            </a:pPr>
            <a:r>
              <a:rPr lang="en-US" sz="3723" spc="182">
                <a:solidFill>
                  <a:srgbClr val="290606"/>
                </a:solidFill>
                <a:latin typeface="Telegraf"/>
                <a:ea typeface="Telegraf"/>
                <a:cs typeface="Telegraf"/>
                <a:sym typeface="Telegraf"/>
              </a:rPr>
              <a:t>The Random Forest model achieved the following metrics:</a:t>
            </a:r>
          </a:p>
          <a:p>
            <a:pPr algn="just" marL="1607951" indent="-535984" lvl="2">
              <a:lnSpc>
                <a:spcPts val="4468"/>
              </a:lnSpc>
              <a:buFont typeface="Arial"/>
              <a:buChar char="⚬"/>
            </a:pPr>
            <a:r>
              <a:rPr lang="en-US" sz="3723" spc="182">
                <a:solidFill>
                  <a:srgbClr val="290606"/>
                </a:solidFill>
                <a:latin typeface="Telegraf"/>
                <a:ea typeface="Telegraf"/>
                <a:cs typeface="Telegraf"/>
                <a:sym typeface="Telegraf"/>
              </a:rPr>
              <a:t>Accuracy: 0.88</a:t>
            </a:r>
          </a:p>
          <a:p>
            <a:pPr algn="just" marL="1607951" indent="-535984" lvl="2">
              <a:lnSpc>
                <a:spcPts val="4468"/>
              </a:lnSpc>
              <a:buFont typeface="Arial"/>
              <a:buChar char="⚬"/>
            </a:pPr>
            <a:r>
              <a:rPr lang="en-US" sz="3723" spc="182">
                <a:solidFill>
                  <a:srgbClr val="290606"/>
                </a:solidFill>
                <a:latin typeface="Telegraf"/>
                <a:ea typeface="Telegraf"/>
                <a:cs typeface="Telegraf"/>
                <a:sym typeface="Telegraf"/>
              </a:rPr>
              <a:t>Precision: 0.8819</a:t>
            </a:r>
          </a:p>
          <a:p>
            <a:pPr algn="just" marL="1607951" indent="-535984" lvl="2">
              <a:lnSpc>
                <a:spcPts val="4468"/>
              </a:lnSpc>
              <a:buFont typeface="Arial"/>
              <a:buChar char="⚬"/>
            </a:pPr>
            <a:r>
              <a:rPr lang="en-US" sz="3723" spc="182">
                <a:solidFill>
                  <a:srgbClr val="290606"/>
                </a:solidFill>
                <a:latin typeface="Telegraf"/>
                <a:ea typeface="Telegraf"/>
                <a:cs typeface="Telegraf"/>
                <a:sym typeface="Telegraf"/>
              </a:rPr>
              <a:t>Recall: 0.88</a:t>
            </a:r>
          </a:p>
          <a:p>
            <a:pPr algn="just" marL="1607951" indent="-535984" lvl="2">
              <a:lnSpc>
                <a:spcPts val="4468"/>
              </a:lnSpc>
              <a:buFont typeface="Arial"/>
              <a:buChar char="⚬"/>
            </a:pPr>
            <a:r>
              <a:rPr lang="en-US" sz="3723" spc="182">
                <a:solidFill>
                  <a:srgbClr val="290606"/>
                </a:solidFill>
                <a:latin typeface="Telegraf"/>
                <a:ea typeface="Telegraf"/>
                <a:cs typeface="Telegraf"/>
                <a:sym typeface="Telegraf"/>
              </a:rPr>
              <a:t>F1-Score: 0.8785</a:t>
            </a:r>
          </a:p>
          <a:p>
            <a:pPr algn="just">
              <a:lnSpc>
                <a:spcPts val="4468"/>
              </a:lnSpc>
            </a:pPr>
          </a:p>
          <a:p>
            <a:pPr algn="just" marL="803975" indent="-401988" lvl="1">
              <a:lnSpc>
                <a:spcPts val="4468"/>
              </a:lnSpc>
              <a:buFont typeface="Arial"/>
              <a:buChar char="•"/>
            </a:pPr>
            <a:r>
              <a:rPr lang="en-US" sz="3723" spc="182">
                <a:solidFill>
                  <a:srgbClr val="290606"/>
                </a:solidFill>
                <a:latin typeface="Telegraf"/>
                <a:ea typeface="Telegraf"/>
                <a:cs typeface="Telegraf"/>
                <a:sym typeface="Telegraf"/>
              </a:rPr>
              <a:t>ROC AUC: 0.88</a:t>
            </a:r>
          </a:p>
          <a:p>
            <a:pPr algn="just" marL="1219337" indent="-406446" lvl="2">
              <a:lnSpc>
                <a:spcPts val="3388"/>
              </a:lnSpc>
              <a:buFont typeface="Arial"/>
              <a:buChar char="⚬"/>
            </a:pPr>
            <a:r>
              <a:rPr lang="en-US" sz="2823" spc="138">
                <a:solidFill>
                  <a:srgbClr val="290606"/>
                </a:solidFill>
                <a:latin typeface="Telegraf"/>
                <a:ea typeface="Telegraf"/>
                <a:cs typeface="Telegraf"/>
                <a:sym typeface="Telegraf"/>
              </a:rPr>
              <a:t>T</a:t>
            </a:r>
            <a:r>
              <a:rPr lang="en-US" sz="2823" spc="138">
                <a:solidFill>
                  <a:srgbClr val="290606"/>
                </a:solidFill>
                <a:latin typeface="Telegraf"/>
                <a:ea typeface="Telegraf"/>
                <a:cs typeface="Telegraf"/>
                <a:sym typeface="Telegraf"/>
              </a:rPr>
              <a:t>o evaluate the model’s ability to discriminate between classes, the researchers analyzed the Receiver Operating Chartacteristic (ROC) curve and calculated the Area Under the Curve (AUC) score. The ROC AUC score for the Random Forest model was 0.88, indicating a strong ability to distintguish between individuals with and without sleep disorders.</a:t>
            </a:r>
          </a:p>
          <a:p>
            <a:pPr algn="just">
              <a:lnSpc>
                <a:spcPts val="4468"/>
              </a:lnSpc>
            </a:pPr>
          </a:p>
        </p:txBody>
      </p:sp>
      <p:sp>
        <p:nvSpPr>
          <p:cNvPr name="TextBox 7" id="7"/>
          <p:cNvSpPr txBox="true"/>
          <p:nvPr/>
        </p:nvSpPr>
        <p:spPr>
          <a:xfrm rot="0">
            <a:off x="596654" y="487363"/>
            <a:ext cx="1755617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MODEL PERFORMANCE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38601" y="1692592"/>
            <a:ext cx="19883676" cy="9484873"/>
            <a:chOff x="0" y="0"/>
            <a:chExt cx="5236853" cy="2498074"/>
          </a:xfrm>
        </p:grpSpPr>
        <p:sp>
          <p:nvSpPr>
            <p:cNvPr name="Freeform 3" id="3"/>
            <p:cNvSpPr/>
            <p:nvPr/>
          </p:nvSpPr>
          <p:spPr>
            <a:xfrm flipH="false" flipV="false" rot="0">
              <a:off x="0" y="0"/>
              <a:ext cx="5236853" cy="2498073"/>
            </a:xfrm>
            <a:custGeom>
              <a:avLst/>
              <a:gdLst/>
              <a:ahLst/>
              <a:cxnLst/>
              <a:rect r="r" b="b" t="t" l="l"/>
              <a:pathLst>
                <a:path h="2498073" w="5236853">
                  <a:moveTo>
                    <a:pt x="19857" y="0"/>
                  </a:moveTo>
                  <a:lnTo>
                    <a:pt x="5216996" y="0"/>
                  </a:lnTo>
                  <a:cubicBezTo>
                    <a:pt x="5222262" y="0"/>
                    <a:pt x="5227313" y="2092"/>
                    <a:pt x="5231037" y="5816"/>
                  </a:cubicBezTo>
                  <a:cubicBezTo>
                    <a:pt x="5234761" y="9540"/>
                    <a:pt x="5236853" y="14591"/>
                    <a:pt x="5236853" y="19857"/>
                  </a:cubicBezTo>
                  <a:lnTo>
                    <a:pt x="5236853" y="2478216"/>
                  </a:lnTo>
                  <a:cubicBezTo>
                    <a:pt x="5236853" y="2489183"/>
                    <a:pt x="5227962" y="2498073"/>
                    <a:pt x="5216996" y="2498073"/>
                  </a:cubicBezTo>
                  <a:lnTo>
                    <a:pt x="19857" y="2498073"/>
                  </a:lnTo>
                  <a:cubicBezTo>
                    <a:pt x="14591" y="2498073"/>
                    <a:pt x="9540" y="2495981"/>
                    <a:pt x="5816" y="2492257"/>
                  </a:cubicBezTo>
                  <a:cubicBezTo>
                    <a:pt x="2092" y="2488533"/>
                    <a:pt x="0" y="2483483"/>
                    <a:pt x="0" y="2478216"/>
                  </a:cubicBezTo>
                  <a:lnTo>
                    <a:pt x="0" y="19857"/>
                  </a:lnTo>
                  <a:cubicBezTo>
                    <a:pt x="0" y="8890"/>
                    <a:pt x="8890" y="0"/>
                    <a:pt x="19857" y="0"/>
                  </a:cubicBezTo>
                  <a:close/>
                </a:path>
              </a:pathLst>
            </a:custGeom>
            <a:solidFill>
              <a:srgbClr val="02B676"/>
            </a:solidFill>
          </p:spPr>
        </p:sp>
        <p:sp>
          <p:nvSpPr>
            <p:cNvPr name="TextBox 4" id="4"/>
            <p:cNvSpPr txBox="true"/>
            <p:nvPr/>
          </p:nvSpPr>
          <p:spPr>
            <a:xfrm>
              <a:off x="0" y="-66675"/>
              <a:ext cx="5236853" cy="256474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26726" y="2461129"/>
            <a:ext cx="17406284" cy="6619875"/>
          </a:xfrm>
          <a:prstGeom prst="rect">
            <a:avLst/>
          </a:prstGeom>
        </p:spPr>
        <p:txBody>
          <a:bodyPr anchor="t" rtlCol="false" tIns="0" lIns="0" bIns="0" rIns="0">
            <a:spAutoFit/>
          </a:bodyPr>
          <a:lstStyle/>
          <a:p>
            <a:pPr algn="l" marL="941233" indent="-470616" lvl="1">
              <a:lnSpc>
                <a:spcPts val="5231"/>
              </a:lnSpc>
              <a:buFont typeface="Arial"/>
              <a:buChar char="•"/>
            </a:pPr>
            <a:r>
              <a:rPr lang="en-US" b="true" sz="4359" spc="213">
                <a:solidFill>
                  <a:srgbClr val="290606"/>
                </a:solidFill>
                <a:latin typeface="Telegraf Bold"/>
                <a:ea typeface="Telegraf Bold"/>
                <a:cs typeface="Telegraf Bold"/>
                <a:sym typeface="Telegraf Bold"/>
              </a:rPr>
              <a:t>Limitations:</a:t>
            </a:r>
          </a:p>
          <a:p>
            <a:pPr algn="l" marL="1882466" indent="-627489" lvl="2">
              <a:lnSpc>
                <a:spcPts val="5231"/>
              </a:lnSpc>
              <a:buFont typeface="Arial"/>
              <a:buChar char="⚬"/>
            </a:pPr>
            <a:r>
              <a:rPr lang="en-US" sz="4359" spc="213">
                <a:solidFill>
                  <a:srgbClr val="290606"/>
                </a:solidFill>
                <a:latin typeface="Telegraf"/>
                <a:ea typeface="Telegraf"/>
                <a:cs typeface="Telegraf"/>
                <a:sym typeface="Telegraf"/>
              </a:rPr>
              <a:t>Limited sample size restricts generalizability of the model’s performance to larger, more diverse populations.</a:t>
            </a:r>
          </a:p>
          <a:p>
            <a:pPr algn="l">
              <a:lnSpc>
                <a:spcPts val="5231"/>
              </a:lnSpc>
            </a:pPr>
          </a:p>
          <a:p>
            <a:pPr algn="l" marL="941233" indent="-470616" lvl="1">
              <a:lnSpc>
                <a:spcPts val="5231"/>
              </a:lnSpc>
              <a:buFont typeface="Arial"/>
              <a:buChar char="•"/>
            </a:pPr>
            <a:r>
              <a:rPr lang="en-US" b="true" sz="4359" spc="213">
                <a:solidFill>
                  <a:srgbClr val="290606"/>
                </a:solidFill>
                <a:latin typeface="Telegraf Bold"/>
                <a:ea typeface="Telegraf Bold"/>
                <a:cs typeface="Telegraf Bold"/>
                <a:sym typeface="Telegraf Bold"/>
              </a:rPr>
              <a:t>Future Work:</a:t>
            </a:r>
          </a:p>
          <a:p>
            <a:pPr algn="l" marL="1882466" indent="-627489" lvl="2">
              <a:lnSpc>
                <a:spcPts val="5231"/>
              </a:lnSpc>
              <a:buFont typeface="Arial"/>
              <a:buChar char="⚬"/>
            </a:pPr>
            <a:r>
              <a:rPr lang="en-US" sz="4359" spc="213">
                <a:solidFill>
                  <a:srgbClr val="290606"/>
                </a:solidFill>
                <a:latin typeface="Telegraf"/>
                <a:ea typeface="Telegraf"/>
                <a:cs typeface="Telegraf"/>
                <a:sym typeface="Telegraf"/>
              </a:rPr>
              <a:t>Expanding the dataset to include more diverse demographic and lifestyle factors could further enhance the model’s predictive capability</a:t>
            </a:r>
          </a:p>
          <a:p>
            <a:pPr algn="l">
              <a:lnSpc>
                <a:spcPts val="5231"/>
              </a:lnSpc>
            </a:pPr>
          </a:p>
        </p:txBody>
      </p:sp>
      <p:sp>
        <p:nvSpPr>
          <p:cNvPr name="TextBox 6" id="6"/>
          <p:cNvSpPr txBox="true"/>
          <p:nvPr/>
        </p:nvSpPr>
        <p:spPr>
          <a:xfrm rot="0">
            <a:off x="596654" y="487363"/>
            <a:ext cx="1755617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LIMITATIONS AND FUTURE WORK</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38601" y="1692592"/>
            <a:ext cx="19883676" cy="9484873"/>
            <a:chOff x="0" y="0"/>
            <a:chExt cx="5236853" cy="2498074"/>
          </a:xfrm>
        </p:grpSpPr>
        <p:sp>
          <p:nvSpPr>
            <p:cNvPr name="Freeform 3" id="3"/>
            <p:cNvSpPr/>
            <p:nvPr/>
          </p:nvSpPr>
          <p:spPr>
            <a:xfrm flipH="false" flipV="false" rot="0">
              <a:off x="0" y="0"/>
              <a:ext cx="5236853" cy="2498073"/>
            </a:xfrm>
            <a:custGeom>
              <a:avLst/>
              <a:gdLst/>
              <a:ahLst/>
              <a:cxnLst/>
              <a:rect r="r" b="b" t="t" l="l"/>
              <a:pathLst>
                <a:path h="2498073" w="5236853">
                  <a:moveTo>
                    <a:pt x="19857" y="0"/>
                  </a:moveTo>
                  <a:lnTo>
                    <a:pt x="5216996" y="0"/>
                  </a:lnTo>
                  <a:cubicBezTo>
                    <a:pt x="5222262" y="0"/>
                    <a:pt x="5227313" y="2092"/>
                    <a:pt x="5231037" y="5816"/>
                  </a:cubicBezTo>
                  <a:cubicBezTo>
                    <a:pt x="5234761" y="9540"/>
                    <a:pt x="5236853" y="14591"/>
                    <a:pt x="5236853" y="19857"/>
                  </a:cubicBezTo>
                  <a:lnTo>
                    <a:pt x="5236853" y="2478216"/>
                  </a:lnTo>
                  <a:cubicBezTo>
                    <a:pt x="5236853" y="2489183"/>
                    <a:pt x="5227962" y="2498073"/>
                    <a:pt x="5216996" y="2498073"/>
                  </a:cubicBezTo>
                  <a:lnTo>
                    <a:pt x="19857" y="2498073"/>
                  </a:lnTo>
                  <a:cubicBezTo>
                    <a:pt x="14591" y="2498073"/>
                    <a:pt x="9540" y="2495981"/>
                    <a:pt x="5816" y="2492257"/>
                  </a:cubicBezTo>
                  <a:cubicBezTo>
                    <a:pt x="2092" y="2488533"/>
                    <a:pt x="0" y="2483483"/>
                    <a:pt x="0" y="2478216"/>
                  </a:cubicBezTo>
                  <a:lnTo>
                    <a:pt x="0" y="19857"/>
                  </a:lnTo>
                  <a:cubicBezTo>
                    <a:pt x="0" y="8890"/>
                    <a:pt x="8890" y="0"/>
                    <a:pt x="19857" y="0"/>
                  </a:cubicBezTo>
                  <a:close/>
                </a:path>
              </a:pathLst>
            </a:custGeom>
            <a:solidFill>
              <a:srgbClr val="02B676"/>
            </a:solidFill>
          </p:spPr>
        </p:sp>
        <p:sp>
          <p:nvSpPr>
            <p:cNvPr name="TextBox 4" id="4"/>
            <p:cNvSpPr txBox="true"/>
            <p:nvPr/>
          </p:nvSpPr>
          <p:spPr>
            <a:xfrm>
              <a:off x="0" y="-66675"/>
              <a:ext cx="5236853" cy="256474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3363" y="2258806"/>
            <a:ext cx="17961274" cy="6151247"/>
          </a:xfrm>
          <a:prstGeom prst="rect">
            <a:avLst/>
          </a:prstGeom>
        </p:spPr>
        <p:txBody>
          <a:bodyPr anchor="t" rtlCol="false" tIns="0" lIns="0" bIns="0" rIns="0">
            <a:spAutoFit/>
          </a:bodyPr>
          <a:lstStyle/>
          <a:p>
            <a:pPr algn="l" marL="971243" indent="-485622" lvl="1">
              <a:lnSpc>
                <a:spcPts val="5398"/>
              </a:lnSpc>
              <a:buFont typeface="Arial"/>
              <a:buChar char="•"/>
            </a:pPr>
            <a:r>
              <a:rPr lang="en-US" b="true" sz="4498" spc="220">
                <a:solidFill>
                  <a:srgbClr val="290606"/>
                </a:solidFill>
                <a:latin typeface="Telegraf Bold"/>
                <a:ea typeface="Telegraf Bold"/>
                <a:cs typeface="Telegraf Bold"/>
                <a:sym typeface="Telegraf Bold"/>
              </a:rPr>
              <a:t>Summary of Findings:</a:t>
            </a:r>
          </a:p>
          <a:p>
            <a:pPr algn="l" marL="1942487" indent="-647496" lvl="2">
              <a:lnSpc>
                <a:spcPts val="5398"/>
              </a:lnSpc>
              <a:buFont typeface="Arial"/>
              <a:buChar char="⚬"/>
            </a:pPr>
            <a:r>
              <a:rPr lang="en-US" sz="4498" spc="220">
                <a:solidFill>
                  <a:srgbClr val="290606"/>
                </a:solidFill>
                <a:latin typeface="Telegraf"/>
                <a:ea typeface="Telegraf"/>
                <a:cs typeface="Telegraf"/>
                <a:sym typeface="Telegraf"/>
              </a:rPr>
              <a:t>Health and lifestyle factors can effectively predict sleep disorder risk.</a:t>
            </a:r>
          </a:p>
          <a:p>
            <a:pPr algn="l" marL="1942487" indent="-647496" lvl="2">
              <a:lnSpc>
                <a:spcPts val="5398"/>
              </a:lnSpc>
              <a:buFont typeface="Arial"/>
              <a:buChar char="⚬"/>
            </a:pPr>
            <a:r>
              <a:rPr lang="en-US" sz="4498" spc="220">
                <a:solidFill>
                  <a:srgbClr val="290606"/>
                </a:solidFill>
                <a:latin typeface="Telegraf"/>
                <a:ea typeface="Telegraf"/>
                <a:cs typeface="Telegraf"/>
                <a:sym typeface="Telegraf"/>
              </a:rPr>
              <a:t>Random Forest model helps identify top predictors, which can inform health interventions.</a:t>
            </a:r>
          </a:p>
          <a:p>
            <a:pPr algn="l" marL="1942487" indent="-647496" lvl="2">
              <a:lnSpc>
                <a:spcPts val="5398"/>
              </a:lnSpc>
              <a:buFont typeface="Arial"/>
              <a:buChar char="⚬"/>
            </a:pPr>
            <a:r>
              <a:rPr lang="en-US" sz="4498" spc="220">
                <a:solidFill>
                  <a:srgbClr val="290606"/>
                </a:solidFill>
                <a:latin typeface="Telegraf"/>
                <a:ea typeface="Telegraf"/>
                <a:cs typeface="Telegraf"/>
                <a:sym typeface="Telegraf"/>
              </a:rPr>
              <a:t>Using machine learning in health can guide individuals in modifying risk factors (e.g., lowering stress, managing blood pressure).</a:t>
            </a:r>
          </a:p>
          <a:p>
            <a:pPr algn="l">
              <a:lnSpc>
                <a:spcPts val="5398"/>
              </a:lnSpc>
            </a:pPr>
          </a:p>
        </p:txBody>
      </p:sp>
      <p:sp>
        <p:nvSpPr>
          <p:cNvPr name="TextBox 6" id="6"/>
          <p:cNvSpPr txBox="true"/>
          <p:nvPr/>
        </p:nvSpPr>
        <p:spPr>
          <a:xfrm rot="0">
            <a:off x="596654" y="487363"/>
            <a:ext cx="1755617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CONCLUSION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304D3B"/>
        </a:solidFill>
      </p:bgPr>
    </p:bg>
    <p:spTree>
      <p:nvGrpSpPr>
        <p:cNvPr id="1" name=""/>
        <p:cNvGrpSpPr/>
        <p:nvPr/>
      </p:nvGrpSpPr>
      <p:grpSpPr>
        <a:xfrm>
          <a:off x="0" y="0"/>
          <a:ext cx="0" cy="0"/>
          <a:chOff x="0" y="0"/>
          <a:chExt cx="0" cy="0"/>
        </a:xfrm>
      </p:grpSpPr>
      <p:sp>
        <p:nvSpPr>
          <p:cNvPr name="TextBox 2" id="2"/>
          <p:cNvSpPr txBox="true"/>
          <p:nvPr/>
        </p:nvSpPr>
        <p:spPr>
          <a:xfrm rot="0">
            <a:off x="2454664" y="784498"/>
            <a:ext cx="13073872" cy="2047046"/>
          </a:xfrm>
          <a:prstGeom prst="rect">
            <a:avLst/>
          </a:prstGeom>
        </p:spPr>
        <p:txBody>
          <a:bodyPr anchor="t" rtlCol="false" tIns="0" lIns="0" bIns="0" rIns="0">
            <a:spAutoFit/>
          </a:bodyPr>
          <a:lstStyle/>
          <a:p>
            <a:pPr algn="r">
              <a:lnSpc>
                <a:spcPts val="13409"/>
              </a:lnSpc>
            </a:pPr>
            <a:r>
              <a:rPr lang="en-US" sz="13409" spc="657">
                <a:solidFill>
                  <a:srgbClr val="290606"/>
                </a:solidFill>
                <a:latin typeface="Cheddar"/>
                <a:ea typeface="Cheddar"/>
                <a:cs typeface="Cheddar"/>
                <a:sym typeface="Cheddar"/>
              </a:rPr>
              <a:t>TABLE OF CONTENTS</a:t>
            </a:r>
          </a:p>
        </p:txBody>
      </p:sp>
      <p:sp>
        <p:nvSpPr>
          <p:cNvPr name="TextBox 3" id="3"/>
          <p:cNvSpPr txBox="true"/>
          <p:nvPr/>
        </p:nvSpPr>
        <p:spPr>
          <a:xfrm rot="0">
            <a:off x="2111764" y="3536394"/>
            <a:ext cx="6879836" cy="933450"/>
          </a:xfrm>
          <a:prstGeom prst="rect">
            <a:avLst/>
          </a:prstGeom>
        </p:spPr>
        <p:txBody>
          <a:bodyPr anchor="t" rtlCol="false" tIns="0" lIns="0" bIns="0" rIns="0">
            <a:spAutoFit/>
          </a:bodyPr>
          <a:lstStyle/>
          <a:p>
            <a:pPr algn="l">
              <a:lnSpc>
                <a:spcPts val="6000"/>
              </a:lnSpc>
            </a:pPr>
            <a:r>
              <a:rPr lang="en-US" sz="6000" spc="294">
                <a:solidFill>
                  <a:srgbClr val="290606"/>
                </a:solidFill>
                <a:latin typeface="Cheddar"/>
                <a:ea typeface="Cheddar"/>
                <a:cs typeface="Cheddar"/>
                <a:sym typeface="Cheddar"/>
              </a:rPr>
              <a:t>01 INTRODUCTION </a:t>
            </a:r>
          </a:p>
        </p:txBody>
      </p:sp>
      <p:sp>
        <p:nvSpPr>
          <p:cNvPr name="TextBox 4" id="4"/>
          <p:cNvSpPr txBox="true"/>
          <p:nvPr/>
        </p:nvSpPr>
        <p:spPr>
          <a:xfrm rot="0">
            <a:off x="2111764" y="5581650"/>
            <a:ext cx="6879836" cy="933450"/>
          </a:xfrm>
          <a:prstGeom prst="rect">
            <a:avLst/>
          </a:prstGeom>
        </p:spPr>
        <p:txBody>
          <a:bodyPr anchor="t" rtlCol="false" tIns="0" lIns="0" bIns="0" rIns="0">
            <a:spAutoFit/>
          </a:bodyPr>
          <a:lstStyle/>
          <a:p>
            <a:pPr algn="just">
              <a:lnSpc>
                <a:spcPts val="6000"/>
              </a:lnSpc>
            </a:pPr>
            <a:r>
              <a:rPr lang="en-US" sz="6000" spc="294">
                <a:solidFill>
                  <a:srgbClr val="290606"/>
                </a:solidFill>
                <a:latin typeface="Cheddar"/>
                <a:ea typeface="Cheddar"/>
                <a:cs typeface="Cheddar"/>
                <a:sym typeface="Cheddar"/>
              </a:rPr>
              <a:t>02 RELATED WORK </a:t>
            </a:r>
          </a:p>
        </p:txBody>
      </p:sp>
      <p:sp>
        <p:nvSpPr>
          <p:cNvPr name="TextBox 5" id="5"/>
          <p:cNvSpPr txBox="true"/>
          <p:nvPr/>
        </p:nvSpPr>
        <p:spPr>
          <a:xfrm rot="0">
            <a:off x="2111764" y="7562850"/>
            <a:ext cx="6879836" cy="1695450"/>
          </a:xfrm>
          <a:prstGeom prst="rect">
            <a:avLst/>
          </a:prstGeom>
        </p:spPr>
        <p:txBody>
          <a:bodyPr anchor="t" rtlCol="false" tIns="0" lIns="0" bIns="0" rIns="0">
            <a:spAutoFit/>
          </a:bodyPr>
          <a:lstStyle/>
          <a:p>
            <a:pPr algn="l">
              <a:lnSpc>
                <a:spcPts val="6000"/>
              </a:lnSpc>
            </a:pPr>
            <a:r>
              <a:rPr lang="en-US" sz="6000" spc="294">
                <a:solidFill>
                  <a:srgbClr val="290606"/>
                </a:solidFill>
                <a:latin typeface="Cheddar"/>
                <a:ea typeface="Cheddar"/>
                <a:cs typeface="Cheddar"/>
                <a:sym typeface="Cheddar"/>
              </a:rPr>
              <a:t>03 DATA AND METHODOLOGY </a:t>
            </a:r>
          </a:p>
        </p:txBody>
      </p:sp>
      <p:sp>
        <p:nvSpPr>
          <p:cNvPr name="TextBox 6" id="6"/>
          <p:cNvSpPr txBox="true"/>
          <p:nvPr/>
        </p:nvSpPr>
        <p:spPr>
          <a:xfrm rot="0">
            <a:off x="10379464" y="3536394"/>
            <a:ext cx="6879836" cy="1695450"/>
          </a:xfrm>
          <a:prstGeom prst="rect">
            <a:avLst/>
          </a:prstGeom>
        </p:spPr>
        <p:txBody>
          <a:bodyPr anchor="t" rtlCol="false" tIns="0" lIns="0" bIns="0" rIns="0">
            <a:spAutoFit/>
          </a:bodyPr>
          <a:lstStyle/>
          <a:p>
            <a:pPr algn="l">
              <a:lnSpc>
                <a:spcPts val="6000"/>
              </a:lnSpc>
            </a:pPr>
            <a:r>
              <a:rPr lang="en-US" sz="6000" spc="294">
                <a:solidFill>
                  <a:srgbClr val="290606"/>
                </a:solidFill>
                <a:latin typeface="Cheddar"/>
                <a:ea typeface="Cheddar"/>
                <a:cs typeface="Cheddar"/>
                <a:sym typeface="Cheddar"/>
              </a:rPr>
              <a:t>04 RESULT AND DISCUSSION</a:t>
            </a:r>
          </a:p>
        </p:txBody>
      </p:sp>
      <p:sp>
        <p:nvSpPr>
          <p:cNvPr name="TextBox 7" id="7"/>
          <p:cNvSpPr txBox="true"/>
          <p:nvPr/>
        </p:nvSpPr>
        <p:spPr>
          <a:xfrm rot="0">
            <a:off x="10379464" y="5581650"/>
            <a:ext cx="6879836" cy="1695450"/>
          </a:xfrm>
          <a:prstGeom prst="rect">
            <a:avLst/>
          </a:prstGeom>
        </p:spPr>
        <p:txBody>
          <a:bodyPr anchor="t" rtlCol="false" tIns="0" lIns="0" bIns="0" rIns="0">
            <a:spAutoFit/>
          </a:bodyPr>
          <a:lstStyle/>
          <a:p>
            <a:pPr algn="l">
              <a:lnSpc>
                <a:spcPts val="6000"/>
              </a:lnSpc>
            </a:pPr>
            <a:r>
              <a:rPr lang="en-US" sz="6000" spc="294">
                <a:solidFill>
                  <a:srgbClr val="290606"/>
                </a:solidFill>
                <a:latin typeface="Cheddar"/>
                <a:ea typeface="Cheddar"/>
                <a:cs typeface="Cheddar"/>
                <a:sym typeface="Cheddar"/>
              </a:rPr>
              <a:t>05 LIMITATION AND FUTURE WORK</a:t>
            </a:r>
          </a:p>
        </p:txBody>
      </p:sp>
      <p:sp>
        <p:nvSpPr>
          <p:cNvPr name="TextBox 8" id="8"/>
          <p:cNvSpPr txBox="true"/>
          <p:nvPr/>
        </p:nvSpPr>
        <p:spPr>
          <a:xfrm rot="0">
            <a:off x="10379464" y="7981950"/>
            <a:ext cx="6879836" cy="933450"/>
          </a:xfrm>
          <a:prstGeom prst="rect">
            <a:avLst/>
          </a:prstGeom>
        </p:spPr>
        <p:txBody>
          <a:bodyPr anchor="t" rtlCol="false" tIns="0" lIns="0" bIns="0" rIns="0">
            <a:spAutoFit/>
          </a:bodyPr>
          <a:lstStyle/>
          <a:p>
            <a:pPr algn="l">
              <a:lnSpc>
                <a:spcPts val="6000"/>
              </a:lnSpc>
            </a:pPr>
            <a:r>
              <a:rPr lang="en-US" sz="6000" spc="294">
                <a:solidFill>
                  <a:srgbClr val="290606"/>
                </a:solidFill>
                <a:latin typeface="Cheddar"/>
                <a:ea typeface="Cheddar"/>
                <a:cs typeface="Cheddar"/>
                <a:sym typeface="Cheddar"/>
              </a:rPr>
              <a:t>06 CONCLUSION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304D3B"/>
        </a:solidFill>
      </p:bgPr>
    </p:bg>
    <p:spTree>
      <p:nvGrpSpPr>
        <p:cNvPr id="1" name=""/>
        <p:cNvGrpSpPr/>
        <p:nvPr/>
      </p:nvGrpSpPr>
      <p:grpSpPr>
        <a:xfrm>
          <a:off x="0" y="0"/>
          <a:ext cx="0" cy="0"/>
          <a:chOff x="0" y="0"/>
          <a:chExt cx="0" cy="0"/>
        </a:xfrm>
      </p:grpSpPr>
      <p:sp>
        <p:nvSpPr>
          <p:cNvPr name="TextBox 2" id="2"/>
          <p:cNvSpPr txBox="true"/>
          <p:nvPr/>
        </p:nvSpPr>
        <p:spPr>
          <a:xfrm rot="0">
            <a:off x="645574" y="2355294"/>
            <a:ext cx="16996851" cy="7034604"/>
          </a:xfrm>
          <a:prstGeom prst="rect">
            <a:avLst/>
          </a:prstGeom>
        </p:spPr>
        <p:txBody>
          <a:bodyPr anchor="t" rtlCol="false" tIns="0" lIns="0" bIns="0" rIns="0">
            <a:spAutoFit/>
          </a:bodyPr>
          <a:lstStyle/>
          <a:p>
            <a:pPr algn="just" marL="940605" indent="-470303" lvl="1">
              <a:lnSpc>
                <a:spcPts val="6970"/>
              </a:lnSpc>
              <a:buFont typeface="Arial"/>
              <a:buChar char="•"/>
            </a:pPr>
            <a:r>
              <a:rPr lang="en-US" sz="4356">
                <a:solidFill>
                  <a:srgbClr val="290606"/>
                </a:solidFill>
                <a:latin typeface="Telegraf"/>
                <a:ea typeface="Telegraf"/>
                <a:cs typeface="Telegraf"/>
                <a:sym typeface="Telegraf"/>
              </a:rPr>
              <a:t>Sleep disorders impact millions of individuals worldwide,</a:t>
            </a:r>
          </a:p>
          <a:p>
            <a:pPr algn="l">
              <a:lnSpc>
                <a:spcPts val="6970"/>
              </a:lnSpc>
            </a:pPr>
            <a:r>
              <a:rPr lang="en-US" sz="4356">
                <a:solidFill>
                  <a:srgbClr val="290606"/>
                </a:solidFill>
                <a:latin typeface="Telegraf"/>
                <a:ea typeface="Telegraf"/>
                <a:cs typeface="Telegraf"/>
                <a:sym typeface="Telegraf"/>
              </a:rPr>
              <a:t>leading to significant public health concerns and economic</a:t>
            </a:r>
          </a:p>
          <a:p>
            <a:pPr algn="l">
              <a:lnSpc>
                <a:spcPts val="6970"/>
              </a:lnSpc>
            </a:pPr>
            <a:r>
              <a:rPr lang="en-US" sz="4356">
                <a:solidFill>
                  <a:srgbClr val="290606"/>
                </a:solidFill>
                <a:latin typeface="Telegraf"/>
                <a:ea typeface="Telegraf"/>
                <a:cs typeface="Telegraf"/>
                <a:sym typeface="Telegraf"/>
              </a:rPr>
              <a:t>implications. The interplay between lifestyle factors (e.g.,</a:t>
            </a:r>
          </a:p>
          <a:p>
            <a:pPr algn="l">
              <a:lnSpc>
                <a:spcPts val="6970"/>
              </a:lnSpc>
            </a:pPr>
            <a:r>
              <a:rPr lang="en-US" sz="4356">
                <a:solidFill>
                  <a:srgbClr val="290606"/>
                </a:solidFill>
                <a:latin typeface="Telegraf"/>
                <a:ea typeface="Telegraf"/>
                <a:cs typeface="Telegraf"/>
                <a:sym typeface="Telegraf"/>
              </a:rPr>
              <a:t>stress, physical activity) and physiological conditions (e.g.,</a:t>
            </a:r>
          </a:p>
          <a:p>
            <a:pPr algn="l">
              <a:lnSpc>
                <a:spcPts val="6970"/>
              </a:lnSpc>
            </a:pPr>
            <a:r>
              <a:rPr lang="en-US" sz="4356">
                <a:solidFill>
                  <a:srgbClr val="290606"/>
                </a:solidFill>
                <a:latin typeface="Telegraf"/>
                <a:ea typeface="Telegraf"/>
                <a:cs typeface="Telegraf"/>
                <a:sym typeface="Telegraf"/>
              </a:rPr>
              <a:t>BMI, blood pressure) often contributes to sleep disruptions.</a:t>
            </a:r>
          </a:p>
          <a:p>
            <a:pPr algn="l">
              <a:lnSpc>
                <a:spcPts val="6970"/>
              </a:lnSpc>
            </a:pPr>
            <a:r>
              <a:rPr lang="en-US" sz="4356">
                <a:solidFill>
                  <a:srgbClr val="290606"/>
                </a:solidFill>
                <a:latin typeface="Telegraf"/>
                <a:ea typeface="Telegraf"/>
                <a:cs typeface="Telegraf"/>
                <a:sym typeface="Telegraf"/>
              </a:rPr>
              <a:t>Machine learning models, particularly the Random Forest algorithm, offer robust classification capabilities that can handle diverse input features and reveal important predictors.</a:t>
            </a:r>
          </a:p>
        </p:txBody>
      </p:sp>
      <p:sp>
        <p:nvSpPr>
          <p:cNvPr name="TextBox 3" id="3"/>
          <p:cNvSpPr txBox="true"/>
          <p:nvPr/>
        </p:nvSpPr>
        <p:spPr>
          <a:xfrm rot="0">
            <a:off x="4454914" y="517798"/>
            <a:ext cx="9378172" cy="2047046"/>
          </a:xfrm>
          <a:prstGeom prst="rect">
            <a:avLst/>
          </a:prstGeom>
        </p:spPr>
        <p:txBody>
          <a:bodyPr anchor="t" rtlCol="false" tIns="0" lIns="0" bIns="0" rIns="0">
            <a:spAutoFit/>
          </a:bodyPr>
          <a:lstStyle/>
          <a:p>
            <a:pPr algn="r">
              <a:lnSpc>
                <a:spcPts val="13409"/>
              </a:lnSpc>
            </a:pPr>
            <a:r>
              <a:rPr lang="en-US" sz="13409" spc="657">
                <a:solidFill>
                  <a:srgbClr val="290606"/>
                </a:solidFill>
                <a:latin typeface="Cheddar"/>
                <a:ea typeface="Cheddar"/>
                <a:cs typeface="Cheddar"/>
                <a:sym typeface="Cheddar"/>
              </a:rPr>
              <a:t>INTRODUCTION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304D3B"/>
        </a:solidFill>
      </p:bgPr>
    </p:bg>
    <p:spTree>
      <p:nvGrpSpPr>
        <p:cNvPr id="1" name=""/>
        <p:cNvGrpSpPr/>
        <p:nvPr/>
      </p:nvGrpSpPr>
      <p:grpSpPr>
        <a:xfrm>
          <a:off x="0" y="0"/>
          <a:ext cx="0" cy="0"/>
          <a:chOff x="0" y="0"/>
          <a:chExt cx="0" cy="0"/>
        </a:xfrm>
      </p:grpSpPr>
      <p:sp>
        <p:nvSpPr>
          <p:cNvPr name="TextBox 2" id="2"/>
          <p:cNvSpPr txBox="true"/>
          <p:nvPr/>
        </p:nvSpPr>
        <p:spPr>
          <a:xfrm rot="0">
            <a:off x="1561581" y="2914904"/>
            <a:ext cx="16062482" cy="5810837"/>
          </a:xfrm>
          <a:prstGeom prst="rect">
            <a:avLst/>
          </a:prstGeom>
        </p:spPr>
        <p:txBody>
          <a:bodyPr anchor="t" rtlCol="false" tIns="0" lIns="0" bIns="0" rIns="0">
            <a:spAutoFit/>
          </a:bodyPr>
          <a:lstStyle/>
          <a:p>
            <a:pPr algn="l" marL="689527" indent="-344764" lvl="1">
              <a:lnSpc>
                <a:spcPts val="5109"/>
              </a:lnSpc>
              <a:buFont typeface="Arial"/>
              <a:buChar char="•"/>
            </a:pPr>
            <a:r>
              <a:rPr lang="en-US" b="true" sz="3193">
                <a:solidFill>
                  <a:srgbClr val="290606"/>
                </a:solidFill>
                <a:latin typeface="Telegraf Medium"/>
                <a:ea typeface="Telegraf Medium"/>
                <a:cs typeface="Telegraf Medium"/>
                <a:sym typeface="Telegraf Medium"/>
              </a:rPr>
              <a:t>Significance of Sleep Disorders: </a:t>
            </a:r>
          </a:p>
          <a:p>
            <a:pPr algn="l" marL="1379055" indent="-459685" lvl="2">
              <a:lnSpc>
                <a:spcPts val="5109"/>
              </a:lnSpc>
              <a:buFont typeface="Arial"/>
              <a:buChar char="⚬"/>
            </a:pPr>
            <a:r>
              <a:rPr lang="en-US" b="true" sz="3193">
                <a:solidFill>
                  <a:srgbClr val="290606"/>
                </a:solidFill>
                <a:latin typeface="Telegraf Medium"/>
                <a:ea typeface="Telegraf Medium"/>
                <a:cs typeface="Telegraf Medium"/>
                <a:sym typeface="Telegraf Medium"/>
              </a:rPr>
              <a:t>Sleep disorders are a global issue impacting health, productivity, and economies.</a:t>
            </a:r>
          </a:p>
          <a:p>
            <a:pPr algn="l" marL="689527" indent="-344764" lvl="1">
              <a:lnSpc>
                <a:spcPts val="5109"/>
              </a:lnSpc>
              <a:buFont typeface="Arial"/>
              <a:buChar char="•"/>
            </a:pPr>
            <a:r>
              <a:rPr lang="en-US" b="true" sz="3193">
                <a:solidFill>
                  <a:srgbClr val="290606"/>
                </a:solidFill>
                <a:latin typeface="Telegraf Medium"/>
                <a:ea typeface="Telegraf Medium"/>
                <a:cs typeface="Telegraf Medium"/>
                <a:sym typeface="Telegraf Medium"/>
              </a:rPr>
              <a:t>Objective of Study: </a:t>
            </a:r>
          </a:p>
          <a:p>
            <a:pPr algn="l" marL="1379055" indent="-459685" lvl="2">
              <a:lnSpc>
                <a:spcPts val="5109"/>
              </a:lnSpc>
              <a:buFont typeface="Arial"/>
              <a:buChar char="⚬"/>
            </a:pPr>
            <a:r>
              <a:rPr lang="en-US" b="true" sz="3193">
                <a:solidFill>
                  <a:srgbClr val="290606"/>
                </a:solidFill>
                <a:latin typeface="Telegraf Medium"/>
                <a:ea typeface="Telegraf Medium"/>
                <a:cs typeface="Telegraf Medium"/>
                <a:sym typeface="Telegraf Medium"/>
              </a:rPr>
              <a:t>aiming to enhance preventive care strategies through reliable, data-driven insights into lifestyle and health influences on sleep quality</a:t>
            </a:r>
          </a:p>
          <a:p>
            <a:pPr algn="l" marL="689527" indent="-344764" lvl="1">
              <a:lnSpc>
                <a:spcPts val="5109"/>
              </a:lnSpc>
              <a:buFont typeface="Arial"/>
              <a:buChar char="•"/>
            </a:pPr>
            <a:r>
              <a:rPr lang="en-US" b="true" sz="3193">
                <a:solidFill>
                  <a:srgbClr val="290606"/>
                </a:solidFill>
                <a:latin typeface="Telegraf Medium"/>
                <a:ea typeface="Telegraf Medium"/>
                <a:cs typeface="Telegraf Medium"/>
                <a:sym typeface="Telegraf Medium"/>
              </a:rPr>
              <a:t>Model Choice: </a:t>
            </a:r>
          </a:p>
          <a:p>
            <a:pPr algn="l" marL="1379055" indent="-459685" lvl="2">
              <a:lnSpc>
                <a:spcPts val="5109"/>
              </a:lnSpc>
              <a:buFont typeface="Arial"/>
              <a:buChar char="⚬"/>
            </a:pPr>
            <a:r>
              <a:rPr lang="en-US" b="true" sz="3193">
                <a:solidFill>
                  <a:srgbClr val="290606"/>
                </a:solidFill>
                <a:latin typeface="Telegraf Medium"/>
                <a:ea typeface="Telegraf Medium"/>
                <a:cs typeface="Telegraf Medium"/>
                <a:sym typeface="Telegraf Medium"/>
              </a:rPr>
              <a:t>Uses Random Forest due to its strong classification performance.</a:t>
            </a:r>
          </a:p>
          <a:p>
            <a:pPr algn="l">
              <a:lnSpc>
                <a:spcPts val="5109"/>
              </a:lnSpc>
            </a:pPr>
          </a:p>
        </p:txBody>
      </p:sp>
      <p:sp>
        <p:nvSpPr>
          <p:cNvPr name="TextBox 3" id="3"/>
          <p:cNvSpPr txBox="true"/>
          <p:nvPr/>
        </p:nvSpPr>
        <p:spPr>
          <a:xfrm rot="0">
            <a:off x="4454914" y="517798"/>
            <a:ext cx="9378172" cy="2047046"/>
          </a:xfrm>
          <a:prstGeom prst="rect">
            <a:avLst/>
          </a:prstGeom>
        </p:spPr>
        <p:txBody>
          <a:bodyPr anchor="t" rtlCol="false" tIns="0" lIns="0" bIns="0" rIns="0">
            <a:spAutoFit/>
          </a:bodyPr>
          <a:lstStyle/>
          <a:p>
            <a:pPr algn="r">
              <a:lnSpc>
                <a:spcPts val="13409"/>
              </a:lnSpc>
            </a:pPr>
            <a:r>
              <a:rPr lang="en-US" sz="13409" spc="657">
                <a:solidFill>
                  <a:srgbClr val="290606"/>
                </a:solidFill>
                <a:latin typeface="Cheddar"/>
                <a:ea typeface="Cheddar"/>
                <a:cs typeface="Cheddar"/>
                <a:sym typeface="Cheddar"/>
              </a:rPr>
              <a:t>INTRODUCTION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23383" y="2057815"/>
            <a:ext cx="19883676" cy="9484873"/>
            <a:chOff x="0" y="0"/>
            <a:chExt cx="5236853" cy="2498074"/>
          </a:xfrm>
        </p:grpSpPr>
        <p:sp>
          <p:nvSpPr>
            <p:cNvPr name="Freeform 3" id="3"/>
            <p:cNvSpPr/>
            <p:nvPr/>
          </p:nvSpPr>
          <p:spPr>
            <a:xfrm flipH="false" flipV="false" rot="0">
              <a:off x="0" y="0"/>
              <a:ext cx="5236853" cy="2498073"/>
            </a:xfrm>
            <a:custGeom>
              <a:avLst/>
              <a:gdLst/>
              <a:ahLst/>
              <a:cxnLst/>
              <a:rect r="r" b="b" t="t" l="l"/>
              <a:pathLst>
                <a:path h="2498073" w="5236853">
                  <a:moveTo>
                    <a:pt x="19857" y="0"/>
                  </a:moveTo>
                  <a:lnTo>
                    <a:pt x="5216996" y="0"/>
                  </a:lnTo>
                  <a:cubicBezTo>
                    <a:pt x="5222262" y="0"/>
                    <a:pt x="5227313" y="2092"/>
                    <a:pt x="5231037" y="5816"/>
                  </a:cubicBezTo>
                  <a:cubicBezTo>
                    <a:pt x="5234761" y="9540"/>
                    <a:pt x="5236853" y="14591"/>
                    <a:pt x="5236853" y="19857"/>
                  </a:cubicBezTo>
                  <a:lnTo>
                    <a:pt x="5236853" y="2478216"/>
                  </a:lnTo>
                  <a:cubicBezTo>
                    <a:pt x="5236853" y="2489183"/>
                    <a:pt x="5227962" y="2498073"/>
                    <a:pt x="5216996" y="2498073"/>
                  </a:cubicBezTo>
                  <a:lnTo>
                    <a:pt x="19857" y="2498073"/>
                  </a:lnTo>
                  <a:cubicBezTo>
                    <a:pt x="14591" y="2498073"/>
                    <a:pt x="9540" y="2495981"/>
                    <a:pt x="5816" y="2492257"/>
                  </a:cubicBezTo>
                  <a:cubicBezTo>
                    <a:pt x="2092" y="2488533"/>
                    <a:pt x="0" y="2483483"/>
                    <a:pt x="0" y="2478216"/>
                  </a:cubicBezTo>
                  <a:lnTo>
                    <a:pt x="0" y="19857"/>
                  </a:lnTo>
                  <a:cubicBezTo>
                    <a:pt x="0" y="8890"/>
                    <a:pt x="8890" y="0"/>
                    <a:pt x="19857" y="0"/>
                  </a:cubicBezTo>
                  <a:close/>
                </a:path>
              </a:pathLst>
            </a:custGeom>
            <a:solidFill>
              <a:srgbClr val="02B676"/>
            </a:solidFill>
          </p:spPr>
        </p:sp>
        <p:sp>
          <p:nvSpPr>
            <p:cNvPr name="TextBox 4" id="4"/>
            <p:cNvSpPr txBox="true"/>
            <p:nvPr/>
          </p:nvSpPr>
          <p:spPr>
            <a:xfrm>
              <a:off x="0" y="-66675"/>
              <a:ext cx="5236853" cy="256474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03155" y="487363"/>
            <a:ext cx="5153819"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RELATED WORK</a:t>
            </a:r>
          </a:p>
        </p:txBody>
      </p:sp>
      <p:sp>
        <p:nvSpPr>
          <p:cNvPr name="TextBox 6" id="6"/>
          <p:cNvSpPr txBox="true"/>
          <p:nvPr/>
        </p:nvSpPr>
        <p:spPr>
          <a:xfrm rot="0">
            <a:off x="903155" y="3001450"/>
            <a:ext cx="16230600" cy="6438900"/>
          </a:xfrm>
          <a:prstGeom prst="rect">
            <a:avLst/>
          </a:prstGeom>
        </p:spPr>
        <p:txBody>
          <a:bodyPr anchor="t" rtlCol="false" tIns="0" lIns="0" bIns="0" rIns="0">
            <a:spAutoFit/>
          </a:bodyPr>
          <a:lstStyle/>
          <a:p>
            <a:pPr algn="l" marL="909120" indent="-454560" lvl="1">
              <a:lnSpc>
                <a:spcPts val="5053"/>
              </a:lnSpc>
              <a:buFont typeface="Arial"/>
              <a:buChar char="•"/>
            </a:pPr>
            <a:r>
              <a:rPr lang="en-US" sz="4210" spc="206">
                <a:solidFill>
                  <a:srgbClr val="290606"/>
                </a:solidFill>
                <a:latin typeface="Telegraf"/>
                <a:ea typeface="Telegraf"/>
                <a:cs typeface="Telegraf"/>
                <a:sym typeface="Telegraf"/>
              </a:rPr>
              <a:t>A growing body of research has utilized machine learning to predict health outcomes based on lifestyle and physiological data. Onargan et al. [1] applied logistic regression to assess sleep apnea risk factors, highlighting associations between sleep patterns and biometric indicators. Similarly, Widasari et al. [2] employed Support Vector Machines (SVM) for sleep disorder classification, demonstrating the efficacy of machine learning in identifying complex relationships within health data.</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23383" y="2057815"/>
            <a:ext cx="19883676" cy="9484873"/>
            <a:chOff x="0" y="0"/>
            <a:chExt cx="5236853" cy="2498074"/>
          </a:xfrm>
        </p:grpSpPr>
        <p:sp>
          <p:nvSpPr>
            <p:cNvPr name="Freeform 3" id="3"/>
            <p:cNvSpPr/>
            <p:nvPr/>
          </p:nvSpPr>
          <p:spPr>
            <a:xfrm flipH="false" flipV="false" rot="0">
              <a:off x="0" y="0"/>
              <a:ext cx="5236853" cy="2498073"/>
            </a:xfrm>
            <a:custGeom>
              <a:avLst/>
              <a:gdLst/>
              <a:ahLst/>
              <a:cxnLst/>
              <a:rect r="r" b="b" t="t" l="l"/>
              <a:pathLst>
                <a:path h="2498073" w="5236853">
                  <a:moveTo>
                    <a:pt x="19857" y="0"/>
                  </a:moveTo>
                  <a:lnTo>
                    <a:pt x="5216996" y="0"/>
                  </a:lnTo>
                  <a:cubicBezTo>
                    <a:pt x="5222262" y="0"/>
                    <a:pt x="5227313" y="2092"/>
                    <a:pt x="5231037" y="5816"/>
                  </a:cubicBezTo>
                  <a:cubicBezTo>
                    <a:pt x="5234761" y="9540"/>
                    <a:pt x="5236853" y="14591"/>
                    <a:pt x="5236853" y="19857"/>
                  </a:cubicBezTo>
                  <a:lnTo>
                    <a:pt x="5236853" y="2478216"/>
                  </a:lnTo>
                  <a:cubicBezTo>
                    <a:pt x="5236853" y="2489183"/>
                    <a:pt x="5227962" y="2498073"/>
                    <a:pt x="5216996" y="2498073"/>
                  </a:cubicBezTo>
                  <a:lnTo>
                    <a:pt x="19857" y="2498073"/>
                  </a:lnTo>
                  <a:cubicBezTo>
                    <a:pt x="14591" y="2498073"/>
                    <a:pt x="9540" y="2495981"/>
                    <a:pt x="5816" y="2492257"/>
                  </a:cubicBezTo>
                  <a:cubicBezTo>
                    <a:pt x="2092" y="2488533"/>
                    <a:pt x="0" y="2483483"/>
                    <a:pt x="0" y="2478216"/>
                  </a:cubicBezTo>
                  <a:lnTo>
                    <a:pt x="0" y="19857"/>
                  </a:lnTo>
                  <a:cubicBezTo>
                    <a:pt x="0" y="8890"/>
                    <a:pt x="8890" y="0"/>
                    <a:pt x="19857" y="0"/>
                  </a:cubicBezTo>
                  <a:close/>
                </a:path>
              </a:pathLst>
            </a:custGeom>
            <a:solidFill>
              <a:srgbClr val="02B676"/>
            </a:solidFill>
          </p:spPr>
        </p:sp>
        <p:sp>
          <p:nvSpPr>
            <p:cNvPr name="TextBox 4" id="4"/>
            <p:cNvSpPr txBox="true"/>
            <p:nvPr/>
          </p:nvSpPr>
          <p:spPr>
            <a:xfrm>
              <a:off x="0" y="-66675"/>
              <a:ext cx="5236853" cy="256474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03155" y="487363"/>
            <a:ext cx="5153819"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RELATED WORK</a:t>
            </a:r>
          </a:p>
        </p:txBody>
      </p:sp>
      <p:sp>
        <p:nvSpPr>
          <p:cNvPr name="TextBox 6" id="6"/>
          <p:cNvSpPr txBox="true"/>
          <p:nvPr/>
        </p:nvSpPr>
        <p:spPr>
          <a:xfrm rot="0">
            <a:off x="903155" y="2856918"/>
            <a:ext cx="16230600" cy="6981825"/>
          </a:xfrm>
          <a:prstGeom prst="rect">
            <a:avLst/>
          </a:prstGeom>
        </p:spPr>
        <p:txBody>
          <a:bodyPr anchor="t" rtlCol="false" tIns="0" lIns="0" bIns="0" rIns="0">
            <a:spAutoFit/>
          </a:bodyPr>
          <a:lstStyle/>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Studies have shown that machine learning models, like logistic regression and support vector machines, can be used for health predictions, including sleep-related issues.</a:t>
            </a:r>
          </a:p>
          <a:p>
            <a:pPr algn="l">
              <a:lnSpc>
                <a:spcPts val="4200"/>
              </a:lnSpc>
            </a:pPr>
          </a:p>
          <a:p>
            <a:pPr algn="l" marL="1511301" indent="-503767" lvl="2">
              <a:lnSpc>
                <a:spcPts val="4200"/>
              </a:lnSpc>
              <a:buFont typeface="Arial"/>
              <a:buChar char="⚬"/>
            </a:pPr>
            <a:r>
              <a:rPr lang="en-US" sz="3500" spc="171">
                <a:solidFill>
                  <a:srgbClr val="290606"/>
                </a:solidFill>
                <a:latin typeface="Telegraf"/>
                <a:ea typeface="Telegraf"/>
                <a:cs typeface="Telegraf"/>
                <a:sym typeface="Telegraf"/>
              </a:rPr>
              <a:t>Logistic Regression: Applied to identify sleep apnea risk by assessing biometric indicators.</a:t>
            </a:r>
          </a:p>
          <a:p>
            <a:pPr algn="l" marL="1511301" indent="-503767" lvl="2">
              <a:lnSpc>
                <a:spcPts val="4200"/>
              </a:lnSpc>
              <a:buFont typeface="Arial"/>
              <a:buChar char="⚬"/>
            </a:pPr>
            <a:r>
              <a:rPr lang="en-US" sz="3500" spc="171">
                <a:solidFill>
                  <a:srgbClr val="290606"/>
                </a:solidFill>
                <a:latin typeface="Telegraf"/>
                <a:ea typeface="Telegraf"/>
                <a:cs typeface="Telegraf"/>
                <a:sym typeface="Telegraf"/>
              </a:rPr>
              <a:t>Support Vector Machines (SVM): Effective in identifying patterns within sleep disorder classifications.</a:t>
            </a:r>
          </a:p>
          <a:p>
            <a:pPr algn="l">
              <a:lnSpc>
                <a:spcPts val="4200"/>
              </a:lnSpc>
            </a:pP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The researchers</a:t>
            </a:r>
            <a:r>
              <a:rPr lang="en-US" sz="3500" spc="171">
                <a:solidFill>
                  <a:srgbClr val="290606"/>
                </a:solidFill>
                <a:latin typeface="Telegraf"/>
                <a:ea typeface="Telegraf"/>
                <a:cs typeface="Telegraf"/>
                <a:sym typeface="Telegraf"/>
              </a:rPr>
              <a:t> uses a comprehensive dataset that includes both lifestyle and health metrics, combined with the Random Forest algorithm for better accuracy.</a:t>
            </a:r>
          </a:p>
          <a:p>
            <a:pPr algn="l">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38601" y="1692592"/>
            <a:ext cx="19883676" cy="9484873"/>
            <a:chOff x="0" y="0"/>
            <a:chExt cx="5236853" cy="2498074"/>
          </a:xfrm>
        </p:grpSpPr>
        <p:sp>
          <p:nvSpPr>
            <p:cNvPr name="Freeform 3" id="3"/>
            <p:cNvSpPr/>
            <p:nvPr/>
          </p:nvSpPr>
          <p:spPr>
            <a:xfrm flipH="false" flipV="false" rot="0">
              <a:off x="0" y="0"/>
              <a:ext cx="5236853" cy="2498073"/>
            </a:xfrm>
            <a:custGeom>
              <a:avLst/>
              <a:gdLst/>
              <a:ahLst/>
              <a:cxnLst/>
              <a:rect r="r" b="b" t="t" l="l"/>
              <a:pathLst>
                <a:path h="2498073" w="5236853">
                  <a:moveTo>
                    <a:pt x="19857" y="0"/>
                  </a:moveTo>
                  <a:lnTo>
                    <a:pt x="5216996" y="0"/>
                  </a:lnTo>
                  <a:cubicBezTo>
                    <a:pt x="5222262" y="0"/>
                    <a:pt x="5227313" y="2092"/>
                    <a:pt x="5231037" y="5816"/>
                  </a:cubicBezTo>
                  <a:cubicBezTo>
                    <a:pt x="5234761" y="9540"/>
                    <a:pt x="5236853" y="14591"/>
                    <a:pt x="5236853" y="19857"/>
                  </a:cubicBezTo>
                  <a:lnTo>
                    <a:pt x="5236853" y="2478216"/>
                  </a:lnTo>
                  <a:cubicBezTo>
                    <a:pt x="5236853" y="2489183"/>
                    <a:pt x="5227962" y="2498073"/>
                    <a:pt x="5216996" y="2498073"/>
                  </a:cubicBezTo>
                  <a:lnTo>
                    <a:pt x="19857" y="2498073"/>
                  </a:lnTo>
                  <a:cubicBezTo>
                    <a:pt x="14591" y="2498073"/>
                    <a:pt x="9540" y="2495981"/>
                    <a:pt x="5816" y="2492257"/>
                  </a:cubicBezTo>
                  <a:cubicBezTo>
                    <a:pt x="2092" y="2488533"/>
                    <a:pt x="0" y="2483483"/>
                    <a:pt x="0" y="2478216"/>
                  </a:cubicBezTo>
                  <a:lnTo>
                    <a:pt x="0" y="19857"/>
                  </a:lnTo>
                  <a:cubicBezTo>
                    <a:pt x="0" y="8890"/>
                    <a:pt x="8890" y="0"/>
                    <a:pt x="19857" y="0"/>
                  </a:cubicBezTo>
                  <a:close/>
                </a:path>
              </a:pathLst>
            </a:custGeom>
            <a:solidFill>
              <a:srgbClr val="02B676"/>
            </a:solidFill>
          </p:spPr>
        </p:sp>
        <p:sp>
          <p:nvSpPr>
            <p:cNvPr name="TextBox 4" id="4"/>
            <p:cNvSpPr txBox="true"/>
            <p:nvPr/>
          </p:nvSpPr>
          <p:spPr>
            <a:xfrm>
              <a:off x="0" y="-66675"/>
              <a:ext cx="5236853" cy="256474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928330"/>
            <a:ext cx="14326560" cy="6629663"/>
          </a:xfrm>
          <a:prstGeom prst="rect">
            <a:avLst/>
          </a:prstGeom>
        </p:spPr>
        <p:txBody>
          <a:bodyPr anchor="t" rtlCol="false" tIns="0" lIns="0" bIns="0" rIns="0">
            <a:spAutoFit/>
          </a:bodyPr>
          <a:lstStyle/>
          <a:p>
            <a:pPr algn="l" marL="667004" indent="-333502" lvl="1">
              <a:lnSpc>
                <a:spcPts val="3707"/>
              </a:lnSpc>
              <a:buFont typeface="Arial"/>
              <a:buChar char="•"/>
            </a:pPr>
            <a:r>
              <a:rPr lang="en-US" b="true" sz="3089" spc="151">
                <a:solidFill>
                  <a:srgbClr val="290606"/>
                </a:solidFill>
                <a:latin typeface="Telegraf Bold"/>
                <a:ea typeface="Telegraf Bold"/>
                <a:cs typeface="Telegraf Bold"/>
                <a:sym typeface="Telegraf Bold"/>
              </a:rPr>
              <a:t>Dataset:</a:t>
            </a:r>
          </a:p>
          <a:p>
            <a:pPr algn="l" marL="1334008" indent="-444669" lvl="2">
              <a:lnSpc>
                <a:spcPts val="3707"/>
              </a:lnSpc>
              <a:buFont typeface="Arial"/>
              <a:buChar char="⚬"/>
            </a:pPr>
            <a:r>
              <a:rPr lang="en-US" sz="3089" spc="151">
                <a:solidFill>
                  <a:srgbClr val="290606"/>
                </a:solidFill>
                <a:latin typeface="Telegraf"/>
                <a:ea typeface="Telegraf"/>
                <a:cs typeface="Telegraf"/>
                <a:sym typeface="Telegraf"/>
              </a:rPr>
              <a:t>Age, Gender, Occupation, Sleep Duration, Quality of Sleep, Physical Activity Level, Stress Level, BMI, Blood Pressure, Heart Rate, Daily Steps.</a:t>
            </a:r>
          </a:p>
          <a:p>
            <a:pPr algn="l" marL="667004" indent="-333502" lvl="1">
              <a:lnSpc>
                <a:spcPts val="3707"/>
              </a:lnSpc>
              <a:buFont typeface="Arial"/>
              <a:buChar char="•"/>
            </a:pPr>
            <a:r>
              <a:rPr lang="en-US" b="true" sz="3089" spc="151">
                <a:solidFill>
                  <a:srgbClr val="290606"/>
                </a:solidFill>
                <a:latin typeface="Telegraf Bold"/>
                <a:ea typeface="Telegraf Bold"/>
                <a:cs typeface="Telegraf Bold"/>
                <a:sym typeface="Telegraf Bold"/>
              </a:rPr>
              <a:t>Data preprocessing:</a:t>
            </a:r>
          </a:p>
          <a:p>
            <a:pPr algn="l" marL="1334008" indent="-444669" lvl="2">
              <a:lnSpc>
                <a:spcPts val="3707"/>
              </a:lnSpc>
              <a:buFont typeface="Arial"/>
              <a:buChar char="⚬"/>
            </a:pPr>
            <a:r>
              <a:rPr lang="en-US" sz="3089" spc="151">
                <a:solidFill>
                  <a:srgbClr val="290606"/>
                </a:solidFill>
                <a:latin typeface="Telegraf"/>
                <a:ea typeface="Telegraf"/>
                <a:cs typeface="Telegraf"/>
                <a:sym typeface="Telegraf"/>
              </a:rPr>
              <a:t>Data preprocessing involved handling missing values, encoding categorical features, and normalizing numerical values. The dataset was then split into training and testing sets for evaluation.</a:t>
            </a:r>
          </a:p>
          <a:p>
            <a:pPr algn="l" marL="667004" indent="-333502" lvl="1">
              <a:lnSpc>
                <a:spcPts val="3707"/>
              </a:lnSpc>
              <a:buFont typeface="Arial"/>
              <a:buChar char="•"/>
            </a:pPr>
            <a:r>
              <a:rPr lang="en-US" b="true" sz="3089" spc="151">
                <a:solidFill>
                  <a:srgbClr val="290606"/>
                </a:solidFill>
                <a:latin typeface="Telegraf Bold"/>
                <a:ea typeface="Telegraf Bold"/>
                <a:cs typeface="Telegraf Bold"/>
                <a:sym typeface="Telegraf Bold"/>
              </a:rPr>
              <a:t>Algorithms and evaluation metrics:</a:t>
            </a:r>
          </a:p>
          <a:p>
            <a:pPr algn="l" marL="1334008" indent="-444669" lvl="2">
              <a:lnSpc>
                <a:spcPts val="3707"/>
              </a:lnSpc>
              <a:buFont typeface="Arial"/>
              <a:buChar char="⚬"/>
            </a:pPr>
            <a:r>
              <a:rPr lang="en-US" sz="3089" spc="151">
                <a:solidFill>
                  <a:srgbClr val="290606"/>
                </a:solidFill>
                <a:latin typeface="Telegraf"/>
                <a:ea typeface="Telegraf"/>
                <a:cs typeface="Telegraf"/>
                <a:sym typeface="Telegraf"/>
              </a:rPr>
              <a:t>K-Nearest Neighbors (KNN), Logistic Regression, Gaussian Naive Bayes, Support Vector Classifier, Decision Tree, and Random Forest.</a:t>
            </a:r>
          </a:p>
          <a:p>
            <a:pPr algn="l">
              <a:lnSpc>
                <a:spcPts val="3707"/>
              </a:lnSpc>
            </a:pPr>
          </a:p>
        </p:txBody>
      </p:sp>
      <p:sp>
        <p:nvSpPr>
          <p:cNvPr name="Freeform 6" id="6"/>
          <p:cNvSpPr/>
          <p:nvPr/>
        </p:nvSpPr>
        <p:spPr>
          <a:xfrm flipH="false" flipV="false" rot="0">
            <a:off x="8836795" y="7718326"/>
            <a:ext cx="7574259" cy="2231701"/>
          </a:xfrm>
          <a:custGeom>
            <a:avLst/>
            <a:gdLst/>
            <a:ahLst/>
            <a:cxnLst/>
            <a:rect r="r" b="b" t="t" l="l"/>
            <a:pathLst>
              <a:path h="2231701" w="7574259">
                <a:moveTo>
                  <a:pt x="0" y="0"/>
                </a:moveTo>
                <a:lnTo>
                  <a:pt x="7574259" y="0"/>
                </a:lnTo>
                <a:lnTo>
                  <a:pt x="7574259" y="2231701"/>
                </a:lnTo>
                <a:lnTo>
                  <a:pt x="0" y="2231701"/>
                </a:lnTo>
                <a:lnTo>
                  <a:pt x="0" y="0"/>
                </a:lnTo>
                <a:close/>
              </a:path>
            </a:pathLst>
          </a:custGeom>
          <a:blipFill>
            <a:blip r:embed="rId2"/>
            <a:stretch>
              <a:fillRect l="0" t="0" r="0" b="0"/>
            </a:stretch>
          </a:blipFill>
        </p:spPr>
      </p:sp>
      <p:sp>
        <p:nvSpPr>
          <p:cNvPr name="TextBox 7" id="7"/>
          <p:cNvSpPr txBox="true"/>
          <p:nvPr/>
        </p:nvSpPr>
        <p:spPr>
          <a:xfrm rot="0">
            <a:off x="596654" y="487363"/>
            <a:ext cx="854734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 AND METHODOLOGY</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38601" y="1692592"/>
            <a:ext cx="19883676" cy="9484873"/>
            <a:chOff x="0" y="0"/>
            <a:chExt cx="5236853" cy="2498074"/>
          </a:xfrm>
        </p:grpSpPr>
        <p:sp>
          <p:nvSpPr>
            <p:cNvPr name="Freeform 3" id="3"/>
            <p:cNvSpPr/>
            <p:nvPr/>
          </p:nvSpPr>
          <p:spPr>
            <a:xfrm flipH="false" flipV="false" rot="0">
              <a:off x="0" y="0"/>
              <a:ext cx="5236853" cy="2498073"/>
            </a:xfrm>
            <a:custGeom>
              <a:avLst/>
              <a:gdLst/>
              <a:ahLst/>
              <a:cxnLst/>
              <a:rect r="r" b="b" t="t" l="l"/>
              <a:pathLst>
                <a:path h="2498073" w="5236853">
                  <a:moveTo>
                    <a:pt x="19857" y="0"/>
                  </a:moveTo>
                  <a:lnTo>
                    <a:pt x="5216996" y="0"/>
                  </a:lnTo>
                  <a:cubicBezTo>
                    <a:pt x="5222262" y="0"/>
                    <a:pt x="5227313" y="2092"/>
                    <a:pt x="5231037" y="5816"/>
                  </a:cubicBezTo>
                  <a:cubicBezTo>
                    <a:pt x="5234761" y="9540"/>
                    <a:pt x="5236853" y="14591"/>
                    <a:pt x="5236853" y="19857"/>
                  </a:cubicBezTo>
                  <a:lnTo>
                    <a:pt x="5236853" y="2478216"/>
                  </a:lnTo>
                  <a:cubicBezTo>
                    <a:pt x="5236853" y="2489183"/>
                    <a:pt x="5227962" y="2498073"/>
                    <a:pt x="5216996" y="2498073"/>
                  </a:cubicBezTo>
                  <a:lnTo>
                    <a:pt x="19857" y="2498073"/>
                  </a:lnTo>
                  <a:cubicBezTo>
                    <a:pt x="14591" y="2498073"/>
                    <a:pt x="9540" y="2495981"/>
                    <a:pt x="5816" y="2492257"/>
                  </a:cubicBezTo>
                  <a:cubicBezTo>
                    <a:pt x="2092" y="2488533"/>
                    <a:pt x="0" y="2483483"/>
                    <a:pt x="0" y="2478216"/>
                  </a:cubicBezTo>
                  <a:lnTo>
                    <a:pt x="0" y="19857"/>
                  </a:lnTo>
                  <a:cubicBezTo>
                    <a:pt x="0" y="8890"/>
                    <a:pt x="8890" y="0"/>
                    <a:pt x="19857" y="0"/>
                  </a:cubicBezTo>
                  <a:close/>
                </a:path>
              </a:pathLst>
            </a:custGeom>
            <a:solidFill>
              <a:srgbClr val="02B676"/>
            </a:solidFill>
          </p:spPr>
        </p:sp>
        <p:sp>
          <p:nvSpPr>
            <p:cNvPr name="TextBox 4" id="4"/>
            <p:cNvSpPr txBox="true"/>
            <p:nvPr/>
          </p:nvSpPr>
          <p:spPr>
            <a:xfrm>
              <a:off x="0" y="-66675"/>
              <a:ext cx="5236853" cy="256474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96654" y="487363"/>
            <a:ext cx="854734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 AND METHODOLOGY</a:t>
            </a:r>
          </a:p>
        </p:txBody>
      </p:sp>
      <p:sp>
        <p:nvSpPr>
          <p:cNvPr name="TextBox 6" id="6"/>
          <p:cNvSpPr txBox="true"/>
          <p:nvPr/>
        </p:nvSpPr>
        <p:spPr>
          <a:xfrm rot="0">
            <a:off x="-489164" y="1797064"/>
            <a:ext cx="16230600" cy="2714625"/>
          </a:xfrm>
          <a:prstGeom prst="rect">
            <a:avLst/>
          </a:prstGeom>
        </p:spPr>
        <p:txBody>
          <a:bodyPr anchor="t" rtlCol="false" tIns="0" lIns="0" bIns="0" rIns="0">
            <a:spAutoFit/>
          </a:bodyPr>
          <a:lstStyle/>
          <a:p>
            <a:pPr algn="l">
              <a:lnSpc>
                <a:spcPts val="4200"/>
              </a:lnSpc>
            </a:pPr>
          </a:p>
          <a:p>
            <a:pPr algn="l" marL="755651" indent="-377825" lvl="1">
              <a:lnSpc>
                <a:spcPts val="4200"/>
              </a:lnSpc>
              <a:buFont typeface="Arial"/>
              <a:buChar char="•"/>
            </a:pPr>
            <a:r>
              <a:rPr lang="en-US" b="true" sz="3500" spc="171">
                <a:solidFill>
                  <a:srgbClr val="290606"/>
                </a:solidFill>
                <a:latin typeface="Telegraf Bold"/>
                <a:ea typeface="Telegraf Bold"/>
                <a:cs typeface="Telegraf Bold"/>
                <a:sym typeface="Telegraf Bold"/>
              </a:rPr>
              <a:t>Model</a:t>
            </a:r>
          </a:p>
          <a:p>
            <a:pPr algn="l" marL="1511301" indent="-503767" lvl="2">
              <a:lnSpc>
                <a:spcPts val="4200"/>
              </a:lnSpc>
              <a:buFont typeface="Arial"/>
              <a:buChar char="⚬"/>
            </a:pPr>
            <a:r>
              <a:rPr lang="en-US" sz="3500" spc="171">
                <a:solidFill>
                  <a:srgbClr val="290606"/>
                </a:solidFill>
                <a:latin typeface="Telegraf"/>
                <a:ea typeface="Telegraf"/>
                <a:cs typeface="Telegraf"/>
                <a:sym typeface="Telegraf"/>
              </a:rPr>
              <a:t>Random Forest Balanced performance, handling diverse data, and providing insights into feature importance.</a:t>
            </a:r>
          </a:p>
          <a:p>
            <a:pPr algn="l">
              <a:lnSpc>
                <a:spcPts val="4200"/>
              </a:lnSpc>
            </a:pPr>
          </a:p>
        </p:txBody>
      </p:sp>
      <p:sp>
        <p:nvSpPr>
          <p:cNvPr name="TextBox 7" id="7"/>
          <p:cNvSpPr txBox="true"/>
          <p:nvPr/>
        </p:nvSpPr>
        <p:spPr>
          <a:xfrm rot="0">
            <a:off x="1688437" y="4483114"/>
            <a:ext cx="14911127" cy="4019335"/>
          </a:xfrm>
          <a:prstGeom prst="rect">
            <a:avLst/>
          </a:prstGeom>
        </p:spPr>
        <p:txBody>
          <a:bodyPr anchor="t" rtlCol="false" tIns="0" lIns="0" bIns="0" rIns="0">
            <a:spAutoFit/>
          </a:bodyPr>
          <a:lstStyle/>
          <a:p>
            <a:pPr algn="l">
              <a:lnSpc>
                <a:spcPts val="3491"/>
              </a:lnSpc>
            </a:pPr>
            <a:r>
              <a:rPr lang="en-US" sz="2909" spc="142">
                <a:solidFill>
                  <a:srgbClr val="290606"/>
                </a:solidFill>
                <a:latin typeface="Telegraf"/>
                <a:ea typeface="Telegraf"/>
                <a:cs typeface="Telegraf"/>
                <a:sym typeface="Telegraf"/>
              </a:rPr>
              <a:t>The researchers chose the Random Forest model for this study due to its superior accuracy. After evaluating multiple machine learning techniques, they found that Random Forest consistently produced reliable and precise results. Additionally, the researchers identified Random Forest as the suitable and viable model for this particular research because of its ability to handle large datasets, manage complex relationships between variables, and provide interpretable results. These attributes make it especially well-suited for the research objectives, where both prediction accuracy and model robustness are essential for drawing meaningful conclusions.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38601" y="1692592"/>
            <a:ext cx="19883676" cy="9484873"/>
            <a:chOff x="0" y="0"/>
            <a:chExt cx="5236853" cy="2498074"/>
          </a:xfrm>
        </p:grpSpPr>
        <p:sp>
          <p:nvSpPr>
            <p:cNvPr name="Freeform 3" id="3"/>
            <p:cNvSpPr/>
            <p:nvPr/>
          </p:nvSpPr>
          <p:spPr>
            <a:xfrm flipH="false" flipV="false" rot="0">
              <a:off x="0" y="0"/>
              <a:ext cx="5236853" cy="2498073"/>
            </a:xfrm>
            <a:custGeom>
              <a:avLst/>
              <a:gdLst/>
              <a:ahLst/>
              <a:cxnLst/>
              <a:rect r="r" b="b" t="t" l="l"/>
              <a:pathLst>
                <a:path h="2498073" w="5236853">
                  <a:moveTo>
                    <a:pt x="19857" y="0"/>
                  </a:moveTo>
                  <a:lnTo>
                    <a:pt x="5216996" y="0"/>
                  </a:lnTo>
                  <a:cubicBezTo>
                    <a:pt x="5222262" y="0"/>
                    <a:pt x="5227313" y="2092"/>
                    <a:pt x="5231037" y="5816"/>
                  </a:cubicBezTo>
                  <a:cubicBezTo>
                    <a:pt x="5234761" y="9540"/>
                    <a:pt x="5236853" y="14591"/>
                    <a:pt x="5236853" y="19857"/>
                  </a:cubicBezTo>
                  <a:lnTo>
                    <a:pt x="5236853" y="2478216"/>
                  </a:lnTo>
                  <a:cubicBezTo>
                    <a:pt x="5236853" y="2489183"/>
                    <a:pt x="5227962" y="2498073"/>
                    <a:pt x="5216996" y="2498073"/>
                  </a:cubicBezTo>
                  <a:lnTo>
                    <a:pt x="19857" y="2498073"/>
                  </a:lnTo>
                  <a:cubicBezTo>
                    <a:pt x="14591" y="2498073"/>
                    <a:pt x="9540" y="2495981"/>
                    <a:pt x="5816" y="2492257"/>
                  </a:cubicBezTo>
                  <a:cubicBezTo>
                    <a:pt x="2092" y="2488533"/>
                    <a:pt x="0" y="2483483"/>
                    <a:pt x="0" y="2478216"/>
                  </a:cubicBezTo>
                  <a:lnTo>
                    <a:pt x="0" y="19857"/>
                  </a:lnTo>
                  <a:cubicBezTo>
                    <a:pt x="0" y="8890"/>
                    <a:pt x="8890" y="0"/>
                    <a:pt x="19857" y="0"/>
                  </a:cubicBezTo>
                  <a:close/>
                </a:path>
              </a:pathLst>
            </a:custGeom>
            <a:solidFill>
              <a:srgbClr val="02B676"/>
            </a:solidFill>
          </p:spPr>
        </p:sp>
        <p:sp>
          <p:nvSpPr>
            <p:cNvPr name="TextBox 4" id="4"/>
            <p:cNvSpPr txBox="true"/>
            <p:nvPr/>
          </p:nvSpPr>
          <p:spPr>
            <a:xfrm>
              <a:off x="0" y="-66675"/>
              <a:ext cx="5236853" cy="256474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45978" y="5855711"/>
            <a:ext cx="5116361" cy="4431289"/>
          </a:xfrm>
          <a:custGeom>
            <a:avLst/>
            <a:gdLst/>
            <a:ahLst/>
            <a:cxnLst/>
            <a:rect r="r" b="b" t="t" l="l"/>
            <a:pathLst>
              <a:path h="4431289" w="5116361">
                <a:moveTo>
                  <a:pt x="0" y="0"/>
                </a:moveTo>
                <a:lnTo>
                  <a:pt x="5116361" y="0"/>
                </a:lnTo>
                <a:lnTo>
                  <a:pt x="5116361" y="4431289"/>
                </a:lnTo>
                <a:lnTo>
                  <a:pt x="0" y="4431289"/>
                </a:lnTo>
                <a:lnTo>
                  <a:pt x="0" y="0"/>
                </a:lnTo>
                <a:close/>
              </a:path>
            </a:pathLst>
          </a:custGeom>
          <a:blipFill>
            <a:blip r:embed="rId2"/>
            <a:stretch>
              <a:fillRect l="0" t="0" r="0" b="0"/>
            </a:stretch>
          </a:blipFill>
        </p:spPr>
      </p:sp>
      <p:sp>
        <p:nvSpPr>
          <p:cNvPr name="TextBox 6" id="6"/>
          <p:cNvSpPr txBox="true"/>
          <p:nvPr/>
        </p:nvSpPr>
        <p:spPr>
          <a:xfrm rot="0">
            <a:off x="596654" y="487363"/>
            <a:ext cx="854734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 AND DISCUSSION</a:t>
            </a:r>
          </a:p>
        </p:txBody>
      </p:sp>
      <p:sp>
        <p:nvSpPr>
          <p:cNvPr name="TextBox 7" id="7"/>
          <p:cNvSpPr txBox="true"/>
          <p:nvPr/>
        </p:nvSpPr>
        <p:spPr>
          <a:xfrm rot="0">
            <a:off x="887937" y="1644967"/>
            <a:ext cx="16230600" cy="4314825"/>
          </a:xfrm>
          <a:prstGeom prst="rect">
            <a:avLst/>
          </a:prstGeom>
        </p:spPr>
        <p:txBody>
          <a:bodyPr anchor="t" rtlCol="false" tIns="0" lIns="0" bIns="0" rIns="0">
            <a:spAutoFit/>
          </a:bodyPr>
          <a:lstStyle/>
          <a:p>
            <a:pPr algn="l">
              <a:lnSpc>
                <a:spcPts val="4200"/>
              </a:lnSpc>
            </a:pPr>
          </a:p>
          <a:p>
            <a:pPr algn="l" marL="755651" indent="-377825" lvl="1">
              <a:lnSpc>
                <a:spcPts val="4200"/>
              </a:lnSpc>
              <a:buFont typeface="Arial"/>
              <a:buChar char="•"/>
            </a:pPr>
            <a:r>
              <a:rPr lang="en-US" b="true" sz="3500" spc="171">
                <a:solidFill>
                  <a:srgbClr val="290606"/>
                </a:solidFill>
                <a:latin typeface="Telegraf Bold"/>
                <a:ea typeface="Telegraf Bold"/>
                <a:cs typeface="Telegraf Bold"/>
                <a:sym typeface="Telegraf Bold"/>
              </a:rPr>
              <a:t>Correlation Matrix</a:t>
            </a:r>
          </a:p>
          <a:p>
            <a:pPr algn="l" marL="1511301" indent="-503767" lvl="2">
              <a:lnSpc>
                <a:spcPts val="4200"/>
              </a:lnSpc>
              <a:buFont typeface="Arial"/>
              <a:buChar char="⚬"/>
            </a:pPr>
            <a:r>
              <a:rPr lang="en-US" sz="3500" spc="171">
                <a:solidFill>
                  <a:srgbClr val="290606"/>
                </a:solidFill>
                <a:latin typeface="Telegraf"/>
                <a:ea typeface="Telegraf"/>
                <a:cs typeface="Telegraf"/>
                <a:sym typeface="Telegraf"/>
              </a:rPr>
              <a:t>This matrix shows the strength and direction of linear relationships between features. For instance, Sleep Duration and Quality of Sleep show a strong positive correlation, indicating that higher sleep quality is associated with longer sleep duration.</a:t>
            </a:r>
          </a:p>
          <a:p>
            <a:pPr algn="l">
              <a:lnSpc>
                <a:spcPts val="4200"/>
              </a:lnSpc>
            </a:pPr>
          </a:p>
        </p:txBody>
      </p:sp>
      <p:sp>
        <p:nvSpPr>
          <p:cNvPr name="TextBox 8" id="8"/>
          <p:cNvSpPr txBox="true"/>
          <p:nvPr/>
        </p:nvSpPr>
        <p:spPr>
          <a:xfrm rot="0">
            <a:off x="6662339" y="5817611"/>
            <a:ext cx="9687647" cy="3543300"/>
          </a:xfrm>
          <a:prstGeom prst="rect">
            <a:avLst/>
          </a:prstGeom>
        </p:spPr>
        <p:txBody>
          <a:bodyPr anchor="t" rtlCol="false" tIns="0" lIns="0" bIns="0" rIns="0">
            <a:spAutoFit/>
          </a:bodyPr>
          <a:lstStyle/>
          <a:p>
            <a:pPr algn="l">
              <a:lnSpc>
                <a:spcPts val="3515"/>
              </a:lnSpc>
            </a:pPr>
          </a:p>
          <a:p>
            <a:pPr algn="l" marL="632511" indent="-316256" lvl="1">
              <a:lnSpc>
                <a:spcPts val="3515"/>
              </a:lnSpc>
              <a:buFont typeface="Arial"/>
              <a:buChar char="•"/>
            </a:pPr>
            <a:r>
              <a:rPr lang="en-US" b="true" sz="2929" spc="143">
                <a:solidFill>
                  <a:srgbClr val="290606"/>
                </a:solidFill>
                <a:latin typeface="Telegraf Bold"/>
                <a:ea typeface="Telegraf Bold"/>
                <a:cs typeface="Telegraf Bold"/>
                <a:sym typeface="Telegraf Bold"/>
              </a:rPr>
              <a:t>Positive correlation between Sleep Duration and Quality of Sleep:</a:t>
            </a:r>
          </a:p>
          <a:p>
            <a:pPr algn="l" marL="1265023" indent="-421674" lvl="2">
              <a:lnSpc>
                <a:spcPts val="3515"/>
              </a:lnSpc>
              <a:buFont typeface="Arial"/>
              <a:buChar char="⚬"/>
            </a:pPr>
            <a:r>
              <a:rPr lang="en-US" b="true" sz="2929" spc="143">
                <a:solidFill>
                  <a:srgbClr val="290606"/>
                </a:solidFill>
                <a:latin typeface="Telegraf Bold"/>
                <a:ea typeface="Telegraf Bold"/>
                <a:cs typeface="Telegraf Bold"/>
                <a:sym typeface="Telegraf Bold"/>
              </a:rPr>
              <a:t> </a:t>
            </a:r>
            <a:r>
              <a:rPr lang="en-US" sz="2929" spc="143">
                <a:solidFill>
                  <a:srgbClr val="290606"/>
                </a:solidFill>
                <a:latin typeface="Telegraf"/>
                <a:ea typeface="Telegraf"/>
                <a:cs typeface="Telegraf"/>
                <a:sym typeface="Telegraf"/>
              </a:rPr>
              <a:t>Longer sleep tends to correlate with better sleep quality.</a:t>
            </a:r>
          </a:p>
          <a:p>
            <a:pPr algn="l" marL="632511" indent="-316256" lvl="1">
              <a:lnSpc>
                <a:spcPts val="3515"/>
              </a:lnSpc>
              <a:buFont typeface="Arial"/>
              <a:buChar char="•"/>
            </a:pPr>
            <a:r>
              <a:rPr lang="en-US" b="true" sz="2929" spc="143">
                <a:solidFill>
                  <a:srgbClr val="290606"/>
                </a:solidFill>
                <a:latin typeface="Telegraf Bold"/>
                <a:ea typeface="Telegraf Bold"/>
                <a:cs typeface="Telegraf Bold"/>
                <a:sym typeface="Telegraf Bold"/>
              </a:rPr>
              <a:t>Other significant relationships may include stress level with sleep duration, blood pressure with BMI,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DAGVk_09DO8</dc:identifier>
  <dcterms:modified xsi:type="dcterms:W3CDTF">2011-08-01T06:04:30Z</dcterms:modified>
  <cp:revision>1</cp:revision>
  <dc:title>Green and Orange Vibrant Animated AI and Machine Learning Presentation</dc:title>
</cp:coreProperties>
</file>