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688" r:id="rId4"/>
  </p:sldMasterIdLst>
  <p:notesMasterIdLst>
    <p:notesMasterId r:id="rId47"/>
  </p:notesMasterIdLst>
  <p:handoutMasterIdLst>
    <p:handoutMasterId r:id="rId48"/>
  </p:handoutMasterIdLst>
  <p:sldIdLst>
    <p:sldId id="293" r:id="rId5"/>
    <p:sldId id="256" r:id="rId6"/>
    <p:sldId id="257" r:id="rId7"/>
    <p:sldId id="258" r:id="rId8"/>
    <p:sldId id="259" r:id="rId9"/>
    <p:sldId id="260" r:id="rId10"/>
    <p:sldId id="261" r:id="rId11"/>
    <p:sldId id="294" r:id="rId12"/>
    <p:sldId id="263" r:id="rId13"/>
    <p:sldId id="264" r:id="rId14"/>
    <p:sldId id="295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96" r:id="rId39"/>
    <p:sldId id="288" r:id="rId40"/>
    <p:sldId id="289" r:id="rId41"/>
    <p:sldId id="290" r:id="rId42"/>
    <p:sldId id="291" r:id="rId43"/>
    <p:sldId id="292" r:id="rId44"/>
    <p:sldId id="298" r:id="rId45"/>
    <p:sldId id="297" r:id="rId46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09" autoAdjust="0"/>
  </p:normalViewPr>
  <p:slideViewPr>
    <p:cSldViewPr snapToGrid="0">
      <p:cViewPr varScale="1">
        <p:scale>
          <a:sx n="67" d="100"/>
          <a:sy n="67" d="100"/>
        </p:scale>
        <p:origin x="16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16978B2-26DE-4519-9681-92DCB95B461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34930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81E06B1-25E5-428F-ACD0-3C159E7DEF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7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EDBF367-8A73-47B9-A7BF-7141C3486469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9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11B6767-E916-4A75-8BFB-A873CDA7ACFA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8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3BE4ED7-CA45-4138-A9C8-51F7C64E7AA3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02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E570785-1BCC-4FA0-AB1C-43E2BA8ACCC3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89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F562346-9949-479E-AB15-03918E88417C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73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ABA67B7-710D-49F4-A9FE-F5CA4B8E328C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49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381C56B-F22F-4F9A-B8EC-9EC6842095E5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5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3DF6B3E-A2AA-45B6-8920-C2F8E32A956B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87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1F32BB5-C025-4BC8-BBCA-91370BA5F540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22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2BDA3F2-A678-41F1-986D-19E3A932E3CE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6BB361B-823B-4353-BA55-1AFC6304FB80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93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C9290B0-B091-4066-B54A-58F98EDA44F2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45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1449BF-5613-4A75-B8A4-694BF265AD4D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49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642D5B8-1C26-4594-A9F6-CA744368E3F8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99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2A74CB0-8257-4E85-BBBF-57152E8D5D73}" type="slidenum">
              <a:t>25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75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00FDB0D-7479-407F-A7C7-072835F84755}" type="slidenum"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89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58D1E50-9060-4440-B710-8A7781826B6F}" type="slidenum">
              <a:t>27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00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4533AF6-63AC-4171-AE72-3BBE23B1170A}" type="slidenum">
              <a:t>28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14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CD1F5C5-20C9-49CB-A861-4EF04629478A}" type="slidenum">
              <a:t>29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16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A772665-2805-4D0B-8461-83D2326C8299}" type="slidenum">
              <a:t>30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08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5AF19DB-1261-414F-93D1-99A828431245}" type="slidenum">
              <a:t>31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38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954B608-654A-486A-9605-0B984B95587F}" type="slidenum">
              <a:t>32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3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BB60C47-970D-448B-839C-FCA26680A8D1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137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EB9219F-9EEE-4B25-8937-D62D74DB9C5B}" type="slidenum">
              <a:t>33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748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7267A81-1E80-4814-BD0E-C84831AEBDA4}" type="slidenum">
              <a:t>34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7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F5FD29-F0CC-440C-8B9C-42F69A43F190}" type="slidenum">
              <a:t>36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161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4799BD0-7CE3-4822-9D5D-FBEFB1459A69}" type="slidenum">
              <a:t>37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0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8045C0-7C98-4510-B538-F60DCC3BFC78}" type="slidenum">
              <a:t>38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06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CC55156-4998-4E41-8F91-95C64F687A85}" type="slidenum">
              <a:t>39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89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AD1A5DB-4DB2-4716-BF8C-4DE932670B3B}" type="slidenum">
              <a:t>40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2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C4F283-C81C-4E0B-A839-6D383D6A15AC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62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3F8833D-077B-432C-8E5D-AC07240D8ABA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43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C43B44B-F76C-4424-8738-54A49E4B5254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1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03291EE-E76D-4647-B449-11C65E966FB0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9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BE73B32-7BB0-4742-81FF-BCF36785EBF6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90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F6A2C73-F9AC-4B1F-A67B-01024B60459D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4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hyperlink" Target="http://creativecommons.org/licenses/by-nc/4.0/legalcode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67B379-B4AA-4D47-AADF-B719501C80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0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EEBBC1-B012-4E1E-B067-B533D5C16C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1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EE84D8-F86C-47BE-80F8-F07B583225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2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4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6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4" cap="all" spc="165" baseline="0">
                <a:solidFill>
                  <a:schemeClr val="tx2"/>
                </a:solidFill>
                <a:latin typeface="+mj-lt"/>
              </a:defRPr>
            </a:lvl1pPr>
            <a:lvl2pPr marL="378013" indent="0" algn="ctr">
              <a:buNone/>
              <a:defRPr sz="1984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211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72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4" cap="all" spc="165" baseline="0">
                <a:solidFill>
                  <a:schemeClr val="tx2"/>
                </a:solidFill>
                <a:latin typeface="+mj-lt"/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408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7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5" y="2034580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1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2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7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723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723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95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37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806365"/>
            <a:ext cx="5367933" cy="5795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7"/>
            <a:ext cx="2165044" cy="402483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7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637052"/>
                </a:solidFill>
              </a:rPr>
              <a:pPr/>
              <a:t>‹#›</a:t>
            </a:fld>
            <a:endParaRPr lang="en-US" dirty="0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15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103F45-AE76-4498-BCAB-7AB4EA480B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0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1878" cy="907161"/>
          </a:xfrm>
        </p:spPr>
        <p:txBody>
          <a:bodyPr lIns="91440" tIns="0" rIns="91440" bIns="0" anchor="b">
            <a:no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646">
                <a:solidFill>
                  <a:schemeClr val="bg1"/>
                </a:solidFill>
              </a:defRPr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6511399"/>
            <a:ext cx="8361878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72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52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457217"/>
            <a:ext cx="2173635" cy="63464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457216"/>
            <a:ext cx="6394896" cy="634649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907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4032" y="1769175"/>
            <a:ext cx="4471965" cy="2106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2004" y="1769175"/>
            <a:ext cx="4473277" cy="2106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4032" y="4044077"/>
            <a:ext cx="9071250" cy="2106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9020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2" y="1769175"/>
            <a:ext cx="9071250" cy="2106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4044077"/>
            <a:ext cx="9071250" cy="2106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16267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4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6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4" cap="all" spc="165" baseline="0">
                <a:solidFill>
                  <a:schemeClr val="tx2"/>
                </a:solidFill>
                <a:latin typeface="+mj-lt"/>
              </a:defRPr>
            </a:lvl1pPr>
            <a:lvl2pPr marL="378013" indent="0" algn="ctr">
              <a:buNone/>
              <a:defRPr sz="1984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681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896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4" cap="all" spc="165" baseline="0">
                <a:solidFill>
                  <a:schemeClr val="tx2"/>
                </a:solidFill>
                <a:latin typeface="+mj-lt"/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01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7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5" y="2034580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1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734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7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723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723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A74903-3DE5-44A3-8877-4991688FB4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94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780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806365"/>
            <a:ext cx="5367933" cy="5795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7"/>
            <a:ext cx="2165044" cy="402483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7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637052"/>
                </a:solidFill>
              </a:rPr>
              <a:pPr/>
              <a:t>‹#›</a:t>
            </a:fld>
            <a:endParaRPr lang="en-US" dirty="0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279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1878" cy="907161"/>
          </a:xfrm>
        </p:spPr>
        <p:txBody>
          <a:bodyPr lIns="91440" tIns="0" rIns="91440" bIns="0" anchor="b">
            <a:no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646">
                <a:solidFill>
                  <a:schemeClr val="bg1"/>
                </a:solidFill>
              </a:defRPr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6511399"/>
            <a:ext cx="8361878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95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408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457217"/>
            <a:ext cx="2173635" cy="63464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457216"/>
            <a:ext cx="6394896" cy="634649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840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4032" y="1769175"/>
            <a:ext cx="4471965" cy="2106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2004" y="1769175"/>
            <a:ext cx="4473277" cy="2106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4032" y="4044077"/>
            <a:ext cx="9071250" cy="2106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93237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2" y="1769175"/>
            <a:ext cx="9071250" cy="2106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4044077"/>
            <a:ext cx="9071250" cy="2106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4655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1"/>
            <a:ext cx="10080625" cy="7559674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19968" fontAlgn="base">
                <a:spcBef>
                  <a:spcPct val="0"/>
                </a:spcBef>
                <a:spcAft>
                  <a:spcPct val="0"/>
                </a:spcAft>
              </a:pPr>
              <a:endParaRPr lang="en-US" sz="1653">
                <a:solidFill>
                  <a:srgbClr val="FFFFFF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>
          <a:xfrm flipV="1">
            <a:off x="-1" y="1"/>
            <a:ext cx="10080626" cy="7559674"/>
          </a:xfrm>
          <a:prstGeom prst="rect">
            <a:avLst/>
          </a:prstGeom>
          <a:gradFill>
            <a:gsLst>
              <a:gs pos="37000">
                <a:schemeClr val="tx1">
                  <a:alpha val="0"/>
                </a:schemeClr>
              </a:gs>
              <a:gs pos="76000">
                <a:schemeClr val="tx1">
                  <a:alpha val="0"/>
                </a:schemeClr>
              </a:gs>
              <a:gs pos="55000">
                <a:schemeClr val="tx1">
                  <a:alpha val="28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7961"/>
            <a:endParaRPr lang="en-US" sz="1984">
              <a:solidFill>
                <a:srgbClr val="FFFFFF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506223" y="5876991"/>
            <a:ext cx="7148777" cy="363818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960" b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 userDrawn="1">
            <p:ph type="title"/>
          </p:nvPr>
        </p:nvSpPr>
        <p:spPr>
          <a:xfrm>
            <a:off x="2483820" y="5255005"/>
            <a:ext cx="7159978" cy="621988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3674" b="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print"/>
          <a:srcRect l="12327"/>
          <a:stretch/>
        </p:blipFill>
        <p:spPr>
          <a:xfrm>
            <a:off x="-1" y="917181"/>
            <a:ext cx="4924508" cy="12058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2" y="1216840"/>
            <a:ext cx="3288832" cy="6065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 cstate="print"/>
          <a:srcRect r="3944"/>
          <a:stretch/>
        </p:blipFill>
        <p:spPr>
          <a:xfrm>
            <a:off x="1644874" y="2206346"/>
            <a:ext cx="8435752" cy="8960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145" y="2339105"/>
            <a:ext cx="2033714" cy="614287"/>
          </a:xfrm>
          <a:prstGeom prst="rect">
            <a:avLst/>
          </a:prstGeom>
        </p:spPr>
      </p:pic>
      <p:sp>
        <p:nvSpPr>
          <p:cNvPr id="12" name="Title 10"/>
          <p:cNvSpPr txBox="1">
            <a:spLocks/>
          </p:cNvSpPr>
          <p:nvPr userDrawn="1"/>
        </p:nvSpPr>
        <p:spPr bwMode="auto">
          <a:xfrm>
            <a:off x="5235381" y="596943"/>
            <a:ext cx="4845247" cy="621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1995" tIns="55998" rIns="111995" bIns="55998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sz="3674" kern="0" dirty="0" smtClean="0">
                <a:solidFill>
                  <a:srgbClr val="FFFFFF"/>
                </a:solidFill>
              </a:rPr>
              <a:t>Robotics Teaching Kit</a:t>
            </a:r>
            <a:endParaRPr lang="en-US" sz="3674" kern="0" dirty="0">
              <a:solidFill>
                <a:srgbClr val="FFFFFF"/>
              </a:solidFill>
            </a:endParaRPr>
          </a:p>
        </p:txBody>
      </p:sp>
      <p:sp>
        <p:nvSpPr>
          <p:cNvPr id="13" name="Subtitle 11"/>
          <p:cNvSpPr txBox="1">
            <a:spLocks/>
          </p:cNvSpPr>
          <p:nvPr userDrawn="1"/>
        </p:nvSpPr>
        <p:spPr bwMode="auto">
          <a:xfrm>
            <a:off x="5235380" y="1135597"/>
            <a:ext cx="4778708" cy="38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1995" tIns="55998" rIns="111995" bIns="55998" numCol="1" anchor="t" anchorCtr="0" compatLnSpc="1">
            <a:prstTxWarp prst="textNoShape">
              <a:avLst/>
            </a:prstTxWarp>
          </a:bodyPr>
          <a:lstStyle>
            <a:lvl1pPr marL="284163" indent="-284163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defRPr sz="1800" b="0" baseline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5" kern="0" dirty="0" smtClean="0"/>
              <a:t>With ‘Jet’</a:t>
            </a:r>
            <a:endParaRPr lang="en-US" sz="2205" kern="0" dirty="0"/>
          </a:p>
        </p:txBody>
      </p:sp>
    </p:spTree>
    <p:extLst>
      <p:ext uri="{BB962C8B-B14F-4D97-AF65-F5344CB8AC3E}">
        <p14:creationId xmlns:p14="http://schemas.microsoft.com/office/powerpoint/2010/main" val="15864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29" y="425583"/>
            <a:ext cx="9164968" cy="6011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191" y="2386703"/>
            <a:ext cx="9139767" cy="471741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8043" marR="0" indent="-348043" algn="l" defTabSz="424343" rtl="0" eaLnBrk="1" fontAlgn="base" latinLnBrk="0" hangingPunct="1">
              <a:lnSpc>
                <a:spcPct val="90000"/>
              </a:lnSpc>
              <a:spcBef>
                <a:spcPts val="276"/>
              </a:spcBef>
              <a:spcAft>
                <a:spcPts val="276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2205" dirty="0" smtClean="0"/>
            </a:lvl1pPr>
            <a:lvl2pPr marL="771916" marR="0" indent="-279989" algn="l" defTabSz="424343" rtl="0" eaLnBrk="1" fontAlgn="base" latinLnBrk="0" hangingPunct="1">
              <a:lnSpc>
                <a:spcPct val="90000"/>
              </a:lnSpc>
              <a:spcBef>
                <a:spcPts val="276"/>
              </a:spcBef>
              <a:spcAft>
                <a:spcPts val="276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715" dirty="0" smtClean="0"/>
            </a:lvl2pPr>
            <a:lvl3pPr marL="985796" marR="0" indent="-248879" algn="l" defTabSz="424343" rtl="0" eaLnBrk="1" fontAlgn="base" latinLnBrk="0" hangingPunct="1">
              <a:lnSpc>
                <a:spcPct val="90000"/>
              </a:lnSpc>
              <a:spcBef>
                <a:spcPts val="276"/>
              </a:spcBef>
              <a:spcAft>
                <a:spcPts val="276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715" dirty="0" smtClean="0"/>
            </a:lvl3pPr>
          </a:lstStyle>
          <a:p>
            <a:pPr marL="348043" marR="0" lvl="0" indent="-348043" algn="l" defTabSz="424343" rtl="0" eaLnBrk="1" fontAlgn="base" latinLnBrk="0" hangingPunct="1">
              <a:lnSpc>
                <a:spcPct val="90000"/>
              </a:lnSpc>
              <a:spcBef>
                <a:spcPts val="276"/>
              </a:spcBef>
              <a:spcAft>
                <a:spcPts val="276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5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pPr marL="771916" marR="0" lvl="1" indent="-279989" algn="l" defTabSz="424343" rtl="0" eaLnBrk="1" fontAlgn="base" latinLnBrk="0" hangingPunct="1">
              <a:lnSpc>
                <a:spcPct val="90000"/>
              </a:lnSpc>
              <a:spcBef>
                <a:spcPts val="276"/>
              </a:spcBef>
              <a:spcAft>
                <a:spcPts val="276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5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985796" marR="0" lvl="2" indent="-248879" algn="l" defTabSz="424343" rtl="0" eaLnBrk="1" fontAlgn="base" latinLnBrk="0" hangingPunct="1">
              <a:lnSpc>
                <a:spcPct val="90000"/>
              </a:lnSpc>
              <a:spcBef>
                <a:spcPts val="276"/>
              </a:spcBef>
              <a:spcAft>
                <a:spcPts val="276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96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829" y="1506008"/>
            <a:ext cx="9164968" cy="643584"/>
          </a:xfrm>
        </p:spPr>
        <p:txBody>
          <a:bodyPr anchor="ctr"/>
          <a:lstStyle>
            <a:lvl1pPr marL="0" indent="0" algn="l">
              <a:buFontTx/>
              <a:buNone/>
              <a:defRPr sz="294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4959" indent="0" algn="ctr">
              <a:buFontTx/>
              <a:buNone/>
              <a:defRPr sz="2572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00339" indent="0" algn="ctr">
              <a:buFontTx/>
              <a:buNone/>
              <a:defRPr sz="2572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420305" indent="0" algn="ctr">
              <a:buFontTx/>
              <a:buNone/>
              <a:defRPr sz="2572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735281" indent="0" algn="ctr">
              <a:buFontTx/>
              <a:buNone/>
              <a:defRPr sz="2572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7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C91FBB-45CE-46A3-B0B4-2694A5B11D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9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29" y="425583"/>
            <a:ext cx="9164968" cy="6011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191" y="2386704"/>
            <a:ext cx="9139767" cy="471741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8043" marR="0" indent="-348043" algn="l" defTabSz="424343" rtl="0" eaLnBrk="1" fontAlgn="base" latinLnBrk="0" hangingPunct="1">
              <a:lnSpc>
                <a:spcPct val="90000"/>
              </a:lnSpc>
              <a:spcBef>
                <a:spcPts val="276"/>
              </a:spcBef>
              <a:spcAft>
                <a:spcPts val="276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2205" dirty="0" smtClean="0"/>
            </a:lvl1pPr>
            <a:lvl2pPr marL="771916" marR="0" indent="-279989" algn="l" defTabSz="424343" rtl="0" eaLnBrk="1" fontAlgn="base" latinLnBrk="0" hangingPunct="1">
              <a:lnSpc>
                <a:spcPct val="90000"/>
              </a:lnSpc>
              <a:spcBef>
                <a:spcPts val="276"/>
              </a:spcBef>
              <a:spcAft>
                <a:spcPts val="276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960" dirty="0" smtClean="0"/>
            </a:lvl2pPr>
            <a:lvl3pPr marL="985796" marR="0" indent="-248879" algn="l" defTabSz="424343" rtl="0" eaLnBrk="1" fontAlgn="base" latinLnBrk="0" hangingPunct="1">
              <a:lnSpc>
                <a:spcPct val="90000"/>
              </a:lnSpc>
              <a:spcBef>
                <a:spcPts val="276"/>
              </a:spcBef>
              <a:spcAft>
                <a:spcPts val="276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715" dirty="0" smtClean="0"/>
            </a:lvl3pPr>
          </a:lstStyle>
          <a:p>
            <a:pPr marL="348043" marR="0" lvl="0" indent="-348043" algn="l" defTabSz="424343" rtl="0" eaLnBrk="1" fontAlgn="base" latinLnBrk="0" hangingPunct="1">
              <a:lnSpc>
                <a:spcPct val="90000"/>
              </a:lnSpc>
              <a:spcBef>
                <a:spcPts val="276"/>
              </a:spcBef>
              <a:spcAft>
                <a:spcPts val="276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5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pPr marL="771916" marR="0" lvl="1" indent="-279989" algn="l" defTabSz="424343" rtl="0" eaLnBrk="1" fontAlgn="base" latinLnBrk="0" hangingPunct="1">
              <a:lnSpc>
                <a:spcPct val="90000"/>
              </a:lnSpc>
              <a:spcBef>
                <a:spcPts val="276"/>
              </a:spcBef>
              <a:spcAft>
                <a:spcPts val="276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5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985796" marR="0" lvl="2" indent="-248879" algn="l" defTabSz="424343" rtl="0" eaLnBrk="1" fontAlgn="base" latinLnBrk="0" hangingPunct="1">
              <a:lnSpc>
                <a:spcPct val="90000"/>
              </a:lnSpc>
              <a:spcBef>
                <a:spcPts val="276"/>
              </a:spcBef>
              <a:spcAft>
                <a:spcPts val="276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96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829" y="1501067"/>
            <a:ext cx="9164968" cy="643584"/>
          </a:xfrm>
        </p:spPr>
        <p:txBody>
          <a:bodyPr anchor="ctr"/>
          <a:lstStyle>
            <a:lvl1pPr marL="0" indent="0" algn="l">
              <a:buFontTx/>
              <a:buNone/>
              <a:defRPr sz="294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4959" indent="0" algn="ctr">
              <a:buFontTx/>
              <a:buNone/>
              <a:defRPr sz="2572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00339" indent="0" algn="ctr">
              <a:buFontTx/>
              <a:buNone/>
              <a:defRPr sz="2572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420305" indent="0" algn="ctr">
              <a:buFontTx/>
              <a:buNone/>
              <a:defRPr sz="2572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735281" indent="0" algn="ctr">
              <a:buFontTx/>
              <a:buNone/>
              <a:defRPr sz="2572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7247605"/>
            <a:ext cx="10080625" cy="3166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9968" fontAlgn="base">
              <a:spcBef>
                <a:spcPct val="0"/>
              </a:spcBef>
              <a:spcAft>
                <a:spcPct val="0"/>
              </a:spcAft>
            </a:pPr>
            <a:endParaRPr lang="en-US" sz="1653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87154" y="7411954"/>
            <a:ext cx="294926" cy="9419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41996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612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41996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612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549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29" y="425583"/>
            <a:ext cx="9164968" cy="6011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191" y="1635130"/>
            <a:ext cx="9139767" cy="542526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205" dirty="0" smtClean="0"/>
            </a:lvl1pPr>
            <a:lvl2pPr>
              <a:defRPr lang="en-US" sz="1715" dirty="0" smtClean="0"/>
            </a:lvl2pPr>
            <a:lvl3pPr>
              <a:defRPr lang="en-US" sz="1715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555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29" y="425583"/>
            <a:ext cx="9164968" cy="6011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29" y="425583"/>
            <a:ext cx="9164968" cy="6011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829" y="1545277"/>
            <a:ext cx="9164968" cy="643584"/>
          </a:xfrm>
        </p:spPr>
        <p:txBody>
          <a:bodyPr anchor="ctr"/>
          <a:lstStyle>
            <a:lvl1pPr marL="0" indent="0" algn="ctr">
              <a:buFontTx/>
              <a:buNone/>
              <a:defRPr sz="294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4959" indent="0" algn="ctr">
              <a:buFontTx/>
              <a:buNone/>
              <a:defRPr sz="2572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00339" indent="0" algn="ctr">
              <a:buFontTx/>
              <a:buNone/>
              <a:defRPr sz="2572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420305" indent="0" algn="ctr">
              <a:buFontTx/>
              <a:buNone/>
              <a:defRPr sz="2572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735281" indent="0" algn="ctr">
              <a:buFontTx/>
              <a:buNone/>
              <a:defRPr sz="2572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1"/>
            <a:ext cx="10080625" cy="7559674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19968" fontAlgn="base">
                <a:spcBef>
                  <a:spcPct val="0"/>
                </a:spcBef>
                <a:spcAft>
                  <a:spcPct val="0"/>
                </a:spcAft>
              </a:pPr>
              <a:endParaRPr lang="en-US" sz="1653">
                <a:solidFill>
                  <a:srgbClr val="FFFFFF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>
          <a:xfrm flipV="1">
            <a:off x="-1" y="1"/>
            <a:ext cx="10080626" cy="7559674"/>
          </a:xfrm>
          <a:prstGeom prst="rect">
            <a:avLst/>
          </a:prstGeom>
          <a:gradFill>
            <a:gsLst>
              <a:gs pos="37000">
                <a:schemeClr val="tx1">
                  <a:alpha val="0"/>
                </a:schemeClr>
              </a:gs>
              <a:gs pos="76000">
                <a:schemeClr val="tx1">
                  <a:alpha val="0"/>
                </a:schemeClr>
              </a:gs>
              <a:gs pos="55000">
                <a:schemeClr val="tx1">
                  <a:alpha val="28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7961"/>
            <a:endParaRPr lang="en-US" sz="1984" dirty="0">
              <a:solidFill>
                <a:srgbClr val="FFFFFF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print"/>
          <a:srcRect l="12327"/>
          <a:stretch/>
        </p:blipFill>
        <p:spPr>
          <a:xfrm>
            <a:off x="-1" y="917181"/>
            <a:ext cx="4924508" cy="12058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2" y="1216840"/>
            <a:ext cx="3288832" cy="6065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 cstate="print"/>
          <a:srcRect r="3944"/>
          <a:stretch/>
        </p:blipFill>
        <p:spPr>
          <a:xfrm>
            <a:off x="1644874" y="2206346"/>
            <a:ext cx="8435752" cy="8960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145" y="2339105"/>
            <a:ext cx="2033714" cy="614287"/>
          </a:xfrm>
          <a:prstGeom prst="rect">
            <a:avLst/>
          </a:prstGeom>
        </p:spPr>
      </p:pic>
      <p:sp>
        <p:nvSpPr>
          <p:cNvPr id="12" name="Title 10"/>
          <p:cNvSpPr txBox="1">
            <a:spLocks/>
          </p:cNvSpPr>
          <p:nvPr userDrawn="1"/>
        </p:nvSpPr>
        <p:spPr bwMode="auto">
          <a:xfrm>
            <a:off x="5633619" y="596943"/>
            <a:ext cx="4447009" cy="621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1995" tIns="55998" rIns="111995" bIns="55998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sz="3674" kern="0" dirty="0" err="1" smtClean="0">
                <a:solidFill>
                  <a:srgbClr val="FFFFFF"/>
                </a:solidFill>
              </a:rPr>
              <a:t>JetBot</a:t>
            </a:r>
            <a:r>
              <a:rPr lang="en-US" sz="3674" kern="0" dirty="0" smtClean="0">
                <a:solidFill>
                  <a:srgbClr val="FFFFFF"/>
                </a:solidFill>
              </a:rPr>
              <a:t> Teaching Kit</a:t>
            </a:r>
            <a:endParaRPr lang="en-US" sz="3674" kern="0" dirty="0">
              <a:solidFill>
                <a:srgbClr val="FFFFFF"/>
              </a:solidFill>
            </a:endParaRPr>
          </a:p>
        </p:txBody>
      </p:sp>
      <p:sp>
        <p:nvSpPr>
          <p:cNvPr id="13" name="Subtitle 11"/>
          <p:cNvSpPr txBox="1">
            <a:spLocks/>
          </p:cNvSpPr>
          <p:nvPr userDrawn="1"/>
        </p:nvSpPr>
        <p:spPr bwMode="auto">
          <a:xfrm>
            <a:off x="5700158" y="1135597"/>
            <a:ext cx="4313931" cy="38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1995" tIns="55998" rIns="111995" bIns="55998" numCol="1" anchor="t" anchorCtr="0" compatLnSpc="1">
            <a:prstTxWarp prst="textNoShape">
              <a:avLst/>
            </a:prstTxWarp>
          </a:bodyPr>
          <a:lstStyle>
            <a:lvl1pPr marL="284163" indent="-284163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defRPr sz="1800" b="0" baseline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5" kern="0" dirty="0" smtClean="0"/>
              <a:t>Robotics with </a:t>
            </a:r>
            <a:r>
              <a:rPr lang="en-US" sz="2205" kern="0" dirty="0" err="1" smtClean="0"/>
              <a:t>Jetson</a:t>
            </a:r>
            <a:endParaRPr lang="en-US" sz="2205" kern="0" dirty="0"/>
          </a:p>
        </p:txBody>
      </p:sp>
      <p:sp>
        <p:nvSpPr>
          <p:cNvPr id="16" name="Subtitle 11"/>
          <p:cNvSpPr>
            <a:spLocks noGrp="1"/>
          </p:cNvSpPr>
          <p:nvPr>
            <p:ph type="subTitle" idx="1" hasCustomPrompt="1"/>
          </p:nvPr>
        </p:nvSpPr>
        <p:spPr>
          <a:xfrm>
            <a:off x="77629" y="5324299"/>
            <a:ext cx="9936459" cy="962955"/>
          </a:xfrm>
        </p:spPr>
        <p:txBody>
          <a:bodyPr/>
          <a:lstStyle>
            <a:lvl1pPr marL="0" indent="0" algn="ctr">
              <a:buNone/>
              <a:defRPr sz="1715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The GPU Teaching Kit is licensed by NVIDIA and California Polytechnic State University under the </a:t>
            </a:r>
            <a:r>
              <a:rPr lang="en-US" dirty="0" smtClean="0">
                <a:solidFill>
                  <a:srgbClr val="92D050"/>
                </a:solidFill>
                <a:hlinkClick r:id="rId7"/>
              </a:rPr>
              <a:t>Creative </a:t>
            </a:r>
            <a:r>
              <a:rPr lang="en-US" dirty="0">
                <a:solidFill>
                  <a:srgbClr val="92D050"/>
                </a:solidFill>
                <a:hlinkClick r:id="rId7"/>
              </a:rPr>
              <a:t>Commons Attribution-</a:t>
            </a:r>
            <a:r>
              <a:rPr lang="en-US" dirty="0" err="1">
                <a:solidFill>
                  <a:srgbClr val="92D050"/>
                </a:solidFill>
                <a:hlinkClick r:id="rId7"/>
              </a:rPr>
              <a:t>NonCommercial</a:t>
            </a:r>
            <a:r>
              <a:rPr lang="en-US" dirty="0">
                <a:solidFill>
                  <a:srgbClr val="92D050"/>
                </a:solidFill>
                <a:hlinkClick r:id="rId7"/>
              </a:rPr>
              <a:t> 4.0 International License.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7" name="Picture 2" descr="Creative Commons License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46" y="4872296"/>
            <a:ext cx="1026730" cy="36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6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692333" y="7052530"/>
            <a:ext cx="475992" cy="402483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l">
              <a:defRPr sz="980">
                <a:solidFill>
                  <a:schemeClr val="accent4"/>
                </a:solidFill>
                <a:latin typeface="Trebuchet MS" panose="020B0603020202020204" pitchFamily="34" charset="0"/>
              </a:defRPr>
            </a:lvl1pPr>
          </a:lstStyle>
          <a:p>
            <a:pPr defTabSz="1007961"/>
            <a:fld id="{8E13CC0A-14CC-4674-B52E-3D07CCA8AFC7}" type="slidenum">
              <a:rPr lang="en-US" smtClean="0">
                <a:solidFill>
                  <a:srgbClr val="006A9A"/>
                </a:solidFill>
              </a:rPr>
              <a:pPr defTabSz="1007961"/>
              <a:t>‹#›</a:t>
            </a:fld>
            <a:endParaRPr lang="en-US" dirty="0">
              <a:solidFill>
                <a:srgbClr val="006A9A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10080625" cy="7559675"/>
            <a:chOff x="0" y="0"/>
            <a:chExt cx="10972800" cy="617220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972800" cy="61722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>
              <a:off x="0" y="0"/>
              <a:ext cx="10972800" cy="61722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07961"/>
              <a:endParaRPr lang="en-US" sz="1984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29" y="496833"/>
            <a:ext cx="9164968" cy="61746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29" y="2288091"/>
            <a:ext cx="9139767" cy="4786555"/>
          </a:xfrm>
        </p:spPr>
        <p:txBody>
          <a:bodyPr/>
          <a:lstStyle>
            <a:lvl1pPr marL="255491" indent="-255491">
              <a:buClr>
                <a:schemeClr val="bg2"/>
              </a:buClr>
              <a:buSzPct val="100000"/>
              <a:buFontTx/>
              <a:buBlip>
                <a:blip r:embed="rId3"/>
              </a:buBlip>
              <a:defRPr>
                <a:solidFill>
                  <a:schemeClr val="bg2"/>
                </a:solidFill>
              </a:defRPr>
            </a:lvl1pPr>
            <a:lvl2pPr marL="885467" indent="-255491">
              <a:buClr>
                <a:schemeClr val="bg2"/>
              </a:buClr>
              <a:buSzPct val="100000"/>
              <a:buFontTx/>
              <a:buBlip>
                <a:blip r:embed="rId3"/>
              </a:buBlip>
              <a:defRPr>
                <a:solidFill>
                  <a:schemeClr val="bg2"/>
                </a:solidFill>
              </a:defRPr>
            </a:lvl2pPr>
            <a:lvl3pPr marL="1384198" indent="-183743">
              <a:buClr>
                <a:schemeClr val="bg2"/>
              </a:buClr>
              <a:buSzPct val="100000"/>
              <a:buFontTx/>
              <a:buBlip>
                <a:blip r:embed="rId3"/>
              </a:buBlip>
              <a:defRPr sz="2205">
                <a:solidFill>
                  <a:schemeClr val="bg2"/>
                </a:solidFill>
              </a:defRPr>
            </a:lvl3pPr>
            <a:lvl4pPr marL="1956426" indent="-251990">
              <a:buClr>
                <a:schemeClr val="bg2"/>
              </a:buClr>
              <a:buFont typeface="Wingdings" panose="05000000000000000000" pitchFamily="2" charset="2"/>
              <a:buChar char="§"/>
              <a:defRPr sz="1960">
                <a:solidFill>
                  <a:schemeClr val="tx1"/>
                </a:solidFill>
              </a:defRPr>
            </a:lvl4pPr>
            <a:lvl5pPr marL="2334411" indent="-25199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829" y="1353276"/>
            <a:ext cx="9164968" cy="643584"/>
          </a:xfrm>
        </p:spPr>
        <p:txBody>
          <a:bodyPr/>
          <a:lstStyle>
            <a:lvl1pPr marL="0" indent="0" algn="ctr">
              <a:buFontTx/>
              <a:buNone/>
              <a:defRPr sz="3062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29976" indent="0" algn="ctr">
              <a:buFontTx/>
              <a:buNone/>
              <a:defRPr sz="3062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00455" indent="0" algn="ctr">
              <a:buFontTx/>
              <a:buNone/>
              <a:defRPr sz="3062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04435" indent="0" algn="ctr">
              <a:buFontTx/>
              <a:buNone/>
              <a:defRPr sz="3062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82421" indent="0" algn="ctr">
              <a:buFontTx/>
              <a:buNone/>
              <a:defRPr sz="3062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6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344" y="98630"/>
            <a:ext cx="8455941" cy="62198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616" y="1763536"/>
            <a:ext cx="4542990" cy="520894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695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205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960">
                <a:solidFill>
                  <a:schemeClr val="tx1"/>
                </a:solidFill>
              </a:defRPr>
            </a:lvl3pPr>
            <a:lvl4pPr>
              <a:defRPr sz="1960">
                <a:solidFill>
                  <a:schemeClr val="tx1"/>
                </a:solidFill>
              </a:defRPr>
            </a:lvl4pPr>
            <a:lvl5pPr>
              <a:defRPr sz="1960">
                <a:solidFill>
                  <a:schemeClr val="tx1"/>
                </a:solidFill>
              </a:defRPr>
            </a:lvl5pPr>
            <a:lvl6pPr>
              <a:defRPr sz="1960"/>
            </a:lvl6pPr>
            <a:lvl7pPr>
              <a:defRPr sz="1960"/>
            </a:lvl7pPr>
            <a:lvl8pPr>
              <a:defRPr sz="1960"/>
            </a:lvl8pPr>
            <a:lvl9pPr>
              <a:defRPr sz="196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7616" y="1763536"/>
            <a:ext cx="4542990" cy="520894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695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205" b="1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960" b="1">
                <a:solidFill>
                  <a:schemeClr val="tx1"/>
                </a:solidFill>
              </a:defRPr>
            </a:lvl3pPr>
            <a:lvl4pPr>
              <a:defRPr sz="1960">
                <a:solidFill>
                  <a:schemeClr val="tx1"/>
                </a:solidFill>
              </a:defRPr>
            </a:lvl4pPr>
            <a:lvl5pPr>
              <a:defRPr sz="1960">
                <a:solidFill>
                  <a:schemeClr val="tx1"/>
                </a:solidFill>
              </a:defRPr>
            </a:lvl5pPr>
            <a:lvl6pPr>
              <a:defRPr sz="1960"/>
            </a:lvl6pPr>
            <a:lvl7pPr>
              <a:defRPr sz="1960"/>
            </a:lvl7pPr>
            <a:lvl8pPr>
              <a:defRPr sz="1960"/>
            </a:lvl8pPr>
            <a:lvl9pPr>
              <a:defRPr sz="19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9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BOTTOM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0080625" cy="755967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 rot="5400000" flipV="1">
            <a:off x="1260475" y="-1260475"/>
            <a:ext cx="7559675" cy="1008062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6" tIns="50398" rIns="100796" bIns="50398" rtlCol="0" anchor="ctr"/>
          <a:lstStyle/>
          <a:p>
            <a:pPr algn="ctr" defTabSz="1007961"/>
            <a:endParaRPr lang="en-US" sz="1984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29" y="6378721"/>
            <a:ext cx="9164968" cy="617465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 flipH="1">
            <a:off x="0" y="0"/>
            <a:ext cx="10080625" cy="755967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6" tIns="50398" rIns="100796" bIns="50398" rtlCol="0" anchor="ctr"/>
          <a:lstStyle/>
          <a:p>
            <a:pPr algn="ctr" defTabSz="1007961"/>
            <a:endParaRPr lang="en-US" sz="1984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5966" y="2831578"/>
            <a:ext cx="3736992" cy="1891240"/>
          </a:xfrm>
        </p:spPr>
        <p:txBody>
          <a:bodyPr anchor="ctr"/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sz="3062" cap="all" baseline="0">
                <a:solidFill>
                  <a:schemeClr val="tx1"/>
                </a:solidFill>
              </a:defRPr>
            </a:lvl1pPr>
            <a:lvl2pPr marL="629976" indent="0">
              <a:buFontTx/>
              <a:buNone/>
              <a:defRPr/>
            </a:lvl2pPr>
            <a:lvl3pPr marL="1200455" indent="0">
              <a:buFontTx/>
              <a:buNone/>
              <a:defRPr/>
            </a:lvl3pPr>
            <a:lvl4pPr marL="1704435" indent="0">
              <a:buFontTx/>
              <a:buNone/>
              <a:defRPr/>
            </a:lvl4pPr>
            <a:lvl5pPr marL="2082421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1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D7DA11-3E93-4F9E-82D6-1DCB8144C0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4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05B443-37AF-489B-9DA8-27739445E3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9503F5-B238-4C5B-8494-59577ECDD3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4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E5F1A9-411F-4692-95F0-1E0BBF9D8E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6ACE76-D48E-4EC7-B2D1-9685D016DD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9C289D4-50AA-4590-9E7F-4062BB8093A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5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982410"/>
            <a:ext cx="10080626" cy="727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7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6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7" y="7120717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pPr defTabSz="378013"/>
            <a:fld id="{98624D31-43A5-475A-80CF-332C9F6DCF35}" type="datetimeFigureOut">
              <a:rPr lang="en-US" smtClean="0"/>
              <a:pPr defTabSz="378013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2" y="7120717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pPr defTabSz="37801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7"/>
            <a:ext cx="108481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pPr defTabSz="378013"/>
            <a:fld id="{4FAB73BC-B049-4115-A692-8D63A059BFB8}" type="slidenum">
              <a:rPr lang="en-US" smtClean="0"/>
              <a:pPr defTabSz="378013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8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756026" rtl="0" eaLnBrk="1" latinLnBrk="0" hangingPunct="1">
        <a:lnSpc>
          <a:spcPct val="85000"/>
        </a:lnSpc>
        <a:spcBef>
          <a:spcPct val="0"/>
        </a:spcBef>
        <a:buNone/>
        <a:defRPr sz="3969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603" indent="-75603" algn="l" defTabSz="756026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6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53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73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94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114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48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84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020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556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5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982410"/>
            <a:ext cx="10080626" cy="727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7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6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7" y="7120717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pPr defTabSz="378013"/>
            <a:fld id="{98624D31-43A5-475A-80CF-332C9F6DCF35}" type="datetimeFigureOut">
              <a:rPr lang="en-US" smtClean="0"/>
              <a:pPr defTabSz="378013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2" y="7120717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pPr defTabSz="37801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7"/>
            <a:ext cx="108481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pPr defTabSz="378013"/>
            <a:fld id="{4FAB73BC-B049-4115-A692-8D63A059BFB8}" type="slidenum">
              <a:rPr lang="en-US" smtClean="0"/>
              <a:pPr defTabSz="378013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0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algn="l" defTabSz="756026" rtl="0" eaLnBrk="1" latinLnBrk="0" hangingPunct="1">
        <a:lnSpc>
          <a:spcPct val="85000"/>
        </a:lnSpc>
        <a:spcBef>
          <a:spcPct val="0"/>
        </a:spcBef>
        <a:buNone/>
        <a:defRPr sz="3969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603" indent="-75603" algn="l" defTabSz="756026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6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53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73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94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114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48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84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020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556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5171" y="428618"/>
            <a:ext cx="9091505" cy="601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9112" y="1631932"/>
            <a:ext cx="9069276" cy="5328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6" name="Parallelogram 35"/>
          <p:cNvSpPr/>
          <p:nvPr userDrawn="1"/>
        </p:nvSpPr>
        <p:spPr>
          <a:xfrm>
            <a:off x="8793084" y="7349225"/>
            <a:ext cx="1004315" cy="210450"/>
          </a:xfrm>
          <a:prstGeom prst="parallelogram">
            <a:avLst>
              <a:gd name="adj" fmla="val 36300"/>
            </a:avLst>
          </a:prstGeom>
          <a:solidFill>
            <a:srgbClr val="08552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205" kern="0">
              <a:solidFill>
                <a:srgbClr val="FFFFFF"/>
              </a:solidFill>
            </a:endParaRPr>
          </a:p>
        </p:txBody>
      </p:sp>
      <p:sp>
        <p:nvSpPr>
          <p:cNvPr id="37" name="Parallelogram 36"/>
          <p:cNvSpPr/>
          <p:nvPr userDrawn="1"/>
        </p:nvSpPr>
        <p:spPr>
          <a:xfrm>
            <a:off x="7832410" y="7349225"/>
            <a:ext cx="1004315" cy="210450"/>
          </a:xfrm>
          <a:prstGeom prst="parallelogram">
            <a:avLst>
              <a:gd name="adj" fmla="val 36300"/>
            </a:avLst>
          </a:prstGeom>
          <a:solidFill>
            <a:srgbClr val="76B9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205" kern="0">
              <a:solidFill>
                <a:srgbClr val="FFFFFF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13" cstate="print"/>
          <a:srcRect t="-6317" r="97921" b="17099"/>
          <a:stretch/>
        </p:blipFill>
        <p:spPr>
          <a:xfrm>
            <a:off x="9735563" y="7333828"/>
            <a:ext cx="347949" cy="23316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14" cstate="print"/>
          <a:srcRect l="52877" t="1978" r="-1" b="17095"/>
          <a:stretch/>
        </p:blipFill>
        <p:spPr>
          <a:xfrm>
            <a:off x="1" y="7351226"/>
            <a:ext cx="7880001" cy="211493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86397" y="7398863"/>
            <a:ext cx="294926" cy="113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41996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612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41996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735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-9868" y="7338712"/>
            <a:ext cx="1010302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509" y="7396716"/>
            <a:ext cx="606481" cy="1118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96"/>
          <a:stretch/>
        </p:blipFill>
        <p:spPr>
          <a:xfrm>
            <a:off x="9000927" y="7400172"/>
            <a:ext cx="588628" cy="10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4582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74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94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94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94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940" b="1">
          <a:solidFill>
            <a:srgbClr val="73B900"/>
          </a:solidFill>
          <a:latin typeface="Arial" charset="0"/>
        </a:defRPr>
      </a:lvl5pPr>
      <a:lvl6pPr marL="419968" algn="l" rtl="0" eaLnBrk="1" fontAlgn="base" hangingPunct="1">
        <a:spcBef>
          <a:spcPct val="0"/>
        </a:spcBef>
        <a:spcAft>
          <a:spcPct val="0"/>
        </a:spcAft>
        <a:defRPr sz="2940" b="1">
          <a:solidFill>
            <a:srgbClr val="73B900"/>
          </a:solidFill>
          <a:latin typeface="Arial" charset="0"/>
        </a:defRPr>
      </a:lvl6pPr>
      <a:lvl7pPr marL="839935" algn="l" rtl="0" eaLnBrk="1" fontAlgn="base" hangingPunct="1">
        <a:spcBef>
          <a:spcPct val="0"/>
        </a:spcBef>
        <a:spcAft>
          <a:spcPct val="0"/>
        </a:spcAft>
        <a:defRPr sz="2940" b="1">
          <a:solidFill>
            <a:srgbClr val="73B900"/>
          </a:solidFill>
          <a:latin typeface="Arial" charset="0"/>
        </a:defRPr>
      </a:lvl7pPr>
      <a:lvl8pPr marL="1259902" algn="l" rtl="0" eaLnBrk="1" fontAlgn="base" hangingPunct="1">
        <a:spcBef>
          <a:spcPct val="0"/>
        </a:spcBef>
        <a:spcAft>
          <a:spcPct val="0"/>
        </a:spcAft>
        <a:defRPr sz="2940" b="1">
          <a:solidFill>
            <a:srgbClr val="73B900"/>
          </a:solidFill>
          <a:latin typeface="Arial" charset="0"/>
        </a:defRPr>
      </a:lvl8pPr>
      <a:lvl9pPr marL="1679868" algn="l" rtl="0" eaLnBrk="1" fontAlgn="base" hangingPunct="1">
        <a:spcBef>
          <a:spcPct val="0"/>
        </a:spcBef>
        <a:spcAft>
          <a:spcPct val="0"/>
        </a:spcAft>
        <a:defRPr sz="2940" b="1">
          <a:solidFill>
            <a:srgbClr val="73B900"/>
          </a:solidFill>
          <a:latin typeface="Arial" charset="0"/>
        </a:defRPr>
      </a:lvl9pPr>
    </p:titleStyle>
    <p:bodyStyle>
      <a:lvl1pPr marL="348043" indent="-348043" algn="l" defTabSz="424343" rtl="0" fontAlgn="base">
        <a:lnSpc>
          <a:spcPct val="90000"/>
        </a:lnSpc>
        <a:spcBef>
          <a:spcPts val="276"/>
        </a:spcBef>
        <a:spcAft>
          <a:spcPts val="276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2205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71916" indent="-279989" algn="l" defTabSz="424343" rtl="0" fontAlgn="base">
        <a:lnSpc>
          <a:spcPct val="90000"/>
        </a:lnSpc>
        <a:spcBef>
          <a:spcPts val="276"/>
        </a:spcBef>
        <a:spcAft>
          <a:spcPts val="276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715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985796" indent="-248879" algn="l" defTabSz="424343" rtl="0" fontAlgn="base">
        <a:lnSpc>
          <a:spcPct val="90000"/>
        </a:lnSpc>
        <a:spcBef>
          <a:spcPts val="276"/>
        </a:spcBef>
        <a:spcAft>
          <a:spcPts val="276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715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30290" indent="-209983" algn="l" rtl="0" fontAlgn="base">
        <a:spcBef>
          <a:spcPct val="20000"/>
        </a:spcBef>
        <a:spcAft>
          <a:spcPct val="0"/>
        </a:spcAft>
        <a:buChar char="–"/>
        <a:defRPr sz="1837">
          <a:solidFill>
            <a:schemeClr val="bg1"/>
          </a:solidFill>
          <a:latin typeface="+mn-lt"/>
        </a:defRPr>
      </a:lvl4pPr>
      <a:lvl5pPr marL="1945264" indent="-209983" algn="l" rtl="0" fontAlgn="base">
        <a:spcBef>
          <a:spcPct val="20000"/>
        </a:spcBef>
        <a:spcAft>
          <a:spcPct val="0"/>
        </a:spcAft>
        <a:buChar char="»"/>
        <a:defRPr sz="1837">
          <a:solidFill>
            <a:schemeClr val="bg1"/>
          </a:solidFill>
          <a:latin typeface="+mn-lt"/>
        </a:defRPr>
      </a:lvl5pPr>
      <a:lvl6pPr marL="2365232" indent="-209983" algn="l" rtl="0" eaLnBrk="1" fontAlgn="base" hangingPunct="1">
        <a:spcBef>
          <a:spcPct val="20000"/>
        </a:spcBef>
        <a:spcAft>
          <a:spcPct val="0"/>
        </a:spcAft>
        <a:buChar char="»"/>
        <a:defRPr sz="1837">
          <a:solidFill>
            <a:schemeClr val="bg1"/>
          </a:solidFill>
          <a:latin typeface="+mn-lt"/>
        </a:defRPr>
      </a:lvl6pPr>
      <a:lvl7pPr marL="2785199" indent="-209983" algn="l" rtl="0" eaLnBrk="1" fontAlgn="base" hangingPunct="1">
        <a:spcBef>
          <a:spcPct val="20000"/>
        </a:spcBef>
        <a:spcAft>
          <a:spcPct val="0"/>
        </a:spcAft>
        <a:buChar char="»"/>
        <a:defRPr sz="1837">
          <a:solidFill>
            <a:schemeClr val="bg1"/>
          </a:solidFill>
          <a:latin typeface="+mn-lt"/>
        </a:defRPr>
      </a:lvl7pPr>
      <a:lvl8pPr marL="3205167" indent="-209983" algn="l" rtl="0" eaLnBrk="1" fontAlgn="base" hangingPunct="1">
        <a:spcBef>
          <a:spcPct val="20000"/>
        </a:spcBef>
        <a:spcAft>
          <a:spcPct val="0"/>
        </a:spcAft>
        <a:buChar char="»"/>
        <a:defRPr sz="1837">
          <a:solidFill>
            <a:schemeClr val="bg1"/>
          </a:solidFill>
          <a:latin typeface="+mn-lt"/>
        </a:defRPr>
      </a:lvl8pPr>
      <a:lvl9pPr marL="3625132" indent="-209983" algn="l" rtl="0" eaLnBrk="1" fontAlgn="base" hangingPunct="1">
        <a:spcBef>
          <a:spcPct val="20000"/>
        </a:spcBef>
        <a:spcAft>
          <a:spcPct val="0"/>
        </a:spcAft>
        <a:buChar char="»"/>
        <a:defRPr sz="1837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839935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19968" algn="l" defTabSz="839935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2pPr>
      <a:lvl3pPr marL="839935" algn="l" defTabSz="839935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259902" algn="l" defTabSz="839935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4pPr>
      <a:lvl5pPr marL="1679868" algn="l" defTabSz="839935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5pPr>
      <a:lvl6pPr marL="2099836" algn="l" defTabSz="839935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6pPr>
      <a:lvl7pPr marL="2519803" algn="l" defTabSz="839935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7pPr>
      <a:lvl8pPr marL="2939770" algn="l" defTabSz="839935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8pPr>
      <a:lvl9pPr marL="3359737" algn="l" defTabSz="839935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</a:t>
            </a:r>
            <a:r>
              <a:rPr lang="en-US" dirty="0"/>
              <a:t>topic, </a:t>
            </a:r>
            <a:r>
              <a:rPr lang="en-US" dirty="0" smtClean="0"/>
              <a:t>Node </a:t>
            </a:r>
            <a:r>
              <a:rPr lang="en-US" dirty="0"/>
              <a:t>and </a:t>
            </a:r>
            <a:r>
              <a:rPr lang="en-US" dirty="0" smtClean="0"/>
              <a:t>Messages</a:t>
            </a:r>
            <a:endParaRPr lang="en-MY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Session 4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3896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SzPct val="45000"/>
            </a:pPr>
            <a:r>
              <a:rPr lang="en-US" dirty="0" smtClean="0"/>
              <a:t>Create </a:t>
            </a:r>
            <a:r>
              <a:rPr lang="en-US" dirty="0"/>
              <a:t>new file called message_pub.py in /</a:t>
            </a:r>
            <a:r>
              <a:rPr lang="en-US" dirty="0" err="1"/>
              <a:t>innokai_workshop_ws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ros_basic</a:t>
            </a:r>
            <a:r>
              <a:rPr lang="en-US" dirty="0"/>
              <a:t>/</a:t>
            </a:r>
            <a:r>
              <a:rPr lang="en-US" dirty="0" err="1"/>
              <a:t>src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</a:t>
            </a:r>
            <a:r>
              <a:rPr lang="en-US" dirty="0"/>
              <a:t>topic, </a:t>
            </a:r>
            <a:r>
              <a:rPr lang="en-US" dirty="0" smtClean="0"/>
              <a:t>Node </a:t>
            </a:r>
            <a:r>
              <a:rPr lang="en-US" dirty="0"/>
              <a:t>and </a:t>
            </a:r>
            <a:r>
              <a:rPr lang="en-US" dirty="0" smtClean="0"/>
              <a:t>Messages</a:t>
            </a:r>
            <a:endParaRPr lang="en-MY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Session 5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824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Publish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280159"/>
            <a:ext cx="9071640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Publish means sending data/value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3760" y="2872440"/>
            <a:ext cx="21945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initiate node with node 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23760" y="3512520"/>
            <a:ext cx="2278229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initiate Publisher with </a:t>
            </a:r>
            <a:endParaRPr lang="en-US" sz="1800" b="0" i="0" u="none" strike="noStrike" kern="1200" cap="none" dirty="0" smtClean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Topic 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0" y="585216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publish to Topic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50000"/>
            <a:alphaModFix/>
          </a:blip>
          <a:srcRect/>
          <a:stretch>
            <a:fillRect/>
          </a:stretch>
        </p:blipFill>
        <p:spPr>
          <a:xfrm>
            <a:off x="457200" y="1860479"/>
            <a:ext cx="6387840" cy="52718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/>
          <p:cNvSpPr/>
          <p:nvPr/>
        </p:nvSpPr>
        <p:spPr>
          <a:xfrm>
            <a:off x="5029200" y="3200400"/>
            <a:ext cx="2194560" cy="0"/>
          </a:xfrm>
          <a:prstGeom prst="line">
            <a:avLst/>
          </a:prstGeom>
          <a:noFill/>
          <a:ln w="19080">
            <a:solidFill>
              <a:srgbClr val="FF3300"/>
            </a:solidFill>
            <a:prstDash val="solid"/>
            <a:tailEnd type="arrow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6675119" y="3749040"/>
            <a:ext cx="548641" cy="0"/>
          </a:xfrm>
          <a:prstGeom prst="line">
            <a:avLst/>
          </a:prstGeom>
          <a:noFill/>
          <a:ln w="29160">
            <a:solidFill>
              <a:srgbClr val="FF3300"/>
            </a:solidFill>
            <a:prstDash val="solid"/>
            <a:tailEnd type="arrow"/>
          </a:ln>
        </p:spPr>
        <p:txBody>
          <a:bodyPr vert="horz" wrap="none" lIns="104400" tIns="59400" rIns="104400" bIns="594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4754879" y="5943600"/>
            <a:ext cx="2468881" cy="209880"/>
          </a:xfrm>
          <a:prstGeom prst="line">
            <a:avLst/>
          </a:prstGeom>
          <a:noFill/>
          <a:ln w="29160">
            <a:solidFill>
              <a:srgbClr val="FF3300"/>
            </a:solidFill>
            <a:prstDash val="solid"/>
            <a:tailEnd type="arrow"/>
          </a:ln>
        </p:spPr>
        <p:txBody>
          <a:bodyPr vert="horz" wrap="none" lIns="104400" tIns="59400" rIns="104400" bIns="594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7146" y="1769040"/>
            <a:ext cx="9680026" cy="4384440"/>
          </a:xfrm>
        </p:spPr>
        <p:txBody>
          <a:bodyPr/>
          <a:lstStyle/>
          <a:p>
            <a:pPr lvl="0">
              <a:buSzPct val="45000"/>
            </a:pPr>
            <a:r>
              <a:rPr lang="en-US" dirty="0" smtClean="0"/>
              <a:t>&gt;&gt;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/>
              <a:t>+x </a:t>
            </a:r>
            <a:r>
              <a:rPr lang="en-US" dirty="0" smtClean="0"/>
              <a:t>message_pub.py    </a:t>
            </a:r>
            <a:r>
              <a:rPr lang="en-US" dirty="0" smtClean="0">
                <a:sym typeface="Wingdings" panose="05000000000000000000" pitchFamily="2" charset="2"/>
              </a:rPr>
              <a:t>  Change Mode</a:t>
            </a:r>
            <a:endParaRPr lang="en-US" dirty="0"/>
          </a:p>
          <a:p>
            <a:pPr lvl="0">
              <a:buSzPct val="45000"/>
            </a:pPr>
            <a:r>
              <a:rPr lang="en-US" dirty="0"/>
              <a:t>make the file executable</a:t>
            </a:r>
          </a:p>
          <a:p>
            <a:pPr lvl="0">
              <a:buSzPct val="45000"/>
            </a:pPr>
            <a:r>
              <a:rPr lang="en-US" dirty="0"/>
              <a:t>In a new terminal</a:t>
            </a:r>
          </a:p>
          <a:p>
            <a:pPr lvl="0">
              <a:buSzPct val="45000"/>
            </a:pPr>
            <a:r>
              <a:rPr lang="en-US" dirty="0" smtClean="0"/>
              <a:t>&gt;&gt; </a:t>
            </a:r>
            <a:r>
              <a:rPr lang="en-US" dirty="0" err="1" smtClean="0"/>
              <a:t>roscore</a:t>
            </a:r>
            <a:r>
              <a:rPr lang="en-US" dirty="0" smtClean="0"/>
              <a:t> </a:t>
            </a:r>
            <a:r>
              <a:rPr lang="en-US" dirty="0"/>
              <a:t>(important, </a:t>
            </a:r>
            <a:r>
              <a:rPr lang="en-US" dirty="0" err="1"/>
              <a:t>rosrun</a:t>
            </a:r>
            <a:r>
              <a:rPr lang="en-US" dirty="0"/>
              <a:t> need to have a master node)</a:t>
            </a:r>
          </a:p>
          <a:p>
            <a:pPr lvl="0">
              <a:buSzPct val="45000"/>
            </a:pPr>
            <a:r>
              <a:rPr lang="en-US" dirty="0"/>
              <a:t>In a new </a:t>
            </a:r>
            <a:r>
              <a:rPr lang="en-US" dirty="0" smtClean="0"/>
              <a:t>terminal</a:t>
            </a:r>
          </a:p>
          <a:p>
            <a:pPr lvl="0">
              <a:buSzPct val="45000"/>
            </a:pPr>
            <a:r>
              <a:rPr lang="en-US" dirty="0" smtClean="0"/>
              <a:t>&gt;&gt; </a:t>
            </a:r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 smtClean="0"/>
              <a:t>ros_basic</a:t>
            </a:r>
            <a:r>
              <a:rPr lang="en-US" dirty="0" smtClean="0"/>
              <a:t> message_pub.py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225039" y="5780689"/>
            <a:ext cx="5210723" cy="142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US" dirty="0"/>
              <a:t>In a new </a:t>
            </a:r>
            <a:r>
              <a:rPr lang="en-US" dirty="0" smtClean="0"/>
              <a:t>terminal</a:t>
            </a:r>
          </a:p>
          <a:p>
            <a:pPr lvl="0">
              <a:buSzPct val="45000"/>
            </a:pPr>
            <a:r>
              <a:rPr lang="en-US" sz="3200" dirty="0" smtClean="0"/>
              <a:t>&gt;&gt; </a:t>
            </a:r>
            <a:r>
              <a:rPr lang="en-US" sz="3200" dirty="0" err="1" smtClean="0"/>
              <a:t>rostopic</a:t>
            </a:r>
            <a:r>
              <a:rPr lang="en-US" sz="3200" dirty="0" smtClean="0"/>
              <a:t> </a:t>
            </a:r>
            <a:r>
              <a:rPr lang="en-US" sz="3200" dirty="0"/>
              <a:t>echo /counter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</a:pPr>
            <a:r>
              <a:rPr lang="en-US" dirty="0" smtClean="0"/>
              <a:t>				</a:t>
            </a:r>
            <a:r>
              <a:rPr lang="en-US" b="1" u="sng" dirty="0" smtClean="0"/>
              <a:t>TASK</a:t>
            </a:r>
            <a:endParaRPr lang="en-US" b="1" u="sng" dirty="0"/>
          </a:p>
          <a:p>
            <a:pPr lvl="0">
              <a:buSzPct val="45000"/>
            </a:pPr>
            <a:r>
              <a:rPr lang="en-US" dirty="0"/>
              <a:t>Initiate a node called “calculator</a:t>
            </a:r>
            <a:r>
              <a:rPr lang="en-US" dirty="0" smtClean="0"/>
              <a:t>”. Publish </a:t>
            </a:r>
            <a:r>
              <a:rPr lang="en-US" dirty="0"/>
              <a:t>to topic “/result”</a:t>
            </a:r>
          </a:p>
          <a:p>
            <a:pPr lvl="0">
              <a:buSzPct val="45000"/>
            </a:pPr>
            <a:r>
              <a:rPr lang="en-US" dirty="0"/>
              <a:t>Calculate the difference of</a:t>
            </a:r>
          </a:p>
          <a:p>
            <a:pPr lvl="0">
              <a:buSzPct val="45000"/>
            </a:pPr>
            <a:r>
              <a:rPr lang="en-US" dirty="0"/>
              <a:t>Group 1 = 99, 88, 77 and Group 2 = 77, 88, 99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Twist Message Type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US" dirty="0"/>
              <a:t>In a new Terminal</a:t>
            </a:r>
          </a:p>
          <a:p>
            <a:pPr lvl="0">
              <a:buSzPct val="45000"/>
            </a:pPr>
            <a:r>
              <a:rPr lang="en-US" dirty="0" smtClean="0"/>
              <a:t>&gt;&gt; </a:t>
            </a:r>
            <a:r>
              <a:rPr lang="en-US" dirty="0" err="1" smtClean="0"/>
              <a:t>rosmsg</a:t>
            </a:r>
            <a:r>
              <a:rPr lang="en-US" dirty="0" smtClean="0"/>
              <a:t> </a:t>
            </a:r>
            <a:r>
              <a:rPr lang="en-US" dirty="0"/>
              <a:t>show </a:t>
            </a:r>
            <a:r>
              <a:rPr lang="en-US" dirty="0" err="1"/>
              <a:t>geometry_msgs</a:t>
            </a:r>
            <a:r>
              <a:rPr lang="en-US" dirty="0"/>
              <a:t>/Twist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61826" y="3198840"/>
            <a:ext cx="9755985" cy="2518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Twist Message Type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5614" y="1769040"/>
            <a:ext cx="9869214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 Linear </a:t>
            </a:r>
            <a:r>
              <a:rPr lang="en-US" dirty="0"/>
              <a:t>velocities are specified in meters per </a:t>
            </a:r>
            <a:r>
              <a:rPr lang="en-US" dirty="0" smtClean="0"/>
              <a:t>second.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 Angular </a:t>
            </a:r>
            <a:r>
              <a:rPr lang="en-US" dirty="0"/>
              <a:t>velocities are given in radians per second.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 For Turtlebot3</a:t>
            </a:r>
            <a:r>
              <a:rPr lang="en-US" dirty="0"/>
              <a:t>, linear “x” is used for forward </a:t>
            </a:r>
            <a:r>
              <a:rPr lang="en-US" dirty="0" smtClean="0"/>
              <a:t>motion.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 Angular </a:t>
            </a:r>
            <a:r>
              <a:rPr lang="en-US" dirty="0"/>
              <a:t>“z” </a:t>
            </a:r>
            <a:r>
              <a:rPr lang="en-US" dirty="0" smtClean="0"/>
              <a:t>used for rotation.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1026" name="Picture 2" descr="Image result for roll pitch yaw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434" y="3785473"/>
            <a:ext cx="6086205" cy="389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Testing Twist in turtlesim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Use command</a:t>
            </a:r>
          </a:p>
          <a:p>
            <a:pPr lvl="0">
              <a:buSzPct val="45000"/>
            </a:pPr>
            <a:r>
              <a:rPr lang="en-US" dirty="0"/>
              <a:t>In a new terminal</a:t>
            </a:r>
          </a:p>
          <a:p>
            <a:pPr lvl="0">
              <a:buSzPct val="45000"/>
            </a:pPr>
            <a:r>
              <a:rPr lang="en-US" dirty="0" smtClean="0"/>
              <a:t>&gt;&gt; </a:t>
            </a:r>
            <a:r>
              <a:rPr lang="en-US" dirty="0" err="1" smtClean="0"/>
              <a:t>rostopic</a:t>
            </a:r>
            <a:r>
              <a:rPr lang="en-US" dirty="0" smtClean="0"/>
              <a:t> </a:t>
            </a:r>
            <a:r>
              <a:rPr lang="en-US" dirty="0"/>
              <a:t>pub /turtle1/</a:t>
            </a:r>
            <a:r>
              <a:rPr lang="en-US" dirty="0" err="1"/>
              <a:t>cmd_vel</a:t>
            </a:r>
            <a:r>
              <a:rPr lang="en-US" dirty="0"/>
              <a:t> </a:t>
            </a:r>
            <a:r>
              <a:rPr lang="en-US" dirty="0" err="1"/>
              <a:t>geometry_msgs</a:t>
            </a:r>
            <a:r>
              <a:rPr lang="en-US" dirty="0"/>
              <a:t>/</a:t>
            </a:r>
            <a:r>
              <a:rPr lang="en-US" dirty="0" err="1"/>
              <a:t>Twt</a:t>
            </a:r>
            <a:r>
              <a:rPr lang="en-US" dirty="0"/>
              <a:t> "</a:t>
            </a:r>
            <a:r>
              <a:rPr lang="en-US" dirty="0" smtClean="0"/>
              <a:t>linear:</a:t>
            </a:r>
          </a:p>
          <a:p>
            <a:pPr lvl="0">
              <a:spcBef>
                <a:spcPts val="0"/>
              </a:spcBef>
              <a:buSzPct val="45000"/>
            </a:pPr>
            <a:r>
              <a:rPr lang="en-US" dirty="0" smtClean="0"/>
              <a:t>x: 2.0</a:t>
            </a:r>
          </a:p>
          <a:p>
            <a:pPr lvl="0">
              <a:spcBef>
                <a:spcPts val="0"/>
              </a:spcBef>
              <a:buSzPct val="45000"/>
            </a:pPr>
            <a:r>
              <a:rPr lang="en-US" dirty="0" smtClean="0"/>
              <a:t>y</a:t>
            </a:r>
            <a:r>
              <a:rPr lang="en-US" dirty="0"/>
              <a:t>: 0.0</a:t>
            </a:r>
          </a:p>
          <a:p>
            <a:pPr lvl="0">
              <a:spcBef>
                <a:spcPts val="0"/>
              </a:spcBef>
              <a:buSzPct val="45000"/>
            </a:pPr>
            <a:r>
              <a:rPr lang="en-US" dirty="0"/>
              <a:t>z: 0.0</a:t>
            </a:r>
          </a:p>
          <a:p>
            <a:pPr lvl="0">
              <a:spcBef>
                <a:spcPts val="0"/>
              </a:spcBef>
              <a:buSzPct val="45000"/>
            </a:pPr>
            <a:r>
              <a:rPr lang="en-US" dirty="0"/>
              <a:t>angular:</a:t>
            </a:r>
          </a:p>
          <a:p>
            <a:pPr lvl="0">
              <a:spcBef>
                <a:spcPts val="0"/>
              </a:spcBef>
              <a:buSzPct val="45000"/>
            </a:pPr>
            <a:r>
              <a:rPr lang="en-US" dirty="0"/>
              <a:t>x: 0.0</a:t>
            </a:r>
          </a:p>
          <a:p>
            <a:pPr lvl="0">
              <a:spcBef>
                <a:spcPts val="0"/>
              </a:spcBef>
              <a:buSzPct val="45000"/>
            </a:pPr>
            <a:r>
              <a:rPr lang="en-US" dirty="0"/>
              <a:t>y: 0.0</a:t>
            </a:r>
          </a:p>
          <a:p>
            <a:pPr lvl="0">
              <a:spcBef>
                <a:spcPts val="0"/>
              </a:spcBef>
              <a:buSzPct val="45000"/>
            </a:pPr>
            <a:r>
              <a:rPr lang="en-US" dirty="0"/>
              <a:t>z: 0.0"</a:t>
            </a:r>
          </a:p>
        </p:txBody>
      </p:sp>
      <p:sp>
        <p:nvSpPr>
          <p:cNvPr id="4" name="Straight Connector 3"/>
          <p:cNvSpPr/>
          <p:nvPr/>
        </p:nvSpPr>
        <p:spPr>
          <a:xfrm>
            <a:off x="1674297" y="4297680"/>
            <a:ext cx="1737360" cy="0"/>
          </a:xfrm>
          <a:prstGeom prst="line">
            <a:avLst/>
          </a:prstGeom>
          <a:noFill/>
          <a:ln w="29160">
            <a:solidFill>
              <a:srgbClr val="FF0000"/>
            </a:solidFill>
            <a:prstDash val="solid"/>
            <a:tailEnd type="arrow"/>
          </a:ln>
        </p:spPr>
        <p:txBody>
          <a:bodyPr vert="horz" wrap="none" lIns="104400" tIns="59400" rIns="104400" bIns="594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traight Connector 4"/>
          <p:cNvSpPr/>
          <p:nvPr/>
        </p:nvSpPr>
        <p:spPr>
          <a:xfrm>
            <a:off x="1674297" y="7291063"/>
            <a:ext cx="1737361" cy="0"/>
          </a:xfrm>
          <a:prstGeom prst="line">
            <a:avLst/>
          </a:prstGeom>
          <a:noFill/>
          <a:ln w="29160">
            <a:solidFill>
              <a:srgbClr val="FF0000"/>
            </a:solidFill>
            <a:prstDash val="solid"/>
            <a:tailEnd type="arrow"/>
          </a:ln>
        </p:spPr>
        <p:txBody>
          <a:bodyPr vert="horz" wrap="none" lIns="104400" tIns="59400" rIns="104400" bIns="594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2824" y="4129514"/>
            <a:ext cx="4572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Modify these two values to have different motion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Use coding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06008" y="697230"/>
            <a:ext cx="9874617" cy="6114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Turtlebot3 Navigation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354704" cy="4384440"/>
          </a:xfrm>
        </p:spPr>
        <p:txBody>
          <a:bodyPr/>
          <a:lstStyle/>
          <a:p>
            <a:pPr lvl="0">
              <a:buSzPct val="45000"/>
            </a:pPr>
            <a:r>
              <a:rPr lang="en-US" dirty="0" smtClean="0"/>
              <a:t>In </a:t>
            </a:r>
            <a:r>
              <a:rPr lang="en-US" dirty="0"/>
              <a:t>a new terminal</a:t>
            </a:r>
          </a:p>
          <a:p>
            <a:pPr lvl="0">
              <a:buSzPct val="45000"/>
            </a:pPr>
            <a:r>
              <a:rPr lang="en-US" dirty="0" smtClean="0"/>
              <a:t>&gt;&gt; </a:t>
            </a:r>
            <a:r>
              <a:rPr lang="en-US" dirty="0" err="1" smtClean="0"/>
              <a:t>roslaunch</a:t>
            </a:r>
            <a:r>
              <a:rPr lang="en-US" dirty="0" smtClean="0"/>
              <a:t> turtlebot3_gazebo turtlebot3_world.launch</a:t>
            </a:r>
            <a:endParaRPr lang="en-US" dirty="0"/>
          </a:p>
          <a:p>
            <a:pPr lvl="0">
              <a:buSzPct val="45000"/>
            </a:pPr>
            <a:r>
              <a:rPr lang="en-US" dirty="0" smtClean="0"/>
              <a:t>In </a:t>
            </a:r>
            <a:r>
              <a:rPr lang="en-US" dirty="0"/>
              <a:t>a new terminal</a:t>
            </a:r>
          </a:p>
          <a:p>
            <a:pPr lvl="0">
              <a:buSzPct val="45000"/>
            </a:pPr>
            <a:r>
              <a:rPr lang="en-US" dirty="0" smtClean="0"/>
              <a:t>&gt;&gt; </a:t>
            </a:r>
            <a:r>
              <a:rPr lang="en-US" dirty="0" err="1" smtClean="0"/>
              <a:t>rostopic</a:t>
            </a:r>
            <a:r>
              <a:rPr lang="en-US" dirty="0" smtClean="0"/>
              <a:t> </a:t>
            </a:r>
            <a:r>
              <a:rPr lang="en-US" dirty="0"/>
              <a:t>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4195080" y="3385980"/>
            <a:ext cx="5223240" cy="383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943600" y="4389120"/>
            <a:ext cx="73151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084" y="5303520"/>
            <a:ext cx="4068956" cy="634153"/>
          </a:xfrm>
          <a:prstGeom prst="rect">
            <a:avLst/>
          </a:prstGeom>
          <a:noFill/>
          <a:ln w="12600">
            <a:solidFill>
              <a:srgbClr val="000000"/>
            </a:solidFill>
            <a:prstDash val="solid"/>
          </a:ln>
        </p:spPr>
        <p:txBody>
          <a:bodyPr vert="horz" wrap="square" lIns="96120" tIns="51120" rIns="96120" bIns="5112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*Tips, normal all robot </a:t>
            </a:r>
            <a:r>
              <a:rPr lang="en-US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 similar name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cmd_vel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, velocity,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etc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Right Arrow 9"/>
          <p:cNvSpPr/>
          <p:nvPr/>
        </p:nvSpPr>
        <p:spPr>
          <a:xfrm rot="10636071">
            <a:off x="5191381" y="3626069"/>
            <a:ext cx="421866" cy="4309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Node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l"/>
            <a:r>
              <a:rPr lang="en-US"/>
              <a:t>Let’s start with something simple, turtlesim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Turtlebot3 Navigation Publish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1769040"/>
            <a:ext cx="9312663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Use command</a:t>
            </a:r>
          </a:p>
          <a:p>
            <a:pPr lvl="0">
              <a:buSzPct val="45000"/>
            </a:pPr>
            <a:r>
              <a:rPr lang="en-US" dirty="0"/>
              <a:t>In a new terminal</a:t>
            </a:r>
          </a:p>
          <a:p>
            <a:pPr lvl="0">
              <a:buSzPct val="45000"/>
            </a:pPr>
            <a:r>
              <a:rPr lang="en-US" dirty="0" smtClean="0"/>
              <a:t>&gt;&gt; </a:t>
            </a:r>
            <a:r>
              <a:rPr lang="en-US" dirty="0" err="1" smtClean="0"/>
              <a:t>rostopic</a:t>
            </a:r>
            <a:r>
              <a:rPr lang="en-US" dirty="0" smtClean="0"/>
              <a:t> </a:t>
            </a:r>
            <a:r>
              <a:rPr lang="en-US" dirty="0"/>
              <a:t>pub /</a:t>
            </a:r>
            <a:r>
              <a:rPr lang="en-US" dirty="0" err="1"/>
              <a:t>cmd_vel</a:t>
            </a:r>
            <a:r>
              <a:rPr lang="en-US" dirty="0"/>
              <a:t> </a:t>
            </a:r>
            <a:r>
              <a:rPr lang="en-US" dirty="0" err="1"/>
              <a:t>geometry_msgs</a:t>
            </a:r>
            <a:r>
              <a:rPr lang="en-US" dirty="0"/>
              <a:t>/Twist "linear:</a:t>
            </a:r>
          </a:p>
          <a:p>
            <a:pPr lvl="0">
              <a:spcBef>
                <a:spcPts val="0"/>
              </a:spcBef>
              <a:buSzPct val="45000"/>
            </a:pPr>
            <a:r>
              <a:rPr lang="en-US" dirty="0"/>
              <a:t>x: 0.0</a:t>
            </a:r>
          </a:p>
          <a:p>
            <a:pPr lvl="0">
              <a:spcBef>
                <a:spcPts val="0"/>
              </a:spcBef>
              <a:buSzPct val="45000"/>
            </a:pPr>
            <a:r>
              <a:rPr lang="en-US" dirty="0"/>
              <a:t>y: 0.0</a:t>
            </a:r>
          </a:p>
          <a:p>
            <a:pPr lvl="0">
              <a:spcBef>
                <a:spcPts val="0"/>
              </a:spcBef>
              <a:buSzPct val="45000"/>
            </a:pPr>
            <a:r>
              <a:rPr lang="en-US" dirty="0"/>
              <a:t>z: 0.0</a:t>
            </a:r>
          </a:p>
          <a:p>
            <a:pPr lvl="0">
              <a:buSzPct val="45000"/>
            </a:pPr>
            <a:r>
              <a:rPr lang="en-US" dirty="0"/>
              <a:t>angular:</a:t>
            </a:r>
          </a:p>
          <a:p>
            <a:pPr lvl="0">
              <a:spcBef>
                <a:spcPts val="0"/>
              </a:spcBef>
              <a:buSzPct val="45000"/>
            </a:pPr>
            <a:r>
              <a:rPr lang="en-US" dirty="0"/>
              <a:t>x: 0.0</a:t>
            </a:r>
          </a:p>
          <a:p>
            <a:pPr lvl="0">
              <a:spcBef>
                <a:spcPts val="0"/>
              </a:spcBef>
              <a:buSzPct val="45000"/>
            </a:pPr>
            <a:r>
              <a:rPr lang="en-US" dirty="0"/>
              <a:t>y: 0.0</a:t>
            </a:r>
          </a:p>
          <a:p>
            <a:pPr lvl="0">
              <a:spcBef>
                <a:spcPts val="0"/>
              </a:spcBef>
              <a:buSzPct val="45000"/>
            </a:pPr>
            <a:r>
              <a:rPr lang="en-US" dirty="0"/>
              <a:t>z: 2.0"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Use coding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869039" y="2282400"/>
            <a:ext cx="8366399" cy="5087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Use Time and Duration in ROS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US" dirty="0"/>
              <a:t>In programming, normally we </a:t>
            </a:r>
            <a:r>
              <a:rPr lang="en-US" dirty="0" smtClean="0"/>
              <a:t>CANNOT define </a:t>
            </a:r>
            <a:r>
              <a:rPr lang="en-US" dirty="0"/>
              <a:t>how far can a robot go, we can define the duration of a robot move or how many rotation</a:t>
            </a:r>
          </a:p>
          <a:p>
            <a:pPr lvl="0">
              <a:buSzPct val="45000"/>
            </a:pPr>
            <a:endParaRPr lang="en-US" dirty="0" smtClean="0"/>
          </a:p>
          <a:p>
            <a:pPr lvl="0">
              <a:buSzPct val="45000"/>
            </a:pPr>
            <a:r>
              <a:rPr lang="en-US" dirty="0" smtClean="0"/>
              <a:t>Here </a:t>
            </a:r>
            <a:r>
              <a:rPr lang="en-US" dirty="0"/>
              <a:t>we learn about time and duration</a:t>
            </a:r>
          </a:p>
          <a:p>
            <a:pPr lvl="0">
              <a:buSzPct val="45000"/>
            </a:pPr>
            <a:endParaRPr lang="en-US" dirty="0" smtClean="0"/>
          </a:p>
          <a:p>
            <a:pPr lvl="0">
              <a:buSzPct val="45000"/>
            </a:pPr>
            <a:r>
              <a:rPr lang="en-US" dirty="0" smtClean="0"/>
              <a:t>Rotation </a:t>
            </a:r>
            <a:r>
              <a:rPr lang="en-US" dirty="0"/>
              <a:t>will not be cover </a:t>
            </a:r>
            <a:r>
              <a:rPr lang="en-US" dirty="0" smtClean="0"/>
              <a:t>in this session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Time and Duration arithmetic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US" sz="2400" dirty="0"/>
              <a:t>1 hour + 1 hour = 2 hours (duration + duration = duration)</a:t>
            </a:r>
          </a:p>
          <a:p>
            <a:pPr lvl="0">
              <a:buSzPct val="45000"/>
              <a:buFont typeface="StarSymbol"/>
              <a:buChar char="●"/>
            </a:pPr>
            <a:endParaRPr lang="en-US" sz="2400" dirty="0"/>
          </a:p>
          <a:p>
            <a:pPr lvl="0">
              <a:buSzPct val="45000"/>
            </a:pPr>
            <a:r>
              <a:rPr lang="en-US" sz="2400" dirty="0"/>
              <a:t>2 hours - 1 hour = 1 hour (duration - duration = duration)</a:t>
            </a:r>
          </a:p>
          <a:p>
            <a:pPr lvl="0">
              <a:buSzPct val="45000"/>
              <a:buFont typeface="StarSymbol"/>
              <a:buChar char="●"/>
            </a:pPr>
            <a:endParaRPr lang="en-US" sz="2400" dirty="0"/>
          </a:p>
          <a:p>
            <a:pPr lvl="0">
              <a:buSzPct val="45000"/>
            </a:pPr>
            <a:r>
              <a:rPr lang="en-US" sz="2400" dirty="0"/>
              <a:t>Today + 1 day = tomorrow (time + duration = time)</a:t>
            </a:r>
          </a:p>
          <a:p>
            <a:pPr lvl="0">
              <a:buSzPct val="45000"/>
              <a:buFont typeface="StarSymbol"/>
              <a:buChar char="●"/>
            </a:pPr>
            <a:endParaRPr lang="en-US" sz="2400" dirty="0"/>
          </a:p>
          <a:p>
            <a:pPr lvl="0">
              <a:buSzPct val="45000"/>
            </a:pPr>
            <a:r>
              <a:rPr lang="en-US" sz="2400" dirty="0"/>
              <a:t>Today - tomorrow = -1 day (time - time = duration)</a:t>
            </a:r>
          </a:p>
          <a:p>
            <a:pPr lvl="0">
              <a:buSzPct val="45000"/>
              <a:buFont typeface="StarSymbol"/>
              <a:buChar char="●"/>
            </a:pPr>
            <a:endParaRPr lang="en-US" sz="2400" dirty="0"/>
          </a:p>
          <a:p>
            <a:pPr lvl="0">
              <a:buSzPct val="45000"/>
            </a:pPr>
            <a:r>
              <a:rPr lang="en-US" sz="2400" dirty="0"/>
              <a:t>Today + tomorrow = error (time + time is undefined)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Recall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rospy.sleep</a:t>
            </a:r>
            <a:r>
              <a:rPr lang="en-US" dirty="0"/>
              <a:t>(duration)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ROS will sleep for the specified period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rospy.Rate</a:t>
            </a:r>
            <a:r>
              <a:rPr lang="en-US" dirty="0"/>
              <a:t>(</a:t>
            </a:r>
            <a:r>
              <a:rPr lang="en-US" dirty="0" err="1"/>
              <a:t>hz</a:t>
            </a:r>
            <a:r>
              <a:rPr lang="en-US" dirty="0"/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maintaining a particular rate for a loop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>
          <a:xfrm>
            <a:off x="1005840" y="4282920"/>
            <a:ext cx="7132320" cy="2450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Timer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rospy.Timer</a:t>
            </a:r>
            <a:r>
              <a:rPr lang="en-US" dirty="0"/>
              <a:t>(period, callback, </a:t>
            </a:r>
            <a:r>
              <a:rPr lang="en-US" dirty="0" err="1"/>
              <a:t>oneshot</a:t>
            </a:r>
            <a:r>
              <a:rPr lang="en-US" dirty="0"/>
              <a:t>=False)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Timer instance will attempt to call the callback every n seconds.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914400" y="3474720"/>
            <a:ext cx="8551440" cy="1554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Example Usage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76280"/>
            <a:ext cx="9071640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Move turtlebot3 forward for 10 sec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640080" y="1828800"/>
            <a:ext cx="7275240" cy="545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Task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US" dirty="0"/>
              <a:t>Move </a:t>
            </a:r>
            <a:r>
              <a:rPr lang="en-US" dirty="0" smtClean="0"/>
              <a:t>your </a:t>
            </a:r>
            <a:r>
              <a:rPr lang="en-US" dirty="0" err="1"/>
              <a:t>turtlebot</a:t>
            </a:r>
            <a:r>
              <a:rPr lang="en-US" dirty="0"/>
              <a:t> forward for three second and stop for 2 second. In the end, spin 180°.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489960" y="1769040"/>
            <a:ext cx="4905000" cy="114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Subscribe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All the previous slide are about publish (send data)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Subscribe is about receiving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US" dirty="0" smtClean="0"/>
              <a:t>&gt;&gt; </a:t>
            </a:r>
            <a:r>
              <a:rPr lang="en-US" dirty="0" err="1" smtClean="0"/>
              <a:t>roscore</a:t>
            </a:r>
            <a:endParaRPr lang="en-US" dirty="0"/>
          </a:p>
          <a:p>
            <a:pPr lvl="0">
              <a:buSzPct val="45000"/>
            </a:pPr>
            <a:r>
              <a:rPr lang="en-US" dirty="0" smtClean="0"/>
              <a:t>In </a:t>
            </a:r>
            <a:r>
              <a:rPr lang="en-US" dirty="0"/>
              <a:t>a new terminal, </a:t>
            </a:r>
            <a:endParaRPr lang="en-US" dirty="0" smtClean="0"/>
          </a:p>
          <a:p>
            <a:pPr lvl="0">
              <a:buSzPct val="45000"/>
            </a:pPr>
            <a:r>
              <a:rPr lang="en-US" dirty="0" smtClean="0"/>
              <a:t>&gt;&gt; </a:t>
            </a:r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/>
              <a:t>turtlesim</a:t>
            </a:r>
            <a:r>
              <a:rPr lang="en-US" dirty="0"/>
              <a:t> </a:t>
            </a:r>
            <a:r>
              <a:rPr lang="en-US" dirty="0" err="1"/>
              <a:t>turtlesim_node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3075969" y="3778469"/>
            <a:ext cx="3424680" cy="361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US" dirty="0" smtClean="0"/>
              <a:t>In </a:t>
            </a:r>
            <a:r>
              <a:rPr lang="en-US" dirty="0" err="1"/>
              <a:t>src</a:t>
            </a:r>
            <a:r>
              <a:rPr lang="en-US" dirty="0"/>
              <a:t> folder of </a:t>
            </a:r>
            <a:r>
              <a:rPr lang="en-US" dirty="0" err="1" smtClean="0"/>
              <a:t>ros_basic</a:t>
            </a:r>
            <a:r>
              <a:rPr lang="en-US" dirty="0" smtClean="0"/>
              <a:t>, create </a:t>
            </a:r>
            <a:r>
              <a:rPr lang="en-US" dirty="0"/>
              <a:t>topic_subscriber.py and </a:t>
            </a:r>
            <a:r>
              <a:rPr lang="en-US" dirty="0" err="1"/>
              <a:t>chmod</a:t>
            </a:r>
            <a:r>
              <a:rPr lang="en-US" dirty="0"/>
              <a:t> +x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822960" y="3017520"/>
            <a:ext cx="8143560" cy="443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US" dirty="0"/>
              <a:t>In two different terminal</a:t>
            </a:r>
          </a:p>
          <a:p>
            <a:pPr lvl="0">
              <a:buSzPct val="45000"/>
            </a:pPr>
            <a:r>
              <a:rPr lang="en-US" dirty="0" smtClean="0"/>
              <a:t>&gt;&gt; </a:t>
            </a:r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 smtClean="0"/>
              <a:t>ros_basic</a:t>
            </a:r>
            <a:r>
              <a:rPr lang="en-US" dirty="0"/>
              <a:t> </a:t>
            </a:r>
            <a:r>
              <a:rPr lang="en-US" dirty="0" smtClean="0"/>
              <a:t>message_pub</a:t>
            </a:r>
            <a:r>
              <a:rPr lang="en-US" dirty="0" smtClean="0"/>
              <a:t>.py</a:t>
            </a:r>
            <a:endParaRPr lang="en-US" dirty="0"/>
          </a:p>
          <a:p>
            <a:pPr lvl="0">
              <a:buSzPct val="45000"/>
            </a:pPr>
            <a:r>
              <a:rPr lang="en-US" dirty="0" smtClean="0"/>
              <a:t>&gt;&gt; </a:t>
            </a:r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/>
              <a:t>ros_basic</a:t>
            </a:r>
            <a:r>
              <a:rPr lang="en-US" dirty="0"/>
              <a:t> topic_subscriber.py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Usage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Receive data from sensors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Receive data from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0D1011"/>
              </a:clrFrom>
              <a:clrTo>
                <a:srgbClr val="0D1011">
                  <a:alpha val="0"/>
                </a:srgbClr>
              </a:clrTo>
            </a:clrChange>
            <a:lum bright="-50000"/>
            <a:alphaModFix/>
          </a:blip>
          <a:srcRect/>
          <a:stretch>
            <a:fillRect/>
          </a:stretch>
        </p:blipFill>
        <p:spPr>
          <a:xfrm>
            <a:off x="739439" y="3291839"/>
            <a:ext cx="6210000" cy="3614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traight Connector 4"/>
          <p:cNvSpPr/>
          <p:nvPr/>
        </p:nvSpPr>
        <p:spPr>
          <a:xfrm flipH="1">
            <a:off x="2011680" y="3749040"/>
            <a:ext cx="1920240" cy="14630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5120639" y="3840479"/>
            <a:ext cx="0" cy="24688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6492240" y="3749040"/>
            <a:ext cx="1737360" cy="1188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" y="5357520"/>
            <a:ext cx="2834640" cy="494640"/>
          </a:xfrm>
          <a:prstGeom prst="rect">
            <a:avLst/>
          </a:prstGeom>
          <a:noFill/>
          <a:ln w="57240">
            <a:solidFill>
              <a:srgbClr val="FF3333"/>
            </a:solidFill>
            <a:prstDash val="solid"/>
          </a:ln>
        </p:spPr>
        <p:txBody>
          <a:bodyPr vert="horz" wrap="none" lIns="118440" tIns="73440" rIns="118440" bIns="734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Data source (topic name)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6454800"/>
            <a:ext cx="2834640" cy="494640"/>
          </a:xfrm>
          <a:prstGeom prst="rect">
            <a:avLst/>
          </a:prstGeom>
          <a:noFill/>
          <a:ln w="57240">
            <a:solidFill>
              <a:srgbClr val="FF3333"/>
            </a:solidFill>
            <a:prstDash val="solid"/>
          </a:ln>
        </p:spPr>
        <p:txBody>
          <a:bodyPr vert="horz" wrap="none" lIns="118440" tIns="73440" rIns="118440" bIns="734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Data type receiving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92239" y="5074919"/>
            <a:ext cx="3588385" cy="679229"/>
          </a:xfrm>
          <a:prstGeom prst="rect">
            <a:avLst/>
          </a:prstGeom>
          <a:noFill/>
          <a:ln w="57240">
            <a:solidFill>
              <a:srgbClr val="FF3333"/>
            </a:solidFill>
            <a:prstDash val="solid"/>
          </a:ln>
        </p:spPr>
        <p:txBody>
          <a:bodyPr vert="horz" wrap="square" lIns="118440" tIns="73440" rIns="118440" bIns="734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Callback function to process the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0D1011"/>
              </a:clrFrom>
              <a:clrTo>
                <a:srgbClr val="0D1011">
                  <a:alpha val="0"/>
                </a:srgbClr>
              </a:clrTo>
            </a:clrChange>
            <a:lum bright="-50000"/>
            <a:alphaModFix/>
          </a:blip>
          <a:srcRect/>
          <a:stretch>
            <a:fillRect/>
          </a:stretch>
        </p:blipFill>
        <p:spPr>
          <a:xfrm>
            <a:off x="503999" y="2282400"/>
            <a:ext cx="4276440" cy="10094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traight Connector 4"/>
          <p:cNvSpPr/>
          <p:nvPr/>
        </p:nvSpPr>
        <p:spPr>
          <a:xfrm>
            <a:off x="3291839" y="2560319"/>
            <a:ext cx="3291840" cy="0"/>
          </a:xfrm>
          <a:prstGeom prst="line">
            <a:avLst/>
          </a:prstGeom>
          <a:noFill/>
          <a:ln w="57240">
            <a:solidFill>
              <a:srgbClr val="FF3333"/>
            </a:solidFill>
            <a:prstDash val="solid"/>
            <a:tailEnd type="arrow"/>
          </a:ln>
        </p:spPr>
        <p:txBody>
          <a:bodyPr vert="horz" wrap="none" lIns="118440" tIns="73440" rIns="118440" bIns="7344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2560319" y="3200400"/>
            <a:ext cx="457201" cy="1554479"/>
          </a:xfrm>
          <a:prstGeom prst="line">
            <a:avLst/>
          </a:prstGeom>
          <a:noFill/>
          <a:ln w="57240">
            <a:solidFill>
              <a:srgbClr val="FF3333"/>
            </a:solidFill>
            <a:prstDash val="solid"/>
            <a:tailEnd type="arrow"/>
          </a:ln>
        </p:spPr>
        <p:txBody>
          <a:bodyPr vert="horz" wrap="none" lIns="118440" tIns="73440" rIns="118440" bIns="7344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19" y="2377439"/>
            <a:ext cx="3123509" cy="679229"/>
          </a:xfrm>
          <a:prstGeom prst="rect">
            <a:avLst/>
          </a:prstGeom>
          <a:noFill/>
          <a:ln w="57240">
            <a:solidFill>
              <a:srgbClr val="FF3333"/>
            </a:solidFill>
            <a:prstDash val="solid"/>
          </a:ln>
        </p:spPr>
        <p:txBody>
          <a:bodyPr vert="horz" wrap="none" lIns="118440" tIns="73440" rIns="118440" bIns="734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In bracket is the data, this case </a:t>
            </a:r>
            <a:endParaRPr lang="en-US" sz="1800" b="0" i="0" u="none" strike="noStrike" kern="1200" cap="none" dirty="0" smtClean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we 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name it “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msg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0239" y="4937760"/>
            <a:ext cx="3839430" cy="413772"/>
          </a:xfrm>
          <a:prstGeom prst="rect">
            <a:avLst/>
          </a:prstGeom>
          <a:noFill/>
          <a:ln w="57240">
            <a:solidFill>
              <a:srgbClr val="FF3333"/>
            </a:solidFill>
            <a:prstDash val="solid"/>
          </a:ln>
        </p:spPr>
        <p:txBody>
          <a:bodyPr vert="horz" wrap="square" lIns="118440" tIns="73440" rIns="118440" bIns="734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Below is the coding to process the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Task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US" dirty="0"/>
              <a:t>Create two different .</a:t>
            </a:r>
            <a:r>
              <a:rPr lang="en-US" dirty="0" err="1"/>
              <a:t>py</a:t>
            </a:r>
            <a:r>
              <a:rPr lang="en-US" dirty="0"/>
              <a:t> file, one for publish while another one is subscribe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Topic</a:t>
            </a:r>
          </a:p>
          <a:p>
            <a:pPr lvl="0">
              <a:buSzPct val="45000"/>
            </a:pPr>
            <a:r>
              <a:rPr lang="en-US" dirty="0"/>
              <a:t>Send string “Hello World”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Subscribe</a:t>
            </a:r>
          </a:p>
          <a:p>
            <a:pPr lvl="0">
              <a:buSzPct val="45000"/>
            </a:pPr>
            <a:r>
              <a:rPr lang="en-US" dirty="0" smtClean="0"/>
              <a:t>Print </a:t>
            </a:r>
            <a:r>
              <a:rPr lang="en-US" dirty="0"/>
              <a:t>the data received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*(you may use print or </a:t>
            </a:r>
            <a:r>
              <a:rPr lang="en-US" dirty="0" err="1"/>
              <a:t>rospy.loginfo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and </a:t>
            </a:r>
            <a:r>
              <a:rPr lang="en-US" dirty="0" smtClean="0"/>
              <a:t>Sensor Implementation</a:t>
            </a:r>
            <a:endParaRPr lang="en-MY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Session 6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2836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Sensors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US" dirty="0" smtClean="0"/>
              <a:t>In </a:t>
            </a:r>
            <a:r>
              <a:rPr lang="en-US" dirty="0"/>
              <a:t>ROS, many sensors are </a:t>
            </a:r>
            <a:r>
              <a:rPr lang="en-US" dirty="0" smtClean="0"/>
              <a:t>supported:</a:t>
            </a:r>
            <a:endParaRPr lang="en-US" dirty="0"/>
          </a:p>
          <a:p>
            <a:pPr lvl="0">
              <a:buSzPct val="45000"/>
            </a:pPr>
            <a:endParaRPr lang="en-US" dirty="0" smtClean="0"/>
          </a:p>
          <a:p>
            <a:pPr lvl="0">
              <a:buSzPct val="45000"/>
            </a:pPr>
            <a:r>
              <a:rPr lang="en-US" dirty="0" smtClean="0"/>
              <a:t>Camera</a:t>
            </a:r>
            <a:r>
              <a:rPr lang="en-US" dirty="0"/>
              <a:t>, ultrasonic sensors, LDS, RGB-D camera, Touch Sensors, Gyroscope 3 Axis, Accelerometer 3 Axis, Magnetometer 3 Axis, </a:t>
            </a:r>
            <a:r>
              <a:rPr lang="en-US" dirty="0" smtClean="0"/>
              <a:t>etc.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Task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>
              <a:buSzPct val="45000"/>
            </a:pPr>
            <a:endParaRPr lang="en-US" dirty="0" smtClean="0"/>
          </a:p>
          <a:p>
            <a:pPr lvl="0" algn="ctr">
              <a:buSzPct val="45000"/>
            </a:pPr>
            <a:endParaRPr lang="en-US" dirty="0"/>
          </a:p>
          <a:p>
            <a:pPr lvl="0" algn="ctr">
              <a:buSzPct val="45000"/>
            </a:pPr>
            <a:endParaRPr lang="en-US" dirty="0" smtClean="0"/>
          </a:p>
          <a:p>
            <a:pPr lvl="0" algn="ctr">
              <a:buSzPct val="45000"/>
            </a:pPr>
            <a:r>
              <a:rPr lang="en-US" dirty="0" smtClean="0"/>
              <a:t>Move </a:t>
            </a:r>
            <a:r>
              <a:rPr lang="en-US" dirty="0" err="1"/>
              <a:t>turtlebot</a:t>
            </a:r>
            <a:r>
              <a:rPr lang="en-US" dirty="0"/>
              <a:t> forward until the distance in front is </a:t>
            </a:r>
            <a:r>
              <a:rPr lang="en-US" dirty="0" smtClean="0"/>
              <a:t>1.0m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LDR Test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4320" y="1769040"/>
            <a:ext cx="9575639" cy="4384440"/>
          </a:xfrm>
        </p:spPr>
        <p:txBody>
          <a:bodyPr/>
          <a:lstStyle/>
          <a:p>
            <a:pPr lvl="0">
              <a:buSzPct val="45000"/>
            </a:pPr>
            <a:r>
              <a:rPr lang="en-US" dirty="0" smtClean="0"/>
              <a:t>&gt;&gt; </a:t>
            </a:r>
            <a:r>
              <a:rPr lang="en-US" dirty="0" err="1" smtClean="0"/>
              <a:t>roslaunch</a:t>
            </a:r>
            <a:r>
              <a:rPr lang="en-US" dirty="0" smtClean="0"/>
              <a:t> </a:t>
            </a:r>
            <a:r>
              <a:rPr lang="en-US" dirty="0"/>
              <a:t>turtlebot3_gazebo turtlebot3_stage_1.launch</a:t>
            </a:r>
          </a:p>
          <a:p>
            <a:pPr lvl="0">
              <a:buSzPct val="45000"/>
            </a:pPr>
            <a:r>
              <a:rPr lang="en-US" dirty="0"/>
              <a:t>In a new terminal</a:t>
            </a:r>
          </a:p>
          <a:p>
            <a:pPr lvl="0">
              <a:buSzPct val="45000"/>
            </a:pPr>
            <a:r>
              <a:rPr lang="en-US" dirty="0" smtClean="0"/>
              <a:t>&gt;&gt; </a:t>
            </a:r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/>
              <a:t>ros_basic</a:t>
            </a:r>
            <a:r>
              <a:rPr lang="en-US" dirty="0"/>
              <a:t> ldr.py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796972" y="3748120"/>
            <a:ext cx="6530334" cy="3701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ldr.py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444240" y="2320560"/>
            <a:ext cx="8332920" cy="499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US" dirty="0"/>
              <a:t>In a new terminal</a:t>
            </a:r>
          </a:p>
          <a:p>
            <a:pPr lvl="0">
              <a:buSzPct val="45000"/>
            </a:pPr>
            <a:r>
              <a:rPr lang="en-US" dirty="0" smtClean="0"/>
              <a:t>&gt;&gt; </a:t>
            </a:r>
            <a:r>
              <a:rPr lang="en-US" dirty="0" err="1" smtClean="0"/>
              <a:t>rqt_graph</a:t>
            </a:r>
            <a:endParaRPr lang="en-US" dirty="0"/>
          </a:p>
          <a:p>
            <a:pPr lvl="0">
              <a:buSzPct val="45000"/>
            </a:pPr>
            <a:r>
              <a:rPr lang="en-US" dirty="0"/>
              <a:t>In a new terminal,</a:t>
            </a:r>
          </a:p>
          <a:p>
            <a:pPr lvl="0">
              <a:buSzPct val="45000"/>
            </a:pPr>
            <a:r>
              <a:rPr lang="en-US" dirty="0" smtClean="0"/>
              <a:t>&gt;&gt; </a:t>
            </a:r>
            <a:r>
              <a:rPr lang="en-US" dirty="0" err="1" smtClean="0"/>
              <a:t>rosnode</a:t>
            </a:r>
            <a:r>
              <a:rPr lang="en-US" dirty="0" smtClean="0"/>
              <a:t> </a:t>
            </a:r>
            <a:r>
              <a:rPr lang="en-US" dirty="0"/>
              <a:t>list – to visualize available nodes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 CTRL + C</a:t>
            </a:r>
          </a:p>
          <a:p>
            <a:pPr lvl="0">
              <a:buSzPct val="45000"/>
            </a:pPr>
            <a:r>
              <a:rPr lang="en-US" dirty="0" smtClean="0"/>
              <a:t>&gt;&gt; </a:t>
            </a:r>
            <a:r>
              <a:rPr lang="en-US" dirty="0" err="1" smtClean="0"/>
              <a:t>rostopic</a:t>
            </a:r>
            <a:r>
              <a:rPr lang="en-US" dirty="0" smtClean="0"/>
              <a:t> </a:t>
            </a:r>
            <a:r>
              <a:rPr lang="en-US" dirty="0"/>
              <a:t>list – to visualize </a:t>
            </a:r>
            <a:r>
              <a:rPr lang="en-US" dirty="0" smtClean="0"/>
              <a:t>available </a:t>
            </a:r>
            <a:r>
              <a:rPr lang="en-US" dirty="0"/>
              <a:t>topic</a:t>
            </a:r>
          </a:p>
          <a:p>
            <a:pPr lvl="0">
              <a:buSzPct val="45000"/>
            </a:pPr>
            <a:r>
              <a:rPr lang="en-US" dirty="0" smtClean="0"/>
              <a:t>In </a:t>
            </a:r>
            <a:r>
              <a:rPr lang="en-US" dirty="0"/>
              <a:t>a new terminal, </a:t>
            </a:r>
            <a:endParaRPr lang="en-US" dirty="0" smtClean="0"/>
          </a:p>
          <a:p>
            <a:pPr lvl="0">
              <a:buSzPct val="45000"/>
            </a:pPr>
            <a:r>
              <a:rPr lang="en-US" dirty="0" smtClean="0"/>
              <a:t>&gt;&gt; </a:t>
            </a:r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/>
              <a:t>turtlesim</a:t>
            </a:r>
            <a:r>
              <a:rPr lang="en-US" dirty="0"/>
              <a:t> </a:t>
            </a:r>
            <a:r>
              <a:rPr lang="en-US" dirty="0" err="1"/>
              <a:t>turtle_teleop_key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206240" y="301320"/>
            <a:ext cx="5527080" cy="3108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8596" y="125195"/>
            <a:ext cx="9071640" cy="1262160"/>
          </a:xfrm>
        </p:spPr>
        <p:txBody>
          <a:bodyPr/>
          <a:lstStyle/>
          <a:p>
            <a:pPr lvl="0"/>
            <a:r>
              <a:rPr lang="en-US" dirty="0"/>
              <a:t>LDS(Laser Distance Sensor)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457450" y="4405784"/>
            <a:ext cx="3661469" cy="30008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/>
          <p:nvPr/>
        </p:nvSpPr>
        <p:spPr>
          <a:xfrm rot="21504000" flipV="1">
            <a:off x="2841579" y="4632367"/>
            <a:ext cx="3064320" cy="2731680"/>
          </a:xfrm>
          <a:custGeom>
            <a:avLst>
              <a:gd name="f0" fmla="val 10800000"/>
              <a:gd name="f1" fmla="val 8820000"/>
              <a:gd name="f2" fmla="val 9943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798" y="5669279"/>
            <a:ext cx="3037492" cy="394869"/>
          </a:xfrm>
          <a:prstGeom prst="rect">
            <a:avLst/>
          </a:prstGeom>
          <a:noFill/>
          <a:ln w="38160">
            <a:solidFill>
              <a:srgbClr val="FF3333"/>
            </a:solidFill>
            <a:prstDash val="solid"/>
          </a:ln>
        </p:spPr>
        <p:txBody>
          <a:bodyPr vert="horz" wrap="square" lIns="109080" tIns="64080" rIns="109080" bIns="6408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Data is read in these direction</a:t>
            </a:r>
          </a:p>
        </p:txBody>
      </p:sp>
      <p:pic>
        <p:nvPicPr>
          <p:cNvPr id="2050" name="Picture 2" descr="Image result for 360 Laser Distance Sensor LDS-0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15" y="1865130"/>
            <a:ext cx="61912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US" dirty="0"/>
              <a:t>360 Laser Distance Sensor LDS-01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09" y="425581"/>
            <a:ext cx="9164006" cy="1155188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/>
              <a:t>Computer </a:t>
            </a:r>
            <a:r>
              <a:rPr lang="en-US" sz="4000" dirty="0" smtClean="0"/>
              <a:t>vision in </a:t>
            </a:r>
            <a:r>
              <a:rPr lang="en-US" dirty="0" smtClean="0"/>
              <a:t>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72" y="2386703"/>
            <a:ext cx="4231878" cy="4717414"/>
          </a:xfrm>
        </p:spPr>
        <p:txBody>
          <a:bodyPr/>
          <a:lstStyle/>
          <a:p>
            <a:r>
              <a:rPr lang="en-US" dirty="0"/>
              <a:t>Standardized package manager</a:t>
            </a:r>
          </a:p>
          <a:p>
            <a:r>
              <a:rPr lang="en-US" dirty="0"/>
              <a:t>Runs on Ubuntu</a:t>
            </a:r>
          </a:p>
          <a:p>
            <a:r>
              <a:rPr lang="en-US" dirty="0"/>
              <a:t>Standardizes message-protocols for:</a:t>
            </a:r>
          </a:p>
          <a:p>
            <a:pPr lvl="1"/>
            <a:r>
              <a:rPr lang="en-US" sz="1960" dirty="0"/>
              <a:t>Pose estimation</a:t>
            </a:r>
          </a:p>
          <a:p>
            <a:pPr lvl="1"/>
            <a:r>
              <a:rPr lang="en-US" sz="1960" dirty="0"/>
              <a:t>Localization</a:t>
            </a:r>
          </a:p>
          <a:p>
            <a:pPr lvl="1"/>
            <a:r>
              <a:rPr lang="en-US" sz="1960" dirty="0"/>
              <a:t>Navigation</a:t>
            </a:r>
          </a:p>
          <a:p>
            <a:pPr lvl="1"/>
            <a:r>
              <a:rPr lang="en-US" sz="1960" b="1" dirty="0"/>
              <a:t>Computer vision</a:t>
            </a:r>
          </a:p>
          <a:p>
            <a:r>
              <a:rPr lang="en-US" dirty="0"/>
              <a:t>Incorporates the latest contributions from academia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30" y="2195024"/>
            <a:ext cx="4972978" cy="372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09930" y="5902521"/>
            <a:ext cx="4972978" cy="814283"/>
          </a:xfrm>
          <a:prstGeom prst="rect">
            <a:avLst/>
          </a:prstGeom>
          <a:noFill/>
        </p:spPr>
        <p:txBody>
          <a:bodyPr wrap="square" lIns="100796" tIns="50398" rIns="100796" bIns="50398" rtlCol="0" anchor="ctr">
            <a:spAutoFit/>
          </a:bodyPr>
          <a:lstStyle/>
          <a:p>
            <a:pPr defTabSz="1007961">
              <a:lnSpc>
                <a:spcPct val="90000"/>
              </a:lnSpc>
            </a:pPr>
            <a:r>
              <a:rPr lang="en-US" sz="1715" dirty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Andrew Symington, UCL</a:t>
            </a:r>
            <a:br>
              <a:rPr lang="en-US" sz="1715" dirty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15" dirty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Gazebo and </a:t>
            </a:r>
            <a:r>
              <a:rPr lang="en-US" sz="1715" dirty="0" err="1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rviz</a:t>
            </a:r>
            <a:r>
              <a:rPr lang="en-US" sz="1715" dirty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several </a:t>
            </a:r>
            <a:r>
              <a:rPr lang="en-US" sz="1715" dirty="0" err="1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quadrotors</a:t>
            </a:r>
            <a:r>
              <a:rPr lang="en-US" sz="1715" dirty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715" dirty="0" err="1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ROSCon</a:t>
            </a:r>
            <a:r>
              <a:rPr lang="en-US" sz="1715" dirty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2014</a:t>
            </a:r>
          </a:p>
        </p:txBody>
      </p:sp>
      <p:sp>
        <p:nvSpPr>
          <p:cNvPr id="6" name="Rectangle 5"/>
          <p:cNvSpPr/>
          <p:nvPr/>
        </p:nvSpPr>
        <p:spPr>
          <a:xfrm>
            <a:off x="7783830" y="7372350"/>
            <a:ext cx="2099078" cy="187325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/>
          <p:cNvSpPr/>
          <p:nvPr/>
        </p:nvSpPr>
        <p:spPr>
          <a:xfrm>
            <a:off x="7783830" y="7349490"/>
            <a:ext cx="2099078" cy="210185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341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End of DAY 2</a:t>
            </a:r>
            <a:endParaRPr lang="en-M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See you tomorrow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924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/>
              <a:t>Make sure the active window is the “rosrun turtlesim turtle_teleop_key”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Use arrow keys to move the turtle.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Node is like a function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Topic is the tunnel for data transmission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The relationship between Node and other node are connected with topic, and is unlimited</a:t>
            </a:r>
          </a:p>
          <a:p>
            <a:pPr lvl="0">
              <a:buSzPct val="45000"/>
            </a:pPr>
            <a:endParaRPr lang="en-US" b="1" dirty="0" smtClean="0"/>
          </a:p>
          <a:p>
            <a:pPr lvl="0" algn="ctr">
              <a:buSzPct val="45000"/>
            </a:pPr>
            <a:r>
              <a:rPr lang="en-US" b="1" dirty="0" smtClean="0"/>
              <a:t>IMPORTANT </a:t>
            </a:r>
            <a:r>
              <a:rPr lang="en-US" b="1" dirty="0"/>
              <a:t>– if there is no node, no topic can be transfer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39960" y="1226880"/>
            <a:ext cx="10079640" cy="514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796429"/>
            <a:ext cx="10351868" cy="672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Freeform 2"/>
          <p:cNvSpPr/>
          <p:nvPr/>
        </p:nvSpPr>
        <p:spPr>
          <a:xfrm>
            <a:off x="652462" y="1984348"/>
            <a:ext cx="5002103" cy="28588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76320">
            <a:solidFill>
              <a:srgbClr val="FF000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554834" y="4500741"/>
            <a:ext cx="5002103" cy="28588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76320">
            <a:solidFill>
              <a:srgbClr val="FF000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554834" y="5215445"/>
            <a:ext cx="5002103" cy="28588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76320">
            <a:solidFill>
              <a:srgbClr val="FF000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3902" y="63065"/>
            <a:ext cx="9071640" cy="9048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MY" dirty="0" smtClean="0">
                <a:solidFill>
                  <a:sysClr val="windowText" lastClr="000000"/>
                </a:solidFill>
              </a:rPr>
              <a:t>Publish and Subscribe</a:t>
            </a:r>
            <a:endParaRPr lang="en-MY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Two Ways to </a:t>
            </a:r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US" dirty="0" smtClean="0"/>
              <a:t>1. Use </a:t>
            </a:r>
            <a:r>
              <a:rPr lang="en-US" dirty="0"/>
              <a:t>command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3200" dirty="0" err="1"/>
              <a:t>rostopic</a:t>
            </a:r>
            <a:r>
              <a:rPr lang="en-US" sz="3200" dirty="0"/>
              <a:t> pub /</a:t>
            </a:r>
            <a:r>
              <a:rPr lang="en-US" sz="3200" dirty="0" err="1"/>
              <a:t>topic_name</a:t>
            </a:r>
            <a:endParaRPr lang="en-US" sz="3200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</a:pPr>
            <a:r>
              <a:rPr lang="en-US" dirty="0" smtClean="0"/>
              <a:t>2. Use </a:t>
            </a:r>
            <a:r>
              <a:rPr lang="en-US" dirty="0"/>
              <a:t>coding in python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1_Title &amp; Bullet ">
  <a:themeElements>
    <a:clrScheme name="NVIDIA + Cal Poly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08552B"/>
      </a:accent2>
      <a:accent3>
        <a:srgbClr val="007A43"/>
      </a:accent3>
      <a:accent4>
        <a:srgbClr val="006A9A"/>
      </a:accent4>
      <a:accent5>
        <a:srgbClr val="FA6300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875</Words>
  <Application>Microsoft Office PowerPoint</Application>
  <PresentationFormat>Custom</PresentationFormat>
  <Paragraphs>211</Paragraphs>
  <Slides>42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58" baseType="lpstr">
      <vt:lpstr>MS PGothic</vt:lpstr>
      <vt:lpstr>Arial</vt:lpstr>
      <vt:lpstr>Calibri</vt:lpstr>
      <vt:lpstr>Calibri Light</vt:lpstr>
      <vt:lpstr>DejaVu Sans</vt:lpstr>
      <vt:lpstr>FreeSans</vt:lpstr>
      <vt:lpstr>Liberation Sans</vt:lpstr>
      <vt:lpstr>Liberation Serif</vt:lpstr>
      <vt:lpstr>Noto Sans CJK SC Regular</vt:lpstr>
      <vt:lpstr>StarSymbol</vt:lpstr>
      <vt:lpstr>Trebuchet MS</vt:lpstr>
      <vt:lpstr>Wingdings</vt:lpstr>
      <vt:lpstr>Default</vt:lpstr>
      <vt:lpstr>Retrospect</vt:lpstr>
      <vt:lpstr>1_Retrospect</vt:lpstr>
      <vt:lpstr>1_Title &amp; Bullet </vt:lpstr>
      <vt:lpstr>ROS topic, Node and Messages</vt:lpstr>
      <vt:lpstr>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Ways to Publish</vt:lpstr>
      <vt:lpstr>Task</vt:lpstr>
      <vt:lpstr>ROS topic, Node and Messages</vt:lpstr>
      <vt:lpstr>Publish</vt:lpstr>
      <vt:lpstr>PowerPoint Presentation</vt:lpstr>
      <vt:lpstr>PowerPoint Presentation</vt:lpstr>
      <vt:lpstr>Twist Message Type</vt:lpstr>
      <vt:lpstr>Twist Message Type</vt:lpstr>
      <vt:lpstr>Testing Twist in turtlesim</vt:lpstr>
      <vt:lpstr>PowerPoint Presentation</vt:lpstr>
      <vt:lpstr>Turtlebot3 Navigation</vt:lpstr>
      <vt:lpstr>Turtlebot3 Navigation Publish</vt:lpstr>
      <vt:lpstr>PowerPoint Presentation</vt:lpstr>
      <vt:lpstr>Use Time and Duration in ROS</vt:lpstr>
      <vt:lpstr>Time and Duration arithmetic</vt:lpstr>
      <vt:lpstr>Recall</vt:lpstr>
      <vt:lpstr>Timer</vt:lpstr>
      <vt:lpstr>Example Usage</vt:lpstr>
      <vt:lpstr>Task</vt:lpstr>
      <vt:lpstr>PowerPoint Presentation</vt:lpstr>
      <vt:lpstr>Subscribe</vt:lpstr>
      <vt:lpstr>Subscribe</vt:lpstr>
      <vt:lpstr>Example</vt:lpstr>
      <vt:lpstr>Usage</vt:lpstr>
      <vt:lpstr>PowerPoint Presentation</vt:lpstr>
      <vt:lpstr>Task</vt:lpstr>
      <vt:lpstr>Camera and Sensor Implementation</vt:lpstr>
      <vt:lpstr>Sensors</vt:lpstr>
      <vt:lpstr>Task</vt:lpstr>
      <vt:lpstr>LDR Test</vt:lpstr>
      <vt:lpstr>PowerPoint Presentation</vt:lpstr>
      <vt:lpstr>LDS(Laser Distance Sensor)</vt:lpstr>
      <vt:lpstr> Computer vision in ROS</vt:lpstr>
      <vt:lpstr>End of DAY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Node, Topic &amp;</dc:title>
  <dc:creator>Zool Ismail</dc:creator>
  <cp:lastModifiedBy>Zool Ismail</cp:lastModifiedBy>
  <cp:revision>42</cp:revision>
  <dcterms:created xsi:type="dcterms:W3CDTF">2019-07-12T01:25:47Z</dcterms:created>
  <dcterms:modified xsi:type="dcterms:W3CDTF">2019-07-18T13:20:16Z</dcterms:modified>
</cp:coreProperties>
</file>