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AF6-625C-41AF-9128-F72D63EE832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4661-F92E-4020-A0F1-01019459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661-F92E-4020-A0F1-01019459B1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5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661-F92E-4020-A0F1-01019459B1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661-F92E-4020-A0F1-01019459B1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661-F92E-4020-A0F1-01019459B1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6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8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AD8F-5692-43A0-8F8E-82EF15938F7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>
                <a:latin typeface="+mn-ea"/>
                <a:ea typeface="+mn-ea"/>
              </a:rPr>
              <a:t>3D</a:t>
            </a:r>
            <a:r>
              <a:rPr lang="zh-CN" altLang="en-US" sz="5400" dirty="0">
                <a:latin typeface="+mn-ea"/>
                <a:ea typeface="+mn-ea"/>
              </a:rPr>
              <a:t>弹</a:t>
            </a:r>
            <a:r>
              <a:rPr lang="zh-CN" altLang="en-US" sz="5400" dirty="0" smtClean="0">
                <a:latin typeface="+mn-ea"/>
                <a:ea typeface="+mn-ea"/>
              </a:rPr>
              <a:t>幕游戏开发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en-US" altLang="zh-CN" sz="3600" dirty="0" smtClean="0">
                <a:latin typeface="+mn-ea"/>
                <a:ea typeface="+mn-ea"/>
              </a:rPr>
              <a:t>——</a:t>
            </a:r>
            <a:r>
              <a:rPr lang="zh-CN" altLang="en-US" sz="3600" dirty="0" smtClean="0">
                <a:latin typeface="+mn-ea"/>
                <a:ea typeface="+mn-ea"/>
              </a:rPr>
              <a:t>项目计划报告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56076"/>
            <a:ext cx="6858000" cy="1101724"/>
          </a:xfrm>
        </p:spPr>
        <p:txBody>
          <a:bodyPr/>
          <a:lstStyle/>
          <a:p>
            <a:r>
              <a:rPr lang="zh-CN" altLang="en-US" dirty="0" smtClean="0"/>
              <a:t>报告人：刘敏杰</a:t>
            </a:r>
            <a:r>
              <a:rPr lang="en-US" altLang="zh-CN" dirty="0" smtClean="0"/>
              <a:t>	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SA19225041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6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7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30061"/>
            <a:ext cx="858924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1.4 </a:t>
            </a:r>
            <a:r>
              <a:rPr lang="zh-CN" altLang="zh-CN" b="1" dirty="0" smtClean="0"/>
              <a:t>功能点估计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未</a:t>
            </a:r>
            <a:r>
              <a:rPr lang="zh-CN" altLang="zh-CN" dirty="0"/>
              <a:t>调整的功能点数量合计：</a:t>
            </a:r>
            <a:r>
              <a:rPr lang="en-US" altLang="zh-CN" dirty="0"/>
              <a:t>62 </a:t>
            </a:r>
            <a:r>
              <a:rPr lang="zh-CN" altLang="zh-CN" dirty="0"/>
              <a:t>个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调整</a:t>
            </a:r>
            <a:r>
              <a:rPr lang="zh-CN" altLang="zh-CN" dirty="0"/>
              <a:t>因子：</a:t>
            </a:r>
            <a:r>
              <a:rPr lang="en-US" altLang="zh-CN" dirty="0"/>
              <a:t>7 * 0.01 + 0.65 = 0.72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调整</a:t>
            </a:r>
            <a:r>
              <a:rPr lang="zh-CN" altLang="zh-CN" dirty="0"/>
              <a:t>后的功能点数量为：</a:t>
            </a:r>
            <a:r>
              <a:rPr lang="en-US" altLang="zh-CN" dirty="0"/>
              <a:t>62 * 0.72 = 44.63 </a:t>
            </a:r>
            <a:r>
              <a:rPr lang="zh-CN" altLang="zh-CN" dirty="0" smtClean="0"/>
              <a:t>个</a:t>
            </a:r>
            <a:endParaRPr lang="zh-CN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6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4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762" y="2474342"/>
            <a:ext cx="4742111" cy="1325563"/>
          </a:xfrm>
        </p:spPr>
        <p:txBody>
          <a:bodyPr/>
          <a:lstStyle/>
          <a:p>
            <a:pPr lvl="0"/>
            <a:r>
              <a:rPr lang="en-US" altLang="zh-CN" b="1" dirty="0" smtClean="0"/>
              <a:t>2. </a:t>
            </a:r>
            <a:r>
              <a:rPr lang="zh-CN" altLang="zh-CN" b="1" dirty="0" smtClean="0"/>
              <a:t>项目</a:t>
            </a:r>
            <a:r>
              <a:rPr lang="zh-CN" altLang="zh-CN" b="1" dirty="0"/>
              <a:t>进度安排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0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115" y="431899"/>
            <a:ext cx="7886700" cy="511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2.1 </a:t>
            </a:r>
            <a:r>
              <a:rPr lang="zh-CN" altLang="zh-CN" dirty="0" smtClean="0"/>
              <a:t>项目</a:t>
            </a:r>
            <a:r>
              <a:rPr lang="zh-CN" altLang="zh-CN" dirty="0"/>
              <a:t>任务分解、进度安排、甘特图及里程碑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" y="1261876"/>
            <a:ext cx="8872871" cy="46731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8145" y="618038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图中</a:t>
            </a:r>
            <a:r>
              <a:rPr lang="zh-CN" altLang="en-US" dirty="0" smtClean="0"/>
              <a:t>右侧红色部分为关键路径。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778" y="800388"/>
            <a:ext cx="7886700" cy="7882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2.2 </a:t>
            </a:r>
            <a:r>
              <a:rPr lang="zh-CN" altLang="en-US" b="1" dirty="0" smtClean="0"/>
              <a:t>活动图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61" y="9239"/>
            <a:ext cx="4242062" cy="6858000"/>
          </a:xfrm>
          <a:prstGeom prst="rect">
            <a:avLst/>
          </a:prstGeom>
        </p:spPr>
      </p:pic>
      <p:pic>
        <p:nvPicPr>
          <p:cNvPr id="6" name="Picture 4" descr="title_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0" y="9239"/>
            <a:ext cx="402855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1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762" y="2474342"/>
            <a:ext cx="4742111" cy="1325563"/>
          </a:xfrm>
        </p:spPr>
        <p:txBody>
          <a:bodyPr/>
          <a:lstStyle/>
          <a:p>
            <a:pPr lvl="0"/>
            <a:r>
              <a:rPr lang="en-US" altLang="zh-CN" b="1" dirty="0" smtClean="0"/>
              <a:t>3. </a:t>
            </a:r>
            <a:r>
              <a:rPr lang="zh-CN" altLang="zh-CN" b="1" dirty="0" smtClean="0"/>
              <a:t>软件质量</a:t>
            </a:r>
            <a:r>
              <a:rPr lang="zh-CN" altLang="zh-CN" b="1" dirty="0"/>
              <a:t>管理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00728"/>
            <a:ext cx="7886700" cy="483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3.1 </a:t>
            </a:r>
            <a:r>
              <a:rPr lang="zh-CN" altLang="zh-CN" b="1" dirty="0" smtClean="0"/>
              <a:t>质量控制</a:t>
            </a:r>
            <a:endParaRPr lang="zh-CN" altLang="zh-CN" dirty="0"/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900" dirty="0"/>
              <a:t>1</a:t>
            </a:r>
            <a:r>
              <a:rPr lang="en-US" altLang="zh-CN" sz="1900" dirty="0" smtClean="0"/>
              <a:t>. </a:t>
            </a:r>
            <a:r>
              <a:rPr lang="zh-CN" altLang="zh-CN" sz="1900" dirty="0" smtClean="0"/>
              <a:t>在</a:t>
            </a:r>
            <a:r>
              <a:rPr lang="zh-CN" altLang="zh-CN" sz="1900" dirty="0"/>
              <a:t>软件开发的每个阶段结束后，都组织评审：同伴互评、报告、老师评审。</a:t>
            </a:r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900" dirty="0"/>
              <a:t>2</a:t>
            </a:r>
            <a:r>
              <a:rPr lang="en-US" altLang="zh-CN" sz="1900" dirty="0" smtClean="0"/>
              <a:t>.</a:t>
            </a:r>
            <a:r>
              <a:rPr lang="zh-CN" altLang="zh-CN" sz="1900" dirty="0" smtClean="0"/>
              <a:t> </a:t>
            </a:r>
            <a:r>
              <a:rPr lang="en-US" altLang="zh-CN" sz="1900" dirty="0" smtClean="0"/>
              <a:t> </a:t>
            </a:r>
            <a:r>
              <a:rPr lang="zh-CN" altLang="zh-CN" sz="1900" dirty="0" smtClean="0"/>
              <a:t>对</a:t>
            </a:r>
            <a:r>
              <a:rPr lang="zh-CN" altLang="zh-CN" sz="1900" dirty="0"/>
              <a:t>软件进行单元测试、集成测试、环境测试等，以发现其中问题。</a:t>
            </a:r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900" dirty="0" smtClean="0"/>
              <a:t>3. </a:t>
            </a:r>
            <a:r>
              <a:rPr lang="zh-CN" altLang="zh-CN" sz="1900" dirty="0" smtClean="0"/>
              <a:t>软件质量</a:t>
            </a:r>
            <a:r>
              <a:rPr lang="zh-CN" altLang="zh-CN" sz="1900" dirty="0"/>
              <a:t>评价：</a:t>
            </a:r>
          </a:p>
          <a:p>
            <a:pPr marL="1440000" indent="0">
              <a:lnSpc>
                <a:spcPct val="100000"/>
              </a:lnSpc>
              <a:buNone/>
            </a:pPr>
            <a:r>
              <a:rPr lang="zh-CN" altLang="zh-CN" sz="1900" dirty="0" smtClean="0"/>
              <a:t>软件</a:t>
            </a:r>
            <a:r>
              <a:rPr lang="zh-CN" altLang="zh-CN" sz="1900" dirty="0"/>
              <a:t>功能：游戏逻辑的实现能够符合需求，画面可以正确渲染，音效正常播放，可以正常接受鼠标和键盘的输入，游戏界面可以正常切换，游戏阶段可以顺利进行，可以进行正确的碰撞检测。当出现不满足需求的情况时，及时修改设计，进行正确的实现。</a:t>
            </a:r>
          </a:p>
          <a:p>
            <a:pPr marL="1440000" indent="0">
              <a:lnSpc>
                <a:spcPct val="100000"/>
              </a:lnSpc>
              <a:buNone/>
            </a:pPr>
            <a:r>
              <a:rPr lang="zh-CN" altLang="zh-CN" sz="1900" dirty="0" smtClean="0"/>
              <a:t>软件性能</a:t>
            </a:r>
            <a:r>
              <a:rPr lang="zh-CN" altLang="zh-CN" sz="1900" dirty="0"/>
              <a:t>：游戏帧数不低于</a:t>
            </a:r>
            <a:r>
              <a:rPr lang="en-US" altLang="zh-CN" sz="1900" dirty="0"/>
              <a:t>24fps</a:t>
            </a:r>
            <a:r>
              <a:rPr lang="zh-CN" altLang="zh-CN" sz="1900" dirty="0"/>
              <a:t>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4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5557"/>
            <a:ext cx="78867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3.2 </a:t>
            </a:r>
            <a:r>
              <a:rPr lang="zh-CN" altLang="zh-CN" b="1" dirty="0" smtClean="0"/>
              <a:t>质量保证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zh-CN" dirty="0"/>
              <a:t>为保证项目按计划进行，当某个活动延期超过其原本预计工期的</a:t>
            </a:r>
            <a:r>
              <a:rPr lang="en-US" altLang="zh-CN" dirty="0"/>
              <a:t>30%</a:t>
            </a:r>
            <a:r>
              <a:rPr lang="zh-CN" altLang="zh-CN" dirty="0"/>
              <a:t>，应加大人力投入，使之尽快完成。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zh-CN" dirty="0"/>
              <a:t>在软件开发的每个阶段结束后，都要组织评审。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zh-CN" dirty="0"/>
              <a:t>将项目托管到</a:t>
            </a:r>
            <a:r>
              <a:rPr lang="en-US" altLang="zh-CN" dirty="0" err="1"/>
              <a:t>Github</a:t>
            </a:r>
            <a:r>
              <a:rPr lang="zh-CN" altLang="zh-CN" dirty="0"/>
              <a:t>上，进行版本控制。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3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762" y="2474342"/>
            <a:ext cx="4742111" cy="1325563"/>
          </a:xfrm>
        </p:spPr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zh-CN" b="1" dirty="0" smtClean="0"/>
              <a:t>软件配置管理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446934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4.1 </a:t>
            </a:r>
            <a:r>
              <a:rPr lang="zh-CN" altLang="zh-CN" b="1" dirty="0" smtClean="0"/>
              <a:t>软件</a:t>
            </a:r>
            <a:r>
              <a:rPr lang="zh-CN" altLang="zh-CN" b="1" dirty="0"/>
              <a:t>配置项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开发平台：</a:t>
            </a:r>
            <a:r>
              <a:rPr lang="en-US" altLang="zh-CN" dirty="0"/>
              <a:t>Windows 10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开发工具：</a:t>
            </a:r>
            <a:r>
              <a:rPr lang="en-US" altLang="zh-CN" dirty="0"/>
              <a:t>Visual studio 2019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编程语言：</a:t>
            </a:r>
            <a:r>
              <a:rPr lang="en-US" altLang="zh-CN" dirty="0"/>
              <a:t>C++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版本控制工具：</a:t>
            </a:r>
            <a:r>
              <a:rPr lang="en-US" altLang="zh-CN" dirty="0" err="1"/>
              <a:t>Git</a:t>
            </a:r>
            <a:r>
              <a:rPr lang="en-US" altLang="zh-CN" dirty="0"/>
              <a:t> 2.23.0</a:t>
            </a:r>
            <a:r>
              <a:rPr lang="zh-CN" altLang="zh-CN" dirty="0"/>
              <a:t>、</a:t>
            </a:r>
            <a:r>
              <a:rPr lang="en-US" altLang="zh-CN" dirty="0"/>
              <a:t>GitHub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4.2 </a:t>
            </a:r>
            <a:r>
              <a:rPr lang="zh-CN" altLang="zh-CN" b="1" dirty="0" smtClean="0"/>
              <a:t>软件</a:t>
            </a:r>
            <a:r>
              <a:rPr lang="zh-CN" altLang="zh-CN" b="1" dirty="0"/>
              <a:t>配置空间管理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https://github.com/innorLMJ/3Dtouhou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2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9490" y="2474342"/>
            <a:ext cx="4742111" cy="1325563"/>
          </a:xfrm>
        </p:spPr>
        <p:txBody>
          <a:bodyPr/>
          <a:lstStyle/>
          <a:p>
            <a:pPr lvl="0"/>
            <a:r>
              <a:rPr lang="en-US" altLang="zh-CN" b="1" dirty="0" smtClean="0"/>
              <a:t>5. </a:t>
            </a:r>
            <a:r>
              <a:rPr lang="zh-CN" altLang="zh-CN" b="1" dirty="0" smtClean="0"/>
              <a:t>风险管理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0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8394" y="1908345"/>
            <a:ext cx="6198870" cy="35170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项目范围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进度安排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质量保证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配置管理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风险</a:t>
            </a:r>
            <a:r>
              <a:rPr lang="zh-CN" altLang="en-US" dirty="0"/>
              <a:t>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7304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标识</a:t>
            </a:r>
            <a:r>
              <a:rPr lang="zh-CN" altLang="zh-CN" b="1" dirty="0"/>
              <a:t>风险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9330"/>
              </p:ext>
            </p:extLst>
          </p:nvPr>
        </p:nvGraphicFramePr>
        <p:xfrm>
          <a:off x="940492" y="2081054"/>
          <a:ext cx="7178271" cy="39600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5638092">
                  <a:extLst>
                    <a:ext uri="{9D8B030D-6E8A-4147-A177-3AD203B41FA5}">
                      <a16:colId xmlns:a16="http://schemas.microsoft.com/office/drawing/2014/main" val="3357602662"/>
                    </a:ext>
                  </a:extLst>
                </a:gridCol>
                <a:gridCol w="1540179">
                  <a:extLst>
                    <a:ext uri="{9D8B030D-6E8A-4147-A177-3AD203B41FA5}">
                      <a16:colId xmlns:a16="http://schemas.microsoft.com/office/drawing/2014/main" val="1080002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问题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风险程度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402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开发人员的水平如何？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454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effectLst/>
                        </a:rPr>
                        <a:t>开发人员在技术上是否有相关经验？</a:t>
                      </a:r>
                      <a:endParaRPr lang="zh-CN" sz="18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8731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开发人员是否有足够的时间投入软件开发工作？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842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effectLst/>
                        </a:rPr>
                        <a:t>进度安排是否过于紧张，有合理的缓冲时间吗？</a:t>
                      </a:r>
                      <a:endParaRPr lang="zh-CN" sz="18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0684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effectLst/>
                        </a:rPr>
                        <a:t>游戏界面能否正常切换？</a:t>
                      </a:r>
                      <a:endParaRPr lang="zh-CN" sz="18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28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effectLst/>
                        </a:rPr>
                        <a:t>游戏中的音效是否能正常工作？</a:t>
                      </a:r>
                      <a:endParaRPr lang="zh-CN" sz="18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945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effectLst/>
                        </a:rPr>
                        <a:t>游戏中的模型是否支持角色动画？</a:t>
                      </a:r>
                      <a:endParaRPr lang="zh-CN" sz="18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3198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短时间生成大量弹幕时，是否会导致卡顿？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8168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同一画面中有大量元素需要渲染时，是否会导致卡顿？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82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当存在大量弹幕时，碰撞检测可能需要较大运算量？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95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54571"/>
            <a:ext cx="7886700" cy="175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预测风险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综合</a:t>
            </a:r>
            <a:r>
              <a:rPr lang="zh-CN" altLang="zh-CN" sz="1800" dirty="0" smtClean="0"/>
              <a:t>考虑</a:t>
            </a:r>
            <a:r>
              <a:rPr lang="zh-CN" altLang="zh-CN" sz="1800" dirty="0"/>
              <a:t>风险发生的概率和风险所产生的影响，对风险表进行如下排序：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43484"/>
              </p:ext>
            </p:extLst>
          </p:nvPr>
        </p:nvGraphicFramePr>
        <p:xfrm>
          <a:off x="611186" y="2308149"/>
          <a:ext cx="8357322" cy="389058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420441">
                  <a:extLst>
                    <a:ext uri="{9D8B030D-6E8A-4147-A177-3AD203B41FA5}">
                      <a16:colId xmlns:a16="http://schemas.microsoft.com/office/drawing/2014/main" val="3236152606"/>
                    </a:ext>
                  </a:extLst>
                </a:gridCol>
                <a:gridCol w="1020664">
                  <a:extLst>
                    <a:ext uri="{9D8B030D-6E8A-4147-A177-3AD203B41FA5}">
                      <a16:colId xmlns:a16="http://schemas.microsoft.com/office/drawing/2014/main" val="3016502925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3657272427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95292090"/>
                    </a:ext>
                  </a:extLst>
                </a:gridCol>
              </a:tblGrid>
              <a:tr h="4627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风险种类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发生的概率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产生的影响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956115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开发人员水平低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技术风险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代码写的差，影响程序性能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229018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开发人员没有经验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技术风险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开发速度慢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348996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渲染大量对象时性能降低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技术风险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游戏无法正常运行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360599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大量弹幕的碰撞检测需要较大运算量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技术风险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70%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游戏无法正常运行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010792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短时间创建大量对象时性能降低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技术风险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70%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游戏体验大幅降低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383251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项目进度低于预期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影响后续活动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65515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游戏界面无法切换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技术风险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项目完成度降低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341602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不能正常播放音效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技术风险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游戏体验降低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28419"/>
                  </a:ext>
                </a:extLst>
              </a:tr>
              <a:tr h="380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角色模型不支持动画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技术风险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游戏体验降低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40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96" y="1299153"/>
            <a:ext cx="7886700" cy="5521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3. </a:t>
            </a:r>
            <a:r>
              <a:rPr lang="zh-CN" altLang="zh-CN" sz="2000" b="1" dirty="0"/>
              <a:t>解决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或避免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风险的</a:t>
            </a:r>
            <a:r>
              <a:rPr lang="zh-CN" altLang="zh-CN" sz="2000" b="1" dirty="0" smtClean="0"/>
              <a:t>方法</a:t>
            </a:r>
            <a:endParaRPr lang="en-US" altLang="zh-CN" sz="2000" b="1" dirty="0" smtClean="0"/>
          </a:p>
          <a:p>
            <a:pPr marL="0" indent="0">
              <a:lnSpc>
                <a:spcPts val="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 smtClean="0"/>
              <a:t>风险</a:t>
            </a:r>
            <a:r>
              <a:rPr lang="zh-CN" altLang="zh-CN" sz="1600" dirty="0"/>
              <a:t>一：开发人员水平低、没有相关经验。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多花时间学习相关内容，包括学习项目用到的相关库的使用，参考其他游戏项目的实现，阅读相关教程资料等。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风险二：同时渲染大量对象时引起的画面卡顿。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优化对象数据结构，采用更好的算法；减少对象数目；对渲染元素进行硬编码，减少运算量。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风险三：当存在大量弹幕时，碰撞检测可能需要较大运算量？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改进算法，如采用八叉树等其他方法来检测碰撞。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风险四：短时间内创建大量对象时引起画面卡顿。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dirty="0"/>
              <a:t>可以将部分对象在游戏开始前就创建，以减少游戏过程中对象的创建。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1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929842" y="1608571"/>
            <a:ext cx="6690158" cy="437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风险五：项目进度低于预期。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投入更多时间以推进项目进度；削减产品的功能。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风险六：游戏界面无法切换。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放弃界面的切换，只完成主游戏部分界面。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风险七：不能正常播放音效。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尝试使用其他的音频库；或者放弃音效部分。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风险八：角色模型不支持动画。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在项目提交时暂时先不完成该功能，后期更新维护时再添加该功能。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8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9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0431" y="2647661"/>
            <a:ext cx="4516005" cy="1961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报告结束</a:t>
            </a:r>
            <a:endParaRPr lang="en-US" altLang="zh-CN" sz="4800" dirty="0" smtClean="0"/>
          </a:p>
          <a:p>
            <a:pPr marL="0" indent="0" algn="ctr">
              <a:buNone/>
            </a:pPr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副标题 2"/>
          <p:cNvSpPr txBox="1">
            <a:spLocks/>
          </p:cNvSpPr>
          <p:nvPr/>
        </p:nvSpPr>
        <p:spPr>
          <a:xfrm>
            <a:off x="1937327" y="4608944"/>
            <a:ext cx="6858000" cy="110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报告人：刘敏杰</a:t>
            </a:r>
            <a:r>
              <a:rPr lang="en-US" altLang="zh-CN" dirty="0"/>
              <a:t>	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SA19225041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8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17" y="2705251"/>
            <a:ext cx="4973020" cy="1325563"/>
          </a:xfrm>
        </p:spPr>
        <p:txBody>
          <a:bodyPr/>
          <a:lstStyle/>
          <a:p>
            <a:r>
              <a:rPr lang="en-US" altLang="zh-CN" b="1" dirty="0" smtClean="0">
                <a:latin typeface="+mj-ea"/>
              </a:rPr>
              <a:t>1. </a:t>
            </a:r>
            <a:r>
              <a:rPr lang="zh-CN" altLang="en-US" b="1" dirty="0" smtClean="0">
                <a:latin typeface="+mj-ea"/>
              </a:rPr>
              <a:t>项目</a:t>
            </a:r>
            <a:r>
              <a:rPr lang="zh-CN" altLang="en-US" b="1" dirty="0">
                <a:latin typeface="+mj-ea"/>
              </a:rPr>
              <a:t>范围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7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391" y="1923161"/>
            <a:ext cx="7886700" cy="3672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1.1 </a:t>
            </a:r>
            <a:r>
              <a:rPr lang="zh-CN" altLang="zh-CN" b="1" dirty="0" smtClean="0"/>
              <a:t>产品</a:t>
            </a:r>
            <a:r>
              <a:rPr lang="zh-CN" altLang="zh-CN" b="1" dirty="0"/>
              <a:t>介绍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计划</a:t>
            </a:r>
            <a:r>
              <a:rPr lang="zh-CN" altLang="zh-CN" dirty="0"/>
              <a:t>开发一个</a:t>
            </a:r>
            <a:r>
              <a:rPr lang="en-US" altLang="zh-CN" dirty="0"/>
              <a:t>3D</a:t>
            </a:r>
            <a:r>
              <a:rPr lang="zh-CN" altLang="zh-CN" dirty="0"/>
              <a:t>弹幕躲避游戏，玩家操控角色移动，躲避敌方所发射的弹幕，当角色</a:t>
            </a:r>
            <a:r>
              <a:rPr lang="zh-CN" altLang="zh-CN" dirty="0" smtClean="0"/>
              <a:t>中弹</a:t>
            </a:r>
            <a:r>
              <a:rPr lang="zh-CN" altLang="en-US" dirty="0"/>
              <a:t>时</a:t>
            </a:r>
            <a:r>
              <a:rPr lang="zh-CN" altLang="zh-CN" dirty="0" smtClean="0"/>
              <a:t>，</a:t>
            </a:r>
            <a:r>
              <a:rPr lang="zh-CN" altLang="zh-CN" dirty="0"/>
              <a:t>游戏结束。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4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6441"/>
            <a:ext cx="8234934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1.2 </a:t>
            </a:r>
            <a:r>
              <a:rPr lang="zh-CN" altLang="zh-CN" b="1" dirty="0" smtClean="0"/>
              <a:t>产品</a:t>
            </a:r>
            <a:r>
              <a:rPr lang="zh-CN" altLang="zh-CN" b="1" dirty="0"/>
              <a:t>要实现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基本</a:t>
            </a:r>
            <a:r>
              <a:rPr lang="zh-CN" altLang="zh-CN" b="1" dirty="0" smtClean="0"/>
              <a:t>功能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zh-CN" dirty="0"/>
              <a:t>画面渲染：使用</a:t>
            </a:r>
            <a:r>
              <a:rPr lang="en-US" altLang="zh-CN" dirty="0"/>
              <a:t>OpenGL</a:t>
            </a:r>
            <a:r>
              <a:rPr lang="zh-CN" altLang="zh-CN" dirty="0"/>
              <a:t>图形库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zh-CN" dirty="0"/>
              <a:t>游戏音效：使用</a:t>
            </a:r>
            <a:r>
              <a:rPr lang="en-US" altLang="zh-CN" dirty="0"/>
              <a:t>FMOD</a:t>
            </a:r>
            <a:r>
              <a:rPr lang="zh-CN" altLang="zh-CN" dirty="0"/>
              <a:t>音频库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zh-CN" dirty="0" smtClean="0"/>
              <a:t>弹</a:t>
            </a:r>
            <a:r>
              <a:rPr lang="zh-CN" altLang="zh-CN" dirty="0"/>
              <a:t>幕生成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4.</a:t>
            </a:r>
            <a:r>
              <a:rPr lang="zh-CN" altLang="zh-CN" dirty="0"/>
              <a:t>输入检测：检测用户输入，实现对角色的操纵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5.</a:t>
            </a:r>
            <a:r>
              <a:rPr lang="zh-CN" altLang="zh-CN" dirty="0"/>
              <a:t>碰撞检测：检测角色是否与弹幕碰撞，并触发相应机制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7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1.3 </a:t>
            </a:r>
            <a:r>
              <a:rPr lang="zh-CN" altLang="en-US" b="1" dirty="0" smtClean="0"/>
              <a:t>时间估计 </a:t>
            </a:r>
            <a:endParaRPr lang="zh-CN" alt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项目</a:t>
            </a:r>
            <a:r>
              <a:rPr lang="zh-CN" altLang="en-US" dirty="0"/>
              <a:t>预计从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日开始，至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日结束，总时长</a:t>
            </a:r>
            <a:r>
              <a:rPr lang="en-US" altLang="zh-CN" dirty="0"/>
              <a:t>3</a:t>
            </a:r>
            <a:r>
              <a:rPr lang="zh-CN" altLang="en-US" dirty="0"/>
              <a:t>个月。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118502"/>
            <a:ext cx="6740957" cy="9781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b="1" dirty="0" smtClean="0">
                <a:latin typeface="+mn-lt"/>
                <a:ea typeface="+mn-ea"/>
                <a:cs typeface="+mn-cs"/>
              </a:rPr>
              <a:t>1.4 </a:t>
            </a:r>
            <a:r>
              <a:rPr lang="zh-CN" altLang="zh-CN" sz="2800" b="1" dirty="0" smtClean="0">
                <a:latin typeface="+mn-lt"/>
                <a:ea typeface="+mn-ea"/>
                <a:cs typeface="+mn-cs"/>
              </a:rPr>
              <a:t>功能</a:t>
            </a:r>
            <a:r>
              <a:rPr lang="zh-CN" altLang="zh-CN" sz="2800" b="1" dirty="0">
                <a:latin typeface="+mn-lt"/>
                <a:ea typeface="+mn-ea"/>
                <a:cs typeface="+mn-cs"/>
              </a:rPr>
              <a:t>点估计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24201"/>
              </p:ext>
            </p:extLst>
          </p:nvPr>
        </p:nvGraphicFramePr>
        <p:xfrm>
          <a:off x="611188" y="2354797"/>
          <a:ext cx="7886700" cy="140070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96303">
                  <a:extLst>
                    <a:ext uri="{9D8B030D-6E8A-4147-A177-3AD203B41FA5}">
                      <a16:colId xmlns:a16="http://schemas.microsoft.com/office/drawing/2014/main" val="3565298730"/>
                    </a:ext>
                  </a:extLst>
                </a:gridCol>
                <a:gridCol w="2789382">
                  <a:extLst>
                    <a:ext uri="{9D8B030D-6E8A-4147-A177-3AD203B41FA5}">
                      <a16:colId xmlns:a16="http://schemas.microsoft.com/office/drawing/2014/main" val="232169393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2722435474"/>
                    </a:ext>
                  </a:extLst>
                </a:gridCol>
                <a:gridCol w="833784">
                  <a:extLst>
                    <a:ext uri="{9D8B030D-6E8A-4147-A177-3AD203B41FA5}">
                      <a16:colId xmlns:a16="http://schemas.microsoft.com/office/drawing/2014/main" val="227960609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063834170"/>
                    </a:ext>
                  </a:extLst>
                </a:gridCol>
              </a:tblGrid>
              <a:tr h="425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ILF</a:t>
                      </a:r>
                      <a:r>
                        <a:rPr lang="zh-CN" sz="1600" kern="100" dirty="0">
                          <a:effectLst/>
                        </a:rPr>
                        <a:t>内部逻辑文件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DET</a:t>
                      </a:r>
                      <a:r>
                        <a:rPr lang="zh-CN" sz="1600" kern="100" dirty="0">
                          <a:effectLst/>
                        </a:rPr>
                        <a:t>个数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复杂度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未调整的</a:t>
                      </a:r>
                      <a:r>
                        <a:rPr lang="en-US" sz="1600" kern="100" dirty="0">
                          <a:effectLst/>
                        </a:rPr>
                        <a:t>FP</a:t>
                      </a:r>
                      <a:r>
                        <a:rPr lang="zh-CN" sz="1600" kern="100" dirty="0">
                          <a:effectLst/>
                        </a:rPr>
                        <a:t>个数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2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角色信息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坐标，方向，状态共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616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敌机信息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坐标，方向，状态共</a:t>
                      </a: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4535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弹幕信息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坐标，方向，速度，状态，种类，尺寸，生命周期共</a:t>
                      </a: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中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06637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20812"/>
              </p:ext>
            </p:extLst>
          </p:nvPr>
        </p:nvGraphicFramePr>
        <p:xfrm>
          <a:off x="611188" y="4200049"/>
          <a:ext cx="7886700" cy="87810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651721">
                  <a:extLst>
                    <a:ext uri="{9D8B030D-6E8A-4147-A177-3AD203B41FA5}">
                      <a16:colId xmlns:a16="http://schemas.microsoft.com/office/drawing/2014/main" val="3565298730"/>
                    </a:ext>
                  </a:extLst>
                </a:gridCol>
                <a:gridCol w="2733964">
                  <a:extLst>
                    <a:ext uri="{9D8B030D-6E8A-4147-A177-3AD203B41FA5}">
                      <a16:colId xmlns:a16="http://schemas.microsoft.com/office/drawing/2014/main" val="232169393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2722435474"/>
                    </a:ext>
                  </a:extLst>
                </a:gridCol>
                <a:gridCol w="833784">
                  <a:extLst>
                    <a:ext uri="{9D8B030D-6E8A-4147-A177-3AD203B41FA5}">
                      <a16:colId xmlns:a16="http://schemas.microsoft.com/office/drawing/2014/main" val="227960609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063834170"/>
                    </a:ext>
                  </a:extLst>
                </a:gridCol>
              </a:tblGrid>
              <a:tr h="39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EIF</a:t>
                      </a:r>
                      <a:r>
                        <a:rPr lang="zh-CN" altLang="zh-CN" sz="1600" kern="100" dirty="0" smtClean="0">
                          <a:effectLst/>
                        </a:rPr>
                        <a:t>外部逻辑文件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DET</a:t>
                      </a:r>
                      <a:r>
                        <a:rPr lang="zh-CN" sz="1600" kern="100" dirty="0">
                          <a:effectLst/>
                        </a:rPr>
                        <a:t>个数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复杂度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未调整的</a:t>
                      </a:r>
                      <a:r>
                        <a:rPr lang="en-US" sz="1600" kern="100" dirty="0">
                          <a:effectLst/>
                        </a:rPr>
                        <a:t>FP</a:t>
                      </a:r>
                      <a:r>
                        <a:rPr lang="zh-CN" sz="1600" kern="100" dirty="0">
                          <a:effectLst/>
                        </a:rPr>
                        <a:t>个数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2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effectLst/>
                        </a:rPr>
                        <a:t>弹幕种类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effectLst/>
                        </a:rPr>
                        <a:t>运动模式、空间形状、外形共</a:t>
                      </a:r>
                      <a:r>
                        <a:rPr lang="en-US" altLang="zh-CN" sz="1600" kern="100" dirty="0" smtClean="0">
                          <a:effectLst/>
                        </a:rPr>
                        <a:t>3</a:t>
                      </a:r>
                      <a:r>
                        <a:rPr lang="zh-CN" altLang="zh-CN" sz="1600" kern="100" dirty="0" smtClean="0">
                          <a:effectLst/>
                        </a:rPr>
                        <a:t>个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616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33600"/>
              </p:ext>
            </p:extLst>
          </p:nvPr>
        </p:nvGraphicFramePr>
        <p:xfrm>
          <a:off x="1014384" y="1403928"/>
          <a:ext cx="6845760" cy="177512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368987">
                  <a:extLst>
                    <a:ext uri="{9D8B030D-6E8A-4147-A177-3AD203B41FA5}">
                      <a16:colId xmlns:a16="http://schemas.microsoft.com/office/drawing/2014/main" val="703850177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372890705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987706155"/>
                    </a:ext>
                  </a:extLst>
                </a:gridCol>
                <a:gridCol w="1159382">
                  <a:extLst>
                    <a:ext uri="{9D8B030D-6E8A-4147-A177-3AD203B41FA5}">
                      <a16:colId xmlns:a16="http://schemas.microsoft.com/office/drawing/2014/main" val="2781848003"/>
                    </a:ext>
                  </a:extLst>
                </a:gridCol>
                <a:gridCol w="1579417">
                  <a:extLst>
                    <a:ext uri="{9D8B030D-6E8A-4147-A177-3AD203B41FA5}">
                      <a16:colId xmlns:a16="http://schemas.microsoft.com/office/drawing/2014/main" val="1574266348"/>
                    </a:ext>
                  </a:extLst>
                </a:gridCol>
              </a:tblGrid>
              <a:tr h="394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EI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FTR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DET</a:t>
                      </a:r>
                      <a:r>
                        <a:rPr lang="zh-CN" sz="1600" kern="100" dirty="0">
                          <a:effectLst/>
                        </a:rPr>
                        <a:t>个数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复杂度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未调整的</a:t>
                      </a:r>
                      <a:r>
                        <a:rPr lang="en-US" sz="1600" kern="100" dirty="0">
                          <a:effectLst/>
                        </a:rPr>
                        <a:t>FP</a:t>
                      </a:r>
                      <a:r>
                        <a:rPr lang="zh-CN" sz="1600" kern="100" dirty="0">
                          <a:effectLst/>
                        </a:rPr>
                        <a:t>个数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09159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修改角色信息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角色信息表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0819313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修改敌机信息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敌机信息表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878858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修改弹幕信息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弹幕信息表、弹幕种类表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中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89782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06915"/>
              </p:ext>
            </p:extLst>
          </p:nvPr>
        </p:nvGraphicFramePr>
        <p:xfrm>
          <a:off x="1014384" y="3460621"/>
          <a:ext cx="6845760" cy="295854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368987">
                  <a:extLst>
                    <a:ext uri="{9D8B030D-6E8A-4147-A177-3AD203B41FA5}">
                      <a16:colId xmlns:a16="http://schemas.microsoft.com/office/drawing/2014/main" val="703850177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372890705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987706155"/>
                    </a:ext>
                  </a:extLst>
                </a:gridCol>
                <a:gridCol w="1159382">
                  <a:extLst>
                    <a:ext uri="{9D8B030D-6E8A-4147-A177-3AD203B41FA5}">
                      <a16:colId xmlns:a16="http://schemas.microsoft.com/office/drawing/2014/main" val="2781848003"/>
                    </a:ext>
                  </a:extLst>
                </a:gridCol>
                <a:gridCol w="1579417">
                  <a:extLst>
                    <a:ext uri="{9D8B030D-6E8A-4147-A177-3AD203B41FA5}">
                      <a16:colId xmlns:a16="http://schemas.microsoft.com/office/drawing/2014/main" val="1574266348"/>
                    </a:ext>
                  </a:extLst>
                </a:gridCol>
              </a:tblGrid>
              <a:tr h="394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EQ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FTR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DET</a:t>
                      </a: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个数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复杂度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未调整的</a:t>
                      </a: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个数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09159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查询角色坐标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角色信息表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0819313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查询敌机信息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敌机信息表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878858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查询弹幕信息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弹幕信息表、弹幕种类表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897822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查询角色状态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角色信息表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101522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查询敌机状态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敌机信息表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46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38958"/>
              </p:ext>
            </p:extLst>
          </p:nvPr>
        </p:nvGraphicFramePr>
        <p:xfrm>
          <a:off x="1042094" y="1366609"/>
          <a:ext cx="6845760" cy="113107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368987">
                  <a:extLst>
                    <a:ext uri="{9D8B030D-6E8A-4147-A177-3AD203B41FA5}">
                      <a16:colId xmlns:a16="http://schemas.microsoft.com/office/drawing/2014/main" val="19886955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275309525"/>
                    </a:ext>
                  </a:extLst>
                </a:gridCol>
                <a:gridCol w="1368987">
                  <a:extLst>
                    <a:ext uri="{9D8B030D-6E8A-4147-A177-3AD203B41FA5}">
                      <a16:colId xmlns:a16="http://schemas.microsoft.com/office/drawing/2014/main" val="1373442565"/>
                    </a:ext>
                  </a:extLst>
                </a:gridCol>
                <a:gridCol w="1113200">
                  <a:extLst>
                    <a:ext uri="{9D8B030D-6E8A-4147-A177-3AD203B41FA5}">
                      <a16:colId xmlns:a16="http://schemas.microsoft.com/office/drawing/2014/main" val="340379950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768746724"/>
                    </a:ext>
                  </a:extLst>
                </a:gridCol>
              </a:tblGrid>
              <a:tr h="399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EO</a:t>
                      </a:r>
                      <a:endParaRPr lang="zh-CN" sz="16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FTR</a:t>
                      </a:r>
                      <a:endParaRPr lang="zh-CN" sz="16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DET</a:t>
                      </a:r>
                      <a:r>
                        <a:rPr lang="zh-CN" sz="1600" kern="100">
                          <a:effectLst/>
                          <a:latin typeface="+mn-lt"/>
                        </a:rPr>
                        <a:t>个数</a:t>
                      </a:r>
                      <a:endParaRPr lang="zh-CN" sz="16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</a:rPr>
                        <a:t>复杂度</a:t>
                      </a:r>
                      <a:endParaRPr lang="zh-CN" sz="16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</a:rPr>
                        <a:t>未调整的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FP</a:t>
                      </a:r>
                      <a:r>
                        <a:rPr lang="zh-CN" sz="1600" kern="100" dirty="0">
                          <a:effectLst/>
                          <a:latin typeface="+mn-lt"/>
                        </a:rPr>
                        <a:t>个数</a:t>
                      </a:r>
                      <a:endParaRPr lang="zh-CN" sz="16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460002"/>
                  </a:ext>
                </a:extLst>
              </a:tr>
              <a:tr h="609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</a:rPr>
                        <a:t>查询角色信息与弹幕信息（碰撞检测）</a:t>
                      </a:r>
                      <a:endParaRPr lang="zh-CN" sz="16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</a:rPr>
                        <a:t>角色信息表、弹幕信息表</a:t>
                      </a:r>
                      <a:endParaRPr lang="zh-CN" sz="16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7</a:t>
                      </a:r>
                      <a:endParaRPr lang="zh-CN" sz="16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</a:rPr>
                        <a:t>中</a:t>
                      </a:r>
                      <a:endParaRPr lang="zh-CN" sz="16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5</a:t>
                      </a:r>
                      <a:endParaRPr lang="zh-CN" sz="16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37006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68195"/>
              </p:ext>
            </p:extLst>
          </p:nvPr>
        </p:nvGraphicFramePr>
        <p:xfrm>
          <a:off x="1025008" y="2667564"/>
          <a:ext cx="6879932" cy="3901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884877">
                  <a:extLst>
                    <a:ext uri="{9D8B030D-6E8A-4147-A177-3AD203B41FA5}">
                      <a16:colId xmlns:a16="http://schemas.microsoft.com/office/drawing/2014/main" val="380129912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3516593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系统特性调整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分数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474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</a:rPr>
                        <a:t>系统需要可靠的备份和恢复吗</a:t>
                      </a:r>
                      <a:r>
                        <a:rPr lang="en-US" sz="1600" b="0" kern="100" dirty="0">
                          <a:effectLst/>
                        </a:rPr>
                        <a:t>?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21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需要数据通信吗？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30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有分布处理的功能吗</a:t>
                      </a:r>
                      <a:r>
                        <a:rPr lang="en-US" sz="1600" b="0" kern="100">
                          <a:effectLst/>
                        </a:rPr>
                        <a:t>?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77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性能是否关键？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88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系统是否在一个已有的、很实用的操作环境中运行</a:t>
                      </a:r>
                      <a:r>
                        <a:rPr lang="en-US" sz="1600" b="0" kern="100">
                          <a:effectLst/>
                        </a:rPr>
                        <a:t>?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55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系统需要联机数据项吗</a:t>
                      </a:r>
                      <a:r>
                        <a:rPr lang="en-US" sz="1600" b="0" kern="100">
                          <a:effectLst/>
                        </a:rPr>
                        <a:t>?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35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联机数据项是否需要在多屏幕或多操作之间切换以完成输入</a:t>
                      </a:r>
                      <a:r>
                        <a:rPr lang="en-US" sz="1600" b="0" kern="100">
                          <a:effectLst/>
                        </a:rPr>
                        <a:t>?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776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需要联机更新主文件吗？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414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输入、输出、文件或查询很复杂吗？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09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内部处理复杂吗？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95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代码需要被设计成可复用吗？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562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设计中需要包括转换及安装吗？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08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系统的设计支持不同组织的多次安装吗？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75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</a:rPr>
                        <a:t>应用的设计方便用户修改和使用吗？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8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1086</Words>
  <Application>Microsoft Office PowerPoint</Application>
  <PresentationFormat>全屏显示(4:3)</PresentationFormat>
  <Paragraphs>264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3D弹幕游戏开发 ——项目计划报告</vt:lpstr>
      <vt:lpstr>PowerPoint 演示文稿</vt:lpstr>
      <vt:lpstr>1. 项目范围</vt:lpstr>
      <vt:lpstr>PowerPoint 演示文稿</vt:lpstr>
      <vt:lpstr>PowerPoint 演示文稿</vt:lpstr>
      <vt:lpstr>PowerPoint 演示文稿</vt:lpstr>
      <vt:lpstr>1.4 功能点估计</vt:lpstr>
      <vt:lpstr>PowerPoint 演示文稿</vt:lpstr>
      <vt:lpstr>PowerPoint 演示文稿</vt:lpstr>
      <vt:lpstr>PowerPoint 演示文稿</vt:lpstr>
      <vt:lpstr>2. 项目进度安排</vt:lpstr>
      <vt:lpstr>PowerPoint 演示文稿</vt:lpstr>
      <vt:lpstr>PowerPoint 演示文稿</vt:lpstr>
      <vt:lpstr>3. 软件质量管理</vt:lpstr>
      <vt:lpstr>PowerPoint 演示文稿</vt:lpstr>
      <vt:lpstr>PowerPoint 演示文稿</vt:lpstr>
      <vt:lpstr>4. 软件配置管理</vt:lpstr>
      <vt:lpstr>PowerPoint 演示文稿</vt:lpstr>
      <vt:lpstr>5. 风险管理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</dc:title>
  <dc:creator>刘 敏杰</dc:creator>
  <cp:lastModifiedBy>刘 敏杰</cp:lastModifiedBy>
  <cp:revision>11</cp:revision>
  <dcterms:created xsi:type="dcterms:W3CDTF">2019-10-21T08:39:57Z</dcterms:created>
  <dcterms:modified xsi:type="dcterms:W3CDTF">2019-10-21T12:56:16Z</dcterms:modified>
</cp:coreProperties>
</file>