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81" r:id="rId7"/>
    <p:sldId id="282" r:id="rId8"/>
    <p:sldId id="283" r:id="rId9"/>
    <p:sldId id="267" r:id="rId10"/>
    <p:sldId id="284" r:id="rId11"/>
    <p:sldId id="285" r:id="rId12"/>
    <p:sldId id="271" r:id="rId13"/>
    <p:sldId id="270" r:id="rId14"/>
    <p:sldId id="286" r:id="rId15"/>
    <p:sldId id="287" r:id="rId16"/>
    <p:sldId id="288" r:id="rId17"/>
    <p:sldId id="272" r:id="rId18"/>
    <p:sldId id="290" r:id="rId19"/>
    <p:sldId id="289" r:id="rId20"/>
    <p:sldId id="280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BEAF6-625C-41AF-9128-F72D63EE8323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74661-F92E-4020-A0F1-01019459B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50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AD8F-5692-43A0-8F8E-82EF15938F7E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8772-51AC-49C6-BEF0-A12EA8214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18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AD8F-5692-43A0-8F8E-82EF15938F7E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8772-51AC-49C6-BEF0-A12EA8214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59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AD8F-5692-43A0-8F8E-82EF15938F7E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8772-51AC-49C6-BEF0-A12EA8214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45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AD8F-5692-43A0-8F8E-82EF15938F7E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8772-51AC-49C6-BEF0-A12EA8214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44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AD8F-5692-43A0-8F8E-82EF15938F7E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8772-51AC-49C6-BEF0-A12EA8214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36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AD8F-5692-43A0-8F8E-82EF15938F7E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8772-51AC-49C6-BEF0-A12EA8214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8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AD8F-5692-43A0-8F8E-82EF15938F7E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8772-51AC-49C6-BEF0-A12EA8214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78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AD8F-5692-43A0-8F8E-82EF15938F7E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8772-51AC-49C6-BEF0-A12EA8214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20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AD8F-5692-43A0-8F8E-82EF15938F7E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8772-51AC-49C6-BEF0-A12EA8214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4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AD8F-5692-43A0-8F8E-82EF15938F7E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8772-51AC-49C6-BEF0-A12EA8214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9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AD8F-5692-43A0-8F8E-82EF15938F7E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8772-51AC-49C6-BEF0-A12EA8214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46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FAD8F-5692-43A0-8F8E-82EF15938F7E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D8772-51AC-49C6-BEF0-A12EA8214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22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400" dirty="0" smtClean="0">
                <a:latin typeface="+mn-ea"/>
                <a:ea typeface="+mn-ea"/>
              </a:rPr>
              <a:t>3D</a:t>
            </a:r>
            <a:r>
              <a:rPr lang="zh-CN" altLang="en-US" sz="5400" dirty="0">
                <a:latin typeface="+mn-ea"/>
                <a:ea typeface="+mn-ea"/>
              </a:rPr>
              <a:t>弹</a:t>
            </a:r>
            <a:r>
              <a:rPr lang="zh-CN" altLang="en-US" sz="5400" dirty="0" smtClean="0">
                <a:latin typeface="+mn-ea"/>
                <a:ea typeface="+mn-ea"/>
              </a:rPr>
              <a:t>幕小游戏</a:t>
            </a:r>
            <a:r>
              <a:rPr lang="en-US" altLang="zh-CN" dirty="0" smtClean="0">
                <a:latin typeface="+mn-ea"/>
                <a:ea typeface="+mn-ea"/>
              </a:rPr>
              <a:t/>
            </a:r>
            <a:br>
              <a:rPr lang="en-US" altLang="zh-CN" dirty="0" smtClean="0">
                <a:latin typeface="+mn-ea"/>
                <a:ea typeface="+mn-ea"/>
              </a:rPr>
            </a:br>
            <a:r>
              <a:rPr lang="en-US" altLang="zh-CN" sz="3600" dirty="0" smtClean="0">
                <a:latin typeface="+mn-ea"/>
                <a:ea typeface="+mn-ea"/>
              </a:rPr>
              <a:t>——</a:t>
            </a:r>
            <a:r>
              <a:rPr lang="zh-CN" altLang="en-US" sz="3600" dirty="0" smtClean="0">
                <a:latin typeface="+mn-ea"/>
                <a:ea typeface="+mn-ea"/>
              </a:rPr>
              <a:t>需求分析报告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156076"/>
            <a:ext cx="6858000" cy="1101724"/>
          </a:xfrm>
        </p:spPr>
        <p:txBody>
          <a:bodyPr/>
          <a:lstStyle/>
          <a:p>
            <a:r>
              <a:rPr lang="zh-CN" altLang="en-US" dirty="0" smtClean="0"/>
              <a:t>报告人：刘敏杰</a:t>
            </a:r>
            <a:r>
              <a:rPr lang="en-US" altLang="zh-CN" dirty="0" smtClean="0"/>
              <a:t>	</a:t>
            </a:r>
            <a:r>
              <a:rPr lang="zh-CN" altLang="en-US" dirty="0" smtClean="0"/>
              <a:t>学号：</a:t>
            </a:r>
            <a:r>
              <a:rPr lang="en-US" altLang="zh-CN" dirty="0" smtClean="0"/>
              <a:t>SA19225041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611188" y="476250"/>
            <a:ext cx="5302760" cy="646113"/>
            <a:chOff x="611188" y="476250"/>
            <a:chExt cx="6540500" cy="796925"/>
          </a:xfrm>
        </p:grpSpPr>
        <p:pic>
          <p:nvPicPr>
            <p:cNvPr id="6" name="Picture 4" descr="title_b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76250"/>
              <a:ext cx="4968875" cy="79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612775" y="1268413"/>
              <a:ext cx="6538913" cy="1587"/>
            </a:xfrm>
            <a:prstGeom prst="line">
              <a:avLst/>
            </a:prstGeom>
            <a:noFill/>
            <a:ln w="38100" cmpd="thinThick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174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11188" y="476250"/>
            <a:ext cx="5302760" cy="646113"/>
            <a:chOff x="611188" y="476250"/>
            <a:chExt cx="6540500" cy="796925"/>
          </a:xfrm>
        </p:grpSpPr>
        <p:pic>
          <p:nvPicPr>
            <p:cNvPr id="5" name="Picture 4" descr="title_b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76250"/>
              <a:ext cx="4968875" cy="79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612775" y="1268413"/>
              <a:ext cx="6538913" cy="1587"/>
            </a:xfrm>
            <a:prstGeom prst="line">
              <a:avLst/>
            </a:prstGeom>
            <a:noFill/>
            <a:ln w="38100" cmpd="thinThick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49" y="1230413"/>
            <a:ext cx="5136783" cy="513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6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49" y="1227839"/>
            <a:ext cx="5139357" cy="5139357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611188" y="476250"/>
            <a:ext cx="5302760" cy="646113"/>
            <a:chOff x="611188" y="476250"/>
            <a:chExt cx="6540500" cy="796925"/>
          </a:xfrm>
        </p:grpSpPr>
        <p:pic>
          <p:nvPicPr>
            <p:cNvPr id="5" name="Picture 4" descr="title_b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76250"/>
              <a:ext cx="4968875" cy="79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612775" y="1268413"/>
              <a:ext cx="6538913" cy="1587"/>
            </a:xfrm>
            <a:prstGeom prst="line">
              <a:avLst/>
            </a:prstGeom>
            <a:noFill/>
            <a:ln w="38100" cmpd="thinThick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449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762" y="2474342"/>
            <a:ext cx="4742111" cy="1325563"/>
          </a:xfrm>
        </p:spPr>
        <p:txBody>
          <a:bodyPr/>
          <a:lstStyle/>
          <a:p>
            <a:pPr lvl="0"/>
            <a:r>
              <a:rPr lang="en-US" altLang="zh-CN" b="1" dirty="0" smtClean="0"/>
              <a:t>3. </a:t>
            </a:r>
            <a:r>
              <a:rPr lang="zh-CN" altLang="en-US" b="1" dirty="0" smtClean="0"/>
              <a:t>分析建模</a:t>
            </a:r>
            <a:endParaRPr lang="zh-CN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188" y="476250"/>
            <a:ext cx="5302760" cy="646113"/>
            <a:chOff x="611188" y="476250"/>
            <a:chExt cx="6540500" cy="796925"/>
          </a:xfrm>
        </p:grpSpPr>
        <p:pic>
          <p:nvPicPr>
            <p:cNvPr id="5" name="Picture 4" descr="title_b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76250"/>
              <a:ext cx="4968875" cy="79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612775" y="1268413"/>
              <a:ext cx="6538913" cy="1587"/>
            </a:xfrm>
            <a:prstGeom prst="line">
              <a:avLst/>
            </a:prstGeom>
            <a:noFill/>
            <a:ln w="38100" cmpd="thinThick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75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1200728"/>
            <a:ext cx="7886700" cy="4837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/>
              <a:t>3.1 </a:t>
            </a:r>
            <a:r>
              <a:rPr lang="zh-CN" altLang="en-US" b="1" dirty="0" smtClean="0"/>
              <a:t>用例图及用例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188" y="476250"/>
            <a:ext cx="5302760" cy="646113"/>
            <a:chOff x="611188" y="476250"/>
            <a:chExt cx="6540500" cy="796925"/>
          </a:xfrm>
        </p:grpSpPr>
        <p:pic>
          <p:nvPicPr>
            <p:cNvPr id="5" name="Picture 4" descr="title_b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76250"/>
              <a:ext cx="4968875" cy="79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612775" y="1268413"/>
              <a:ext cx="6538913" cy="1587"/>
            </a:xfrm>
            <a:prstGeom prst="line">
              <a:avLst/>
            </a:prstGeom>
            <a:noFill/>
            <a:ln w="38100" cmpd="thinThick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704" y="1710346"/>
            <a:ext cx="7407282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1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1200728"/>
            <a:ext cx="7886700" cy="4837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/>
              <a:t>3.1 </a:t>
            </a:r>
            <a:r>
              <a:rPr lang="zh-CN" altLang="en-US" b="1" dirty="0" smtClean="0"/>
              <a:t>用例：弹幕生成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188" y="476250"/>
            <a:ext cx="5302760" cy="646113"/>
            <a:chOff x="611188" y="476250"/>
            <a:chExt cx="6540500" cy="796925"/>
          </a:xfrm>
        </p:grpSpPr>
        <p:pic>
          <p:nvPicPr>
            <p:cNvPr id="5" name="Picture 4" descr="title_b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76250"/>
              <a:ext cx="4968875" cy="79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612775" y="1268413"/>
              <a:ext cx="6538913" cy="1587"/>
            </a:xfrm>
            <a:prstGeom prst="line">
              <a:avLst/>
            </a:prstGeom>
            <a:noFill/>
            <a:ln w="38100" cmpd="thinThick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86104"/>
              </p:ext>
            </p:extLst>
          </p:nvPr>
        </p:nvGraphicFramePr>
        <p:xfrm>
          <a:off x="959400" y="2009934"/>
          <a:ext cx="7538488" cy="384048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506709">
                  <a:extLst>
                    <a:ext uri="{9D8B030D-6E8A-4147-A177-3AD203B41FA5}">
                      <a16:colId xmlns:a16="http://schemas.microsoft.com/office/drawing/2014/main" val="2479815038"/>
                    </a:ext>
                  </a:extLst>
                </a:gridCol>
                <a:gridCol w="6031779">
                  <a:extLst>
                    <a:ext uri="{9D8B030D-6E8A-4147-A177-3AD203B41FA5}">
                      <a16:colId xmlns:a16="http://schemas.microsoft.com/office/drawing/2014/main" val="5353933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内容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说明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2909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用例编号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UC.1.1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507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用例名称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弹幕生成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5967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用例说明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游戏过程中，电脑自动生成不同类型的子弹，形成弹幕，向四周发射。子弹类型有粒子型与激光型，运动方式包括固定弹和自狙击。玩家需要控制角色来躲避这些弹幕。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7646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参与者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玩家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4957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前置条件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1.</a:t>
                      </a:r>
                      <a:r>
                        <a:rPr lang="zh-CN" sz="1800" kern="100">
                          <a:effectLst/>
                        </a:rPr>
                        <a:t>游戏开始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5947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后置条件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1.</a:t>
                      </a:r>
                      <a:r>
                        <a:rPr lang="zh-CN" sz="1800" kern="100">
                          <a:effectLst/>
                        </a:rPr>
                        <a:t>碰撞检测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2.</a:t>
                      </a:r>
                      <a:r>
                        <a:rPr lang="zh-CN" sz="1800" kern="100">
                          <a:effectLst/>
                        </a:rPr>
                        <a:t>画面渲染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3.</a:t>
                      </a:r>
                      <a:r>
                        <a:rPr lang="zh-CN" sz="1800" kern="100">
                          <a:effectLst/>
                        </a:rPr>
                        <a:t>音效渲染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5273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基本路径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游戏开始后，自动执行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6586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扩展路径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3918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补充说明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927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20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1200728"/>
            <a:ext cx="7886700" cy="4837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/>
              <a:t>3.1 </a:t>
            </a:r>
            <a:r>
              <a:rPr lang="zh-CN" altLang="en-US" b="1" dirty="0" smtClean="0"/>
              <a:t>用例：输入检测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188" y="476250"/>
            <a:ext cx="5302760" cy="646113"/>
            <a:chOff x="611188" y="476250"/>
            <a:chExt cx="6540500" cy="796925"/>
          </a:xfrm>
        </p:grpSpPr>
        <p:pic>
          <p:nvPicPr>
            <p:cNvPr id="5" name="Picture 4" descr="title_b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76250"/>
              <a:ext cx="4968875" cy="79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612775" y="1268413"/>
              <a:ext cx="6538913" cy="1587"/>
            </a:xfrm>
            <a:prstGeom prst="line">
              <a:avLst/>
            </a:prstGeom>
            <a:noFill/>
            <a:ln w="38100" cmpd="thinThick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451028"/>
              </p:ext>
            </p:extLst>
          </p:nvPr>
        </p:nvGraphicFramePr>
        <p:xfrm>
          <a:off x="959400" y="2009934"/>
          <a:ext cx="7732018" cy="384048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399127">
                  <a:extLst>
                    <a:ext uri="{9D8B030D-6E8A-4147-A177-3AD203B41FA5}">
                      <a16:colId xmlns:a16="http://schemas.microsoft.com/office/drawing/2014/main" val="2479815038"/>
                    </a:ext>
                  </a:extLst>
                </a:gridCol>
                <a:gridCol w="6332891">
                  <a:extLst>
                    <a:ext uri="{9D8B030D-6E8A-4147-A177-3AD203B41FA5}">
                      <a16:colId xmlns:a16="http://schemas.microsoft.com/office/drawing/2014/main" val="5353933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内容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说明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2909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用例编号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UC.1.2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507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用例名称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输入检测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5967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用例说明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游戏过程中，检测用户输入。用户可以通过鼠标改变角色朝向，并使用键盘按键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WASD</a:t>
                      </a:r>
                      <a:r>
                        <a:rPr lang="zh-CN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进行前后左右的移动，以躲避弹幕。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7646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参与者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玩家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4957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前置条件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游戏开始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5947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后置条件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角色位置信息更新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碰撞检测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CN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画面渲染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zh-CN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音效渲染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5273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基本路径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用户移动鼠标、用户按下键盘上的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WASD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6586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扩展路径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3918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补充说明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927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06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1200728"/>
            <a:ext cx="7886700" cy="4837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/>
              <a:t>3.1 </a:t>
            </a:r>
            <a:r>
              <a:rPr lang="zh-CN" altLang="en-US" b="1" dirty="0" smtClean="0"/>
              <a:t>用例：输入检测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188" y="476250"/>
            <a:ext cx="5302760" cy="646113"/>
            <a:chOff x="611188" y="476250"/>
            <a:chExt cx="6540500" cy="796925"/>
          </a:xfrm>
        </p:grpSpPr>
        <p:pic>
          <p:nvPicPr>
            <p:cNvPr id="5" name="Picture 4" descr="title_b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76250"/>
              <a:ext cx="4968875" cy="79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612775" y="1268413"/>
              <a:ext cx="6538913" cy="1587"/>
            </a:xfrm>
            <a:prstGeom prst="line">
              <a:avLst/>
            </a:prstGeom>
            <a:noFill/>
            <a:ln w="38100" cmpd="thinThick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838688"/>
              </p:ext>
            </p:extLst>
          </p:nvPr>
        </p:nvGraphicFramePr>
        <p:xfrm>
          <a:off x="959400" y="2009934"/>
          <a:ext cx="7750491" cy="411480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468331">
                  <a:extLst>
                    <a:ext uri="{9D8B030D-6E8A-4147-A177-3AD203B41FA5}">
                      <a16:colId xmlns:a16="http://schemas.microsoft.com/office/drawing/2014/main" val="2479815038"/>
                    </a:ext>
                  </a:extLst>
                </a:gridCol>
                <a:gridCol w="6282160">
                  <a:extLst>
                    <a:ext uri="{9D8B030D-6E8A-4147-A177-3AD203B41FA5}">
                      <a16:colId xmlns:a16="http://schemas.microsoft.com/office/drawing/2014/main" val="5353933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内容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说明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2909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用例编号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UC.1.3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507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碰撞检测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5967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用例说明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通过计算角色与每个子弹的距离，以及子弹的类型大小，判定角色是否与弹幕发生体积碰撞，若发生碰撞，角色的生命值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-1</a:t>
                      </a: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，当角色生命值为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时，游戏结束。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7646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参与者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玩家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4957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前置条件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1.</a:t>
                      </a: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游戏开始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5947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后置条件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1.</a:t>
                      </a: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更新角色生命值属性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2.</a:t>
                      </a: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判定游戏是否结束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3.</a:t>
                      </a: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画面渲染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4.</a:t>
                      </a: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音效渲染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5273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基本路径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游戏开始后，循环执行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6586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扩展路径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无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3918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补充说明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无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927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98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13" y="1273282"/>
            <a:ext cx="7676707" cy="5409108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1118502"/>
            <a:ext cx="78867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3.2 </a:t>
            </a:r>
            <a:r>
              <a:rPr lang="zh-CN" altLang="en-US" b="1" dirty="0" smtClean="0"/>
              <a:t>类图</a:t>
            </a:r>
            <a:endParaRPr lang="en-US" altLang="zh-CN" b="1" dirty="0" smtClean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188" y="476250"/>
            <a:ext cx="5302760" cy="646113"/>
            <a:chOff x="611188" y="476250"/>
            <a:chExt cx="6540500" cy="796925"/>
          </a:xfrm>
        </p:grpSpPr>
        <p:pic>
          <p:nvPicPr>
            <p:cNvPr id="5" name="Picture 4" descr="title_b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76250"/>
              <a:ext cx="4968875" cy="79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612775" y="1268413"/>
              <a:ext cx="6538913" cy="1587"/>
            </a:xfrm>
            <a:prstGeom prst="line">
              <a:avLst/>
            </a:prstGeom>
            <a:noFill/>
            <a:ln w="38100" cmpd="thinThick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734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8" y="1970314"/>
            <a:ext cx="7361558" cy="4145639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1118502"/>
            <a:ext cx="78867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3.3 </a:t>
            </a:r>
            <a:r>
              <a:rPr lang="zh-CN" altLang="en-US" b="1" dirty="0"/>
              <a:t>时序图</a:t>
            </a:r>
            <a:endParaRPr lang="en-US" altLang="zh-CN" b="1" dirty="0" smtClean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188" y="476250"/>
            <a:ext cx="5302760" cy="646113"/>
            <a:chOff x="611188" y="476250"/>
            <a:chExt cx="6540500" cy="796925"/>
          </a:xfrm>
        </p:grpSpPr>
        <p:pic>
          <p:nvPicPr>
            <p:cNvPr id="5" name="Picture 4" descr="title_b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76250"/>
              <a:ext cx="4968875" cy="79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612775" y="1268413"/>
              <a:ext cx="6538913" cy="1587"/>
            </a:xfrm>
            <a:prstGeom prst="line">
              <a:avLst/>
            </a:prstGeom>
            <a:noFill/>
            <a:ln w="38100" cmpd="thinThick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341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1118502"/>
            <a:ext cx="78867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3.4 </a:t>
            </a:r>
            <a:r>
              <a:rPr lang="zh-CN" altLang="en-US" b="1" dirty="0" smtClean="0"/>
              <a:t>状态图</a:t>
            </a:r>
            <a:endParaRPr lang="en-US" altLang="zh-CN" b="1" dirty="0" smtClean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188" y="476250"/>
            <a:ext cx="5302760" cy="646113"/>
            <a:chOff x="611188" y="476250"/>
            <a:chExt cx="6540500" cy="796925"/>
          </a:xfrm>
        </p:grpSpPr>
        <p:pic>
          <p:nvPicPr>
            <p:cNvPr id="5" name="Picture 4" descr="title_b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76250"/>
              <a:ext cx="4968875" cy="79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612775" y="1268413"/>
              <a:ext cx="6538913" cy="1587"/>
            </a:xfrm>
            <a:prstGeom prst="line">
              <a:avLst/>
            </a:prstGeom>
            <a:noFill/>
            <a:ln w="38100" cmpd="thinThick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97" y="2560676"/>
            <a:ext cx="5799323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6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9921" y="2296273"/>
            <a:ext cx="6198870" cy="3517095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需求导出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界面原型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分析</a:t>
            </a:r>
            <a:r>
              <a:rPr lang="zh-CN" altLang="zh-CN" dirty="0" smtClean="0"/>
              <a:t>建模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188" y="476250"/>
            <a:ext cx="5302760" cy="646113"/>
            <a:chOff x="611188" y="476250"/>
            <a:chExt cx="6540500" cy="796925"/>
          </a:xfrm>
        </p:grpSpPr>
        <p:pic>
          <p:nvPicPr>
            <p:cNvPr id="5" name="Picture 4" descr="title_b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76250"/>
              <a:ext cx="4968875" cy="79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612775" y="1268413"/>
              <a:ext cx="6538913" cy="1587"/>
            </a:xfrm>
            <a:prstGeom prst="line">
              <a:avLst/>
            </a:prstGeom>
            <a:noFill/>
            <a:ln w="38100" cmpd="thinThick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096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0431" y="2647661"/>
            <a:ext cx="4516005" cy="19612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dirty="0" smtClean="0"/>
              <a:t>报告结束</a:t>
            </a:r>
            <a:endParaRPr lang="en-US" altLang="zh-CN" sz="4800" dirty="0" smtClean="0"/>
          </a:p>
          <a:p>
            <a:pPr marL="0" indent="0" algn="ctr">
              <a:buNone/>
            </a:pPr>
            <a:r>
              <a:rPr lang="zh-CN" altLang="en-US" sz="4800" dirty="0" smtClean="0"/>
              <a:t>谢谢</a:t>
            </a:r>
            <a:endParaRPr lang="zh-CN" altLang="en-US" sz="4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188" y="476250"/>
            <a:ext cx="5302760" cy="646113"/>
            <a:chOff x="611188" y="476250"/>
            <a:chExt cx="6540500" cy="796925"/>
          </a:xfrm>
        </p:grpSpPr>
        <p:pic>
          <p:nvPicPr>
            <p:cNvPr id="5" name="Picture 4" descr="title_b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76250"/>
              <a:ext cx="4968875" cy="79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612775" y="1268413"/>
              <a:ext cx="6538913" cy="1587"/>
            </a:xfrm>
            <a:prstGeom prst="line">
              <a:avLst/>
            </a:prstGeom>
            <a:noFill/>
            <a:ln w="38100" cmpd="thinThick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副标题 2"/>
          <p:cNvSpPr txBox="1">
            <a:spLocks/>
          </p:cNvSpPr>
          <p:nvPr/>
        </p:nvSpPr>
        <p:spPr>
          <a:xfrm>
            <a:off x="1660881" y="4608944"/>
            <a:ext cx="6858000" cy="1101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报告人：刘敏杰</a:t>
            </a:r>
            <a:r>
              <a:rPr lang="en-US" altLang="zh-CN" dirty="0"/>
              <a:t>	</a:t>
            </a:r>
            <a:r>
              <a:rPr lang="zh-CN" altLang="en-US" dirty="0" smtClean="0"/>
              <a:t>学号：</a:t>
            </a:r>
            <a:r>
              <a:rPr lang="en-US" altLang="zh-CN" dirty="0" smtClean="0"/>
              <a:t>SA19225041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81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17" y="2705251"/>
            <a:ext cx="4973020" cy="1325563"/>
          </a:xfrm>
        </p:spPr>
        <p:txBody>
          <a:bodyPr/>
          <a:lstStyle/>
          <a:p>
            <a:r>
              <a:rPr lang="en-US" altLang="zh-CN" b="1" dirty="0" smtClean="0">
                <a:latin typeface="+mj-ea"/>
              </a:rPr>
              <a:t>1. </a:t>
            </a:r>
            <a:r>
              <a:rPr lang="zh-CN" altLang="en-US" b="1" dirty="0" smtClean="0">
                <a:latin typeface="+mj-ea"/>
              </a:rPr>
              <a:t>需求导出</a:t>
            </a:r>
            <a:endParaRPr lang="zh-CN" altLang="en-US" b="1" dirty="0">
              <a:latin typeface="+mj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11188" y="476250"/>
            <a:ext cx="5302760" cy="646113"/>
            <a:chOff x="611188" y="476250"/>
            <a:chExt cx="6540500" cy="796925"/>
          </a:xfrm>
        </p:grpSpPr>
        <p:pic>
          <p:nvPicPr>
            <p:cNvPr id="5" name="Picture 4" descr="title_b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76250"/>
              <a:ext cx="4968875" cy="79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612775" y="1268413"/>
              <a:ext cx="6538913" cy="1587"/>
            </a:xfrm>
            <a:prstGeom prst="line">
              <a:avLst/>
            </a:prstGeom>
            <a:noFill/>
            <a:ln w="38100" cmpd="thinThick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57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391" y="1923161"/>
            <a:ext cx="7886700" cy="36729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1.1 </a:t>
            </a:r>
            <a:r>
              <a:rPr lang="zh-CN" altLang="en-US" b="1" dirty="0" smtClean="0"/>
              <a:t>项目</a:t>
            </a:r>
            <a:r>
              <a:rPr lang="zh-CN" altLang="zh-CN" b="1" dirty="0" smtClean="0"/>
              <a:t>介绍</a:t>
            </a:r>
            <a:endParaRPr lang="zh-CN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计划开发一个</a:t>
            </a:r>
            <a:r>
              <a:rPr lang="en-US" altLang="zh-CN" dirty="0" smtClean="0"/>
              <a:t>3D</a:t>
            </a:r>
            <a:r>
              <a:rPr lang="zh-CN" altLang="zh-CN" dirty="0" smtClean="0"/>
              <a:t>弹幕躲避游戏，玩家操控角色移动，躲避敌方所发射的弹幕，当角色中弹</a:t>
            </a:r>
            <a:r>
              <a:rPr lang="zh-CN" altLang="en-US" dirty="0" smtClean="0"/>
              <a:t>时</a:t>
            </a:r>
            <a:r>
              <a:rPr lang="zh-CN" altLang="zh-CN" dirty="0" smtClean="0"/>
              <a:t>，游戏结束。</a:t>
            </a:r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188" y="476250"/>
            <a:ext cx="5302760" cy="646113"/>
            <a:chOff x="611188" y="476250"/>
            <a:chExt cx="6540500" cy="796925"/>
          </a:xfrm>
        </p:grpSpPr>
        <p:pic>
          <p:nvPicPr>
            <p:cNvPr id="5" name="Picture 4" descr="title_b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76250"/>
              <a:ext cx="4968875" cy="79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612775" y="1268413"/>
              <a:ext cx="6538913" cy="1587"/>
            </a:xfrm>
            <a:prstGeom prst="line">
              <a:avLst/>
            </a:prstGeom>
            <a:noFill/>
            <a:ln w="38100" cmpd="thinThick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343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1910897"/>
            <a:ext cx="8234934" cy="306492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1.2 </a:t>
            </a:r>
            <a:r>
              <a:rPr lang="zh-CN" altLang="en-US" b="1" dirty="0" smtClean="0"/>
              <a:t>利益相关者</a:t>
            </a:r>
            <a:endParaRPr lang="en-US" altLang="zh-CN" b="1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玩家</a:t>
            </a:r>
            <a:r>
              <a:rPr lang="zh-CN" altLang="zh-CN" dirty="0" smtClean="0"/>
              <a:t>：</a:t>
            </a:r>
            <a:r>
              <a:rPr lang="zh-CN" altLang="en-US" dirty="0" smtClean="0"/>
              <a:t>游戏的使用者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2.</a:t>
            </a:r>
            <a:r>
              <a:rPr lang="zh-CN" altLang="en-US" dirty="0"/>
              <a:t>游戏设计者</a:t>
            </a:r>
            <a:r>
              <a:rPr lang="zh-CN" altLang="zh-CN" dirty="0" smtClean="0"/>
              <a:t>：</a:t>
            </a:r>
            <a:r>
              <a:rPr lang="zh-CN" altLang="en-US" dirty="0" smtClean="0"/>
              <a:t>对游戏内容、玩法的设定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程序实现者：通过编程制作游戏</a:t>
            </a:r>
            <a:endParaRPr lang="zh-CN" altLang="zh-CN" dirty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188" y="476250"/>
            <a:ext cx="5302760" cy="646113"/>
            <a:chOff x="611188" y="476250"/>
            <a:chExt cx="6540500" cy="796925"/>
          </a:xfrm>
        </p:grpSpPr>
        <p:pic>
          <p:nvPicPr>
            <p:cNvPr id="5" name="Picture 4" descr="title_b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76250"/>
              <a:ext cx="4968875" cy="79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612775" y="1268413"/>
              <a:ext cx="6538913" cy="1587"/>
            </a:xfrm>
            <a:prstGeom prst="line">
              <a:avLst/>
            </a:prstGeom>
            <a:noFill/>
            <a:ln w="38100" cmpd="thinThick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275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1910897"/>
            <a:ext cx="8234934" cy="196998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1.3 </a:t>
            </a:r>
            <a:r>
              <a:rPr lang="zh-CN" altLang="en-US" b="1" dirty="0" smtClean="0"/>
              <a:t>运行环境及约束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 smtClean="0"/>
              <a:t>操作系统：</a:t>
            </a:r>
            <a:r>
              <a:rPr lang="en-US" altLang="zh-CN" dirty="0" smtClean="0"/>
              <a:t>Windows 10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188" y="476250"/>
            <a:ext cx="5302760" cy="646113"/>
            <a:chOff x="611188" y="476250"/>
            <a:chExt cx="6540500" cy="796925"/>
          </a:xfrm>
        </p:grpSpPr>
        <p:pic>
          <p:nvPicPr>
            <p:cNvPr id="5" name="Picture 4" descr="title_b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76250"/>
              <a:ext cx="4968875" cy="79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612775" y="1268413"/>
              <a:ext cx="6538913" cy="1587"/>
            </a:xfrm>
            <a:prstGeom prst="line">
              <a:avLst/>
            </a:prstGeom>
            <a:noFill/>
            <a:ln w="38100" cmpd="thinThick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874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1188635"/>
            <a:ext cx="8234934" cy="53830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>
                <a:latin typeface="+mn-ea"/>
              </a:rPr>
              <a:t>1.4 </a:t>
            </a:r>
            <a:r>
              <a:rPr lang="zh-CN" altLang="en-US" b="1" dirty="0" smtClean="0">
                <a:latin typeface="+mn-ea"/>
              </a:rPr>
              <a:t>需求描述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 smtClean="0">
                <a:latin typeface="+mn-ea"/>
              </a:rPr>
              <a:t>用户</a:t>
            </a:r>
            <a:r>
              <a:rPr lang="zh-CN" altLang="en-US" sz="2400" dirty="0" smtClean="0">
                <a:latin typeface="+mn-ea"/>
              </a:rPr>
              <a:t>在主界面按下任意键开始游戏。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 smtClean="0">
                <a:latin typeface="+mn-ea"/>
              </a:rPr>
              <a:t>游戏</a:t>
            </a:r>
            <a:r>
              <a:rPr lang="zh-CN" altLang="zh-CN" sz="2400" dirty="0">
                <a:latin typeface="+mn-ea"/>
              </a:rPr>
              <a:t>开始</a:t>
            </a:r>
            <a:r>
              <a:rPr lang="zh-CN" altLang="zh-CN" sz="2400" dirty="0" smtClean="0">
                <a:latin typeface="+mn-ea"/>
              </a:rPr>
              <a:t>后，</a:t>
            </a:r>
            <a:r>
              <a:rPr lang="zh-CN" altLang="zh-CN" sz="2400" dirty="0" smtClean="0">
                <a:solidFill>
                  <a:srgbClr val="FF0000"/>
                </a:solidFill>
                <a:latin typeface="+mn-ea"/>
              </a:rPr>
              <a:t>敌人</a:t>
            </a:r>
            <a:r>
              <a:rPr lang="zh-CN" altLang="en-US" sz="2400" dirty="0" smtClean="0">
                <a:latin typeface="+mn-ea"/>
              </a:rPr>
              <a:t>会</a:t>
            </a:r>
            <a:r>
              <a:rPr lang="zh-CN" altLang="zh-CN" sz="2400" dirty="0" smtClean="0">
                <a:latin typeface="+mn-ea"/>
              </a:rPr>
              <a:t>自动</a:t>
            </a:r>
            <a:r>
              <a:rPr lang="zh-CN" altLang="zh-CN" sz="2400" dirty="0">
                <a:solidFill>
                  <a:srgbClr val="00B0F0"/>
                </a:solidFill>
                <a:latin typeface="+mn-ea"/>
              </a:rPr>
              <a:t>生成</a:t>
            </a:r>
            <a:r>
              <a:rPr lang="zh-CN" altLang="zh-CN" sz="2400" dirty="0">
                <a:solidFill>
                  <a:srgbClr val="FF0000"/>
                </a:solidFill>
                <a:latin typeface="+mn-ea"/>
              </a:rPr>
              <a:t>弹幕</a:t>
            </a:r>
            <a:r>
              <a:rPr lang="zh-CN" altLang="zh-CN" sz="2400" dirty="0">
                <a:latin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玩家需要</a:t>
            </a:r>
            <a:r>
              <a:rPr lang="zh-CN" altLang="zh-CN" sz="2400" dirty="0" smtClean="0">
                <a:latin typeface="+mn-ea"/>
              </a:rPr>
              <a:t>通过键盘</a:t>
            </a:r>
            <a:r>
              <a:rPr lang="zh-CN" altLang="en-US" sz="2400" dirty="0" smtClean="0">
                <a:latin typeface="+mn-ea"/>
              </a:rPr>
              <a:t>和</a:t>
            </a:r>
            <a:r>
              <a:rPr lang="zh-CN" altLang="zh-CN" sz="2400" dirty="0" smtClean="0">
                <a:latin typeface="+mn-ea"/>
              </a:rPr>
              <a:t>鼠标</a:t>
            </a:r>
            <a:r>
              <a:rPr lang="zh-CN" altLang="en-US" sz="2400" dirty="0" smtClean="0">
                <a:latin typeface="+mn-ea"/>
              </a:rPr>
              <a:t>的</a:t>
            </a:r>
            <a:r>
              <a:rPr lang="zh-CN" altLang="en-US" sz="2400" dirty="0" smtClean="0">
                <a:solidFill>
                  <a:srgbClr val="00B0F0"/>
                </a:solidFill>
                <a:latin typeface="+mn-ea"/>
              </a:rPr>
              <a:t>输入</a:t>
            </a:r>
            <a:r>
              <a:rPr lang="zh-CN" altLang="en-US" sz="2400" dirty="0" smtClean="0">
                <a:latin typeface="+mn-ea"/>
              </a:rPr>
              <a:t>来</a:t>
            </a:r>
            <a:r>
              <a:rPr lang="zh-CN" altLang="zh-CN" sz="2400" dirty="0" smtClean="0">
                <a:latin typeface="+mn-ea"/>
              </a:rPr>
              <a:t>控制</a:t>
            </a:r>
            <a:r>
              <a:rPr lang="zh-CN" altLang="zh-CN" sz="2400" dirty="0">
                <a:latin typeface="+mn-ea"/>
              </a:rPr>
              <a:t>游戏中的人物</a:t>
            </a:r>
            <a:r>
              <a:rPr lang="zh-CN" altLang="zh-CN" sz="2400" dirty="0">
                <a:solidFill>
                  <a:srgbClr val="FF0000"/>
                </a:solidFill>
                <a:latin typeface="+mn-ea"/>
              </a:rPr>
              <a:t>角色</a:t>
            </a:r>
            <a:r>
              <a:rPr lang="zh-CN" altLang="zh-CN" sz="2400" dirty="0">
                <a:latin typeface="+mn-ea"/>
              </a:rPr>
              <a:t>的移动，躲避弹幕。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</a:rPr>
              <a:t>当角色与弹幕</a:t>
            </a:r>
            <a:r>
              <a:rPr lang="zh-CN" altLang="zh-CN" sz="2400" dirty="0">
                <a:solidFill>
                  <a:srgbClr val="00B0F0"/>
                </a:solidFill>
                <a:latin typeface="+mn-ea"/>
              </a:rPr>
              <a:t>碰撞</a:t>
            </a:r>
            <a:r>
              <a:rPr lang="zh-CN" altLang="zh-CN" sz="2400" dirty="0">
                <a:latin typeface="+mn-ea"/>
              </a:rPr>
              <a:t>时，生命值</a:t>
            </a:r>
            <a:r>
              <a:rPr lang="en-US" altLang="zh-CN" sz="2400" dirty="0">
                <a:latin typeface="+mn-ea"/>
              </a:rPr>
              <a:t>-1</a:t>
            </a:r>
            <a:r>
              <a:rPr lang="zh-CN" altLang="zh-CN" sz="2400" dirty="0">
                <a:latin typeface="+mn-ea"/>
              </a:rPr>
              <a:t>；当生命值为</a:t>
            </a:r>
            <a:r>
              <a:rPr lang="en-US" altLang="zh-CN" sz="2400" dirty="0" smtClean="0">
                <a:latin typeface="+mn-ea"/>
              </a:rPr>
              <a:t>0</a:t>
            </a:r>
            <a:r>
              <a:rPr lang="zh-CN" altLang="en-US" sz="2400" dirty="0" smtClean="0">
                <a:latin typeface="+mn-ea"/>
              </a:rPr>
              <a:t>或超过时间后</a:t>
            </a:r>
            <a:r>
              <a:rPr lang="zh-CN" altLang="zh-CN" sz="2400" dirty="0" smtClean="0">
                <a:latin typeface="+mn-ea"/>
              </a:rPr>
              <a:t>，</a:t>
            </a:r>
            <a:r>
              <a:rPr lang="zh-CN" altLang="zh-CN" sz="2400" dirty="0">
                <a:latin typeface="+mn-ea"/>
              </a:rPr>
              <a:t>游戏结束。</a:t>
            </a:r>
          </a:p>
          <a:p>
            <a:pPr>
              <a:lnSpc>
                <a:spcPct val="150000"/>
              </a:lnSpc>
            </a:pPr>
            <a:r>
              <a:rPr lang="zh-CN" altLang="zh-CN" sz="2400" dirty="0" smtClean="0">
                <a:latin typeface="+mn-ea"/>
              </a:rPr>
              <a:t>游戏</a:t>
            </a:r>
            <a:r>
              <a:rPr lang="zh-CN" altLang="zh-CN" sz="2400" dirty="0">
                <a:solidFill>
                  <a:srgbClr val="00B0F0"/>
                </a:solidFill>
                <a:latin typeface="+mn-ea"/>
              </a:rPr>
              <a:t>画面</a:t>
            </a:r>
            <a:r>
              <a:rPr lang="zh-CN" altLang="zh-CN" sz="2400" dirty="0">
                <a:latin typeface="+mn-ea"/>
              </a:rPr>
              <a:t>通过显示器显示，包括游戏中的玩家、弹幕、敌人以及背景环境的渲染</a:t>
            </a:r>
            <a:r>
              <a:rPr lang="zh-CN" altLang="zh-CN" sz="2400" dirty="0" smtClean="0">
                <a:latin typeface="+mn-ea"/>
              </a:rPr>
              <a:t>。</a:t>
            </a:r>
            <a:r>
              <a:rPr lang="zh-CN" altLang="zh-CN" sz="2400" dirty="0">
                <a:latin typeface="+mn-ea"/>
              </a:rPr>
              <a:t>游戏</a:t>
            </a:r>
            <a:r>
              <a:rPr lang="zh-CN" altLang="zh-CN" sz="2400" dirty="0" smtClean="0">
                <a:solidFill>
                  <a:srgbClr val="00B0F0"/>
                </a:solidFill>
                <a:latin typeface="+mn-ea"/>
              </a:rPr>
              <a:t>音效</a:t>
            </a:r>
            <a:r>
              <a:rPr lang="zh-CN" altLang="en-US" sz="2400" dirty="0" smtClean="0">
                <a:latin typeface="+mn-ea"/>
              </a:rPr>
              <a:t>通过</a:t>
            </a:r>
            <a:r>
              <a:rPr lang="zh-CN" altLang="zh-CN" sz="2400" dirty="0" smtClean="0">
                <a:latin typeface="+mn-ea"/>
              </a:rPr>
              <a:t>扬声器</a:t>
            </a:r>
            <a:r>
              <a:rPr lang="zh-CN" altLang="en-US" sz="2400" dirty="0" smtClean="0">
                <a:latin typeface="+mn-ea"/>
              </a:rPr>
              <a:t>播放</a:t>
            </a:r>
            <a:r>
              <a:rPr lang="zh-CN" altLang="zh-CN" sz="2400" dirty="0" smtClean="0">
                <a:latin typeface="+mn-ea"/>
              </a:rPr>
              <a:t>，</a:t>
            </a:r>
            <a:r>
              <a:rPr lang="zh-CN" altLang="zh-CN" sz="2400" dirty="0">
                <a:latin typeface="+mn-ea"/>
              </a:rPr>
              <a:t>包括背景音乐、弹幕产生、撞弹音效。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11188" y="476250"/>
            <a:ext cx="5302760" cy="646113"/>
            <a:chOff x="611188" y="476250"/>
            <a:chExt cx="6540500" cy="796925"/>
          </a:xfrm>
        </p:grpSpPr>
        <p:pic>
          <p:nvPicPr>
            <p:cNvPr id="5" name="Picture 4" descr="title_b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76250"/>
              <a:ext cx="4968875" cy="79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612775" y="1268413"/>
              <a:ext cx="6538913" cy="1587"/>
            </a:xfrm>
            <a:prstGeom prst="line">
              <a:avLst/>
            </a:prstGeom>
            <a:noFill/>
            <a:ln w="38100" cmpd="thinThick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18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1762041"/>
            <a:ext cx="7877030" cy="45643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 b="1" dirty="0" smtClean="0">
                <a:latin typeface="+mn-ea"/>
              </a:rPr>
              <a:t>对象</a:t>
            </a:r>
            <a:r>
              <a:rPr lang="zh-CN" altLang="zh-CN" sz="2200" b="1" dirty="0">
                <a:latin typeface="+mn-ea"/>
              </a:rPr>
              <a:t>列表</a:t>
            </a:r>
            <a:r>
              <a:rPr lang="zh-CN" altLang="zh-CN" sz="2200" dirty="0">
                <a:latin typeface="+mn-ea"/>
              </a:rPr>
              <a:t>：玩家角色、敌人、弹幕、键盘、鼠标、显示器、扬声器</a:t>
            </a:r>
          </a:p>
          <a:p>
            <a:pPr>
              <a:lnSpc>
                <a:spcPct val="150000"/>
              </a:lnSpc>
            </a:pPr>
            <a:r>
              <a:rPr lang="zh-CN" altLang="zh-CN" sz="2200" b="1" dirty="0">
                <a:latin typeface="+mn-ea"/>
              </a:rPr>
              <a:t>服务列表</a:t>
            </a:r>
            <a:r>
              <a:rPr lang="zh-CN" altLang="zh-CN" sz="2200" dirty="0">
                <a:latin typeface="+mn-ea"/>
              </a:rPr>
              <a:t>：弹</a:t>
            </a:r>
            <a:r>
              <a:rPr lang="zh-CN" altLang="zh-CN" sz="2200" dirty="0" smtClean="0">
                <a:latin typeface="+mn-ea"/>
              </a:rPr>
              <a:t>幕生成、</a:t>
            </a:r>
            <a:r>
              <a:rPr lang="zh-CN" altLang="en-US" sz="2200" dirty="0" smtClean="0">
                <a:latin typeface="+mn-ea"/>
              </a:rPr>
              <a:t>输入检测</a:t>
            </a:r>
            <a:r>
              <a:rPr lang="zh-CN" altLang="zh-CN" sz="2200" dirty="0" smtClean="0">
                <a:latin typeface="+mn-ea"/>
              </a:rPr>
              <a:t>、碰撞</a:t>
            </a:r>
            <a:r>
              <a:rPr lang="zh-CN" altLang="zh-CN" sz="2200" dirty="0">
                <a:latin typeface="+mn-ea"/>
              </a:rPr>
              <a:t>检测、画面渲染、音效渲染</a:t>
            </a:r>
          </a:p>
          <a:p>
            <a:pPr>
              <a:lnSpc>
                <a:spcPct val="150000"/>
              </a:lnSpc>
            </a:pPr>
            <a:r>
              <a:rPr lang="zh-CN" altLang="zh-CN" sz="2200" b="1" dirty="0">
                <a:latin typeface="+mn-ea"/>
              </a:rPr>
              <a:t>约束列表</a:t>
            </a:r>
            <a:r>
              <a:rPr lang="zh-CN" altLang="zh-CN" sz="2200" dirty="0" smtClean="0">
                <a:latin typeface="+mn-ea"/>
              </a:rPr>
              <a:t>：</a:t>
            </a:r>
            <a:r>
              <a:rPr lang="zh-CN" altLang="en-US" sz="2200" dirty="0" smtClean="0">
                <a:latin typeface="+mn-ea"/>
              </a:rPr>
              <a:t>项目在</a:t>
            </a:r>
            <a:r>
              <a:rPr lang="en-US" altLang="zh-CN" sz="2200" dirty="0" smtClean="0">
                <a:latin typeface="+mn-ea"/>
              </a:rPr>
              <a:t>12</a:t>
            </a:r>
            <a:r>
              <a:rPr lang="zh-CN" altLang="en-US" sz="2200" dirty="0" smtClean="0">
                <a:latin typeface="+mn-ea"/>
              </a:rPr>
              <a:t>月底之前完成</a:t>
            </a:r>
            <a:endParaRPr lang="zh-CN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200" b="1" dirty="0">
                <a:latin typeface="+mn-ea"/>
              </a:rPr>
              <a:t>性能列表</a:t>
            </a:r>
            <a:r>
              <a:rPr lang="zh-CN" altLang="zh-CN" sz="2200" dirty="0">
                <a:latin typeface="+mn-ea"/>
              </a:rPr>
              <a:t>：画面帧率要达到</a:t>
            </a:r>
            <a:r>
              <a:rPr lang="en-US" altLang="zh-CN" sz="2200" dirty="0">
                <a:latin typeface="+mn-ea"/>
              </a:rPr>
              <a:t>20fps</a:t>
            </a:r>
            <a:r>
              <a:rPr lang="zh-CN" altLang="zh-CN" sz="2200" dirty="0">
                <a:latin typeface="+mn-ea"/>
              </a:rPr>
              <a:t>以上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11188" y="476250"/>
            <a:ext cx="5302760" cy="646113"/>
            <a:chOff x="611188" y="476250"/>
            <a:chExt cx="6540500" cy="796925"/>
          </a:xfrm>
        </p:grpSpPr>
        <p:pic>
          <p:nvPicPr>
            <p:cNvPr id="5" name="Picture 4" descr="title_b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76250"/>
              <a:ext cx="4968875" cy="79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612775" y="1268413"/>
              <a:ext cx="6538913" cy="1587"/>
            </a:xfrm>
            <a:prstGeom prst="line">
              <a:avLst/>
            </a:prstGeom>
            <a:noFill/>
            <a:ln w="38100" cmpd="thinThick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26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762" y="2474342"/>
            <a:ext cx="4742111" cy="1325563"/>
          </a:xfrm>
        </p:spPr>
        <p:txBody>
          <a:bodyPr/>
          <a:lstStyle/>
          <a:p>
            <a:pPr lvl="0"/>
            <a:r>
              <a:rPr lang="en-US" altLang="zh-CN" b="1" dirty="0" smtClean="0"/>
              <a:t>2. </a:t>
            </a:r>
            <a:r>
              <a:rPr lang="zh-CN" altLang="en-US" b="1" dirty="0" smtClean="0"/>
              <a:t>用户界面原型</a:t>
            </a:r>
            <a:endParaRPr lang="zh-CN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188" y="476250"/>
            <a:ext cx="5302760" cy="646113"/>
            <a:chOff x="611188" y="476250"/>
            <a:chExt cx="6540500" cy="796925"/>
          </a:xfrm>
        </p:grpSpPr>
        <p:pic>
          <p:nvPicPr>
            <p:cNvPr id="5" name="Picture 4" descr="title_b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476250"/>
              <a:ext cx="4968875" cy="79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612775" y="1268413"/>
              <a:ext cx="6538913" cy="1587"/>
            </a:xfrm>
            <a:prstGeom prst="line">
              <a:avLst/>
            </a:prstGeom>
            <a:noFill/>
            <a:ln w="38100" cmpd="thinThick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300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560</Words>
  <Application>Microsoft Office PowerPoint</Application>
  <PresentationFormat>全屏显示(4:3)</PresentationFormat>
  <Paragraphs>104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3D弹幕小游戏 ——需求分析报告</vt:lpstr>
      <vt:lpstr>PowerPoint 演示文稿</vt:lpstr>
      <vt:lpstr>1. 需求导出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用户界面原型</vt:lpstr>
      <vt:lpstr>PowerPoint 演示文稿</vt:lpstr>
      <vt:lpstr>PowerPoint 演示文稿</vt:lpstr>
      <vt:lpstr>3. 分析建模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项目计划</dc:title>
  <dc:creator>刘 敏杰</dc:creator>
  <cp:lastModifiedBy>刘 敏杰</cp:lastModifiedBy>
  <cp:revision>22</cp:revision>
  <dcterms:created xsi:type="dcterms:W3CDTF">2019-10-21T08:39:57Z</dcterms:created>
  <dcterms:modified xsi:type="dcterms:W3CDTF">2019-11-14T15:45:21Z</dcterms:modified>
</cp:coreProperties>
</file>