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7" r:id="rId2"/>
    <p:sldId id="258" r:id="rId3"/>
    <p:sldId id="259" r:id="rId4"/>
    <p:sldId id="260" r:id="rId5"/>
    <p:sldId id="261" r:id="rId6"/>
    <p:sldId id="262" r:id="rId7"/>
    <p:sldId id="263" r:id="rId8"/>
    <p:sldId id="264" r:id="rId9"/>
    <p:sldId id="265" r:id="rId10"/>
  </p:sldIdLst>
  <p:sldSz cx="9144000" cy="5143500" type="screen16x9"/>
  <p:notesSz cx="6858000" cy="9144000"/>
  <p:embeddedFontLst>
    <p:embeddedFont>
      <p:font typeface="Amatic SC" pitchFamily="2" charset="-79"/>
      <p:regular r:id="rId12"/>
      <p:bold r:id="rId13"/>
    </p:embeddedFont>
    <p:embeddedFont>
      <p:font typeface="Roboto" panose="02000000000000000000" pitchFamily="2" charset="0"/>
      <p:regular r:id="rId14"/>
      <p:bold r:id="rId15"/>
      <p:italic r:id="rId16"/>
      <p:boldItalic r:id="rId17"/>
    </p:embeddedFont>
    <p:embeddedFont>
      <p:font typeface="Source Code Pro" panose="020B0509030403020204" pitchFamily="49"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2"/>
  </p:normalViewPr>
  <p:slideViewPr>
    <p:cSldViewPr snapToGrid="0">
      <p:cViewPr varScale="1">
        <p:scale>
          <a:sx n="143" d="100"/>
          <a:sy n="143" d="100"/>
        </p:scale>
        <p:origin x="784" y="3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cb1179c5cd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cb1179c5cd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cb1179c5cd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cb1179c5cd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cb1179c5cd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cb1179c5cd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02169b67b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02169b67b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b1179c5cd_0_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cb1179c5cd_0_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b1179c5cd_0_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cb1179c5cd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021356796c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021356796c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021356796c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021356796c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021356796c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021356796c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0"/>
              </a:spcBef>
              <a:spcAft>
                <a:spcPts val="0"/>
              </a:spcAft>
              <a:buClr>
                <a:schemeClr val="accent1"/>
              </a:buClr>
              <a:buSzPts val="1400"/>
              <a:buChar char="○"/>
              <a:defRPr>
                <a:solidFill>
                  <a:schemeClr val="accent1"/>
                </a:solidFill>
                <a:highlight>
                  <a:schemeClr val="lt1"/>
                </a:highlight>
              </a:defRPr>
            </a:lvl2pPr>
            <a:lvl3pPr marL="1371600" lvl="2" indent="-317500">
              <a:spcBef>
                <a:spcPts val="0"/>
              </a:spcBef>
              <a:spcAft>
                <a:spcPts val="0"/>
              </a:spcAft>
              <a:buClr>
                <a:schemeClr val="accent1"/>
              </a:buClr>
              <a:buSzPts val="1400"/>
              <a:buChar char="■"/>
              <a:defRPr>
                <a:solidFill>
                  <a:schemeClr val="accent1"/>
                </a:solidFill>
                <a:highlight>
                  <a:schemeClr val="lt1"/>
                </a:highlight>
              </a:defRPr>
            </a:lvl3pPr>
            <a:lvl4pPr marL="1828800" lvl="3" indent="-317500">
              <a:spcBef>
                <a:spcPts val="0"/>
              </a:spcBef>
              <a:spcAft>
                <a:spcPts val="0"/>
              </a:spcAft>
              <a:buClr>
                <a:schemeClr val="accent1"/>
              </a:buClr>
              <a:buSzPts val="1400"/>
              <a:buChar char="●"/>
              <a:defRPr>
                <a:solidFill>
                  <a:schemeClr val="accent1"/>
                </a:solidFill>
                <a:highlight>
                  <a:schemeClr val="lt1"/>
                </a:highlight>
              </a:defRPr>
            </a:lvl4pPr>
            <a:lvl5pPr marL="2286000" lvl="4" indent="-317500">
              <a:spcBef>
                <a:spcPts val="0"/>
              </a:spcBef>
              <a:spcAft>
                <a:spcPts val="0"/>
              </a:spcAft>
              <a:buClr>
                <a:schemeClr val="accent1"/>
              </a:buClr>
              <a:buSzPts val="1400"/>
              <a:buChar char="○"/>
              <a:defRPr>
                <a:solidFill>
                  <a:schemeClr val="accent1"/>
                </a:solidFill>
                <a:highlight>
                  <a:schemeClr val="lt1"/>
                </a:highlight>
              </a:defRPr>
            </a:lvl5pPr>
            <a:lvl6pPr marL="2743200" lvl="5" indent="-317500">
              <a:spcBef>
                <a:spcPts val="0"/>
              </a:spcBef>
              <a:spcAft>
                <a:spcPts val="0"/>
              </a:spcAft>
              <a:buClr>
                <a:schemeClr val="accent1"/>
              </a:buClr>
              <a:buSzPts val="1400"/>
              <a:buChar char="■"/>
              <a:defRPr>
                <a:solidFill>
                  <a:schemeClr val="accent1"/>
                </a:solidFill>
                <a:highlight>
                  <a:schemeClr val="lt1"/>
                </a:highlight>
              </a:defRPr>
            </a:lvl6pPr>
            <a:lvl7pPr marL="3200400" lvl="6" indent="-317500">
              <a:spcBef>
                <a:spcPts val="0"/>
              </a:spcBef>
              <a:spcAft>
                <a:spcPts val="0"/>
              </a:spcAft>
              <a:buClr>
                <a:schemeClr val="accent1"/>
              </a:buClr>
              <a:buSzPts val="1400"/>
              <a:buChar char="●"/>
              <a:defRPr>
                <a:solidFill>
                  <a:schemeClr val="accent1"/>
                </a:solidFill>
                <a:highlight>
                  <a:schemeClr val="lt1"/>
                </a:highlight>
              </a:defRPr>
            </a:lvl7pPr>
            <a:lvl8pPr marL="3657600" lvl="7" indent="-317500">
              <a:spcBef>
                <a:spcPts val="0"/>
              </a:spcBef>
              <a:spcAft>
                <a:spcPts val="0"/>
              </a:spcAft>
              <a:buClr>
                <a:schemeClr val="accent1"/>
              </a:buClr>
              <a:buSzPts val="1400"/>
              <a:buChar char="○"/>
              <a:defRPr>
                <a:solidFill>
                  <a:schemeClr val="accent1"/>
                </a:solidFill>
                <a:highlight>
                  <a:schemeClr val="lt1"/>
                </a:highlight>
              </a:defRPr>
            </a:lvl8pPr>
            <a:lvl9pPr marL="4114800" lvl="8" indent="-317500">
              <a:spcBef>
                <a:spcPts val="0"/>
              </a:spcBef>
              <a:spcAft>
                <a:spcPts val="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0"/>
              </a:spcBef>
              <a:spcAft>
                <a:spcPts val="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DESCRIPTION </a:t>
            </a:r>
            <a:endParaRPr/>
          </a:p>
        </p:txBody>
      </p:sp>
      <p:sp>
        <p:nvSpPr>
          <p:cNvPr id="65" name="Google Shape;65;p14"/>
          <p:cNvSpPr/>
          <p:nvPr/>
        </p:nvSpPr>
        <p:spPr>
          <a:xfrm>
            <a:off x="3332443" y="2282050"/>
            <a:ext cx="1538100" cy="442500"/>
          </a:xfrm>
          <a:prstGeom prst="roundRect">
            <a:avLst>
              <a:gd name="adj" fmla="val 50000"/>
            </a:avLst>
          </a:prstGeom>
          <a:solidFill>
            <a:srgbClr val="0944A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National RTO</a:t>
            </a:r>
            <a:endParaRPr>
              <a:solidFill>
                <a:srgbClr val="FFFFFF"/>
              </a:solidFill>
            </a:endParaRPr>
          </a:p>
        </p:txBody>
      </p:sp>
      <p:sp>
        <p:nvSpPr>
          <p:cNvPr id="66" name="Google Shape;66;p14"/>
          <p:cNvSpPr/>
          <p:nvPr/>
        </p:nvSpPr>
        <p:spPr>
          <a:xfrm>
            <a:off x="5102740" y="3181751"/>
            <a:ext cx="1538100" cy="4425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Haryana RTO</a:t>
            </a:r>
            <a:endParaRPr>
              <a:solidFill>
                <a:srgbClr val="FFFFFF"/>
              </a:solidFill>
            </a:endParaRPr>
          </a:p>
        </p:txBody>
      </p:sp>
      <p:sp>
        <p:nvSpPr>
          <p:cNvPr id="67" name="Google Shape;67;p14"/>
          <p:cNvSpPr/>
          <p:nvPr/>
        </p:nvSpPr>
        <p:spPr>
          <a:xfrm>
            <a:off x="1562147" y="3181751"/>
            <a:ext cx="1538100" cy="4425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Delhi RTO</a:t>
            </a:r>
            <a:endParaRPr>
              <a:solidFill>
                <a:srgbClr val="FFFFFF"/>
              </a:solidFill>
            </a:endParaRPr>
          </a:p>
        </p:txBody>
      </p:sp>
      <p:sp>
        <p:nvSpPr>
          <p:cNvPr id="68" name="Google Shape;68;p14"/>
          <p:cNvSpPr/>
          <p:nvPr/>
        </p:nvSpPr>
        <p:spPr>
          <a:xfrm>
            <a:off x="716900" y="4081453"/>
            <a:ext cx="1538100" cy="442500"/>
          </a:xfrm>
          <a:prstGeom prst="roundRect">
            <a:avLst>
              <a:gd name="adj" fmla="val 50000"/>
            </a:avLst>
          </a:prstGeom>
          <a:solidFill>
            <a:srgbClr val="307B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Client1</a:t>
            </a:r>
            <a:endParaRPr>
              <a:solidFill>
                <a:srgbClr val="FFFFFF"/>
              </a:solidFill>
            </a:endParaRPr>
          </a:p>
        </p:txBody>
      </p:sp>
      <p:sp>
        <p:nvSpPr>
          <p:cNvPr id="69" name="Google Shape;69;p14"/>
          <p:cNvSpPr/>
          <p:nvPr/>
        </p:nvSpPr>
        <p:spPr>
          <a:xfrm>
            <a:off x="2407393" y="4081453"/>
            <a:ext cx="1538100" cy="442500"/>
          </a:xfrm>
          <a:prstGeom prst="roundRect">
            <a:avLst>
              <a:gd name="adj" fmla="val 50000"/>
            </a:avLst>
          </a:prstGeom>
          <a:solidFill>
            <a:srgbClr val="307B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Client2</a:t>
            </a:r>
            <a:endParaRPr>
              <a:solidFill>
                <a:srgbClr val="FFFFFF"/>
              </a:solidFill>
            </a:endParaRPr>
          </a:p>
        </p:txBody>
      </p:sp>
      <p:sp>
        <p:nvSpPr>
          <p:cNvPr id="70" name="Google Shape;70;p14"/>
          <p:cNvSpPr/>
          <p:nvPr/>
        </p:nvSpPr>
        <p:spPr>
          <a:xfrm>
            <a:off x="4257500" y="4081453"/>
            <a:ext cx="1538100" cy="442500"/>
          </a:xfrm>
          <a:prstGeom prst="roundRect">
            <a:avLst>
              <a:gd name="adj" fmla="val 50000"/>
            </a:avLst>
          </a:prstGeom>
          <a:solidFill>
            <a:srgbClr val="307B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Client1</a:t>
            </a:r>
            <a:endParaRPr>
              <a:solidFill>
                <a:srgbClr val="FFFFFF"/>
              </a:solidFill>
            </a:endParaRPr>
          </a:p>
        </p:txBody>
      </p:sp>
      <p:sp>
        <p:nvSpPr>
          <p:cNvPr id="71" name="Google Shape;71;p14"/>
          <p:cNvSpPr/>
          <p:nvPr/>
        </p:nvSpPr>
        <p:spPr>
          <a:xfrm>
            <a:off x="5947993" y="4081453"/>
            <a:ext cx="1538100" cy="442500"/>
          </a:xfrm>
          <a:prstGeom prst="roundRect">
            <a:avLst>
              <a:gd name="adj" fmla="val 50000"/>
            </a:avLst>
          </a:prstGeom>
          <a:solidFill>
            <a:srgbClr val="307B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FFFFFF"/>
                </a:solidFill>
                <a:latin typeface="Roboto"/>
                <a:ea typeface="Roboto"/>
                <a:cs typeface="Roboto"/>
                <a:sym typeface="Roboto"/>
              </a:rPr>
              <a:t>             Client2</a:t>
            </a:r>
            <a:endParaRPr>
              <a:solidFill>
                <a:srgbClr val="FFFFFF"/>
              </a:solidFill>
            </a:endParaRPr>
          </a:p>
        </p:txBody>
      </p:sp>
      <p:cxnSp>
        <p:nvCxnSpPr>
          <p:cNvPr id="72" name="Google Shape;72;p14"/>
          <p:cNvCxnSpPr>
            <a:stCxn id="65" idx="2"/>
            <a:endCxn id="66" idx="0"/>
          </p:cNvCxnSpPr>
          <p:nvPr/>
        </p:nvCxnSpPr>
        <p:spPr>
          <a:xfrm rot="-5400000" flipH="1">
            <a:off x="4758043" y="2068000"/>
            <a:ext cx="457200" cy="17703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73" name="Google Shape;73;p14"/>
          <p:cNvCxnSpPr>
            <a:stCxn id="67" idx="0"/>
            <a:endCxn id="65" idx="2"/>
          </p:cNvCxnSpPr>
          <p:nvPr/>
        </p:nvCxnSpPr>
        <p:spPr>
          <a:xfrm rot="-5400000">
            <a:off x="2987747" y="2068001"/>
            <a:ext cx="457200" cy="17703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74" name="Google Shape;74;p14"/>
          <p:cNvCxnSpPr>
            <a:stCxn id="67" idx="2"/>
            <a:endCxn id="69" idx="0"/>
          </p:cNvCxnSpPr>
          <p:nvPr/>
        </p:nvCxnSpPr>
        <p:spPr>
          <a:xfrm rot="-5400000" flipH="1">
            <a:off x="2525147" y="3430301"/>
            <a:ext cx="457200" cy="8451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75" name="Google Shape;75;p14"/>
          <p:cNvCxnSpPr>
            <a:stCxn id="68" idx="0"/>
            <a:endCxn id="67" idx="2"/>
          </p:cNvCxnSpPr>
          <p:nvPr/>
        </p:nvCxnSpPr>
        <p:spPr>
          <a:xfrm rot="-5400000">
            <a:off x="1679900" y="3430303"/>
            <a:ext cx="457200" cy="8451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76" name="Google Shape;76;p14"/>
          <p:cNvCxnSpPr>
            <a:stCxn id="66" idx="2"/>
            <a:endCxn id="71" idx="0"/>
          </p:cNvCxnSpPr>
          <p:nvPr/>
        </p:nvCxnSpPr>
        <p:spPr>
          <a:xfrm rot="-5400000" flipH="1">
            <a:off x="6065890" y="3430151"/>
            <a:ext cx="457200" cy="8454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77" name="Google Shape;77;p14"/>
          <p:cNvCxnSpPr>
            <a:stCxn id="70" idx="0"/>
            <a:endCxn id="66" idx="2"/>
          </p:cNvCxnSpPr>
          <p:nvPr/>
        </p:nvCxnSpPr>
        <p:spPr>
          <a:xfrm rot="-5400000">
            <a:off x="5220500" y="3430303"/>
            <a:ext cx="457200" cy="845100"/>
          </a:xfrm>
          <a:prstGeom prst="bentConnector3">
            <a:avLst>
              <a:gd name="adj1" fmla="val 50000"/>
            </a:avLst>
          </a:prstGeom>
          <a:noFill/>
          <a:ln w="9525" cap="flat" cmpd="sng">
            <a:solidFill>
              <a:srgbClr val="C2C2C2"/>
            </a:solidFill>
            <a:prstDash val="solid"/>
            <a:round/>
            <a:headEnd type="none" w="sm" len="sm"/>
            <a:tailEnd type="none" w="sm" len="sm"/>
          </a:ln>
        </p:spPr>
      </p:cxnSp>
      <p:pic>
        <p:nvPicPr>
          <p:cNvPr id="78" name="Google Shape;78;p14"/>
          <p:cNvPicPr preferRelativeResize="0"/>
          <p:nvPr/>
        </p:nvPicPr>
        <p:blipFill>
          <a:blip r:embed="rId3">
            <a:alphaModFix/>
          </a:blip>
          <a:stretch>
            <a:fillRect/>
          </a:stretch>
        </p:blipFill>
        <p:spPr>
          <a:xfrm>
            <a:off x="4033750" y="292848"/>
            <a:ext cx="4798550" cy="1464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Modules</a:t>
            </a:r>
            <a:endParaRPr/>
          </a:p>
        </p:txBody>
      </p:sp>
      <p:sp>
        <p:nvSpPr>
          <p:cNvPr id="84" name="Google Shape;84;p15"/>
          <p:cNvSpPr txBox="1">
            <a:spLocks noGrp="1"/>
          </p:cNvSpPr>
          <p:nvPr>
            <p:ph type="body" idx="1"/>
          </p:nvPr>
        </p:nvSpPr>
        <p:spPr>
          <a:xfrm>
            <a:off x="311700" y="1415000"/>
            <a:ext cx="8520600" cy="34527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Char char="●"/>
            </a:pPr>
            <a:r>
              <a:rPr lang="en"/>
              <a:t>Backend.py</a:t>
            </a:r>
            <a:endParaRPr/>
          </a:p>
          <a:p>
            <a:pPr marL="914400" lvl="1" indent="-317500" algn="l" rtl="0">
              <a:spcBef>
                <a:spcPts val="0"/>
              </a:spcBef>
              <a:spcAft>
                <a:spcPts val="0"/>
              </a:spcAft>
              <a:buSzPts val="1400"/>
              <a:buChar char="○"/>
            </a:pPr>
            <a:r>
              <a:rPr lang="en"/>
              <a:t>Class RSA - copied from the previous assignment.</a:t>
            </a:r>
            <a:endParaRPr/>
          </a:p>
          <a:p>
            <a:pPr marL="914400" lvl="1" indent="-317500" algn="l" rtl="0">
              <a:spcBef>
                <a:spcPts val="0"/>
              </a:spcBef>
              <a:spcAft>
                <a:spcPts val="0"/>
              </a:spcAft>
              <a:buSzPts val="1400"/>
              <a:buChar char="○"/>
            </a:pPr>
            <a:r>
              <a:rPr lang="en"/>
              <a:t>Class TransportAuthority - provides backend utilities for transport authority servers.</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Server.py</a:t>
            </a:r>
            <a:endParaRPr/>
          </a:p>
          <a:p>
            <a:pPr marL="914400" lvl="1" indent="-317500" algn="l" rtl="0">
              <a:spcBef>
                <a:spcPts val="0"/>
              </a:spcBef>
              <a:spcAft>
                <a:spcPts val="0"/>
              </a:spcAft>
              <a:buSzPts val="1400"/>
              <a:buChar char="○"/>
            </a:pPr>
            <a:r>
              <a:rPr lang="en"/>
              <a:t>Server app for different tier transport authorities to run.</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Client.py</a:t>
            </a:r>
            <a:endParaRPr/>
          </a:p>
          <a:p>
            <a:pPr marL="914400" lvl="1" indent="-317500" algn="l" rtl="0">
              <a:spcBef>
                <a:spcPts val="0"/>
              </a:spcBef>
              <a:spcAft>
                <a:spcPts val="0"/>
              </a:spcAft>
              <a:buSzPts val="1400"/>
              <a:buChar char="○"/>
            </a:pPr>
            <a:r>
              <a:rPr lang="en"/>
              <a:t>Client app for traffic policemen to connect in order to verify license.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Modules</a:t>
            </a:r>
            <a:endParaRPr/>
          </a:p>
        </p:txBody>
      </p:sp>
      <p:sp>
        <p:nvSpPr>
          <p:cNvPr id="90" name="Google Shape;90;p16"/>
          <p:cNvSpPr txBox="1">
            <a:spLocks noGrp="1"/>
          </p:cNvSpPr>
          <p:nvPr>
            <p:ph type="body" idx="1"/>
          </p:nvPr>
        </p:nvSpPr>
        <p:spPr>
          <a:xfrm>
            <a:off x="311700" y="1381075"/>
            <a:ext cx="8520600" cy="334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Defined a server config to run the example of National RTO managing Delhi and Haryana RTOs.</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A managing RTO is responsible for communicating kPU of its dependents with each other.</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A simple </a:t>
            </a:r>
            <a:r>
              <a:rPr lang="en" u="sng"/>
              <a:t>cert_file.py</a:t>
            </a:r>
            <a:r>
              <a:rPr lang="en"/>
              <a:t> example for signing of a license by an RTO / transport authority.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Questions</a:t>
            </a:r>
            <a:endParaRPr/>
          </a:p>
        </p:txBody>
      </p:sp>
      <p:sp>
        <p:nvSpPr>
          <p:cNvPr id="96" name="Google Shape;96;p17"/>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r>
              <a:rPr lang="en"/>
              <a:t>Questions:</a:t>
            </a:r>
            <a:endParaRPr/>
          </a:p>
          <a:p>
            <a:pPr marL="0" lvl="0" indent="0" algn="l" rtl="0">
              <a:spcBef>
                <a:spcPts val="1200"/>
              </a:spcBef>
              <a:spcAft>
                <a:spcPts val="0"/>
              </a:spcAft>
              <a:buNone/>
            </a:pPr>
            <a:r>
              <a:rPr lang="en"/>
              <a:t>1. What is the information to be supplied by the driver to the police officer? And what information</a:t>
            </a:r>
            <a:endParaRPr/>
          </a:p>
          <a:p>
            <a:pPr marL="0" lvl="0" indent="0" algn="l" rtl="0">
              <a:spcBef>
                <a:spcPts val="1200"/>
              </a:spcBef>
              <a:spcAft>
                <a:spcPts val="0"/>
              </a:spcAft>
              <a:buNone/>
            </a:pPr>
            <a:r>
              <a:rPr lang="en"/>
              <a:t>is sought and obtained by the police officer from the transport authority?</a:t>
            </a:r>
            <a:endParaRPr/>
          </a:p>
          <a:p>
            <a:pPr marL="0" lvl="0" indent="0" algn="l" rtl="0">
              <a:spcBef>
                <a:spcPts val="1200"/>
              </a:spcBef>
              <a:spcAft>
                <a:spcPts val="0"/>
              </a:spcAft>
              <a:buNone/>
            </a:pPr>
            <a:r>
              <a:rPr lang="en"/>
              <a:t>2. Would you need a central server that has the correct and complete information on all drivers</a:t>
            </a:r>
            <a:endParaRPr/>
          </a:p>
          <a:p>
            <a:pPr marL="0" lvl="0" indent="0" algn="l" rtl="0">
              <a:spcBef>
                <a:spcPts val="1200"/>
              </a:spcBef>
              <a:spcAft>
                <a:spcPts val="0"/>
              </a:spcAft>
              <a:buNone/>
            </a:pPr>
            <a:r>
              <a:rPr lang="en"/>
              <a:t>and the licenses issued to them?</a:t>
            </a:r>
            <a:endParaRPr/>
          </a:p>
          <a:p>
            <a:pPr marL="0" lvl="0" indent="0" algn="l" rtl="0">
              <a:spcBef>
                <a:spcPts val="1200"/>
              </a:spcBef>
              <a:spcAft>
                <a:spcPts val="0"/>
              </a:spcAft>
              <a:buNone/>
            </a:pPr>
            <a:r>
              <a:rPr lang="en"/>
              <a:t>3. Is date and time of communication important?</a:t>
            </a:r>
            <a:endParaRPr/>
          </a:p>
          <a:p>
            <a:pPr marL="0" lvl="0" indent="0" algn="l" rtl="0">
              <a:spcBef>
                <a:spcPts val="1200"/>
              </a:spcBef>
              <a:spcAft>
                <a:spcPts val="0"/>
              </a:spcAft>
              <a:buNone/>
            </a:pPr>
            <a:r>
              <a:rPr lang="en"/>
              <a:t>4. In what way are digital signatures relevant?</a:t>
            </a:r>
            <a:endParaRPr/>
          </a:p>
          <a:p>
            <a:pPr marL="0" lvl="0" indent="0" algn="l" rtl="0">
              <a:spcBef>
                <a:spcPts val="1200"/>
              </a:spcBef>
              <a:spcAft>
                <a:spcPts val="0"/>
              </a:spcAft>
              <a:buNone/>
            </a:pPr>
            <a:r>
              <a:rPr lang="en"/>
              <a:t>5. Does one need to ensure that information is kept confidential? Or not altered during 2-way</a:t>
            </a:r>
            <a:endParaRPr/>
          </a:p>
          <a:p>
            <a:pPr marL="0" lvl="0" indent="0" algn="l" rtl="0">
              <a:spcBef>
                <a:spcPts val="1200"/>
              </a:spcBef>
              <a:spcAft>
                <a:spcPts val="0"/>
              </a:spcAft>
              <a:buNone/>
            </a:pPr>
            <a:r>
              <a:rPr lang="en"/>
              <a:t>communication?</a:t>
            </a:r>
            <a:endParaRPr/>
          </a:p>
          <a:p>
            <a:pPr marL="0" lvl="0" indent="0" algn="l" rtl="0">
              <a:spcBef>
                <a:spcPts val="1200"/>
              </a:spcBef>
              <a:spcAft>
                <a:spcPts val="0"/>
              </a:spcAft>
              <a:buNone/>
            </a:pPr>
            <a:r>
              <a:rPr lang="en"/>
              <a:t>6. Which of these, viz. confidentiality, authentication, integrity and non-repudiation is/are</a:t>
            </a:r>
            <a:endParaRPr/>
          </a:p>
          <a:p>
            <a:pPr marL="0" lvl="0" indent="0" algn="l" rtl="0">
              <a:spcBef>
                <a:spcPts val="1200"/>
              </a:spcBef>
              <a:spcAft>
                <a:spcPts val="1200"/>
              </a:spcAft>
              <a:buNone/>
            </a:pPr>
            <a:r>
              <a:rPr lang="en"/>
              <a:t>relevant?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p:nvPr/>
        </p:nvSpPr>
        <p:spPr>
          <a:xfrm>
            <a:off x="468450" y="1396075"/>
            <a:ext cx="7467300" cy="895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a:solidFill>
                  <a:schemeClr val="dk2"/>
                </a:solidFill>
                <a:latin typeface="Source Code Pro"/>
                <a:ea typeface="Source Code Pro"/>
                <a:cs typeface="Source Code Pro"/>
                <a:sym typeface="Source Code Pro"/>
              </a:rPr>
              <a:t>Q1. What is the information to be supplied by the driver to the police officer? And what information is sought and obtained by the police officer from the transport authority?</a:t>
            </a:r>
            <a:endParaRPr sz="1000"/>
          </a:p>
        </p:txBody>
      </p:sp>
      <p:sp>
        <p:nvSpPr>
          <p:cNvPr id="102" name="Google Shape;102;p18"/>
          <p:cNvSpPr txBox="1"/>
          <p:nvPr/>
        </p:nvSpPr>
        <p:spPr>
          <a:xfrm>
            <a:off x="560300" y="2378875"/>
            <a:ext cx="7467300" cy="2504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latin typeface="Source Code Pro"/>
                <a:ea typeface="Source Code Pro"/>
                <a:cs typeface="Source Code Pro"/>
                <a:sym typeface="Source Code Pro"/>
              </a:rPr>
              <a:t>A1. Driver needs to provide the original driving license digitally signed by a certain transport authority. </a:t>
            </a:r>
            <a:endParaRPr>
              <a:latin typeface="Source Code Pro"/>
              <a:ea typeface="Source Code Pro"/>
              <a:cs typeface="Source Code Pro"/>
              <a:sym typeface="Source Code Pro"/>
            </a:endParaRPr>
          </a:p>
          <a:p>
            <a:pPr marL="0" lvl="0" indent="0" algn="l" rtl="0">
              <a:lnSpc>
                <a:spcPct val="115000"/>
              </a:lnSpc>
              <a:spcBef>
                <a:spcPts val="1200"/>
              </a:spcBef>
              <a:spcAft>
                <a:spcPts val="0"/>
              </a:spcAft>
              <a:buNone/>
            </a:pPr>
            <a:r>
              <a:rPr lang="en">
                <a:latin typeface="Source Code Pro"/>
                <a:ea typeface="Source Code Pro"/>
                <a:cs typeface="Source Code Pro"/>
                <a:sym typeface="Source Code Pro"/>
              </a:rPr>
              <a:t>Police officer needs to check whether the provided license is valid or signed by the any RTO, so he/she will obtain the public key of RTO that signed the license (even in case the client and traffic men are of different states) and decrypt the signature and match with the original information. </a:t>
            </a:r>
            <a:endParaRPr>
              <a:latin typeface="Source Code Pro"/>
              <a:ea typeface="Source Code Pro"/>
              <a:cs typeface="Source Code Pro"/>
              <a:sym typeface="Source Code Pro"/>
            </a:endParaRPr>
          </a:p>
          <a:p>
            <a:pPr marL="0" lvl="0" indent="0" algn="l" rtl="0">
              <a:lnSpc>
                <a:spcPct val="115000"/>
              </a:lnSpc>
              <a:spcBef>
                <a:spcPts val="1200"/>
              </a:spcBef>
              <a:spcAft>
                <a:spcPts val="1200"/>
              </a:spcAft>
              <a:buNone/>
            </a:pPr>
            <a:r>
              <a:rPr lang="en" sz="1800"/>
              <a:t>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body" idx="1"/>
          </p:nvPr>
        </p:nvSpPr>
        <p:spPr>
          <a:xfrm>
            <a:off x="366825" y="1210325"/>
            <a:ext cx="8588400" cy="334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Q.2. Would you need a central server that has the correct and complete information on all drivers and the licenses issued to them?</a:t>
            </a:r>
            <a:endParaRPr sz="1400"/>
          </a:p>
          <a:p>
            <a:pPr marL="0" lvl="0" indent="0" algn="l" rtl="0">
              <a:spcBef>
                <a:spcPts val="1200"/>
              </a:spcBef>
              <a:spcAft>
                <a:spcPts val="1200"/>
              </a:spcAft>
              <a:buNone/>
            </a:pPr>
            <a:r>
              <a:rPr lang="en" sz="1400"/>
              <a:t>A.2 No, we may not always need the central server in case the RTO of different cities are directly connected. If in case, we may need the central server, it doesn’t need to store the information of all the drivers. The central server just need to craft the certificate, containing the public key of the requested RTO.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Q.3. Is date and time of communication important?</a:t>
            </a:r>
            <a:endParaRPr/>
          </a:p>
          <a:p>
            <a:pPr marL="0" lvl="0" indent="0" algn="l" rtl="0">
              <a:spcBef>
                <a:spcPts val="1200"/>
              </a:spcBef>
              <a:spcAft>
                <a:spcPts val="1200"/>
              </a:spcAft>
              <a:buNone/>
            </a:pPr>
            <a:r>
              <a:rPr lang="en"/>
              <a:t>A.3. Date and time of communication are important to prevent the replay attacks.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4. In what way are digital signatures relevant?</a:t>
            </a:r>
            <a:endParaRPr/>
          </a:p>
          <a:p>
            <a:pPr marL="0" lvl="0" indent="0" algn="l" rtl="0">
              <a:spcBef>
                <a:spcPts val="1200"/>
              </a:spcBef>
              <a:spcAft>
                <a:spcPts val="1200"/>
              </a:spcAft>
              <a:buNone/>
            </a:pPr>
            <a:r>
              <a:rPr lang="en"/>
              <a:t>A.4 Digital signatures help in authentication, integrity and non-repudiation of original information of license holder by the traffic men. As, traffic men or RTO (having the public key corresponding to the license-issuing RTO) can decrypt the signature and compare it with the original information, to judge whether the client is having the right to drive or license valid.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p:nvPr/>
        </p:nvSpPr>
        <p:spPr>
          <a:xfrm>
            <a:off x="137200" y="927650"/>
            <a:ext cx="9006900" cy="3801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chemeClr val="dk2"/>
                </a:solidFill>
                <a:latin typeface="Source Code Pro"/>
                <a:ea typeface="Source Code Pro"/>
                <a:cs typeface="Source Code Pro"/>
                <a:sym typeface="Source Code Pro"/>
              </a:rPr>
              <a:t>Q.5 Does one need to ensure that information is kept confidential? Or not altered during 2-way communication?</a:t>
            </a:r>
            <a:endParaRPr>
              <a:solidFill>
                <a:schemeClr val="dk2"/>
              </a:solidFill>
              <a:latin typeface="Source Code Pro"/>
              <a:ea typeface="Source Code Pro"/>
              <a:cs typeface="Source Code Pro"/>
              <a:sym typeface="Source Code Pro"/>
            </a:endParaRPr>
          </a:p>
          <a:p>
            <a:pPr marL="0" lvl="0" indent="0" algn="l" rtl="0">
              <a:lnSpc>
                <a:spcPct val="115000"/>
              </a:lnSpc>
              <a:spcBef>
                <a:spcPts val="1200"/>
              </a:spcBef>
              <a:spcAft>
                <a:spcPts val="0"/>
              </a:spcAft>
              <a:buNone/>
            </a:pPr>
            <a:r>
              <a:rPr lang="en">
                <a:solidFill>
                  <a:schemeClr val="dk2"/>
                </a:solidFill>
                <a:latin typeface="Source Code Pro"/>
                <a:ea typeface="Source Code Pro"/>
                <a:cs typeface="Source Code Pro"/>
                <a:sym typeface="Source Code Pro"/>
              </a:rPr>
              <a:t>A.5 No information is not required to be confidential. However, the information must not be altered during the course of communication. </a:t>
            </a:r>
            <a:endParaRPr>
              <a:solidFill>
                <a:schemeClr val="dk2"/>
              </a:solidFill>
              <a:latin typeface="Source Code Pro"/>
              <a:ea typeface="Source Code Pro"/>
              <a:cs typeface="Source Code Pro"/>
              <a:sym typeface="Source Code Pro"/>
            </a:endParaRPr>
          </a:p>
          <a:p>
            <a:pPr marL="0" lvl="0" indent="0" algn="l" rtl="0">
              <a:lnSpc>
                <a:spcPct val="115000"/>
              </a:lnSpc>
              <a:spcBef>
                <a:spcPts val="1200"/>
              </a:spcBef>
              <a:spcAft>
                <a:spcPts val="0"/>
              </a:spcAft>
              <a:buNone/>
            </a:pPr>
            <a:endParaRPr>
              <a:solidFill>
                <a:schemeClr val="dk2"/>
              </a:solidFill>
              <a:latin typeface="Source Code Pro"/>
              <a:ea typeface="Source Code Pro"/>
              <a:cs typeface="Source Code Pro"/>
              <a:sym typeface="Source Code Pro"/>
            </a:endParaRPr>
          </a:p>
          <a:p>
            <a:pPr marL="0" lvl="0" indent="0" algn="l" rtl="0">
              <a:lnSpc>
                <a:spcPct val="115000"/>
              </a:lnSpc>
              <a:spcBef>
                <a:spcPts val="1200"/>
              </a:spcBef>
              <a:spcAft>
                <a:spcPts val="0"/>
              </a:spcAft>
              <a:buNone/>
            </a:pPr>
            <a:r>
              <a:rPr lang="en">
                <a:solidFill>
                  <a:schemeClr val="dk2"/>
                </a:solidFill>
                <a:latin typeface="Source Code Pro"/>
                <a:ea typeface="Source Code Pro"/>
                <a:cs typeface="Source Code Pro"/>
                <a:sym typeface="Source Code Pro"/>
              </a:rPr>
              <a:t>6. Which of these, viz. confidentiality, authentication, integrity and non-repudiation is/are relevant?</a:t>
            </a:r>
            <a:endParaRPr>
              <a:solidFill>
                <a:schemeClr val="dk2"/>
              </a:solidFill>
              <a:latin typeface="Source Code Pro"/>
              <a:ea typeface="Source Code Pro"/>
              <a:cs typeface="Source Code Pro"/>
              <a:sym typeface="Source Code Pro"/>
            </a:endParaRPr>
          </a:p>
          <a:p>
            <a:pPr marL="0" lvl="0" indent="0" algn="l" rtl="0">
              <a:lnSpc>
                <a:spcPct val="115000"/>
              </a:lnSpc>
              <a:spcBef>
                <a:spcPts val="1200"/>
              </a:spcBef>
              <a:spcAft>
                <a:spcPts val="0"/>
              </a:spcAft>
              <a:buNone/>
            </a:pPr>
            <a:r>
              <a:rPr lang="en">
                <a:solidFill>
                  <a:schemeClr val="dk2"/>
                </a:solidFill>
                <a:latin typeface="Source Code Pro"/>
                <a:ea typeface="Source Code Pro"/>
                <a:cs typeface="Source Code Pro"/>
                <a:sym typeface="Source Code Pro"/>
              </a:rPr>
              <a:t>A.6 All are essential except the confidentiality. Also, digital signatures helps in ensuring the authentication, integrity and non-repudiation.</a:t>
            </a:r>
            <a:endParaRPr>
              <a:solidFill>
                <a:schemeClr val="dk2"/>
              </a:solidFill>
              <a:latin typeface="Source Code Pro"/>
              <a:ea typeface="Source Code Pro"/>
              <a:cs typeface="Source Code Pro"/>
              <a:sym typeface="Source Code Pro"/>
            </a:endParaRPr>
          </a:p>
          <a:p>
            <a:pPr marL="0" lvl="0" indent="0" algn="l" rtl="0">
              <a:lnSpc>
                <a:spcPct val="115000"/>
              </a:lnSpc>
              <a:spcBef>
                <a:spcPts val="1200"/>
              </a:spcBef>
              <a:spcAft>
                <a:spcPts val="0"/>
              </a:spcAft>
              <a:buNone/>
            </a:pPr>
            <a:endParaRPr>
              <a:solidFill>
                <a:schemeClr val="dk2"/>
              </a:solidFill>
              <a:latin typeface="Source Code Pro"/>
              <a:ea typeface="Source Code Pro"/>
              <a:cs typeface="Source Code Pro"/>
              <a:sym typeface="Source Code Pro"/>
            </a:endParaRPr>
          </a:p>
          <a:p>
            <a:pPr marL="0" lvl="0" indent="0" algn="l" rtl="0">
              <a:lnSpc>
                <a:spcPct val="115000"/>
              </a:lnSpc>
              <a:spcBef>
                <a:spcPts val="1200"/>
              </a:spcBef>
              <a:spcAft>
                <a:spcPts val="1200"/>
              </a:spcAft>
              <a:buNone/>
            </a:pPr>
            <a:endParaRPr>
              <a:solidFill>
                <a:schemeClr val="dk2"/>
              </a:solidFill>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639</Words>
  <Application>Microsoft Macintosh PowerPoint</Application>
  <PresentationFormat>On-screen Show (16:9)</PresentationFormat>
  <Paragraphs>51</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Amatic SC</vt:lpstr>
      <vt:lpstr>Roboto</vt:lpstr>
      <vt:lpstr>Source Code Pro</vt:lpstr>
      <vt:lpstr>Beach Day</vt:lpstr>
      <vt:lpstr>DESCRIPTION </vt:lpstr>
      <vt:lpstr>Modules</vt:lpstr>
      <vt:lpstr>Modules</vt:lpstr>
      <vt:lpstr>Questions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Dr Anantha Raman L</cp:lastModifiedBy>
  <cp:revision>1</cp:revision>
  <dcterms:modified xsi:type="dcterms:W3CDTF">2025-05-07T09:07:58Z</dcterms:modified>
</cp:coreProperties>
</file>