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8" r:id="rId3"/>
    <p:sldId id="259" r:id="rId4"/>
    <p:sldId id="282" r:id="rId5"/>
    <p:sldId id="283" r:id="rId6"/>
    <p:sldId id="260" r:id="rId7"/>
    <p:sldId id="261" r:id="rId8"/>
    <p:sldId id="262" r:id="rId9"/>
    <p:sldId id="263" r:id="rId10"/>
    <p:sldId id="285" r:id="rId11"/>
    <p:sldId id="279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4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EA14AC-7C56-4038-A768-3C9EE54157F7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2EBA9A-4FF1-4D69-845F-C76F015F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EA14AC-7C56-4038-A768-3C9EE54157F7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2EBA9A-4FF1-4D69-845F-C76F015F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EA14AC-7C56-4038-A768-3C9EE54157F7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2EBA9A-4FF1-4D69-845F-C76F015F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EA14AC-7C56-4038-A768-3C9EE54157F7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2EBA9A-4FF1-4D69-845F-C76F015F3B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EA14AC-7C56-4038-A768-3C9EE54157F7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2EBA9A-4FF1-4D69-845F-C76F015F3B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EA14AC-7C56-4038-A768-3C9EE54157F7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2EBA9A-4FF1-4D69-845F-C76F015F3B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EA14AC-7C56-4038-A768-3C9EE54157F7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2EBA9A-4FF1-4D69-845F-C76F015F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EA14AC-7C56-4038-A768-3C9EE54157F7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2EBA9A-4FF1-4D69-845F-C76F015F3B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EA14AC-7C56-4038-A768-3C9EE54157F7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2EBA9A-4FF1-4D69-845F-C76F015F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EA14AC-7C56-4038-A768-3C9EE54157F7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2EBA9A-4FF1-4D69-845F-C76F015F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EA14AC-7C56-4038-A768-3C9EE54157F7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2EBA9A-4FF1-4D69-845F-C76F015F3B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EA14AC-7C56-4038-A768-3C9EE54157F7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12EBA9A-4FF1-4D69-845F-C76F015F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Graph Based Model for Machine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Learning-Concepts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62400"/>
            <a:ext cx="7772400" cy="119970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Parag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Deshpande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Visvesvaraya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National Institute of Technology, Nagpur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&gt; a&lt;-c(1,1,1,2,2,2,2,3,3,3)</a:t>
            </a:r>
          </a:p>
          <a:p>
            <a:r>
              <a:rPr lang="en-US" dirty="0" smtClean="0"/>
              <a:t>&gt; b&lt;-c(5,5,5,5,5,6,6,6,6,6)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mutinformation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[1] 0.4158883</a:t>
            </a:r>
          </a:p>
          <a:p>
            <a:r>
              <a:rPr lang="en-US" dirty="0" smtClean="0"/>
              <a:t>&gt; a&lt;-c(1,1,1,2,2,4,4,3,3,3)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mutinformation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[1] 0.6931472</a:t>
            </a:r>
          </a:p>
          <a:p>
            <a:r>
              <a:rPr lang="en-US" dirty="0" smtClean="0"/>
              <a:t>&gt; b&lt;-c(5,5,5,8,8,7,7,6,6,6)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mutinformation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r>
              <a:rPr lang="en-US" dirty="0" smtClean="0"/>
              <a:t>[1] 1.366159</a:t>
            </a:r>
          </a:p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Mutual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CI=P(A,B|C</a:t>
            </a:r>
            <a:r>
              <a:rPr lang="en-US" sz="2800" dirty="0"/>
              <a:t>)=P(A,B,C)LN[P(A,B|C)/P(A|C)*P(B|C)]</a:t>
            </a:r>
            <a:br>
              <a:rPr lang="en-US" sz="2800" dirty="0"/>
            </a:br>
            <a:endParaRPr lang="en-US" sz="2800" dirty="0"/>
          </a:p>
          <a:p>
            <a:pPr lvl="0"/>
            <a:r>
              <a:rPr lang="en-US" sz="2800" dirty="0" smtClean="0"/>
              <a:t>A-1 </a:t>
            </a:r>
            <a:r>
              <a:rPr lang="en-US" sz="2800" dirty="0"/>
              <a:t>1 1 2 2 2 2 3 3 3 </a:t>
            </a:r>
          </a:p>
          <a:p>
            <a:pPr lvl="0"/>
            <a:r>
              <a:rPr lang="en-US" sz="2800" dirty="0" smtClean="0"/>
              <a:t>B-5 </a:t>
            </a:r>
            <a:r>
              <a:rPr lang="en-US" sz="2800" dirty="0"/>
              <a:t>5 5 5 5 6 6 6 6 6</a:t>
            </a:r>
          </a:p>
          <a:p>
            <a:pPr lvl="0"/>
            <a:r>
              <a:rPr lang="en-US" sz="2800" dirty="0" smtClean="0"/>
              <a:t>C-1 </a:t>
            </a:r>
            <a:r>
              <a:rPr lang="en-US" sz="2800" dirty="0"/>
              <a:t>2 3 4 5 6 7 8 9 </a:t>
            </a:r>
            <a:r>
              <a:rPr lang="en-US" sz="2800" dirty="0" smtClean="0"/>
              <a:t>10</a:t>
            </a:r>
          </a:p>
          <a:p>
            <a:pPr lvl="0">
              <a:buNone/>
            </a:pPr>
            <a:endParaRPr lang="en-US" sz="2800" dirty="0"/>
          </a:p>
          <a:p>
            <a:r>
              <a:rPr lang="en-US" sz="2800" dirty="0"/>
              <a:t> c&lt;-c(1,2,3,4,5,6,7,8,9,10)</a:t>
            </a:r>
          </a:p>
          <a:p>
            <a:r>
              <a:rPr lang="en-US" sz="2800" dirty="0" err="1"/>
              <a:t>condinformation</a:t>
            </a:r>
            <a:r>
              <a:rPr lang="en-US" sz="2800" dirty="0"/>
              <a:t>(</a:t>
            </a:r>
            <a:r>
              <a:rPr lang="en-US" sz="2800" dirty="0" err="1"/>
              <a:t>a,b,c</a:t>
            </a:r>
            <a:r>
              <a:rPr lang="en-US" sz="2800" dirty="0"/>
              <a:t>)</a:t>
            </a:r>
          </a:p>
          <a:p>
            <a:pPr>
              <a:buNone/>
            </a:pPr>
            <a:r>
              <a:rPr lang="en-US" sz="2800" dirty="0" smtClean="0"/>
              <a:t>   [</a:t>
            </a:r>
            <a:r>
              <a:rPr lang="en-US" sz="2800" dirty="0"/>
              <a:t>1] 0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/>
              <a:t>Conditional Mutual Information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/>
              <a:t>&gt; d&lt;-c(1,1,1,1,1,1,1,1,1,1)</a:t>
            </a:r>
          </a:p>
          <a:p>
            <a:pPr>
              <a:buNone/>
            </a:pPr>
            <a:r>
              <a:rPr lang="en-US" sz="3200" dirty="0"/>
              <a:t>&gt; </a:t>
            </a:r>
            <a:r>
              <a:rPr lang="en-US" sz="3200" dirty="0" err="1"/>
              <a:t>condinformation</a:t>
            </a:r>
            <a:r>
              <a:rPr lang="en-US" sz="3200" dirty="0"/>
              <a:t>(</a:t>
            </a:r>
            <a:r>
              <a:rPr lang="en-US" sz="3200" dirty="0" err="1"/>
              <a:t>a,b,d</a:t>
            </a:r>
            <a:r>
              <a:rPr lang="en-US" sz="3200" dirty="0"/>
              <a:t>)</a:t>
            </a:r>
          </a:p>
          <a:p>
            <a:pPr>
              <a:buNone/>
            </a:pPr>
            <a:r>
              <a:rPr lang="en-US" sz="3200" dirty="0" smtClean="0"/>
              <a:t>    [</a:t>
            </a:r>
            <a:r>
              <a:rPr lang="en-US" sz="3200" dirty="0"/>
              <a:t>1] </a:t>
            </a:r>
            <a:r>
              <a:rPr lang="en-US" sz="3200" dirty="0" smtClean="0"/>
              <a:t>0.4158883</a:t>
            </a:r>
          </a:p>
          <a:p>
            <a:pPr>
              <a:buNone/>
            </a:pPr>
            <a:endParaRPr lang="en-US" sz="3200" dirty="0"/>
          </a:p>
          <a:p>
            <a:r>
              <a:rPr lang="en-US" sz="3200" dirty="0"/>
              <a:t>e&lt;-c(1,1,1,1,5,1,1,1,1,9)</a:t>
            </a:r>
          </a:p>
          <a:p>
            <a:r>
              <a:rPr lang="en-US" sz="3200" dirty="0" err="1"/>
              <a:t>condinformation</a:t>
            </a:r>
            <a:r>
              <a:rPr lang="en-US" sz="3200" dirty="0"/>
              <a:t>(</a:t>
            </a:r>
            <a:r>
              <a:rPr lang="en-US" sz="3200" dirty="0" err="1"/>
              <a:t>a,b,e</a:t>
            </a:r>
            <a:r>
              <a:rPr lang="en-US" sz="3200" dirty="0"/>
              <a:t>)</a:t>
            </a:r>
          </a:p>
          <a:p>
            <a:pPr>
              <a:buNone/>
            </a:pPr>
            <a:r>
              <a:rPr lang="en-US" sz="3200" dirty="0" smtClean="0"/>
              <a:t>    0.3635635</a:t>
            </a:r>
            <a:endParaRPr lang="en-US" sz="3200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Mutual Information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x1</a:t>
            </a:r>
            <a:r>
              <a:rPr lang="en-US" sz="2800" dirty="0"/>
              <a:t>&lt;-a</a:t>
            </a:r>
          </a:p>
          <a:p>
            <a:r>
              <a:rPr lang="en-US" sz="2800" dirty="0"/>
              <a:t>x2&lt;-b</a:t>
            </a:r>
          </a:p>
          <a:p>
            <a:r>
              <a:rPr lang="en-US" sz="2800" dirty="0"/>
              <a:t>x3&lt;-c</a:t>
            </a:r>
          </a:p>
          <a:p>
            <a:r>
              <a:rPr lang="en-US" sz="2800" dirty="0"/>
              <a:t>fx1&lt;-factor(x1)</a:t>
            </a:r>
          </a:p>
          <a:p>
            <a:r>
              <a:rPr lang="en-US" sz="2800" dirty="0"/>
              <a:t>fx2&lt;-factor(x2)</a:t>
            </a:r>
          </a:p>
          <a:p>
            <a:r>
              <a:rPr lang="en-US" sz="2800" dirty="0"/>
              <a:t>fx3&lt;-factor(x3)</a:t>
            </a:r>
          </a:p>
          <a:p>
            <a:r>
              <a:rPr lang="en-US" sz="2800" dirty="0"/>
              <a:t>z1&lt;-</a:t>
            </a:r>
            <a:r>
              <a:rPr lang="en-US" sz="2800" dirty="0" err="1"/>
              <a:t>data.frame</a:t>
            </a:r>
            <a:r>
              <a:rPr lang="en-US" sz="2800" dirty="0"/>
              <a:t>(y1=fx1,y2=fx2,y3=fx3)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/>
              <a:t>Using </a:t>
            </a:r>
            <a:r>
              <a:rPr lang="en-US" dirty="0" err="1" smtClean="0"/>
              <a:t>bnlearn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ci.test</a:t>
            </a:r>
            <a:r>
              <a:rPr lang="en-US" sz="2800" dirty="0"/>
              <a:t>(“y1”,”y2”,,z1)</a:t>
            </a:r>
          </a:p>
          <a:p>
            <a:r>
              <a:rPr lang="en-US" sz="2800" dirty="0"/>
              <a:t>data:  y1 ~ y2  </a:t>
            </a:r>
          </a:p>
          <a:p>
            <a:r>
              <a:rPr lang="en-US" sz="2800" dirty="0"/>
              <a:t>mi = 8.3178, </a:t>
            </a:r>
            <a:r>
              <a:rPr lang="en-US" sz="2800" dirty="0" err="1"/>
              <a:t>df</a:t>
            </a:r>
            <a:r>
              <a:rPr lang="en-US" sz="2800" dirty="0"/>
              <a:t> = 2, p-value = 0.01563</a:t>
            </a:r>
          </a:p>
          <a:p>
            <a:r>
              <a:rPr lang="en-US" sz="2800" dirty="0"/>
              <a:t>alternative hypothesis: true value is greater than 0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Test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/>
              <a:t>&gt; fx3&lt;-factor(x3)</a:t>
            </a:r>
          </a:p>
          <a:p>
            <a:pPr>
              <a:buNone/>
            </a:pPr>
            <a:r>
              <a:rPr lang="en-US" sz="2800" dirty="0"/>
              <a:t>&gt; z1&lt;-</a:t>
            </a:r>
            <a:r>
              <a:rPr lang="en-US" sz="2800" dirty="0" err="1"/>
              <a:t>data.frame</a:t>
            </a:r>
            <a:r>
              <a:rPr lang="en-US" sz="2800" dirty="0"/>
              <a:t>(y1=fx1,y2=fx2,y3=fx3)</a:t>
            </a:r>
          </a:p>
          <a:p>
            <a:pPr>
              <a:buNone/>
            </a:pPr>
            <a:r>
              <a:rPr lang="en-US" sz="2800" dirty="0"/>
              <a:t>&gt; </a:t>
            </a:r>
            <a:r>
              <a:rPr lang="en-US" sz="2800" dirty="0" err="1"/>
              <a:t>ci.test</a:t>
            </a:r>
            <a:r>
              <a:rPr lang="en-US" sz="2800" dirty="0"/>
              <a:t>("y1","y2","y3",z1)</a:t>
            </a:r>
          </a:p>
          <a:p>
            <a:pPr>
              <a:buNone/>
            </a:pPr>
            <a:r>
              <a:rPr lang="en-US" sz="2800" dirty="0"/>
              <a:t> </a:t>
            </a:r>
            <a:r>
              <a:rPr lang="en-US" sz="2800" dirty="0" smtClean="0"/>
              <a:t>mi=</a:t>
            </a:r>
            <a:r>
              <a:rPr lang="en-US" sz="2800" dirty="0" err="1" smtClean="0"/>
              <a:t>mutinfo</a:t>
            </a:r>
            <a:r>
              <a:rPr lang="en-US" sz="2800" smtClean="0"/>
              <a:t>*2n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Mutual </a:t>
            </a:r>
            <a:r>
              <a:rPr lang="en-US" sz="2800" dirty="0"/>
              <a:t>Information (disc.)</a:t>
            </a:r>
          </a:p>
          <a:p>
            <a:pPr>
              <a:buNone/>
            </a:pPr>
            <a:r>
              <a:rPr lang="en-US" sz="2800" dirty="0"/>
              <a:t> </a:t>
            </a:r>
          </a:p>
          <a:p>
            <a:r>
              <a:rPr lang="en-US" sz="2800" dirty="0"/>
              <a:t>data:  y1 ~ y2 | y3</a:t>
            </a:r>
          </a:p>
          <a:p>
            <a:r>
              <a:rPr lang="en-US" sz="2800" dirty="0"/>
              <a:t>mi = 7.2713, </a:t>
            </a:r>
            <a:r>
              <a:rPr lang="en-US" sz="2800" dirty="0" err="1"/>
              <a:t>df</a:t>
            </a:r>
            <a:r>
              <a:rPr lang="en-US" sz="2800" dirty="0"/>
              <a:t> = 6, p-value = 0.2965</a:t>
            </a:r>
          </a:p>
          <a:p>
            <a:r>
              <a:rPr lang="en-US" sz="2800" dirty="0"/>
              <a:t>alternative hypothesis: true value is greater than 0</a:t>
            </a:r>
          </a:p>
          <a:p>
            <a:r>
              <a:rPr lang="en-US" sz="2800" dirty="0"/>
              <a:t>Higher p value indicates more independence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Test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Score </a:t>
            </a:r>
            <a:r>
              <a:rPr lang="en-US" sz="3200" dirty="0"/>
              <a:t>Based Algorithm</a:t>
            </a:r>
          </a:p>
          <a:p>
            <a:r>
              <a:rPr lang="en-US" sz="3200" dirty="0"/>
              <a:t>x1&lt;-a</a:t>
            </a:r>
          </a:p>
          <a:p>
            <a:r>
              <a:rPr lang="en-US" sz="3200" dirty="0"/>
              <a:t>x3&lt;-c</a:t>
            </a:r>
          </a:p>
          <a:p>
            <a:r>
              <a:rPr lang="en-US" sz="3200" dirty="0"/>
              <a:t>fx1&lt;-factor(x1)</a:t>
            </a:r>
          </a:p>
          <a:p>
            <a:r>
              <a:rPr lang="en-US" sz="3200" dirty="0"/>
              <a:t>fx3&lt;-factor(x3)</a:t>
            </a:r>
          </a:p>
          <a:p>
            <a:r>
              <a:rPr lang="en-US" sz="3200" dirty="0"/>
              <a:t>z12&lt;-</a:t>
            </a:r>
            <a:r>
              <a:rPr lang="en-US" sz="3200" dirty="0" err="1"/>
              <a:t>data.frame</a:t>
            </a:r>
            <a:r>
              <a:rPr lang="en-US" sz="3200" dirty="0"/>
              <a:t>(y1=fx1,y3=fx3)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Structure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300" dirty="0"/>
              <a:t>&gt; z12</a:t>
            </a:r>
          </a:p>
          <a:p>
            <a:pPr>
              <a:buNone/>
            </a:pPr>
            <a:r>
              <a:rPr lang="en-US" sz="3300" dirty="0"/>
              <a:t>   y1 y3</a:t>
            </a:r>
          </a:p>
          <a:p>
            <a:pPr>
              <a:buNone/>
            </a:pPr>
            <a:r>
              <a:rPr lang="en-US" sz="3300" dirty="0" smtClean="0"/>
              <a:t>1   </a:t>
            </a:r>
            <a:r>
              <a:rPr lang="en-US" sz="3300" dirty="0"/>
              <a:t>1  1</a:t>
            </a:r>
          </a:p>
          <a:p>
            <a:pPr>
              <a:buNone/>
            </a:pPr>
            <a:r>
              <a:rPr lang="en-US" sz="3300" dirty="0"/>
              <a:t>2   1  2</a:t>
            </a:r>
          </a:p>
          <a:p>
            <a:pPr>
              <a:buNone/>
            </a:pPr>
            <a:r>
              <a:rPr lang="en-US" sz="3300" dirty="0"/>
              <a:t>3   1  3</a:t>
            </a:r>
          </a:p>
          <a:p>
            <a:pPr>
              <a:buNone/>
            </a:pPr>
            <a:r>
              <a:rPr lang="en-US" sz="3300" dirty="0"/>
              <a:t>4   2  4</a:t>
            </a:r>
          </a:p>
          <a:p>
            <a:pPr>
              <a:buNone/>
            </a:pPr>
            <a:r>
              <a:rPr lang="en-US" sz="3300" dirty="0"/>
              <a:t>5   2  5</a:t>
            </a:r>
          </a:p>
          <a:p>
            <a:pPr>
              <a:buNone/>
            </a:pPr>
            <a:r>
              <a:rPr lang="en-US" sz="3300" dirty="0"/>
              <a:t>6   2  6</a:t>
            </a:r>
          </a:p>
          <a:p>
            <a:pPr>
              <a:buNone/>
            </a:pPr>
            <a:r>
              <a:rPr lang="en-US" sz="3300" dirty="0"/>
              <a:t>7   2  7</a:t>
            </a:r>
          </a:p>
          <a:p>
            <a:pPr>
              <a:buNone/>
            </a:pPr>
            <a:r>
              <a:rPr lang="en-US" sz="3300" dirty="0"/>
              <a:t>8   3  8</a:t>
            </a:r>
          </a:p>
          <a:p>
            <a:pPr>
              <a:buNone/>
            </a:pPr>
            <a:r>
              <a:rPr lang="en-US" sz="3300" dirty="0"/>
              <a:t>9   3  9</a:t>
            </a:r>
          </a:p>
          <a:p>
            <a:pPr>
              <a:buNone/>
            </a:pPr>
            <a:r>
              <a:rPr lang="en-US" sz="3300" dirty="0"/>
              <a:t>10  3 10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&gt;bnz2</a:t>
            </a:r>
            <a:r>
              <a:rPr lang="en-US" sz="3200" dirty="0"/>
              <a:t>&lt;-</a:t>
            </a:r>
            <a:r>
              <a:rPr lang="en-US" sz="3200" dirty="0" err="1"/>
              <a:t>hc</a:t>
            </a:r>
            <a:r>
              <a:rPr lang="en-US" sz="3200" dirty="0"/>
              <a:t>(z12,score="</a:t>
            </a:r>
            <a:r>
              <a:rPr lang="en-US" sz="3200" dirty="0" err="1"/>
              <a:t>loglik</a:t>
            </a:r>
            <a:r>
              <a:rPr lang="en-US" sz="3200" dirty="0"/>
              <a:t>")   #</a:t>
            </a:r>
            <a:r>
              <a:rPr lang="en-US" sz="3200" dirty="0" err="1"/>
              <a:t>hc</a:t>
            </a:r>
            <a:r>
              <a:rPr lang="en-US" sz="3200" dirty="0"/>
              <a:t> means hill </a:t>
            </a:r>
            <a:r>
              <a:rPr lang="en-US" sz="3200" dirty="0" smtClean="0"/>
              <a:t>climbing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&gt; plot(bnz2)</a:t>
            </a:r>
          </a:p>
          <a:p>
            <a:pPr>
              <a:buNone/>
            </a:pPr>
            <a:r>
              <a:rPr lang="en-US" sz="3200" dirty="0"/>
              <a:t>&gt; </a:t>
            </a:r>
            <a:r>
              <a:rPr lang="en-US" sz="3200" dirty="0" err="1"/>
              <a:t>logLik</a:t>
            </a:r>
            <a:r>
              <a:rPr lang="en-US" sz="3200" dirty="0"/>
              <a:t>(bnz2,z12)</a:t>
            </a:r>
          </a:p>
          <a:p>
            <a:pPr>
              <a:buNone/>
            </a:pPr>
            <a:r>
              <a:rPr lang="en-US" sz="3200" dirty="0" smtClean="0"/>
              <a:t>    [</a:t>
            </a:r>
            <a:r>
              <a:rPr lang="en-US" sz="3200" dirty="0"/>
              <a:t>1] -23.02585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Score Based Algorithm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&gt;bnz2</a:t>
            </a:r>
            <a:r>
              <a:rPr lang="en-US" sz="3200" dirty="0"/>
              <a:t>&lt;-drop.arc(bnz2,"y1","y3</a:t>
            </a:r>
            <a:r>
              <a:rPr lang="en-US" sz="3200" dirty="0" smtClean="0"/>
              <a:t>")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 smtClean="0"/>
              <a:t>&gt;plot(bnz2)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&gt; </a:t>
            </a:r>
            <a:r>
              <a:rPr lang="en-US" sz="3200" dirty="0" err="1"/>
              <a:t>logLik</a:t>
            </a:r>
            <a:r>
              <a:rPr lang="en-US" sz="3200" dirty="0"/>
              <a:t>(bnz2,z12)</a:t>
            </a:r>
          </a:p>
          <a:p>
            <a:pPr>
              <a:buNone/>
            </a:pPr>
            <a:r>
              <a:rPr lang="en-US" sz="3200" dirty="0" smtClean="0"/>
              <a:t>   [</a:t>
            </a:r>
            <a:r>
              <a:rPr lang="en-US" sz="3200" dirty="0"/>
              <a:t>1] -33.91485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Score Based Algorithm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sz="3200" dirty="0" smtClean="0"/>
              <a:t>Probability</a:t>
            </a:r>
            <a:endParaRPr lang="en-US" sz="3200" dirty="0"/>
          </a:p>
          <a:p>
            <a:r>
              <a:rPr lang="en-US" sz="3200" dirty="0"/>
              <a:t>Discrete Case</a:t>
            </a:r>
          </a:p>
          <a:p>
            <a:r>
              <a:rPr lang="en-US" sz="3200" dirty="0"/>
              <a:t>S F </a:t>
            </a:r>
            <a:r>
              <a:rPr lang="en-US" sz="3200" dirty="0" err="1"/>
              <a:t>F</a:t>
            </a:r>
            <a:r>
              <a:rPr lang="en-US" sz="3200" dirty="0"/>
              <a:t> S F S </a:t>
            </a:r>
            <a:r>
              <a:rPr lang="en-US" sz="3200" dirty="0" err="1"/>
              <a:t>S</a:t>
            </a:r>
            <a:r>
              <a:rPr lang="en-US" sz="3200" dirty="0"/>
              <a:t> </a:t>
            </a:r>
            <a:r>
              <a:rPr lang="en-US" sz="3200" dirty="0" err="1"/>
              <a:t>S</a:t>
            </a:r>
            <a:r>
              <a:rPr lang="en-US" sz="3200" dirty="0"/>
              <a:t> </a:t>
            </a:r>
            <a:r>
              <a:rPr lang="en-US" sz="3200" dirty="0" err="1"/>
              <a:t>S</a:t>
            </a:r>
            <a:r>
              <a:rPr lang="en-US" sz="3200" dirty="0"/>
              <a:t> </a:t>
            </a:r>
            <a:r>
              <a:rPr lang="en-US" sz="3200" dirty="0" err="1"/>
              <a:t>S</a:t>
            </a:r>
            <a:endParaRPr lang="en-US" sz="3200" dirty="0"/>
          </a:p>
          <a:p>
            <a:r>
              <a:rPr lang="en-US" sz="3200" dirty="0"/>
              <a:t>Probability of Success:  7/10 Probability of Failure:  3/10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Key Concepts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/>
          <a:lstStyle/>
          <a:p>
            <a:r>
              <a:rPr lang="en-US" sz="2800" dirty="0"/>
              <a:t>Define Objective Function which maximizes joint </a:t>
            </a:r>
            <a:r>
              <a:rPr lang="en-US" sz="2800" dirty="0" smtClean="0"/>
              <a:t>distribution</a:t>
            </a:r>
          </a:p>
          <a:p>
            <a:r>
              <a:rPr lang="en-US" sz="2800" dirty="0" smtClean="0"/>
              <a:t>For all possible values of A and B</a:t>
            </a:r>
            <a:endParaRPr lang="en-US" sz="2800" dirty="0"/>
          </a:p>
          <a:p>
            <a:r>
              <a:rPr lang="en-US" sz="2800" dirty="0"/>
              <a:t>P(A,B)=&gt; P(B/A)P(A)  IF ARC FROM A</a:t>
            </a:r>
            <a:r>
              <a:rPr lang="en-US" sz="2800" dirty="0">
                <a:sym typeface="Wingdings"/>
              </a:rPr>
              <a:t></a:t>
            </a:r>
            <a:r>
              <a:rPr lang="en-US" sz="2800" dirty="0"/>
              <a:t>B</a:t>
            </a:r>
          </a:p>
          <a:p>
            <a:r>
              <a:rPr lang="en-US" sz="2800" dirty="0"/>
              <a:t>P(A,B)=&gt;P(A)*P(B) IF NO </a:t>
            </a:r>
            <a:r>
              <a:rPr lang="en-US" sz="2800" dirty="0" smtClean="0"/>
              <a:t>ARC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Choose network which gives maximum value of objective function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Constraint Based Algorithm: </a:t>
            </a:r>
            <a:r>
              <a:rPr lang="en-US" sz="3200" dirty="0" err="1" smtClean="0"/>
              <a:t>gs,iamb</a:t>
            </a:r>
            <a:endParaRPr lang="en-US" sz="3200" dirty="0" smtClean="0"/>
          </a:p>
          <a:p>
            <a:pPr>
              <a:buNone/>
            </a:pPr>
            <a:endParaRPr lang="en-US" sz="3200" dirty="0"/>
          </a:p>
          <a:p>
            <a:r>
              <a:rPr lang="en-US" sz="3200" dirty="0"/>
              <a:t>Based on concept of Markov </a:t>
            </a:r>
            <a:r>
              <a:rPr lang="en-US" sz="3200" dirty="0" smtClean="0"/>
              <a:t>Blanket</a:t>
            </a:r>
          </a:p>
          <a:p>
            <a:r>
              <a:rPr lang="en-US" sz="3200" dirty="0" smtClean="0"/>
              <a:t>Deciding local dependence</a:t>
            </a:r>
          </a:p>
          <a:p>
            <a:pPr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Based Algorithm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Discrete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 smtClean="0"/>
              <a:t>Continuous </a:t>
            </a:r>
            <a:r>
              <a:rPr lang="en-US" sz="2800" dirty="0"/>
              <a:t>: Gaussian  </a:t>
            </a:r>
            <a:r>
              <a:rPr lang="en-US" sz="2800" dirty="0" smtClean="0"/>
              <a:t>Distribution</a:t>
            </a:r>
          </a:p>
          <a:p>
            <a:r>
              <a:rPr lang="en-US" sz="2800" dirty="0" err="1" smtClean="0"/>
              <a:t>PYi</a:t>
            </a:r>
            <a:r>
              <a:rPr lang="en-US" sz="2800" dirty="0" smtClean="0"/>
              <a:t>= </a:t>
            </a:r>
            <a:r>
              <a:rPr lang="en-US" sz="2800" dirty="0" err="1" smtClean="0"/>
              <a:t>NYi</a:t>
            </a:r>
            <a:r>
              <a:rPr lang="en-US" sz="2800" dirty="0" smtClean="0"/>
              <a:t>/N</a:t>
            </a:r>
          </a:p>
          <a:p>
            <a:r>
              <a:rPr lang="en-US" sz="2800" dirty="0" err="1" smtClean="0"/>
              <a:t>PNijk</a:t>
            </a:r>
            <a:r>
              <a:rPr lang="en-US" sz="2800" dirty="0" smtClean="0"/>
              <a:t>=</a:t>
            </a:r>
            <a:r>
              <a:rPr lang="en-US" sz="2800" dirty="0" err="1" smtClean="0"/>
              <a:t>Nijk</a:t>
            </a:r>
            <a:r>
              <a:rPr lang="en-US" sz="2800" dirty="0" smtClean="0"/>
              <a:t>/(</a:t>
            </a:r>
            <a:r>
              <a:rPr lang="en-US" sz="2800" dirty="0" err="1" smtClean="0"/>
              <a:t>Nik</a:t>
            </a:r>
            <a:r>
              <a:rPr lang="en-US" sz="2800" dirty="0" smtClean="0"/>
              <a:t>*</a:t>
            </a:r>
            <a:r>
              <a:rPr lang="en-US" sz="2800" dirty="0" err="1" smtClean="0"/>
              <a:t>Njk</a:t>
            </a:r>
            <a:r>
              <a:rPr lang="en-US" sz="2800" smtClean="0"/>
              <a:t>)</a:t>
            </a:r>
            <a:endParaRPr lang="en-US" sz="28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Accuracy</a:t>
            </a:r>
            <a:endParaRPr lang="en-US" sz="2800" dirty="0"/>
          </a:p>
          <a:p>
            <a:r>
              <a:rPr lang="en-US" sz="2800" dirty="0" smtClean="0"/>
              <a:t>Speed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Score Based: </a:t>
            </a:r>
            <a:r>
              <a:rPr lang="en-US" sz="2800" dirty="0" smtClean="0"/>
              <a:t>HC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constraint-based (GS, IAMB)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/>
              <a:t>Comparison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Gather knowledge </a:t>
            </a:r>
            <a:r>
              <a:rPr lang="en-US" sz="2800" smtClean="0"/>
              <a:t>from data</a:t>
            </a:r>
          </a:p>
          <a:p>
            <a:pPr lvl="0"/>
            <a:r>
              <a:rPr lang="en-US" sz="2800" dirty="0" smtClean="0"/>
              <a:t>Don’t </a:t>
            </a:r>
            <a:r>
              <a:rPr lang="en-US" sz="2800" dirty="0"/>
              <a:t>require programmers to code new  </a:t>
            </a:r>
            <a:r>
              <a:rPr lang="en-US" sz="2800" dirty="0" smtClean="0"/>
              <a:t>changes</a:t>
            </a:r>
          </a:p>
          <a:p>
            <a:pPr lvl="0">
              <a:buNone/>
            </a:pPr>
            <a:endParaRPr lang="en-US" sz="2800" dirty="0"/>
          </a:p>
          <a:p>
            <a:pPr lvl="0"/>
            <a:r>
              <a:rPr lang="en-US" sz="2800" dirty="0"/>
              <a:t>Generalized </a:t>
            </a:r>
            <a:r>
              <a:rPr lang="en-US" sz="2800" dirty="0" smtClean="0"/>
              <a:t>Approach</a:t>
            </a:r>
          </a:p>
          <a:p>
            <a:pPr lvl="0">
              <a:buNone/>
            </a:pPr>
            <a:endParaRPr lang="en-US" sz="2800" dirty="0"/>
          </a:p>
          <a:p>
            <a:pPr lvl="0"/>
            <a:r>
              <a:rPr lang="en-US" sz="2800" dirty="0"/>
              <a:t>Try to solve problems which are generally not possible with conventional programming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/>
              <a:t>Advantage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Exponential </a:t>
            </a:r>
            <a:r>
              <a:rPr lang="en-US" sz="2800" dirty="0"/>
              <a:t>increase in data leads to more need of knowledge extraction </a:t>
            </a:r>
            <a:endParaRPr lang="en-US" sz="2800" dirty="0" smtClean="0"/>
          </a:p>
          <a:p>
            <a:pPr lvl="0">
              <a:buNone/>
            </a:pPr>
            <a:endParaRPr lang="en-US" sz="2800" dirty="0"/>
          </a:p>
          <a:p>
            <a:pPr lvl="0"/>
            <a:r>
              <a:rPr lang="en-US" sz="2800" dirty="0"/>
              <a:t>Extracted knowledge can be used for system correction and </a:t>
            </a:r>
            <a:r>
              <a:rPr lang="en-US" sz="2800" dirty="0" smtClean="0"/>
              <a:t>optimization</a:t>
            </a:r>
          </a:p>
          <a:p>
            <a:pPr lvl="0">
              <a:buNone/>
            </a:pPr>
            <a:endParaRPr lang="en-US" sz="2800" dirty="0"/>
          </a:p>
          <a:p>
            <a:pPr lvl="0"/>
            <a:r>
              <a:rPr lang="en-US" sz="2800" dirty="0"/>
              <a:t>Upcoming technology having 5-10 times salary than normal programmers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/>
              <a:t>Prospects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Theory : </a:t>
            </a:r>
            <a:r>
              <a:rPr lang="en-US" dirty="0" err="1" smtClean="0"/>
              <a:t>Rohatagi</a:t>
            </a:r>
            <a:r>
              <a:rPr lang="en-US" dirty="0" smtClean="0"/>
              <a:t> , </a:t>
            </a:r>
            <a:r>
              <a:rPr lang="en-US" dirty="0" err="1" smtClean="0"/>
              <a:t>Trivedi</a:t>
            </a:r>
            <a:endParaRPr lang="en-US" dirty="0" smtClean="0"/>
          </a:p>
          <a:p>
            <a:r>
              <a:rPr lang="en-US" dirty="0" smtClean="0"/>
              <a:t>Linear Algebra: </a:t>
            </a:r>
            <a:r>
              <a:rPr lang="en-US" dirty="0" err="1" smtClean="0"/>
              <a:t>Strang</a:t>
            </a:r>
            <a:endParaRPr lang="en-US" dirty="0" smtClean="0"/>
          </a:p>
          <a:p>
            <a:r>
              <a:rPr lang="en-US" dirty="0" smtClean="0"/>
              <a:t>Statistics: Levin and Rubin</a:t>
            </a:r>
          </a:p>
          <a:p>
            <a:r>
              <a:rPr lang="en-US" dirty="0" smtClean="0"/>
              <a:t>Optimization: </a:t>
            </a:r>
            <a:r>
              <a:rPr lang="en-US" dirty="0" err="1" smtClean="0"/>
              <a:t>Radrin</a:t>
            </a:r>
            <a:endParaRPr lang="en-US" dirty="0" smtClean="0"/>
          </a:p>
          <a:p>
            <a:r>
              <a:rPr lang="en-US" dirty="0" smtClean="0"/>
              <a:t>Machine Learning: Bishop, </a:t>
            </a:r>
            <a:r>
              <a:rPr lang="en-US" dirty="0" err="1" smtClean="0"/>
              <a:t>Alpayadin</a:t>
            </a:r>
            <a:r>
              <a:rPr lang="en-US" dirty="0" smtClean="0"/>
              <a:t>, </a:t>
            </a:r>
            <a:r>
              <a:rPr lang="en-US" dirty="0" err="1" smtClean="0"/>
              <a:t>Duda</a:t>
            </a:r>
            <a:endParaRPr lang="en-US" dirty="0" smtClean="0"/>
          </a:p>
          <a:p>
            <a:r>
              <a:rPr lang="en-US" dirty="0" smtClean="0"/>
              <a:t>R packages: </a:t>
            </a:r>
            <a:r>
              <a:rPr lang="en-US" dirty="0" err="1" smtClean="0"/>
              <a:t>bnlearn</a:t>
            </a:r>
            <a:r>
              <a:rPr lang="en-US" dirty="0" smtClean="0"/>
              <a:t>, </a:t>
            </a:r>
            <a:r>
              <a:rPr lang="en-US" dirty="0" err="1" smtClean="0"/>
              <a:t>infotheo</a:t>
            </a:r>
            <a:endParaRPr lang="en-US" dirty="0" smtClean="0"/>
          </a:p>
          <a:p>
            <a:r>
              <a:rPr lang="en-US" dirty="0" smtClean="0"/>
              <a:t>SPSS Modeler Algorithms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Concepts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6248400" cy="359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Marks </a:t>
            </a:r>
            <a:r>
              <a:rPr lang="en-US" sz="3200" dirty="0"/>
              <a:t>of students</a:t>
            </a:r>
          </a:p>
          <a:p>
            <a:pPr>
              <a:buNone/>
            </a:pPr>
            <a:r>
              <a:rPr lang="en-US" sz="3200" dirty="0" smtClean="0"/>
              <a:t>  56,78,23,89,90,76,84,45,95,66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P(Marks&gt;90</a:t>
            </a:r>
            <a:r>
              <a:rPr lang="en-US" sz="3200" dirty="0"/>
              <a:t>): 2/10 </a:t>
            </a:r>
          </a:p>
          <a:p>
            <a:r>
              <a:rPr lang="en-US" sz="3200" dirty="0"/>
              <a:t>Using Gaussian Distribution: Calculate mean and variance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/>
              <a:t>Continuous Case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&gt; data&lt;-c(56,78,23,89,90,76,84,45,95,66)</a:t>
            </a:r>
          </a:p>
          <a:p>
            <a:r>
              <a:rPr lang="en-US" dirty="0" smtClean="0"/>
              <a:t>&gt; mean(data)</a:t>
            </a:r>
          </a:p>
          <a:p>
            <a:r>
              <a:rPr lang="en-US" dirty="0" smtClean="0"/>
              <a:t>[1] 70.2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sd</a:t>
            </a:r>
            <a:r>
              <a:rPr lang="en-US" dirty="0" smtClean="0"/>
              <a:t>(data)</a:t>
            </a:r>
          </a:p>
          <a:p>
            <a:r>
              <a:rPr lang="en-US" dirty="0" smtClean="0"/>
              <a:t>[1] 22.91918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pnorm</a:t>
            </a:r>
            <a:r>
              <a:rPr lang="en-US" dirty="0" smtClean="0"/>
              <a:t>(70.2,23,70.2)</a:t>
            </a:r>
          </a:p>
          <a:p>
            <a:r>
              <a:rPr lang="en-US" dirty="0" smtClean="0"/>
              <a:t>[1] 0.7493242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pnorm</a:t>
            </a:r>
            <a:r>
              <a:rPr lang="en-US" dirty="0" smtClean="0"/>
              <a:t>(70.2,70.2,23)</a:t>
            </a:r>
          </a:p>
          <a:p>
            <a:r>
              <a:rPr lang="en-US" dirty="0" smtClean="0"/>
              <a:t>[1] 0.5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qnorm</a:t>
            </a:r>
            <a:r>
              <a:rPr lang="en-US" dirty="0" smtClean="0"/>
              <a:t>(0.5,70.2,23)</a:t>
            </a:r>
          </a:p>
          <a:p>
            <a:r>
              <a:rPr lang="en-US" dirty="0" smtClean="0"/>
              <a:t>[1] 70.2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dnorm</a:t>
            </a:r>
            <a:r>
              <a:rPr lang="en-US" dirty="0" smtClean="0"/>
              <a:t>(70.2,70.2,23)</a:t>
            </a:r>
          </a:p>
          <a:p>
            <a:r>
              <a:rPr lang="en-US" dirty="0" smtClean="0"/>
              <a:t>[1] 0.01734532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</a:t>
            </a:r>
            <a:r>
              <a:rPr lang="en-US" dirty="0" err="1" smtClean="0"/>
              <a:t>rnorm</a:t>
            </a:r>
            <a:r>
              <a:rPr lang="en-US" dirty="0" smtClean="0"/>
              <a:t>(20000,2,0.2),breaks=20)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of Distribution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dbinom</a:t>
            </a:r>
            <a:r>
              <a:rPr lang="en-US" dirty="0" smtClean="0"/>
              <a:t>(1,2,0.4)</a:t>
            </a:r>
          </a:p>
          <a:p>
            <a:r>
              <a:rPr lang="en-US" dirty="0" smtClean="0"/>
              <a:t>[1] 0.48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pbinom</a:t>
            </a:r>
            <a:r>
              <a:rPr lang="en-US" dirty="0" smtClean="0"/>
              <a:t>(1,2,0.4)</a:t>
            </a:r>
          </a:p>
          <a:p>
            <a:r>
              <a:rPr lang="en-US" smtClean="0"/>
              <a:t>[1] 0.84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Class </a:t>
            </a:r>
            <a:r>
              <a:rPr lang="en-US" sz="3200" dirty="0"/>
              <a:t>A: </a:t>
            </a:r>
            <a:r>
              <a:rPr lang="en-US" sz="3200" dirty="0" smtClean="0"/>
              <a:t>56,68,23,59,90,76,84,45,65,66</a:t>
            </a:r>
          </a:p>
          <a:p>
            <a:pPr>
              <a:buNone/>
            </a:pPr>
            <a:endParaRPr lang="en-US" sz="3200" dirty="0"/>
          </a:p>
          <a:p>
            <a:r>
              <a:rPr lang="en-US" sz="3200" dirty="0"/>
              <a:t>Class B: </a:t>
            </a:r>
            <a:r>
              <a:rPr lang="en-US" sz="3200" dirty="0" smtClean="0"/>
              <a:t>76,78,93,89,90,76,84,75,95,86</a:t>
            </a:r>
          </a:p>
          <a:p>
            <a:pPr>
              <a:buNone/>
            </a:pPr>
            <a:endParaRPr lang="en-US" sz="3200" dirty="0"/>
          </a:p>
          <a:p>
            <a:r>
              <a:rPr lang="en-US" sz="3200" dirty="0"/>
              <a:t>P(marks&gt;90|A)</a:t>
            </a:r>
          </a:p>
          <a:p>
            <a:r>
              <a:rPr lang="en-US" sz="3200" dirty="0"/>
              <a:t>P(marks&gt;90|B)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/>
              <a:t>Conditional Probability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</a:t>
            </a:r>
            <a:r>
              <a:rPr lang="en-US" sz="2800" dirty="0"/>
              <a:t>marks&gt;85 what is class?</a:t>
            </a:r>
          </a:p>
          <a:p>
            <a:r>
              <a:rPr lang="en-US" sz="2800" dirty="0"/>
              <a:t>Bays Theorem</a:t>
            </a:r>
          </a:p>
          <a:p>
            <a:r>
              <a:rPr lang="en-US" sz="2800" dirty="0"/>
              <a:t>P(A|B)P(B)=P(B|A)P(A)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/>
              <a:t>Reasoning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200" dirty="0" smtClean="0"/>
              <a:t>- </a:t>
            </a:r>
            <a:r>
              <a:rPr lang="en-US" sz="3200" dirty="0"/>
              <a:t>-</a:t>
            </a:r>
            <a:r>
              <a:rPr lang="en-US" sz="3200" dirty="0" err="1"/>
              <a:t>PlogP</a:t>
            </a:r>
            <a:endParaRPr lang="en-US" sz="3200" dirty="0"/>
          </a:p>
          <a:p>
            <a:r>
              <a:rPr lang="en-US" sz="3200" dirty="0"/>
              <a:t>1  1   1 1 1 1 1 1 1 1 -&gt;0</a:t>
            </a:r>
          </a:p>
          <a:p>
            <a:r>
              <a:rPr lang="en-US" sz="3200" dirty="0"/>
              <a:t>1  1   1 1  1 2 2 2 2 2-&gt; 0.5log0.5+0.5log0.5  = 0.346</a:t>
            </a:r>
          </a:p>
          <a:p>
            <a:r>
              <a:rPr lang="en-US" sz="3200" dirty="0"/>
              <a:t>1 1 1 2 2 2 2 3 3 3 3-&gt; </a:t>
            </a:r>
            <a:r>
              <a:rPr lang="en-US" sz="3200" dirty="0" smtClean="0"/>
              <a:t>3/10log3/10+4/10log4/10+3/10log3/10=0.361+0.361+0.366=1.088</a:t>
            </a:r>
          </a:p>
          <a:p>
            <a:r>
              <a:rPr lang="en-US" sz="3200" dirty="0" smtClean="0"/>
              <a:t>library(</a:t>
            </a:r>
            <a:r>
              <a:rPr lang="en-US" sz="3200" dirty="0" err="1" smtClean="0"/>
              <a:t>infotheo</a:t>
            </a:r>
            <a:r>
              <a:rPr lang="en-US" sz="3200" dirty="0" smtClean="0"/>
              <a:t>)</a:t>
            </a:r>
          </a:p>
          <a:p>
            <a:pPr>
              <a:buNone/>
            </a:pPr>
            <a:r>
              <a:rPr lang="en-US" sz="3200" dirty="0" smtClean="0"/>
              <a:t>&gt; </a:t>
            </a:r>
            <a:r>
              <a:rPr lang="en-US" sz="3200" dirty="0"/>
              <a:t>entropy(a)</a:t>
            </a:r>
          </a:p>
          <a:p>
            <a:pPr>
              <a:buNone/>
            </a:pPr>
            <a:r>
              <a:rPr lang="en-US" sz="3200" dirty="0" smtClean="0"/>
              <a:t>   [</a:t>
            </a:r>
            <a:r>
              <a:rPr lang="en-US" sz="3200" dirty="0"/>
              <a:t>1] 1.0889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/>
              <a:t>Entropy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A-1 </a:t>
            </a:r>
            <a:r>
              <a:rPr lang="en-US" sz="2800" dirty="0"/>
              <a:t>1 1 2 2 2 2 3 3 3 </a:t>
            </a:r>
          </a:p>
          <a:p>
            <a:pPr lvl="0"/>
            <a:r>
              <a:rPr lang="en-US" sz="2800" dirty="0" smtClean="0"/>
              <a:t>B-5 </a:t>
            </a:r>
            <a:r>
              <a:rPr lang="en-US" sz="2800" dirty="0"/>
              <a:t>5 5 5 5 6 6 6 6 6</a:t>
            </a:r>
          </a:p>
          <a:p>
            <a:pPr>
              <a:buNone/>
            </a:pPr>
            <a:r>
              <a:rPr lang="en-US" sz="2800" dirty="0" smtClean="0"/>
              <a:t>    M(A,B</a:t>
            </a:r>
            <a:r>
              <a:rPr lang="en-US" sz="2800" dirty="0"/>
              <a:t>)=P(A,B)LN ( P(A,B)/P(A)P(B) )  FOR  (A IN 1 2 3  AND B IN 5 6)</a:t>
            </a:r>
          </a:p>
          <a:p>
            <a:pPr>
              <a:buNone/>
            </a:pPr>
            <a:r>
              <a:rPr lang="en-US" sz="2800" dirty="0" smtClean="0"/>
              <a:t>    0.4158</a:t>
            </a:r>
            <a:endParaRPr lang="en-US" sz="2800" dirty="0"/>
          </a:p>
          <a:p>
            <a:r>
              <a:rPr lang="en-US" sz="2800" dirty="0"/>
              <a:t> library(</a:t>
            </a:r>
            <a:r>
              <a:rPr lang="en-US" sz="2800" dirty="0" err="1"/>
              <a:t>infotheo</a:t>
            </a:r>
            <a:r>
              <a:rPr lang="en-US" sz="2800" dirty="0"/>
              <a:t>)</a:t>
            </a:r>
          </a:p>
          <a:p>
            <a:r>
              <a:rPr lang="en-US" sz="2800" dirty="0"/>
              <a:t> a&lt;-c(1,1,1,2,2,2,2,3,3,3)</a:t>
            </a:r>
          </a:p>
          <a:p>
            <a:r>
              <a:rPr lang="en-US" sz="2800" dirty="0"/>
              <a:t> b&lt;-c(5,5,5,5,5,6,6,6,6,6)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mutinformation</a:t>
            </a:r>
            <a:r>
              <a:rPr lang="en-US" sz="2800" dirty="0"/>
              <a:t>(</a:t>
            </a:r>
            <a:r>
              <a:rPr lang="en-US" sz="2800" dirty="0" err="1"/>
              <a:t>a,b</a:t>
            </a:r>
            <a:r>
              <a:rPr lang="en-US" sz="2800" dirty="0"/>
              <a:t>)</a:t>
            </a:r>
          </a:p>
          <a:p>
            <a:pPr>
              <a:buNone/>
            </a:pPr>
            <a:r>
              <a:rPr lang="en-US" sz="2800" dirty="0" smtClean="0"/>
              <a:t>   [</a:t>
            </a:r>
            <a:r>
              <a:rPr lang="en-US" sz="2800" dirty="0"/>
              <a:t>1] </a:t>
            </a:r>
            <a:r>
              <a:rPr lang="en-US" sz="2800" dirty="0" smtClean="0"/>
              <a:t>0.4158883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/>
              <a:t>Mutual Information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1418</TotalTime>
  <Words>739</Words>
  <Application>Microsoft Office PowerPoint</Application>
  <PresentationFormat>On-screen Show (4:3)</PresentationFormat>
  <Paragraphs>195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Graph Based Model for Machine Learning-Concepts </vt:lpstr>
      <vt:lpstr>Key Concepts </vt:lpstr>
      <vt:lpstr>Continuous Case </vt:lpstr>
      <vt:lpstr>Parameters of Distribution</vt:lpstr>
      <vt:lpstr>Binomial Distribution</vt:lpstr>
      <vt:lpstr>Conditional Probability </vt:lpstr>
      <vt:lpstr>Reasoning </vt:lpstr>
      <vt:lpstr>Entropy </vt:lpstr>
      <vt:lpstr>Mutual Information </vt:lpstr>
      <vt:lpstr>               Mutual Information</vt:lpstr>
      <vt:lpstr>Conditional Mutual Information </vt:lpstr>
      <vt:lpstr>Conditional Mutual Information</vt:lpstr>
      <vt:lpstr>Using bnlearn </vt:lpstr>
      <vt:lpstr>Conditional Test</vt:lpstr>
      <vt:lpstr>Conditional Test</vt:lpstr>
      <vt:lpstr>Structure Learning </vt:lpstr>
      <vt:lpstr>Slide 17</vt:lpstr>
      <vt:lpstr>Score Based Algorithm </vt:lpstr>
      <vt:lpstr>Score Based Algorithm </vt:lpstr>
      <vt:lpstr>Slide 20</vt:lpstr>
      <vt:lpstr>Constraint Based Algorithm</vt:lpstr>
      <vt:lpstr>Parameter Learning </vt:lpstr>
      <vt:lpstr>Comparison </vt:lpstr>
      <vt:lpstr>Advantage </vt:lpstr>
      <vt:lpstr>Prospects </vt:lpstr>
      <vt:lpstr>Mathematical Concepts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vnit</cp:lastModifiedBy>
  <cp:revision>21</cp:revision>
  <dcterms:created xsi:type="dcterms:W3CDTF">2016-12-12T19:45:26Z</dcterms:created>
  <dcterms:modified xsi:type="dcterms:W3CDTF">2018-01-25T14:39:58Z</dcterms:modified>
</cp:coreProperties>
</file>