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9" r:id="rId10"/>
    <p:sldId id="268" r:id="rId11"/>
    <p:sldId id="267" r:id="rId12"/>
    <p:sldId id="266" r:id="rId13"/>
    <p:sldId id="261" r:id="rId14"/>
    <p:sldId id="270" r:id="rId15"/>
    <p:sldId id="265" r:id="rId16"/>
    <p:sldId id="271" r:id="rId17"/>
    <p:sldId id="274" r:id="rId18"/>
    <p:sldId id="305" r:id="rId19"/>
    <p:sldId id="272" r:id="rId20"/>
    <p:sldId id="273" r:id="rId21"/>
    <p:sldId id="278" r:id="rId22"/>
    <p:sldId id="306" r:id="rId23"/>
    <p:sldId id="307" r:id="rId24"/>
    <p:sldId id="277" r:id="rId25"/>
    <p:sldId id="276" r:id="rId26"/>
    <p:sldId id="275" r:id="rId27"/>
    <p:sldId id="285" r:id="rId28"/>
    <p:sldId id="284" r:id="rId29"/>
    <p:sldId id="283" r:id="rId30"/>
    <p:sldId id="282" r:id="rId31"/>
    <p:sldId id="281" r:id="rId32"/>
    <p:sldId id="280" r:id="rId33"/>
    <p:sldId id="279" r:id="rId34"/>
    <p:sldId id="289" r:id="rId35"/>
    <p:sldId id="288" r:id="rId36"/>
    <p:sldId id="287" r:id="rId37"/>
    <p:sldId id="286" r:id="rId38"/>
    <p:sldId id="299" r:id="rId39"/>
    <p:sldId id="298" r:id="rId40"/>
    <p:sldId id="297" r:id="rId41"/>
    <p:sldId id="302" r:id="rId42"/>
    <p:sldId id="303" r:id="rId43"/>
    <p:sldId id="304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00CE28-ECC3-47C8-BB41-FB3AFEAB0B61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CCDDCF-F009-4BB6-9CF7-02A25C6F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8458200" cy="18297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Graph Based Model for Machine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Learning-Applications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7772400" cy="119970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Deshpande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Visvesvaraya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National Institute of Technology, Nagpur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Based on data, write a program which will </a:t>
            </a: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simulate above </a:t>
            </a: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behavior.</a:t>
            </a:r>
          </a:p>
          <a:p>
            <a:pPr>
              <a:buNone/>
            </a:pP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1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Can we generalize it?</a:t>
            </a:r>
          </a:p>
          <a:p>
            <a:pPr lvl="0"/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Consider another </a:t>
            </a: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0">
              <a:buNone/>
            </a:pPr>
            <a:endParaRPr lang="en-US" sz="11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  Wet    </a:t>
            </a: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Rain   Sprinkler    Cloud     </a:t>
            </a:r>
            <a:r>
              <a:rPr lang="en-US" sz="11000" dirty="0" err="1">
                <a:latin typeface="Times New Roman" pitchFamily="18" charset="0"/>
                <a:cs typeface="Times New Roman" pitchFamily="18" charset="0"/>
              </a:rPr>
              <a:t>CricketMatchWon</a:t>
            </a:r>
            <a:endParaRPr lang="en-US" sz="11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   1          </a:t>
            </a: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1           0                0             1</a:t>
            </a:r>
          </a:p>
          <a:p>
            <a:pPr lvl="0">
              <a:buNone/>
            </a:pP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   1          </a:t>
            </a: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0          1                 0             0</a:t>
            </a:r>
          </a:p>
          <a:p>
            <a:pPr lvl="0">
              <a:buNone/>
            </a:pP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   1          </a:t>
            </a: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1           0                1             1</a:t>
            </a:r>
          </a:p>
          <a:p>
            <a:pPr lvl="0">
              <a:buNone/>
            </a:pP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   1         </a:t>
            </a: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0           1                 0             1</a:t>
            </a:r>
          </a:p>
          <a:p>
            <a:pPr lvl="0">
              <a:buNone/>
            </a:pPr>
            <a:r>
              <a:rPr lang="en-US" sz="11000" dirty="0" smtClean="0">
                <a:latin typeface="Times New Roman" pitchFamily="18" charset="0"/>
                <a:cs typeface="Times New Roman" pitchFamily="18" charset="0"/>
              </a:rPr>
              <a:t>     ….. </a:t>
            </a: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1000 rows</a:t>
            </a:r>
          </a:p>
          <a:p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  How will you show that </a:t>
            </a:r>
            <a:r>
              <a:rPr lang="en-US" sz="11000" dirty="0" err="1">
                <a:latin typeface="Times New Roman" pitchFamily="18" charset="0"/>
                <a:cs typeface="Times New Roman" pitchFamily="18" charset="0"/>
              </a:rPr>
              <a:t>CricketMatchWon</a:t>
            </a:r>
            <a:r>
              <a:rPr lang="en-US" sz="11000" dirty="0">
                <a:latin typeface="Times New Roman" pitchFamily="18" charset="0"/>
                <a:cs typeface="Times New Roman" pitchFamily="18" charset="0"/>
              </a:rPr>
              <a:t> is not having any effect on  “Grass is wet”?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Takes data 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lvl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Learn the behavior and try to formulate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rules</a:t>
            </a:r>
          </a:p>
          <a:p>
            <a:pPr lvl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Predict behavior based on those rules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spr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sp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wt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     c ns nr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nw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     c ns  r  w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ns nr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nw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  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s nr  w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…… 1000 rows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 Program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1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library(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bnlearn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spr</a:t>
            </a:r>
            <a:r>
              <a:rPr lang="en-US" sz="11200" dirty="0" smtClean="0"/>
              <a:t>)</a:t>
            </a:r>
            <a:endParaRPr lang="en-US" sz="1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bn,"cl","rn",check.cycles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= TRUE)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bn,"cl","sp",check.cycles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= TRUE)</a:t>
            </a:r>
          </a:p>
          <a:p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bn,"sp","wt",check.cycles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= TRUE)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bn,"rn","wt",check.cycles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= TRUE)</a:t>
            </a:r>
          </a:p>
          <a:p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drop.edge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, "sp", "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", debug = FALSE)</a:t>
            </a:r>
          </a:p>
          <a:p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Model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&lt;-bn.fit(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bn,spr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fit</a:t>
            </a: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plotting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table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bn.fit.barchart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fit$sp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Checking Parameters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node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(multinomial distribution)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probability table: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c  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0.478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0.522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4000" dirty="0" smtClean="0"/>
              <a:t>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arameters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node sp (multinomial distribution)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probability table: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sp         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      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s  0.1234310 0.5019157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ns 0.8765690 0.4980843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Parameters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cpquery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fit,event,evidence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3200" dirty="0" smtClean="0"/>
              <a:t>#</a:t>
            </a:r>
            <a:r>
              <a:rPr lang="en-US" sz="3200" dirty="0" err="1" smtClean="0"/>
              <a:t>cpquery</a:t>
            </a:r>
            <a:r>
              <a:rPr lang="en-US" sz="3200" dirty="0" smtClean="0"/>
              <a:t>(</a:t>
            </a:r>
            <a:r>
              <a:rPr lang="en-US" sz="3200" dirty="0" err="1" smtClean="0"/>
              <a:t>fit,find,given</a:t>
            </a:r>
            <a:r>
              <a:rPr lang="en-US" sz="3200" dirty="0" smtClean="0"/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cpquery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(fit,(sp=="s"),(wt=="w"))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[1] 0.4376712</a:t>
            </a:r>
          </a:p>
          <a:p>
            <a:pPr>
              <a:buNone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cpquery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(fit,(sp=="s"),(wt=="w")&amp;(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=="c"))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[1] 0.2618026</a:t>
            </a:r>
          </a:p>
          <a:p>
            <a:pPr>
              <a:buNone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cpquery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(fit,(sp=="s"),(wt=="w")&amp;(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=="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pPr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[1] 0.8154706</a:t>
            </a: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Querying Network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cpquery</a:t>
            </a:r>
            <a:r>
              <a:rPr lang="en-US" dirty="0" smtClean="0"/>
              <a:t>(</a:t>
            </a:r>
            <a:r>
              <a:rPr lang="en-US" dirty="0" err="1" smtClean="0"/>
              <a:t>fit,cl</a:t>
            </a:r>
            <a:r>
              <a:rPr lang="en-US" dirty="0" smtClean="0"/>
              <a:t>=="</a:t>
            </a:r>
            <a:r>
              <a:rPr lang="en-US" dirty="0" err="1" smtClean="0"/>
              <a:t>c",sp</a:t>
            </a:r>
            <a:r>
              <a:rPr lang="en-US" dirty="0" smtClean="0"/>
              <a:t>=="s")=</a:t>
            </a:r>
          </a:p>
          <a:p>
            <a:endParaRPr lang="en-US" dirty="0" smtClean="0"/>
          </a:p>
          <a:p>
            <a:r>
              <a:rPr lang="en-US" dirty="0" smtClean="0"/>
              <a:t>1/(1+ </a:t>
            </a:r>
            <a:r>
              <a:rPr lang="en-US" dirty="0" err="1" smtClean="0"/>
              <a:t>cpquery</a:t>
            </a:r>
            <a:r>
              <a:rPr lang="en-US" dirty="0" smtClean="0"/>
              <a:t>(</a:t>
            </a:r>
            <a:r>
              <a:rPr lang="en-US" dirty="0" err="1" smtClean="0"/>
              <a:t>fit,sp</a:t>
            </a:r>
            <a:r>
              <a:rPr lang="en-US" dirty="0" smtClean="0"/>
              <a:t>=="</a:t>
            </a:r>
            <a:r>
              <a:rPr lang="en-US" dirty="0" err="1" smtClean="0"/>
              <a:t>s",cl</a:t>
            </a:r>
            <a:r>
              <a:rPr lang="en-US" dirty="0" smtClean="0"/>
              <a:t>=="</a:t>
            </a:r>
            <a:r>
              <a:rPr lang="en-US" dirty="0" err="1" smtClean="0"/>
              <a:t>nc</a:t>
            </a:r>
            <a:r>
              <a:rPr lang="en-US" dirty="0" smtClean="0"/>
              <a:t>")*</a:t>
            </a:r>
            <a:r>
              <a:rPr lang="en-US" dirty="0" err="1" smtClean="0"/>
              <a:t>cpquery</a:t>
            </a:r>
            <a:r>
              <a:rPr lang="en-US" dirty="0" smtClean="0"/>
              <a:t>(</a:t>
            </a:r>
            <a:r>
              <a:rPr lang="en-US" dirty="0" err="1" smtClean="0"/>
              <a:t>fit,cl</a:t>
            </a:r>
            <a:r>
              <a:rPr lang="en-US" dirty="0" smtClean="0"/>
              <a:t>=="</a:t>
            </a:r>
            <a:r>
              <a:rPr lang="en-US" dirty="0" err="1" smtClean="0"/>
              <a:t>nc",TRUE</a:t>
            </a:r>
            <a:r>
              <a:rPr lang="en-US" dirty="0" smtClean="0"/>
              <a:t>)/(</a:t>
            </a:r>
            <a:r>
              <a:rPr lang="en-US" dirty="0" err="1" smtClean="0"/>
              <a:t>cpquery</a:t>
            </a:r>
            <a:r>
              <a:rPr lang="en-US" dirty="0" smtClean="0"/>
              <a:t>(</a:t>
            </a:r>
            <a:r>
              <a:rPr lang="en-US" dirty="0" err="1" smtClean="0"/>
              <a:t>fit,sp</a:t>
            </a:r>
            <a:r>
              <a:rPr lang="en-US" dirty="0" smtClean="0"/>
              <a:t>=="</a:t>
            </a:r>
            <a:r>
              <a:rPr lang="en-US" dirty="0" err="1" smtClean="0"/>
              <a:t>s",cl</a:t>
            </a:r>
            <a:r>
              <a:rPr lang="en-US" dirty="0" smtClean="0"/>
              <a:t>=="c")*</a:t>
            </a:r>
            <a:r>
              <a:rPr lang="en-US" dirty="0" err="1" smtClean="0"/>
              <a:t>cpquery</a:t>
            </a:r>
            <a:r>
              <a:rPr lang="en-US" dirty="0" smtClean="0"/>
              <a:t>(</a:t>
            </a:r>
            <a:r>
              <a:rPr lang="en-US" dirty="0" err="1" smtClean="0"/>
              <a:t>fit,cl</a:t>
            </a:r>
            <a:r>
              <a:rPr lang="en-US" dirty="0" smtClean="0"/>
              <a:t>=="</a:t>
            </a:r>
            <a:r>
              <a:rPr lang="en-US" dirty="0" err="1" smtClean="0"/>
              <a:t>c",TRUE</a:t>
            </a:r>
            <a:r>
              <a:rPr lang="en-US" dirty="0" smtClean="0"/>
              <a:t>)))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Calculation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&gt;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bn.cv(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spr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loss = "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loss.args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= list(target = "wt"))</a:t>
            </a:r>
          </a:p>
          <a:p>
            <a:pPr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k-fold cross-validation for Bayesian networks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target network structure: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[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sp|cl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rn|cl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wt|sp:rn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number of subsets:                     10 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loss function:                         Classification Error 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training node:                         wt 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expected loss:                         0.105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Validation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provide water to lawn, sprinkler is used. If there is rain then sprinkler is not used. If there is cloudy weather then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gardener  feels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possibility of rain so sprinkler is not used. So if grass is wet then it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either due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sprinkler or due to rain.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Sprinkler Problem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score(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bn,spr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1941.472</a:t>
            </a: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bn,"cl","rn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bn,"cl","sp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Quality of network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bn,"cl","rn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bn,"cl","sp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&lt;-set.arc(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bn,"sp","rn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&lt;-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drop.edge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"sp", "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", debug = FALSE)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&lt;-drop.arc(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"sp", "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", debug = FALSE)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Changing the structure of </a:t>
            </a:r>
            <a:r>
              <a:rPr lang="en-US" sz="4000" dirty="0" err="1" smtClean="0"/>
              <a:t>network:Applying</a:t>
            </a:r>
            <a:r>
              <a:rPr lang="en-US" sz="4000" dirty="0" smtClean="0"/>
              <a:t> prior knowledge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bnn</a:t>
            </a:r>
            <a:r>
              <a:rPr lang="en-US" dirty="0" smtClean="0"/>
              <a:t>&lt;-</a:t>
            </a:r>
            <a:r>
              <a:rPr lang="en-US" dirty="0" err="1" smtClean="0"/>
              <a:t>naive.bayes</a:t>
            </a:r>
            <a:r>
              <a:rPr lang="en-US" dirty="0" smtClean="0"/>
              <a:t>(</a:t>
            </a:r>
            <a:r>
              <a:rPr lang="en-US" dirty="0" err="1" smtClean="0"/>
              <a:t>spr,"wt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bnn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bnnfit</a:t>
            </a:r>
            <a:r>
              <a:rPr lang="en-US" dirty="0" smtClean="0"/>
              <a:t>&lt;-bn.fit(</a:t>
            </a:r>
            <a:r>
              <a:rPr lang="en-US" dirty="0" err="1" smtClean="0"/>
              <a:t>bnn,spr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cpquery</a:t>
            </a:r>
            <a:r>
              <a:rPr lang="en-US" dirty="0" smtClean="0"/>
              <a:t>(</a:t>
            </a:r>
            <a:r>
              <a:rPr lang="en-US" dirty="0" err="1" smtClean="0"/>
              <a:t>bnnfit,wt</a:t>
            </a:r>
            <a:r>
              <a:rPr lang="en-US" dirty="0" smtClean="0"/>
              <a:t>=="</a:t>
            </a:r>
            <a:r>
              <a:rPr lang="en-US" dirty="0" err="1" smtClean="0"/>
              <a:t>w",cl</a:t>
            </a:r>
            <a:r>
              <a:rPr lang="en-US" dirty="0" smtClean="0"/>
              <a:t>=="c"&amp;</a:t>
            </a:r>
            <a:r>
              <a:rPr lang="en-US" dirty="0" err="1" smtClean="0"/>
              <a:t>rn</a:t>
            </a:r>
            <a:r>
              <a:rPr lang="en-US" dirty="0" smtClean="0"/>
              <a:t>=="nr"&amp;sp=="ns")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bnt</a:t>
            </a:r>
            <a:r>
              <a:rPr lang="en-US" dirty="0" smtClean="0"/>
              <a:t>&lt;-</a:t>
            </a:r>
            <a:r>
              <a:rPr lang="en-US" dirty="0" err="1" smtClean="0"/>
              <a:t>tree.bayes</a:t>
            </a:r>
            <a:r>
              <a:rPr lang="en-US" dirty="0" smtClean="0"/>
              <a:t>(</a:t>
            </a:r>
            <a:r>
              <a:rPr lang="en-US" dirty="0" err="1" smtClean="0"/>
              <a:t>spr,"wt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bntfit</a:t>
            </a:r>
            <a:r>
              <a:rPr lang="en-US" dirty="0" smtClean="0"/>
              <a:t>&lt;-bn.fit(</a:t>
            </a:r>
            <a:r>
              <a:rPr lang="en-US" dirty="0" err="1" smtClean="0"/>
              <a:t>spr,bnt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cpquery</a:t>
            </a:r>
            <a:r>
              <a:rPr lang="en-US" dirty="0" smtClean="0"/>
              <a:t>(</a:t>
            </a:r>
            <a:r>
              <a:rPr lang="en-US" dirty="0" err="1" smtClean="0"/>
              <a:t>bntfit,wt</a:t>
            </a:r>
            <a:r>
              <a:rPr lang="en-US" dirty="0" smtClean="0"/>
              <a:t>=="</a:t>
            </a:r>
            <a:r>
              <a:rPr lang="en-US" dirty="0" err="1" smtClean="0"/>
              <a:t>w",cl</a:t>
            </a:r>
            <a:r>
              <a:rPr lang="en-US" dirty="0" smtClean="0"/>
              <a:t>=="c"&amp;</a:t>
            </a:r>
            <a:r>
              <a:rPr lang="en-US" dirty="0" err="1" smtClean="0"/>
              <a:t>rn</a:t>
            </a:r>
            <a:r>
              <a:rPr lang="en-US" dirty="0" smtClean="0"/>
              <a:t>=="nr"&amp;sp=="ns")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Marks </a:t>
            </a:r>
            <a:r>
              <a:rPr lang="en-US" sz="3200" b="1" dirty="0"/>
              <a:t>of </a:t>
            </a:r>
            <a:r>
              <a:rPr lang="en-US" sz="3200" b="1" dirty="0" smtClean="0"/>
              <a:t>students: Continuous Data</a:t>
            </a:r>
            <a:endParaRPr lang="en-US" sz="3200" dirty="0"/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library(</a:t>
            </a:r>
            <a:r>
              <a:rPr lang="en-US" sz="3200" dirty="0" err="1"/>
              <a:t>gdata</a:t>
            </a:r>
            <a:r>
              <a:rPr lang="en-US" sz="3200" dirty="0"/>
              <a:t>)</a:t>
            </a:r>
          </a:p>
          <a:p>
            <a:r>
              <a:rPr lang="en-US" sz="3200" dirty="0"/>
              <a:t>library(</a:t>
            </a:r>
            <a:r>
              <a:rPr lang="en-US" sz="3200" dirty="0" err="1"/>
              <a:t>bnlearn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mydata</a:t>
            </a:r>
            <a:r>
              <a:rPr lang="en-US" sz="3200" dirty="0"/>
              <a:t> = read.csv("F:/CLASS_MATERIAL/PATTERN/bayeshian_network/data/cdata.csv")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Case 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 err="1"/>
              <a:t>mydata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P   C   M</a:t>
            </a:r>
          </a:p>
          <a:p>
            <a:pPr>
              <a:buNone/>
            </a:pPr>
            <a:r>
              <a:rPr lang="en-US" sz="3200" dirty="0"/>
              <a:t>1 34.6 57.5 50.3</a:t>
            </a:r>
          </a:p>
          <a:p>
            <a:pPr>
              <a:buNone/>
            </a:pPr>
            <a:r>
              <a:rPr lang="en-US" sz="3200" dirty="0"/>
              <a:t>2 78.0 79.0 80.0</a:t>
            </a:r>
          </a:p>
          <a:p>
            <a:pPr>
              <a:buNone/>
            </a:pPr>
            <a:r>
              <a:rPr lang="en-US" sz="3200" dirty="0"/>
              <a:t>3 55.0 67.0 43.0</a:t>
            </a:r>
          </a:p>
          <a:p>
            <a:pPr>
              <a:buNone/>
            </a:pPr>
            <a:r>
              <a:rPr lang="en-US" sz="3200" dirty="0"/>
              <a:t>4 90.0 90.0 92.0</a:t>
            </a:r>
          </a:p>
          <a:p>
            <a:pPr>
              <a:buNone/>
            </a:pPr>
            <a:r>
              <a:rPr lang="en-US" sz="3200" dirty="0"/>
              <a:t>5 56.0 58.0 78.0</a:t>
            </a:r>
          </a:p>
          <a:p>
            <a:pPr>
              <a:buNone/>
            </a:pPr>
            <a:r>
              <a:rPr lang="en-US" sz="3200" dirty="0"/>
              <a:t>6 34.0 38.0 42.0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of HSC marks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 </a:t>
            </a:r>
            <a:r>
              <a:rPr lang="en-US" sz="3200" dirty="0" err="1"/>
              <a:t>cbn</a:t>
            </a:r>
            <a:r>
              <a:rPr lang="en-US" sz="3200" dirty="0"/>
              <a:t>&lt;-</a:t>
            </a:r>
            <a:r>
              <a:rPr lang="en-US" sz="3200" dirty="0" err="1"/>
              <a:t>gs</a:t>
            </a:r>
            <a:r>
              <a:rPr lang="en-US" sz="3200" dirty="0"/>
              <a:t>(</a:t>
            </a:r>
            <a:r>
              <a:rPr lang="en-US" sz="3200" dirty="0" err="1"/>
              <a:t>mydata</a:t>
            </a:r>
            <a:r>
              <a:rPr lang="en-US" sz="3200" dirty="0"/>
              <a:t>)</a:t>
            </a:r>
          </a:p>
          <a:p>
            <a:pPr>
              <a:buNone/>
            </a:pPr>
            <a:r>
              <a:rPr lang="en-US" sz="3200" dirty="0"/>
              <a:t>&gt; plot(</a:t>
            </a:r>
            <a:r>
              <a:rPr lang="en-US" sz="3200" dirty="0" err="1"/>
              <a:t>cbn</a:t>
            </a:r>
            <a:r>
              <a:rPr lang="en-US" sz="3200" dirty="0"/>
              <a:t>)</a:t>
            </a:r>
          </a:p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 err="1"/>
              <a:t>cbn</a:t>
            </a:r>
            <a:r>
              <a:rPr lang="en-US" sz="3200" dirty="0"/>
              <a:t>&lt;-set.arc(</a:t>
            </a:r>
            <a:r>
              <a:rPr lang="en-US" sz="3200" dirty="0" err="1"/>
              <a:t>cbn,"M","C</a:t>
            </a:r>
            <a:r>
              <a:rPr lang="en-US" sz="3200" dirty="0"/>
              <a:t>")</a:t>
            </a:r>
          </a:p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 err="1"/>
              <a:t>cbn</a:t>
            </a:r>
            <a:r>
              <a:rPr lang="en-US" sz="3200" dirty="0"/>
              <a:t>&lt;-set.arc(</a:t>
            </a:r>
            <a:r>
              <a:rPr lang="en-US" sz="3200" dirty="0" err="1"/>
              <a:t>cbn,"P","C</a:t>
            </a:r>
            <a:r>
              <a:rPr lang="en-US" sz="3200" dirty="0"/>
              <a:t>")</a:t>
            </a:r>
          </a:p>
          <a:p>
            <a:pPr>
              <a:buNone/>
            </a:pPr>
            <a:r>
              <a:rPr lang="en-US" sz="3200" dirty="0"/>
              <a:t>&gt; plot(</a:t>
            </a:r>
            <a:r>
              <a:rPr lang="en-US" sz="3200" dirty="0" err="1"/>
              <a:t>cbn</a:t>
            </a:r>
            <a:r>
              <a:rPr lang="en-US" sz="3200" dirty="0" smtClean="0"/>
              <a:t>)</a:t>
            </a:r>
          </a:p>
          <a:p>
            <a:pPr>
              <a:buNone/>
            </a:pPr>
            <a:r>
              <a:rPr lang="en-US" sz="3200" dirty="0" smtClean="0"/>
              <a:t>&gt; </a:t>
            </a:r>
            <a:r>
              <a:rPr lang="en-US" sz="3200" dirty="0" err="1" smtClean="0"/>
              <a:t>cbnfit</a:t>
            </a:r>
            <a:r>
              <a:rPr lang="en-US" sz="3200" dirty="0" smtClean="0"/>
              <a:t>&lt;-bn.fit(</a:t>
            </a:r>
            <a:r>
              <a:rPr lang="en-US" sz="3200" dirty="0" err="1" smtClean="0"/>
              <a:t>cbn,mydata</a:t>
            </a:r>
            <a:r>
              <a:rPr lang="en-US" sz="3200" dirty="0" smtClean="0"/>
              <a:t>)</a:t>
            </a:r>
          </a:p>
          <a:p>
            <a:pPr>
              <a:buNone/>
            </a:pPr>
            <a:r>
              <a:rPr lang="en-US" sz="3200" dirty="0" smtClean="0"/>
              <a:t>&gt; </a:t>
            </a:r>
            <a:r>
              <a:rPr lang="en-US" sz="3200" dirty="0" err="1"/>
              <a:t>cbnfit</a:t>
            </a:r>
            <a:endParaRPr lang="en-US" sz="32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Parameters </a:t>
            </a:r>
            <a:r>
              <a:rPr lang="en-US" sz="3200" dirty="0"/>
              <a:t>of node P (Gaussian distribution)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Conditional density: P</a:t>
            </a:r>
          </a:p>
          <a:p>
            <a:r>
              <a:rPr lang="en-US" sz="3200" dirty="0"/>
              <a:t>Coefficients:</a:t>
            </a:r>
          </a:p>
          <a:p>
            <a:r>
              <a:rPr lang="en-US" sz="3200" dirty="0"/>
              <a:t>(Intercept)  </a:t>
            </a:r>
          </a:p>
          <a:p>
            <a:pPr>
              <a:buNone/>
            </a:pPr>
            <a:r>
              <a:rPr lang="en-US" sz="3200" dirty="0" smtClean="0"/>
              <a:t>     </a:t>
            </a:r>
            <a:r>
              <a:rPr lang="en-US" sz="3200" dirty="0"/>
              <a:t>57.93333  </a:t>
            </a:r>
          </a:p>
          <a:p>
            <a:r>
              <a:rPr lang="en-US" sz="3200" dirty="0"/>
              <a:t>Standard deviation of the residuals: 22.62977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Network Parameters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Conditional </a:t>
            </a:r>
            <a:r>
              <a:rPr lang="en-US" sz="3200" dirty="0"/>
              <a:t>density: C | P + M</a:t>
            </a:r>
          </a:p>
          <a:p>
            <a:r>
              <a:rPr lang="en-US" sz="3200" dirty="0"/>
              <a:t>Coefficients:</a:t>
            </a:r>
          </a:p>
          <a:p>
            <a:r>
              <a:rPr lang="en-US" sz="3200" dirty="0"/>
              <a:t>(Intercept)            P            M  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/>
              <a:t>23.9771929    0.8597872   -0.1381396  </a:t>
            </a:r>
          </a:p>
          <a:p>
            <a:r>
              <a:rPr lang="en-US" sz="3200" dirty="0"/>
              <a:t>Standard deviation of the residuals: 8.569694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Parameters of node C (Gaussian distribution)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 smtClean="0"/>
              <a:t>Conditional </a:t>
            </a:r>
            <a:r>
              <a:rPr lang="en-US" sz="3200" dirty="0"/>
              <a:t>density: M</a:t>
            </a:r>
          </a:p>
          <a:p>
            <a:r>
              <a:rPr lang="en-US" sz="3200" dirty="0"/>
              <a:t>Coefficients:</a:t>
            </a:r>
          </a:p>
          <a:p>
            <a:r>
              <a:rPr lang="en-US" sz="3200" dirty="0"/>
              <a:t>(Intercept)  </a:t>
            </a:r>
          </a:p>
          <a:p>
            <a:pPr>
              <a:buNone/>
            </a:pPr>
            <a:r>
              <a:rPr lang="en-US" sz="3200" dirty="0" smtClean="0"/>
              <a:t>     </a:t>
            </a:r>
            <a:r>
              <a:rPr lang="en-US" sz="3200" dirty="0"/>
              <a:t>64.21667  </a:t>
            </a:r>
          </a:p>
          <a:p>
            <a:r>
              <a:rPr lang="en-US" sz="3200" dirty="0"/>
              <a:t>Standard deviation of the residuals: 21.67214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Parameters of node M (Gaussian distribution)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probability that grass is wet due to rain – P(R|W)</a:t>
            </a:r>
          </a:p>
          <a:p>
            <a:pPr lvl="0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Finding probability that grass is wet due to sprinkler – P(S|W)</a:t>
            </a:r>
          </a:p>
          <a:p>
            <a:pPr lvl="0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c. Finding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probability that grass is wet due to rain and if  weather is cloudy-P(R|W,C)</a:t>
            </a:r>
          </a:p>
          <a:p>
            <a:pPr lvl="0"/>
            <a:r>
              <a:rPr lang="en-US" sz="3100" dirty="0" smtClean="0"/>
              <a:t>d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 Finding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probability that grass is wet due to rain and if  weather is  not cloudy-P(R|W,~C)</a:t>
            </a:r>
          </a:p>
          <a:p>
            <a:pPr lvl="0"/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e.Finding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probability that grass is wet due to sprinkler and if  weather is  not cloudy-P(R|W,~C)</a:t>
            </a:r>
          </a:p>
          <a:p>
            <a:pPr lvl="0"/>
            <a:r>
              <a:rPr lang="en-US" sz="3100" dirty="0" err="1" smtClean="0"/>
              <a:t>f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.Finding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probability that grass is wet due to sprinkler and if India wins cricket series.</a:t>
            </a:r>
          </a:p>
          <a:p>
            <a:pPr lvl="0"/>
            <a:r>
              <a:rPr lang="en-US" sz="3100" dirty="0" err="1" smtClean="0"/>
              <a:t>g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.Finding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probability that grass is wet due to sprinkler and if unemployment rate is low.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dirty="0"/>
              <a:t>&gt; </a:t>
            </a:r>
            <a:r>
              <a:rPr lang="en-US" sz="11200" dirty="0" err="1"/>
              <a:t>cpquery</a:t>
            </a:r>
            <a:r>
              <a:rPr lang="en-US" sz="11200" dirty="0"/>
              <a:t>(</a:t>
            </a:r>
            <a:r>
              <a:rPr lang="en-US" sz="11200" dirty="0" err="1"/>
              <a:t>cbnfit,C</a:t>
            </a:r>
            <a:r>
              <a:rPr lang="en-US" sz="11200" dirty="0"/>
              <a:t>&gt;70,P&gt;60&amp;M&gt;60)</a:t>
            </a:r>
          </a:p>
          <a:p>
            <a:pPr>
              <a:buNone/>
            </a:pPr>
            <a:r>
              <a:rPr lang="en-US" sz="11200" dirty="0" smtClean="0"/>
              <a:t>   [</a:t>
            </a:r>
            <a:r>
              <a:rPr lang="en-US" sz="11200" dirty="0"/>
              <a:t>1] </a:t>
            </a:r>
            <a:r>
              <a:rPr lang="en-US" sz="11200" dirty="0" smtClean="0"/>
              <a:t>0.7489051</a:t>
            </a:r>
          </a:p>
          <a:p>
            <a:pPr>
              <a:buNone/>
            </a:pPr>
            <a:endParaRPr lang="en-US" sz="11200" dirty="0"/>
          </a:p>
          <a:p>
            <a:pPr>
              <a:buNone/>
            </a:pPr>
            <a:r>
              <a:rPr lang="en-US" sz="11200" dirty="0"/>
              <a:t>&gt; </a:t>
            </a:r>
            <a:r>
              <a:rPr lang="en-US" sz="11200" dirty="0" err="1"/>
              <a:t>cpquery</a:t>
            </a:r>
            <a:r>
              <a:rPr lang="en-US" sz="11200" dirty="0"/>
              <a:t>(</a:t>
            </a:r>
            <a:r>
              <a:rPr lang="en-US" sz="11200" dirty="0" err="1"/>
              <a:t>cbnfit,C</a:t>
            </a:r>
            <a:r>
              <a:rPr lang="en-US" sz="11200" dirty="0"/>
              <a:t>&gt;70,P&gt;60&amp;M&gt;70)</a:t>
            </a:r>
          </a:p>
          <a:p>
            <a:pPr>
              <a:buNone/>
            </a:pPr>
            <a:r>
              <a:rPr lang="en-US" sz="11200" dirty="0" smtClean="0"/>
              <a:t>   [</a:t>
            </a:r>
            <a:r>
              <a:rPr lang="en-US" sz="11200" dirty="0"/>
              <a:t>1] </a:t>
            </a:r>
            <a:r>
              <a:rPr lang="en-US" sz="11200" dirty="0" smtClean="0"/>
              <a:t>0.7063655</a:t>
            </a:r>
          </a:p>
          <a:p>
            <a:pPr>
              <a:buNone/>
            </a:pPr>
            <a:endParaRPr lang="en-US" sz="11200" dirty="0"/>
          </a:p>
          <a:p>
            <a:pPr>
              <a:buNone/>
            </a:pPr>
            <a:r>
              <a:rPr lang="en-US" sz="11200" dirty="0"/>
              <a:t>&gt; </a:t>
            </a:r>
            <a:r>
              <a:rPr lang="en-US" sz="11200" dirty="0" err="1"/>
              <a:t>cpquery</a:t>
            </a:r>
            <a:r>
              <a:rPr lang="en-US" sz="11200" dirty="0"/>
              <a:t>(</a:t>
            </a:r>
            <a:r>
              <a:rPr lang="en-US" sz="11200" dirty="0" err="1"/>
              <a:t>cbnfit,C</a:t>
            </a:r>
            <a:r>
              <a:rPr lang="en-US" sz="11200" dirty="0"/>
              <a:t>&gt;77,P&gt;60&amp;M&gt;70)</a:t>
            </a:r>
          </a:p>
          <a:p>
            <a:pPr>
              <a:buNone/>
            </a:pPr>
            <a:r>
              <a:rPr lang="en-US" sz="11200" dirty="0" smtClean="0"/>
              <a:t>   [</a:t>
            </a:r>
            <a:r>
              <a:rPr lang="en-US" sz="11200" dirty="0"/>
              <a:t>1] </a:t>
            </a:r>
            <a:r>
              <a:rPr lang="en-US" sz="11200" dirty="0" smtClean="0"/>
              <a:t>0.4495614</a:t>
            </a:r>
          </a:p>
          <a:p>
            <a:pPr>
              <a:buNone/>
            </a:pPr>
            <a:endParaRPr lang="en-US" sz="11200" dirty="0"/>
          </a:p>
          <a:p>
            <a:pPr>
              <a:buNone/>
            </a:pPr>
            <a:r>
              <a:rPr lang="en-US" sz="11200" dirty="0"/>
              <a:t>&gt; </a:t>
            </a:r>
            <a:r>
              <a:rPr lang="en-US" sz="11200" dirty="0" err="1"/>
              <a:t>cpquery</a:t>
            </a:r>
            <a:r>
              <a:rPr lang="en-US" sz="11200" dirty="0"/>
              <a:t>(</a:t>
            </a:r>
            <a:r>
              <a:rPr lang="en-US" sz="11200" dirty="0" err="1"/>
              <a:t>cbnfit,C</a:t>
            </a:r>
            <a:r>
              <a:rPr lang="en-US" sz="11200" dirty="0"/>
              <a:t>&gt;77,P&gt;70&amp;M&gt;70)</a:t>
            </a:r>
          </a:p>
          <a:p>
            <a:pPr>
              <a:buNone/>
            </a:pPr>
            <a:r>
              <a:rPr lang="en-US" sz="11200" dirty="0" smtClean="0"/>
              <a:t>   [</a:t>
            </a:r>
            <a:r>
              <a:rPr lang="en-US" sz="11200" dirty="0"/>
              <a:t>1] </a:t>
            </a:r>
            <a:r>
              <a:rPr lang="en-US" sz="11200" dirty="0" smtClean="0"/>
              <a:t>0.7244898</a:t>
            </a:r>
          </a:p>
          <a:p>
            <a:pPr>
              <a:buNone/>
            </a:pPr>
            <a:endParaRPr lang="en-US" sz="11200" dirty="0"/>
          </a:p>
          <a:p>
            <a:pPr>
              <a:buNone/>
            </a:pPr>
            <a:r>
              <a:rPr lang="en-US" sz="11200" dirty="0"/>
              <a:t>&gt; </a:t>
            </a:r>
            <a:r>
              <a:rPr lang="en-US" sz="11200" dirty="0" err="1"/>
              <a:t>cpquery</a:t>
            </a:r>
            <a:r>
              <a:rPr lang="en-US" sz="11200" dirty="0"/>
              <a:t>(</a:t>
            </a:r>
            <a:r>
              <a:rPr lang="en-US" sz="11200" dirty="0" err="1"/>
              <a:t>cbnfit,C</a:t>
            </a:r>
            <a:r>
              <a:rPr lang="en-US" sz="11200" dirty="0"/>
              <a:t>&gt;77,P&lt;70&amp;M&gt;70)</a:t>
            </a:r>
          </a:p>
          <a:p>
            <a:pPr>
              <a:buNone/>
            </a:pPr>
            <a:r>
              <a:rPr lang="en-US" sz="11200" dirty="0" smtClean="0"/>
              <a:t>    [</a:t>
            </a:r>
            <a:r>
              <a:rPr lang="en-US" sz="11200" dirty="0"/>
              <a:t>1] 0.03731343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Cancer </a:t>
            </a:r>
            <a:r>
              <a:rPr lang="en-US" sz="3200" dirty="0"/>
              <a:t>Detection</a:t>
            </a:r>
          </a:p>
          <a:p>
            <a:r>
              <a:rPr lang="en-US" sz="3200" dirty="0"/>
              <a:t>med = read.csv("F:/CLASS_MATERIAL/PATTERN/bayeshian_network/data/medical.csv")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Case 3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&gt; </a:t>
            </a:r>
            <a:r>
              <a:rPr lang="en-US" sz="2800" dirty="0" err="1"/>
              <a:t>str</a:t>
            </a:r>
            <a:r>
              <a:rPr lang="en-US" sz="2800" dirty="0"/>
              <a:t>(med)</a:t>
            </a:r>
          </a:p>
          <a:p>
            <a:r>
              <a:rPr lang="en-US" sz="2800" dirty="0"/>
              <a:t>'</a:t>
            </a:r>
            <a:r>
              <a:rPr lang="en-US" sz="2800" dirty="0" err="1"/>
              <a:t>data.frame</a:t>
            </a:r>
            <a:r>
              <a:rPr lang="en-US" sz="2800" dirty="0"/>
              <a:t>':   50 obs. of  4 variables:</a:t>
            </a:r>
          </a:p>
          <a:p>
            <a:r>
              <a:rPr lang="en-US" sz="2800" dirty="0"/>
              <a:t> $ </a:t>
            </a:r>
            <a:r>
              <a:rPr lang="en-US" sz="2800" dirty="0" err="1"/>
              <a:t>PCancer</a:t>
            </a:r>
            <a:r>
              <a:rPr lang="en-US" sz="2800" dirty="0"/>
              <a:t>  : </a:t>
            </a:r>
            <a:r>
              <a:rPr lang="en-US" sz="2800" dirty="0" err="1"/>
              <a:t>int</a:t>
            </a:r>
            <a:r>
              <a:rPr lang="en-US" sz="2800" dirty="0"/>
              <a:t>  1 1 1 1 0 1 1 0 1 1 ...</a:t>
            </a:r>
          </a:p>
          <a:p>
            <a:r>
              <a:rPr lang="en-US" sz="2800" dirty="0"/>
              <a:t> $ Skin     : </a:t>
            </a:r>
            <a:r>
              <a:rPr lang="en-US" sz="2800" dirty="0" err="1"/>
              <a:t>int</a:t>
            </a:r>
            <a:r>
              <a:rPr lang="en-US" sz="2800" dirty="0"/>
              <a:t>  1 2 2 3 1 2 3 3 3 2 ...</a:t>
            </a:r>
          </a:p>
          <a:p>
            <a:r>
              <a:rPr lang="en-US" sz="2800" dirty="0"/>
              <a:t> $ </a:t>
            </a:r>
            <a:r>
              <a:rPr lang="en-US" sz="2800" dirty="0" err="1"/>
              <a:t>PhyExam</a:t>
            </a:r>
            <a:r>
              <a:rPr lang="en-US" sz="2800" dirty="0"/>
              <a:t>  : num  0.1 0.2 0.2 0.2 0.8 0.8 0.7 0.8 0.3 0.3 ...</a:t>
            </a:r>
          </a:p>
          <a:p>
            <a:r>
              <a:rPr lang="en-US" sz="2800" dirty="0"/>
              <a:t> $ </a:t>
            </a:r>
            <a:r>
              <a:rPr lang="en-US" sz="2800" dirty="0" err="1"/>
              <a:t>BloodTest</a:t>
            </a:r>
            <a:r>
              <a:rPr lang="en-US" sz="2800" dirty="0"/>
              <a:t>: </a:t>
            </a:r>
            <a:r>
              <a:rPr lang="en-US" sz="2800" dirty="0" err="1"/>
              <a:t>int</a:t>
            </a:r>
            <a:r>
              <a:rPr lang="en-US" sz="2800" dirty="0"/>
              <a:t>  3 3 7 2 9 5 4 7 4 4 ...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 </a:t>
            </a:r>
            <a:r>
              <a:rPr lang="en-US" sz="2800" dirty="0" err="1"/>
              <a:t>medm</a:t>
            </a:r>
            <a:r>
              <a:rPr lang="en-US" sz="2800" dirty="0"/>
              <a:t>&lt;-</a:t>
            </a:r>
            <a:r>
              <a:rPr lang="en-US" sz="2800" dirty="0" err="1"/>
              <a:t>gs</a:t>
            </a:r>
            <a:r>
              <a:rPr lang="en-US" sz="2800" dirty="0"/>
              <a:t>(med)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Error in </a:t>
            </a:r>
            <a:r>
              <a:rPr lang="en-US" sz="3200" dirty="0" err="1"/>
              <a:t>data.type</a:t>
            </a:r>
            <a:r>
              <a:rPr lang="en-US" sz="3200" dirty="0"/>
              <a:t>(x) : </a:t>
            </a:r>
            <a:endParaRPr lang="en-US" sz="3200" dirty="0" smtClean="0"/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  variables must be either numeric, factors or ordered factors.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med$PCancer</a:t>
            </a:r>
            <a:r>
              <a:rPr lang="en-US" sz="3200" dirty="0"/>
              <a:t>&lt;-</a:t>
            </a:r>
            <a:r>
              <a:rPr lang="en-US" sz="3200" dirty="0" err="1"/>
              <a:t>as.factor</a:t>
            </a:r>
            <a:r>
              <a:rPr lang="en-US" sz="3200" dirty="0"/>
              <a:t>(</a:t>
            </a:r>
            <a:r>
              <a:rPr lang="en-US" sz="3200" dirty="0" err="1"/>
              <a:t>med$PCancer</a:t>
            </a:r>
            <a:r>
              <a:rPr lang="en-US" sz="3200" dirty="0" smtClean="0"/>
              <a:t>)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med$Skin</a:t>
            </a:r>
            <a:r>
              <a:rPr lang="en-US" sz="3200" dirty="0"/>
              <a:t>&lt;-</a:t>
            </a:r>
            <a:r>
              <a:rPr lang="en-US" sz="3200" dirty="0" err="1"/>
              <a:t>as.factor</a:t>
            </a:r>
            <a:r>
              <a:rPr lang="en-US" sz="3200" dirty="0"/>
              <a:t>(</a:t>
            </a:r>
            <a:r>
              <a:rPr lang="en-US" sz="3200" dirty="0" err="1"/>
              <a:t>med$Skin</a:t>
            </a:r>
            <a:r>
              <a:rPr lang="en-US" sz="3200" dirty="0" smtClean="0"/>
              <a:t>)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med$BloodTest</a:t>
            </a:r>
            <a:r>
              <a:rPr lang="en-US" sz="3200" dirty="0"/>
              <a:t>&lt;-</a:t>
            </a:r>
            <a:r>
              <a:rPr lang="en-US" sz="3200" dirty="0" err="1"/>
              <a:t>as.factor</a:t>
            </a:r>
            <a:r>
              <a:rPr lang="en-US" sz="3200" dirty="0"/>
              <a:t>(</a:t>
            </a:r>
            <a:r>
              <a:rPr lang="en-US" sz="3200" dirty="0" err="1"/>
              <a:t>med$BloodTest</a:t>
            </a:r>
            <a:r>
              <a:rPr lang="en-US" sz="3200" dirty="0" smtClean="0"/>
              <a:t>)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med$PhyExam</a:t>
            </a:r>
            <a:r>
              <a:rPr lang="en-US" sz="3200" dirty="0"/>
              <a:t>  &lt;-</a:t>
            </a:r>
            <a:r>
              <a:rPr lang="en-US" sz="3200" dirty="0" err="1"/>
              <a:t>as.factor</a:t>
            </a:r>
            <a:r>
              <a:rPr lang="en-US" sz="3200" dirty="0"/>
              <a:t>(med$ </a:t>
            </a:r>
            <a:r>
              <a:rPr lang="en-US" sz="3200" dirty="0" err="1"/>
              <a:t>PhyExam</a:t>
            </a:r>
            <a:r>
              <a:rPr lang="en-US" sz="3200" dirty="0"/>
              <a:t>  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str</a:t>
            </a:r>
            <a:r>
              <a:rPr lang="en-US" sz="3200" dirty="0"/>
              <a:t>(med)</a:t>
            </a:r>
          </a:p>
          <a:p>
            <a:r>
              <a:rPr lang="en-US" sz="3200" dirty="0"/>
              <a:t> </a:t>
            </a:r>
            <a:r>
              <a:rPr lang="en-US" sz="3200" dirty="0" err="1" smtClean="0"/>
              <a:t>medm</a:t>
            </a:r>
            <a:r>
              <a:rPr lang="en-US" sz="3200" dirty="0"/>
              <a:t>&lt;-</a:t>
            </a:r>
            <a:r>
              <a:rPr lang="en-US" sz="3200" dirty="0" err="1"/>
              <a:t>gs</a:t>
            </a:r>
            <a:r>
              <a:rPr lang="en-US" sz="3200" dirty="0"/>
              <a:t>(med)</a:t>
            </a:r>
          </a:p>
          <a:p>
            <a:r>
              <a:rPr lang="en-US" sz="3200" dirty="0"/>
              <a:t>plot(</a:t>
            </a:r>
            <a:r>
              <a:rPr lang="en-US" sz="3200" dirty="0" err="1"/>
              <a:t>medm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medm</a:t>
            </a:r>
            <a:r>
              <a:rPr lang="en-US" sz="3200" dirty="0"/>
              <a:t>&lt;-set.arc(</a:t>
            </a:r>
            <a:r>
              <a:rPr lang="en-US" sz="3200" dirty="0" err="1"/>
              <a:t>medm,"PCancer","Skin</a:t>
            </a:r>
            <a:r>
              <a:rPr lang="en-US" sz="3200" dirty="0"/>
              <a:t>")</a:t>
            </a:r>
          </a:p>
          <a:p>
            <a:r>
              <a:rPr lang="en-US" sz="3200" dirty="0" err="1"/>
              <a:t>medm</a:t>
            </a:r>
            <a:r>
              <a:rPr lang="en-US" sz="3200" dirty="0"/>
              <a:t>&lt;-set.arc(</a:t>
            </a:r>
            <a:r>
              <a:rPr lang="en-US" sz="3200" dirty="0" err="1"/>
              <a:t>medm,"PCancer","PhyExam</a:t>
            </a:r>
            <a:r>
              <a:rPr lang="en-US" sz="3200" dirty="0"/>
              <a:t>")</a:t>
            </a:r>
          </a:p>
          <a:p>
            <a:r>
              <a:rPr lang="en-US" sz="3200" dirty="0" err="1"/>
              <a:t>medm</a:t>
            </a:r>
            <a:r>
              <a:rPr lang="en-US" sz="3200" dirty="0"/>
              <a:t>&lt;-set.arc(</a:t>
            </a:r>
            <a:r>
              <a:rPr lang="en-US" sz="3200" dirty="0" err="1"/>
              <a:t>medm,"PCancer","BloodTest</a:t>
            </a:r>
            <a:r>
              <a:rPr lang="en-US" sz="3200" dirty="0"/>
              <a:t>")</a:t>
            </a:r>
          </a:p>
          <a:p>
            <a:r>
              <a:rPr lang="en-US" sz="3200" dirty="0"/>
              <a:t>plot(</a:t>
            </a:r>
            <a:r>
              <a:rPr lang="en-US" sz="3200" dirty="0" err="1"/>
              <a:t>medm</a:t>
            </a:r>
            <a:r>
              <a:rPr lang="en-US" sz="3200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medfit</a:t>
            </a:r>
            <a:r>
              <a:rPr lang="en-US" sz="2800" dirty="0"/>
              <a:t>&lt;-bn.fit(</a:t>
            </a:r>
            <a:r>
              <a:rPr lang="en-US" sz="2800" dirty="0" err="1"/>
              <a:t>medm,med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medfit</a:t>
            </a:r>
            <a:endParaRPr lang="en-US" sz="2800" dirty="0"/>
          </a:p>
          <a:p>
            <a:r>
              <a:rPr lang="en-US" sz="2800" dirty="0" err="1"/>
              <a:t>cpquery</a:t>
            </a:r>
            <a:r>
              <a:rPr lang="en-US" sz="2800" dirty="0"/>
              <a:t>(</a:t>
            </a:r>
            <a:r>
              <a:rPr lang="en-US" sz="2800" dirty="0" err="1"/>
              <a:t>medfit,PCancer</a:t>
            </a:r>
            <a:r>
              <a:rPr lang="en-US" sz="2800" dirty="0"/>
              <a:t>=="1",BloodTest=="3"&amp;Skin=="1")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47500" lnSpcReduction="20000"/>
          </a:bodyPr>
          <a:lstStyle/>
          <a:p>
            <a:r>
              <a:rPr lang="en-US" sz="5900" dirty="0"/>
              <a:t> bn.cv(med, </a:t>
            </a:r>
            <a:r>
              <a:rPr lang="en-US" sz="5900" dirty="0" err="1"/>
              <a:t>medm</a:t>
            </a:r>
            <a:r>
              <a:rPr lang="en-US" sz="5900" dirty="0"/>
              <a:t>, loss = "</a:t>
            </a:r>
            <a:r>
              <a:rPr lang="en-US" sz="5900" dirty="0" err="1"/>
              <a:t>pred</a:t>
            </a:r>
            <a:r>
              <a:rPr lang="en-US" sz="5900" dirty="0"/>
              <a:t>", </a:t>
            </a:r>
            <a:r>
              <a:rPr lang="en-US" sz="5900" dirty="0" err="1"/>
              <a:t>loss.args</a:t>
            </a:r>
            <a:r>
              <a:rPr lang="en-US" sz="5900" dirty="0"/>
              <a:t> = list(target = "</a:t>
            </a:r>
            <a:r>
              <a:rPr lang="en-US" sz="5900" dirty="0" err="1"/>
              <a:t>PCancer</a:t>
            </a:r>
            <a:r>
              <a:rPr lang="en-US" sz="5900" dirty="0" smtClean="0"/>
              <a:t>"))</a:t>
            </a:r>
            <a:endParaRPr lang="en-US" sz="5900" dirty="0"/>
          </a:p>
          <a:p>
            <a:r>
              <a:rPr lang="en-US" sz="5900" dirty="0"/>
              <a:t>  k-fold cross-validation for Bayesian networks</a:t>
            </a:r>
          </a:p>
          <a:p>
            <a:pPr>
              <a:buNone/>
            </a:pPr>
            <a:r>
              <a:rPr lang="en-US" sz="5900" dirty="0"/>
              <a:t> </a:t>
            </a:r>
          </a:p>
          <a:p>
            <a:r>
              <a:rPr lang="en-US" sz="5900" dirty="0"/>
              <a:t>  target network structure:</a:t>
            </a:r>
          </a:p>
          <a:p>
            <a:pPr>
              <a:buNone/>
            </a:pPr>
            <a:r>
              <a:rPr lang="en-US" sz="5900" dirty="0" smtClean="0"/>
              <a:t>  [</a:t>
            </a:r>
            <a:r>
              <a:rPr lang="en-US" sz="5900" dirty="0" err="1" smtClean="0"/>
              <a:t>PCancer</a:t>
            </a:r>
            <a:r>
              <a:rPr lang="en-US" sz="5900" dirty="0"/>
              <a:t>][</a:t>
            </a:r>
            <a:r>
              <a:rPr lang="en-US" sz="5900" dirty="0" err="1"/>
              <a:t>Skin|PCancer</a:t>
            </a:r>
            <a:r>
              <a:rPr lang="en-US" sz="5900" dirty="0"/>
              <a:t>][</a:t>
            </a:r>
            <a:r>
              <a:rPr lang="en-US" sz="5900" dirty="0" err="1"/>
              <a:t>PhyExam|PCancer</a:t>
            </a:r>
            <a:r>
              <a:rPr lang="en-US" sz="5900" dirty="0"/>
              <a:t>][</a:t>
            </a:r>
            <a:r>
              <a:rPr lang="en-US" sz="5900" dirty="0" err="1"/>
              <a:t>BloodTest|PCancer</a:t>
            </a:r>
            <a:r>
              <a:rPr lang="en-US" sz="5900" dirty="0"/>
              <a:t>] </a:t>
            </a:r>
          </a:p>
          <a:p>
            <a:pPr>
              <a:buNone/>
            </a:pPr>
            <a:r>
              <a:rPr lang="en-US" sz="5900" dirty="0"/>
              <a:t>  number of subsets:                     10 </a:t>
            </a:r>
          </a:p>
          <a:p>
            <a:pPr>
              <a:buNone/>
            </a:pPr>
            <a:r>
              <a:rPr lang="en-US" sz="5900" dirty="0"/>
              <a:t>  loss function:                         Classification Error </a:t>
            </a:r>
          </a:p>
          <a:p>
            <a:pPr>
              <a:buNone/>
            </a:pPr>
            <a:r>
              <a:rPr lang="en-US" sz="5900" dirty="0"/>
              <a:t>  training node:                         </a:t>
            </a:r>
            <a:r>
              <a:rPr lang="en-US" sz="5900" dirty="0" err="1"/>
              <a:t>PCancer</a:t>
            </a:r>
            <a:r>
              <a:rPr lang="en-US" sz="5900" dirty="0"/>
              <a:t> </a:t>
            </a:r>
          </a:p>
          <a:p>
            <a:pPr>
              <a:buNone/>
            </a:pPr>
            <a:r>
              <a:rPr lang="en-US" sz="5900" dirty="0"/>
              <a:t>  expected loss:                         0.28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&gt; </a:t>
            </a:r>
            <a:r>
              <a:rPr lang="en-US" sz="2800" dirty="0" err="1"/>
              <a:t>medtree</a:t>
            </a:r>
            <a:r>
              <a:rPr lang="en-US" sz="2800" dirty="0"/>
              <a:t>&lt;-</a:t>
            </a:r>
            <a:r>
              <a:rPr lang="en-US" sz="2800" dirty="0" err="1"/>
              <a:t>tree.bayes</a:t>
            </a:r>
            <a:r>
              <a:rPr lang="en-US" sz="2800" dirty="0"/>
              <a:t>(</a:t>
            </a:r>
            <a:r>
              <a:rPr lang="en-US" sz="2800" dirty="0" err="1"/>
              <a:t>med,"PCancer</a:t>
            </a:r>
            <a:r>
              <a:rPr lang="en-US" sz="2800" dirty="0"/>
              <a:t>")</a:t>
            </a:r>
          </a:p>
          <a:p>
            <a:pPr>
              <a:buNone/>
            </a:pPr>
            <a:r>
              <a:rPr lang="en-US" sz="2800" dirty="0"/>
              <a:t>&gt; </a:t>
            </a:r>
            <a:r>
              <a:rPr lang="en-US" sz="2800" dirty="0" err="1"/>
              <a:t>medfittree</a:t>
            </a:r>
            <a:r>
              <a:rPr lang="en-US" sz="2800" dirty="0"/>
              <a:t>&lt;-bn.fit(</a:t>
            </a:r>
            <a:r>
              <a:rPr lang="en-US" sz="2800" dirty="0" err="1"/>
              <a:t>medtree,med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/>
              <a:t>&gt; </a:t>
            </a:r>
            <a:r>
              <a:rPr lang="en-US" sz="2800" dirty="0" err="1"/>
              <a:t>pred</a:t>
            </a:r>
            <a:r>
              <a:rPr lang="en-US" sz="2800" dirty="0"/>
              <a:t>&lt;-predict(</a:t>
            </a:r>
            <a:r>
              <a:rPr lang="en-US" sz="2800" dirty="0" err="1"/>
              <a:t>medfittree,med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/>
              <a:t>&gt; </a:t>
            </a:r>
            <a:r>
              <a:rPr lang="en-US" sz="2800" dirty="0" err="1"/>
              <a:t>pred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/>
              <a:t>[1] 1 1 1 0 1 1 0 0 1 0 1 0 0 1 1 1 0 1 0 1 1 0 0 0 1 1 0 0 1 1 0 1 1 1 1 0 0 0</a:t>
            </a:r>
          </a:p>
          <a:p>
            <a:pPr>
              <a:buNone/>
            </a:pPr>
            <a:r>
              <a:rPr lang="en-US" sz="2800" dirty="0" smtClean="0"/>
              <a:t>  [</a:t>
            </a:r>
            <a:r>
              <a:rPr lang="en-US" sz="2800" dirty="0"/>
              <a:t>39] 1 0 1 1 0 1 0 1 1 1 1 1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Levels</a:t>
            </a:r>
            <a:r>
              <a:rPr lang="en-US" sz="2800" dirty="0"/>
              <a:t>: 0 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table(</a:t>
            </a:r>
            <a:r>
              <a:rPr lang="en-US" sz="3200" dirty="0" err="1"/>
              <a:t>pred</a:t>
            </a:r>
            <a:r>
              <a:rPr lang="en-US" sz="3200" dirty="0"/>
              <a:t>, med[, "</a:t>
            </a:r>
            <a:r>
              <a:rPr lang="en-US" sz="3200" dirty="0" err="1"/>
              <a:t>PCancer</a:t>
            </a:r>
            <a:r>
              <a:rPr lang="en-US" sz="3200" dirty="0"/>
              <a:t>"])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err="1"/>
              <a:t>pred</a:t>
            </a:r>
            <a:r>
              <a:rPr lang="en-US" sz="3200" dirty="0"/>
              <a:t>  0  1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/>
              <a:t>0     10 10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/>
              <a:t>1      4 26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UP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DOWN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UP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f. NO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Expected Answers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sample&lt;-med[1:2,]</a:t>
            </a:r>
          </a:p>
          <a:p>
            <a:r>
              <a:rPr lang="en-US" sz="3200" dirty="0"/>
              <a:t>sample[2,]$</a:t>
            </a:r>
            <a:r>
              <a:rPr lang="en-US" sz="3200" dirty="0" err="1"/>
              <a:t>PhyExam</a:t>
            </a:r>
            <a:r>
              <a:rPr lang="en-US" sz="3200" dirty="0"/>
              <a:t>&lt;-0.4</a:t>
            </a:r>
          </a:p>
          <a:p>
            <a:r>
              <a:rPr lang="en-US" sz="3200" dirty="0"/>
              <a:t> sample[2,]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err="1"/>
              <a:t>PCancer</a:t>
            </a:r>
            <a:r>
              <a:rPr lang="en-US" sz="3200" dirty="0"/>
              <a:t> Skin </a:t>
            </a:r>
            <a:r>
              <a:rPr lang="en-US" sz="3200" dirty="0" err="1"/>
              <a:t>PhyExam</a:t>
            </a:r>
            <a:r>
              <a:rPr lang="en-US" sz="3200" dirty="0"/>
              <a:t> </a:t>
            </a:r>
            <a:r>
              <a:rPr lang="en-US" sz="3200" dirty="0" err="1" smtClean="0"/>
              <a:t>BloodTest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  </a:t>
            </a:r>
            <a:r>
              <a:rPr lang="en-US" sz="3200"/>
              <a:t>1    </a:t>
            </a:r>
            <a:r>
              <a:rPr lang="en-US" sz="3200" smtClean="0"/>
              <a:t>         2     </a:t>
            </a:r>
            <a:r>
              <a:rPr lang="en-US" sz="3200" dirty="0"/>
              <a:t>0.4         3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spred</a:t>
            </a:r>
            <a:r>
              <a:rPr lang="en-US" sz="3200" dirty="0"/>
              <a:t>&lt;-predict(</a:t>
            </a:r>
            <a:r>
              <a:rPr lang="en-US" sz="3200" dirty="0" err="1"/>
              <a:t>medfittree,sample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spred</a:t>
            </a:r>
            <a:endParaRPr lang="en-US" sz="3200" dirty="0"/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/>
              <a:t>1 1</a:t>
            </a:r>
          </a:p>
          <a:p>
            <a:r>
              <a:rPr lang="en-US" sz="3200" dirty="0"/>
              <a:t> sample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data for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petrol = read.csv("F:/CLASS_MATERIAL/PATTERN/bayeshian_network/data/petrol.csv")</a:t>
            </a:r>
          </a:p>
          <a:p>
            <a:r>
              <a:rPr lang="en-US" dirty="0" smtClean="0"/>
              <a:t>x&lt;-</a:t>
            </a:r>
            <a:r>
              <a:rPr lang="en-US" dirty="0" err="1" smtClean="0"/>
              <a:t>colnames</a:t>
            </a:r>
            <a:r>
              <a:rPr lang="en-US" dirty="0" smtClean="0"/>
              <a:t>(petrol)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in x){  petrol[[</a:t>
            </a:r>
            <a:r>
              <a:rPr lang="en-US" dirty="0" err="1" smtClean="0"/>
              <a:t>i</a:t>
            </a:r>
            <a:r>
              <a:rPr lang="en-US" dirty="0" smtClean="0"/>
              <a:t>]] &lt;- </a:t>
            </a:r>
            <a:r>
              <a:rPr lang="en-US" dirty="0" err="1" smtClean="0"/>
              <a:t>as.numeric</a:t>
            </a:r>
            <a:r>
              <a:rPr lang="en-US" dirty="0" smtClean="0"/>
              <a:t>(petrol[[</a:t>
            </a:r>
            <a:r>
              <a:rPr lang="en-US" dirty="0" err="1" smtClean="0"/>
              <a:t>i</a:t>
            </a:r>
            <a:r>
              <a:rPr lang="en-US" dirty="0" smtClean="0"/>
              <a:t>]])}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 Location of Petrol Pump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petrol&lt;-</a:t>
            </a:r>
            <a:r>
              <a:rPr lang="en-US" dirty="0" err="1" smtClean="0"/>
              <a:t>discretize</a:t>
            </a:r>
            <a:r>
              <a:rPr lang="en-US" dirty="0" smtClean="0"/>
              <a:t>(petrol, “interval”, breaks = 3) </a:t>
            </a:r>
          </a:p>
          <a:p>
            <a:r>
              <a:rPr lang="en-US" dirty="0" smtClean="0"/>
              <a:t>levels(</a:t>
            </a:r>
            <a:r>
              <a:rPr lang="en-US" dirty="0" err="1" smtClean="0"/>
              <a:t>petrol$Sale</a:t>
            </a:r>
            <a:r>
              <a:rPr lang="en-US" dirty="0" smtClean="0"/>
              <a:t>)&lt;c("s3","s2","s1")</a:t>
            </a:r>
          </a:p>
          <a:p>
            <a:r>
              <a:rPr lang="en-US" dirty="0" smtClean="0"/>
              <a:t>levels(</a:t>
            </a:r>
            <a:r>
              <a:rPr lang="en-US" dirty="0" err="1" smtClean="0"/>
              <a:t>petrol$Income</a:t>
            </a:r>
            <a:r>
              <a:rPr lang="en-US" dirty="0" smtClean="0"/>
              <a:t>)[1] "[2,3]" "(3,4]" "(4,5]“</a:t>
            </a:r>
          </a:p>
          <a:p>
            <a:r>
              <a:rPr lang="en-US" dirty="0" smtClean="0"/>
              <a:t>levels(</a:t>
            </a:r>
            <a:r>
              <a:rPr lang="en-US" dirty="0" err="1" smtClean="0"/>
              <a:t>petrol$Income</a:t>
            </a:r>
            <a:r>
              <a:rPr lang="en-US" dirty="0" smtClean="0"/>
              <a:t>)&lt;-c("l1","l2","l3")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Discretization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bn</a:t>
            </a:r>
            <a:r>
              <a:rPr lang="en-US" dirty="0" smtClean="0"/>
              <a:t>&lt;-</a:t>
            </a:r>
            <a:r>
              <a:rPr lang="en-US" dirty="0" err="1" smtClean="0"/>
              <a:t>tree.bayes</a:t>
            </a:r>
            <a:r>
              <a:rPr lang="en-US" dirty="0" smtClean="0"/>
              <a:t>(</a:t>
            </a:r>
            <a:r>
              <a:rPr lang="en-US" dirty="0" err="1" smtClean="0"/>
              <a:t>petrol,"Sale</a:t>
            </a:r>
            <a:r>
              <a:rPr lang="en-US" dirty="0" smtClean="0"/>
              <a:t>")</a:t>
            </a:r>
          </a:p>
          <a:p>
            <a:r>
              <a:rPr lang="en-US" dirty="0" smtClean="0"/>
              <a:t>fit&lt;-bn.fit(</a:t>
            </a:r>
            <a:r>
              <a:rPr lang="en-US" dirty="0" err="1" smtClean="0"/>
              <a:t>bn,petrol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cpquery</a:t>
            </a:r>
            <a:r>
              <a:rPr lang="en-US" dirty="0" smtClean="0"/>
              <a:t>(</a:t>
            </a:r>
            <a:r>
              <a:rPr lang="en-US" dirty="0" err="1" smtClean="0"/>
              <a:t>fit,Income</a:t>
            </a:r>
            <a:r>
              <a:rPr lang="en-US" dirty="0" smtClean="0"/>
              <a:t>=="l2",Sale== "</a:t>
            </a:r>
            <a:r>
              <a:rPr lang="en-US" smtClean="0"/>
              <a:t>s1")</a:t>
            </a:r>
          </a:p>
          <a:p>
            <a:r>
              <a:rPr lang="en-US" smtClean="0"/>
              <a:t>[</a:t>
            </a:r>
            <a:r>
              <a:rPr lang="en-US" dirty="0" smtClean="0"/>
              <a:t>1] 0.5033228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Model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248400" cy="359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Prior knowledge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same questions to child of 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years and person of age 50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years.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Write a program which will provide similar behavior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Calcprob_R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w,c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If(w=1 and c=1) return 0.8;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If(w=1 and c=0) return 0.3;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If(w=1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c=null) return 0.6;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Calcprob_S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w,c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Begin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If(w=1 and c=0) return 0.8;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If(w=1 and c=1) return 0.2;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If(w=1 and c = null) return 0.4;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putting experience in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representing our experience but not gathering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we are having </a:t>
            </a:r>
            <a:r>
              <a:rPr lang="en-US" dirty="0" smtClean="0"/>
              <a:t>data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Wet    </a:t>
            </a:r>
            <a:r>
              <a:rPr lang="en-US" dirty="0"/>
              <a:t>Rain   Sprinkler    Cloud</a:t>
            </a:r>
          </a:p>
          <a:p>
            <a:pPr>
              <a:buNone/>
            </a:pPr>
            <a:r>
              <a:rPr lang="en-US" dirty="0" smtClean="0"/>
              <a:t>    1          </a:t>
            </a:r>
            <a:r>
              <a:rPr lang="en-US" dirty="0"/>
              <a:t>1           0                0</a:t>
            </a:r>
          </a:p>
          <a:p>
            <a:pPr>
              <a:buNone/>
            </a:pPr>
            <a:r>
              <a:rPr lang="en-US" dirty="0" smtClean="0"/>
              <a:t>    1          </a:t>
            </a:r>
            <a:r>
              <a:rPr lang="en-US" dirty="0"/>
              <a:t>0          1                 0</a:t>
            </a:r>
          </a:p>
          <a:p>
            <a:pPr>
              <a:buNone/>
            </a:pPr>
            <a:r>
              <a:rPr lang="en-US" dirty="0" smtClean="0"/>
              <a:t>    1          </a:t>
            </a:r>
            <a:r>
              <a:rPr lang="en-US" dirty="0"/>
              <a:t>1           0                1</a:t>
            </a:r>
          </a:p>
          <a:p>
            <a:pPr>
              <a:buNone/>
            </a:pPr>
            <a:r>
              <a:rPr lang="en-US" dirty="0" smtClean="0"/>
              <a:t>    1         </a:t>
            </a:r>
            <a:r>
              <a:rPr lang="en-US" dirty="0"/>
              <a:t>0           1                 0</a:t>
            </a:r>
          </a:p>
          <a:p>
            <a:pPr>
              <a:buNone/>
            </a:pPr>
            <a:r>
              <a:rPr lang="en-US" dirty="0" smtClean="0"/>
              <a:t>     ….. </a:t>
            </a:r>
            <a:r>
              <a:rPr lang="en-US" dirty="0"/>
              <a:t>1000 rows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2671</TotalTime>
  <Words>1567</Words>
  <Application>Microsoft Office PowerPoint</Application>
  <PresentationFormat>On-screen Show (4:3)</PresentationFormat>
  <Paragraphs>311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Graph Based Model for Machine Learning-Applications </vt:lpstr>
      <vt:lpstr>Sprinkler Problem </vt:lpstr>
      <vt:lpstr>Problem </vt:lpstr>
      <vt:lpstr>Expected Answers </vt:lpstr>
      <vt:lpstr>Why</vt:lpstr>
      <vt:lpstr>Conventional Way</vt:lpstr>
      <vt:lpstr>Conventional Way</vt:lpstr>
      <vt:lpstr>Conventional Way</vt:lpstr>
      <vt:lpstr>Learning from data</vt:lpstr>
      <vt:lpstr>Slide 10</vt:lpstr>
      <vt:lpstr>Machine Learning </vt:lpstr>
      <vt:lpstr>R Program </vt:lpstr>
      <vt:lpstr>Model </vt:lpstr>
      <vt:lpstr>Checking Parameters </vt:lpstr>
      <vt:lpstr>Network Parameters </vt:lpstr>
      <vt:lpstr>Network Parameters </vt:lpstr>
      <vt:lpstr>Querying Network </vt:lpstr>
      <vt:lpstr>Probability Calculation </vt:lpstr>
      <vt:lpstr>Validation </vt:lpstr>
      <vt:lpstr>Quality of network </vt:lpstr>
      <vt:lpstr>Changing the structure of network:Applying prior knowledge </vt:lpstr>
      <vt:lpstr>Naïve Bayes Classifier</vt:lpstr>
      <vt:lpstr>Tree Bayes Classifier</vt:lpstr>
      <vt:lpstr>Case 2 </vt:lpstr>
      <vt:lpstr>Data of HSC marks</vt:lpstr>
      <vt:lpstr>Creating Model</vt:lpstr>
      <vt:lpstr> Network Parameters  </vt:lpstr>
      <vt:lpstr>Parameters of node C (Gaussian distribution) </vt:lpstr>
      <vt:lpstr>Parameters of node M (Gaussian distribution)</vt:lpstr>
      <vt:lpstr>Slide 30</vt:lpstr>
      <vt:lpstr>Case 3 </vt:lpstr>
      <vt:lpstr>Clinical Data</vt:lpstr>
      <vt:lpstr>Converting Data</vt:lpstr>
      <vt:lpstr>Converting Data</vt:lpstr>
      <vt:lpstr>Creating Model</vt:lpstr>
      <vt:lpstr>Model Parameters</vt:lpstr>
      <vt:lpstr>Slide 37</vt:lpstr>
      <vt:lpstr>Prediction </vt:lpstr>
      <vt:lpstr>Analysis of Prediction</vt:lpstr>
      <vt:lpstr>Specifying data for prediction</vt:lpstr>
      <vt:lpstr>Case 4: Location of Petrol Pump</vt:lpstr>
      <vt:lpstr>Data Discretization</vt:lpstr>
      <vt:lpstr>Fitting Model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vnit</cp:lastModifiedBy>
  <cp:revision>194</cp:revision>
  <dcterms:created xsi:type="dcterms:W3CDTF">2016-12-12T16:49:14Z</dcterms:created>
  <dcterms:modified xsi:type="dcterms:W3CDTF">2018-01-26T06:48:16Z</dcterms:modified>
</cp:coreProperties>
</file>