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Default Extension="docx" ContentType="application/vnd.openxmlformats-officedocument.wordprocessingml.document"/>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3" r:id="rId3"/>
    <p:sldId id="295" r:id="rId4"/>
    <p:sldId id="296" r:id="rId5"/>
    <p:sldId id="297" r:id="rId6"/>
    <p:sldId id="304" r:id="rId7"/>
    <p:sldId id="298" r:id="rId8"/>
    <p:sldId id="299" r:id="rId9"/>
    <p:sldId id="300" r:id="rId10"/>
    <p:sldId id="301" r:id="rId11"/>
    <p:sldId id="302" r:id="rId12"/>
    <p:sldId id="257" r:id="rId13"/>
    <p:sldId id="258" r:id="rId14"/>
    <p:sldId id="259" r:id="rId15"/>
    <p:sldId id="260" r:id="rId16"/>
    <p:sldId id="262" r:id="rId17"/>
    <p:sldId id="263" r:id="rId18"/>
    <p:sldId id="294" r:id="rId19"/>
    <p:sldId id="291" r:id="rId20"/>
    <p:sldId id="292" r:id="rId21"/>
    <p:sldId id="293" r:id="rId22"/>
    <p:sldId id="266" r:id="rId23"/>
    <p:sldId id="267" r:id="rId24"/>
    <p:sldId id="268" r:id="rId25"/>
    <p:sldId id="269" r:id="rId26"/>
    <p:sldId id="270" r:id="rId27"/>
    <p:sldId id="271" r:id="rId28"/>
    <p:sldId id="272" r:id="rId29"/>
    <p:sldId id="273" r:id="rId30"/>
    <p:sldId id="274" r:id="rId31"/>
    <p:sldId id="275" r:id="rId32"/>
    <p:sldId id="277" r:id="rId33"/>
    <p:sldId id="276"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34" autoAdjust="0"/>
    <p:restoredTop sz="94624" autoAdjust="0"/>
  </p:normalViewPr>
  <p:slideViewPr>
    <p:cSldViewPr>
      <p:cViewPr varScale="1">
        <p:scale>
          <a:sx n="70" d="100"/>
          <a:sy n="70" d="100"/>
        </p:scale>
        <p:origin x="-51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D8BD707-D9CF-40AE-B4C6-C98DA3205C09}" type="datetimeFigureOut">
              <a:rPr lang="en-US" smtClean="0"/>
              <a:pPr/>
              <a:t>1/25/2018</a:t>
            </a:fld>
            <a:endParaRPr lang="en-US" dirty="0"/>
          </a:p>
        </p:txBody>
      </p:sp>
      <p:sp>
        <p:nvSpPr>
          <p:cNvPr id="2" name="Footer Placeholder 1"/>
          <p:cNvSpPr>
            <a:spLocks noGrp="1"/>
          </p:cNvSpPr>
          <p:nvPr>
            <p:ph type="ftr" sz="quarter" idx="11"/>
          </p:nvPr>
        </p:nvSpPr>
        <p:spPr/>
        <p:txBody>
          <a:bodyPr/>
          <a:lstStyle/>
          <a:p>
            <a:endParaRPr lang="en-US" dirty="0"/>
          </a:p>
        </p:txBody>
      </p:sp>
      <p:sp>
        <p:nvSpPr>
          <p:cNvPr id="15" name="Slide Number Placeholder 14"/>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1/25/2018</a:t>
            </a:fld>
            <a:endParaRPr lang="en-US" dirty="0"/>
          </a:p>
        </p:txBody>
      </p:sp>
      <p:sp>
        <p:nvSpPr>
          <p:cNvPr id="19" name="Footer Placeholder 18"/>
          <p:cNvSpPr>
            <a:spLocks noGrp="1"/>
          </p:cNvSpPr>
          <p:nvPr>
            <p:ph type="ftr" sz="quarter" idx="11"/>
          </p:nvPr>
        </p:nvSpPr>
        <p:spPr>
          <a:xfrm>
            <a:off x="3581400" y="76200"/>
            <a:ext cx="2895600" cy="288925"/>
          </a:xfrm>
        </p:spPr>
        <p:txBody>
          <a:bodyPr/>
          <a:lstStyle/>
          <a:p>
            <a:endParaRPr lang="en-US" dirty="0"/>
          </a:p>
        </p:txBody>
      </p:sp>
      <p:sp>
        <p:nvSpPr>
          <p:cNvPr id="16" name="Slide Number Placeholder 15"/>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D8BD707-D9CF-40AE-B4C6-C98DA3205C09}" type="datetimeFigureOut">
              <a:rPr lang="en-US" smtClean="0"/>
              <a:pPr/>
              <a:t>1/25/2018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6" name="Slide Number Placeholder 15"/>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D8BD707-D9CF-40AE-B4C6-C98DA3205C09}" type="datetimeFigureOut">
              <a:rPr lang="en-US" smtClean="0"/>
              <a:pPr/>
              <a:t>1/25/2018</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D8BD707-D9CF-40AE-B4C6-C98DA3205C09}" type="datetimeFigureOut">
              <a:rPr lang="en-US" smtClean="0"/>
              <a:pPr/>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229600" y="6477000"/>
            <a:ext cx="762000" cy="246888"/>
          </a:xfrm>
        </p:spPr>
        <p:txBody>
          <a:bodyPr/>
          <a:lstStyle/>
          <a:p>
            <a:fld id="{B6F15528-21DE-4FAA-801E-634DDDAF4B2B}" type="slidenum">
              <a:rPr lang="en-US" smtClean="0"/>
              <a:pPr/>
              <a:t>‹#›</a:t>
            </a:fld>
            <a:endParaRPr lang="en-US" dirty="0"/>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1/25/2018</a:t>
            </a:fld>
            <a:endParaRPr lang="en-US" dirty="0"/>
          </a:p>
        </p:txBody>
      </p:sp>
      <p:sp>
        <p:nvSpPr>
          <p:cNvPr id="21" name="Footer Placeholder 20"/>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1/25/2018</a:t>
            </a:fld>
            <a:endParaRPr lang="en-US" dirty="0"/>
          </a:p>
        </p:txBody>
      </p:sp>
      <p:sp>
        <p:nvSpPr>
          <p:cNvPr id="24" name="Footer Placeholder 23"/>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1/25/2018</a:t>
            </a:fld>
            <a:endParaRPr lang="en-US" dirty="0"/>
          </a:p>
        </p:txBody>
      </p:sp>
      <p:sp>
        <p:nvSpPr>
          <p:cNvPr id="29" name="Footer Placeholder 28"/>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dirty="0" smtClean="0"/>
              <a:t>Click icon to add picture</a:t>
            </a:r>
            <a:endParaRPr kumimoji="0"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dirty="0"/>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D8BD707-D9CF-40AE-B4C6-C98DA3205C09}" type="datetimeFigureOut">
              <a:rPr lang="en-US" smtClean="0"/>
              <a:pPr/>
              <a:t>1/25/2018</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dirty="0"/>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6F15528-21DE-4FAA-801E-634DDDAF4B2B}" type="slidenum">
              <a:rPr lang="en-US" smtClean="0"/>
              <a:pPr/>
              <a:t>‹#›</a:t>
            </a:fld>
            <a:endParaRPr lang="en-US" dirty="0"/>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Office_Word_Document4.docx"/><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Office_Word_Document5.docx"/><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Office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Office_Word_Document2.docx"/><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Office_Word_Document3.docx"/><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676400"/>
            <a:ext cx="8458200" cy="1222375"/>
          </a:xfrm>
        </p:spPr>
        <p:txBody>
          <a:bodyPr/>
          <a:lstStyle/>
          <a:p>
            <a:pPr algn="ctr"/>
            <a:r>
              <a:rPr lang="en-IN" dirty="0" smtClean="0"/>
              <a:t>Probability Distributions </a:t>
            </a:r>
            <a:endParaRPr lang="en-IN" dirty="0"/>
          </a:p>
        </p:txBody>
      </p:sp>
      <p:sp>
        <p:nvSpPr>
          <p:cNvPr id="3" name="Subtitle 2"/>
          <p:cNvSpPr>
            <a:spLocks noGrp="1"/>
          </p:cNvSpPr>
          <p:nvPr>
            <p:ph type="subTitle" idx="1"/>
          </p:nvPr>
        </p:nvSpPr>
        <p:spPr>
          <a:xfrm>
            <a:off x="381000" y="3886200"/>
            <a:ext cx="7924800" cy="914400"/>
          </a:xfrm>
        </p:spPr>
        <p:txBody>
          <a:bodyPr>
            <a:noAutofit/>
          </a:bodyPr>
          <a:lstStyle/>
          <a:p>
            <a:pPr algn="r"/>
            <a:r>
              <a:rPr lang="en-US" sz="2000" b="1" dirty="0" smtClean="0"/>
              <a:t>Presented by:</a:t>
            </a:r>
          </a:p>
          <a:p>
            <a:pPr algn="r"/>
            <a:r>
              <a:rPr lang="en-US" sz="2000" b="1" dirty="0" smtClean="0"/>
              <a:t>P. S. </a:t>
            </a:r>
            <a:r>
              <a:rPr lang="en-US" sz="2000" b="1" dirty="0" err="1" smtClean="0"/>
              <a:t>Deshpande</a:t>
            </a:r>
            <a:endParaRPr lang="en-US" sz="2000" b="1" dirty="0" smtClean="0"/>
          </a:p>
          <a:p>
            <a:pPr algn="r"/>
            <a:r>
              <a:rPr lang="en-US" sz="2000" b="1" dirty="0" smtClean="0"/>
              <a:t>Dept of CSE</a:t>
            </a:r>
          </a:p>
          <a:p>
            <a:pPr algn="r"/>
            <a:r>
              <a:rPr lang="en-US" sz="2000" b="1" dirty="0" smtClean="0"/>
              <a:t>VNIT Nagpur</a:t>
            </a:r>
            <a:endParaRPr lang="en-IN" sz="20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Expected loss </a:t>
            </a:r>
            <a:endParaRPr lang="en-US" dirty="0"/>
          </a:p>
        </p:txBody>
      </p:sp>
      <p:sp>
        <p:nvSpPr>
          <p:cNvPr id="3" name="Content Placeholder 2"/>
          <p:cNvSpPr>
            <a:spLocks noGrp="1"/>
          </p:cNvSpPr>
          <p:nvPr>
            <p:ph idx="1"/>
          </p:nvPr>
        </p:nvSpPr>
        <p:spPr/>
        <p:txBody>
          <a:bodyPr/>
          <a:lstStyle/>
          <a:p>
            <a:r>
              <a:rPr lang="en-IN" dirty="0" smtClean="0"/>
              <a:t>Expected loss from stocking 10 case</a:t>
            </a:r>
            <a:endParaRPr lang="en-US" dirty="0"/>
          </a:p>
        </p:txBody>
      </p:sp>
      <p:graphicFrame>
        <p:nvGraphicFramePr>
          <p:cNvPr id="55298" name="Object 2"/>
          <p:cNvGraphicFramePr>
            <a:graphicFrameLocks noChangeAspect="1"/>
          </p:cNvGraphicFramePr>
          <p:nvPr/>
        </p:nvGraphicFramePr>
        <p:xfrm>
          <a:off x="914401" y="2376488"/>
          <a:ext cx="7696200" cy="3109912"/>
        </p:xfrm>
        <a:graphic>
          <a:graphicData uri="http://schemas.openxmlformats.org/presentationml/2006/ole">
            <p:oleObj spid="_x0000_s55298" name="Document" r:id="rId3" imgW="6276752" imgH="2103322" progId="Word.Document.12">
              <p:embed/>
            </p:oleObj>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Expected loss </a:t>
            </a:r>
            <a:endParaRPr lang="en-US" dirty="0"/>
          </a:p>
        </p:txBody>
      </p:sp>
      <p:sp>
        <p:nvSpPr>
          <p:cNvPr id="3" name="Content Placeholder 2"/>
          <p:cNvSpPr>
            <a:spLocks noGrp="1"/>
          </p:cNvSpPr>
          <p:nvPr>
            <p:ph idx="1"/>
          </p:nvPr>
        </p:nvSpPr>
        <p:spPr/>
        <p:txBody>
          <a:bodyPr/>
          <a:lstStyle/>
          <a:p>
            <a:r>
              <a:rPr lang="en-IN" dirty="0" smtClean="0"/>
              <a:t>Expected loss from stocking 11 cases</a:t>
            </a:r>
            <a:endParaRPr lang="en-US" dirty="0" smtClean="0"/>
          </a:p>
          <a:p>
            <a:endParaRPr lang="en-US" dirty="0"/>
          </a:p>
        </p:txBody>
      </p:sp>
      <p:graphicFrame>
        <p:nvGraphicFramePr>
          <p:cNvPr id="56322" name="Object 2"/>
          <p:cNvGraphicFramePr>
            <a:graphicFrameLocks noChangeAspect="1"/>
          </p:cNvGraphicFramePr>
          <p:nvPr/>
        </p:nvGraphicFramePr>
        <p:xfrm>
          <a:off x="1433513" y="2376488"/>
          <a:ext cx="7100887" cy="3414712"/>
        </p:xfrm>
        <a:graphic>
          <a:graphicData uri="http://schemas.openxmlformats.org/presentationml/2006/ole">
            <p:oleObj spid="_x0000_s56322" name="Document" r:id="rId3" imgW="6276752" imgH="2103322" progId="Word.Document.12">
              <p:embed/>
            </p:oleObj>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probability distribution ?</a:t>
            </a:r>
            <a:endParaRPr lang="en-IN" dirty="0"/>
          </a:p>
        </p:txBody>
      </p:sp>
      <p:sp>
        <p:nvSpPr>
          <p:cNvPr id="3" name="Content Placeholder 2"/>
          <p:cNvSpPr>
            <a:spLocks noGrp="1"/>
          </p:cNvSpPr>
          <p:nvPr>
            <p:ph idx="1"/>
          </p:nvPr>
        </p:nvSpPr>
        <p:spPr/>
        <p:txBody>
          <a:bodyPr/>
          <a:lstStyle/>
          <a:p>
            <a:r>
              <a:rPr lang="en-IN" dirty="0" smtClean="0"/>
              <a:t>A probability distribution describes how the values of a random variable are distributed.</a:t>
            </a:r>
          </a:p>
          <a:p>
            <a:endParaRPr lang="en-IN" dirty="0" smtClean="0"/>
          </a:p>
          <a:p>
            <a:r>
              <a:rPr lang="en-IN" dirty="0" smtClean="0"/>
              <a:t>a probability distribution assigns a probability to each measurable subset of the possible outcomes of a random experiment.</a:t>
            </a:r>
          </a:p>
          <a:p>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of probability distribution</a:t>
            </a:r>
            <a:endParaRPr lang="en-IN" dirty="0"/>
          </a:p>
        </p:txBody>
      </p:sp>
      <p:sp>
        <p:nvSpPr>
          <p:cNvPr id="3" name="Content Placeholder 2"/>
          <p:cNvSpPr>
            <a:spLocks noGrp="1"/>
          </p:cNvSpPr>
          <p:nvPr>
            <p:ph idx="1"/>
          </p:nvPr>
        </p:nvSpPr>
        <p:spPr/>
        <p:txBody>
          <a:bodyPr/>
          <a:lstStyle/>
          <a:p>
            <a:r>
              <a:rPr lang="en-IN" dirty="0" smtClean="0"/>
              <a:t>Probability distribution of number of tails when coin is tossed twice.</a:t>
            </a:r>
          </a:p>
          <a:p>
            <a:endParaRPr lang="en-IN" dirty="0" smtClean="0"/>
          </a:p>
          <a:p>
            <a:endParaRPr lang="en-IN" dirty="0" smtClean="0"/>
          </a:p>
          <a:p>
            <a:endParaRPr lang="en-IN" dirty="0" smtClean="0"/>
          </a:p>
          <a:p>
            <a:endParaRPr lang="en-IN" dirty="0" smtClean="0"/>
          </a:p>
          <a:p>
            <a:endParaRPr lang="en-IN" dirty="0" smtClean="0"/>
          </a:p>
          <a:p>
            <a:endParaRPr lang="en-IN" dirty="0"/>
          </a:p>
        </p:txBody>
      </p:sp>
      <p:graphicFrame>
        <p:nvGraphicFramePr>
          <p:cNvPr id="4" name="Table 3"/>
          <p:cNvGraphicFramePr>
            <a:graphicFrameLocks noGrp="1"/>
          </p:cNvGraphicFramePr>
          <p:nvPr/>
        </p:nvGraphicFramePr>
        <p:xfrm>
          <a:off x="381000" y="2819400"/>
          <a:ext cx="8458200" cy="2057400"/>
        </p:xfrm>
        <a:graphic>
          <a:graphicData uri="http://schemas.openxmlformats.org/drawingml/2006/table">
            <a:tbl>
              <a:tblPr firstRow="1" bandRow="1">
                <a:tableStyleId>{5C22544A-7EE6-4342-B048-85BDC9FD1C3A}</a:tableStyleId>
              </a:tblPr>
              <a:tblGrid>
                <a:gridCol w="2114550"/>
                <a:gridCol w="2114550"/>
                <a:gridCol w="2114550"/>
                <a:gridCol w="2114550"/>
              </a:tblGrid>
              <a:tr h="411480">
                <a:tc>
                  <a:txBody>
                    <a:bodyPr/>
                    <a:lstStyle/>
                    <a:p>
                      <a:pPr>
                        <a:lnSpc>
                          <a:spcPct val="115000"/>
                        </a:lnSpc>
                        <a:spcAft>
                          <a:spcPts val="0"/>
                        </a:spcAft>
                      </a:pPr>
                      <a:r>
                        <a:rPr lang="en-IN" sz="1400" b="1" dirty="0">
                          <a:latin typeface="Calibri"/>
                          <a:ea typeface="Calibri"/>
                          <a:cs typeface="Times New Roman"/>
                        </a:rPr>
                        <a:t>First Toss</a:t>
                      </a:r>
                      <a:endParaRPr lang="en-IN" sz="1100" b="1" dirty="0">
                        <a:latin typeface="Calibri"/>
                        <a:ea typeface="Calibri"/>
                        <a:cs typeface="Times New Roman"/>
                      </a:endParaRPr>
                    </a:p>
                  </a:txBody>
                  <a:tcPr marL="68580" marR="68580" marT="0" marB="0"/>
                </a:tc>
                <a:tc>
                  <a:txBody>
                    <a:bodyPr/>
                    <a:lstStyle/>
                    <a:p>
                      <a:pPr>
                        <a:lnSpc>
                          <a:spcPct val="115000"/>
                        </a:lnSpc>
                        <a:spcAft>
                          <a:spcPts val="0"/>
                        </a:spcAft>
                      </a:pPr>
                      <a:r>
                        <a:rPr lang="en-IN" sz="1400" b="1" dirty="0">
                          <a:latin typeface="Calibri"/>
                          <a:ea typeface="Calibri"/>
                          <a:cs typeface="Times New Roman"/>
                        </a:rPr>
                        <a:t>Second Toss</a:t>
                      </a:r>
                      <a:endParaRPr lang="en-IN" sz="1100" b="1" dirty="0">
                        <a:latin typeface="Calibri"/>
                        <a:ea typeface="Calibri"/>
                        <a:cs typeface="Times New Roman"/>
                      </a:endParaRPr>
                    </a:p>
                  </a:txBody>
                  <a:tcPr marL="68580" marR="68580" marT="0" marB="0"/>
                </a:tc>
                <a:tc>
                  <a:txBody>
                    <a:bodyPr/>
                    <a:lstStyle/>
                    <a:p>
                      <a:pPr>
                        <a:lnSpc>
                          <a:spcPct val="115000"/>
                        </a:lnSpc>
                        <a:spcAft>
                          <a:spcPts val="0"/>
                        </a:spcAft>
                      </a:pPr>
                      <a:r>
                        <a:rPr lang="en-IN" sz="1400" b="1" dirty="0">
                          <a:latin typeface="Calibri"/>
                          <a:ea typeface="Calibri"/>
                          <a:cs typeface="Times New Roman"/>
                        </a:rPr>
                        <a:t>Number of Tails</a:t>
                      </a:r>
                      <a:endParaRPr lang="en-IN" sz="1100" b="1" dirty="0">
                        <a:latin typeface="Calibri"/>
                        <a:ea typeface="Calibri"/>
                        <a:cs typeface="Times New Roman"/>
                      </a:endParaRPr>
                    </a:p>
                  </a:txBody>
                  <a:tcPr marL="68580" marR="68580" marT="0" marB="0"/>
                </a:tc>
                <a:tc>
                  <a:txBody>
                    <a:bodyPr/>
                    <a:lstStyle/>
                    <a:p>
                      <a:pPr>
                        <a:lnSpc>
                          <a:spcPct val="115000"/>
                        </a:lnSpc>
                        <a:spcAft>
                          <a:spcPts val="0"/>
                        </a:spcAft>
                      </a:pPr>
                      <a:r>
                        <a:rPr lang="en-IN" sz="1400" b="1" dirty="0">
                          <a:latin typeface="Calibri"/>
                          <a:ea typeface="Calibri"/>
                          <a:cs typeface="Times New Roman"/>
                        </a:rPr>
                        <a:t>Probability</a:t>
                      </a:r>
                      <a:endParaRPr lang="en-IN" sz="1100" b="1" dirty="0">
                        <a:latin typeface="Calibri"/>
                        <a:ea typeface="Calibri"/>
                        <a:cs typeface="Times New Roman"/>
                      </a:endParaRPr>
                    </a:p>
                  </a:txBody>
                  <a:tcPr marL="68580" marR="68580" marT="0" marB="0"/>
                </a:tc>
              </a:tr>
              <a:tr h="411480">
                <a:tc>
                  <a:txBody>
                    <a:bodyPr/>
                    <a:lstStyle/>
                    <a:p>
                      <a:pPr>
                        <a:lnSpc>
                          <a:spcPct val="115000"/>
                        </a:lnSpc>
                        <a:spcAft>
                          <a:spcPts val="0"/>
                        </a:spcAft>
                      </a:pPr>
                      <a:r>
                        <a:rPr lang="en-IN" sz="1400" b="1" dirty="0">
                          <a:latin typeface="Calibri"/>
                          <a:ea typeface="Calibri"/>
                          <a:cs typeface="Times New Roman"/>
                        </a:rPr>
                        <a:t>T</a:t>
                      </a:r>
                      <a:endParaRPr lang="en-IN" sz="1100" b="1" dirty="0">
                        <a:latin typeface="Calibri"/>
                        <a:ea typeface="Calibri"/>
                        <a:cs typeface="Times New Roman"/>
                      </a:endParaRPr>
                    </a:p>
                  </a:txBody>
                  <a:tcPr marL="68580" marR="68580" marT="0" marB="0"/>
                </a:tc>
                <a:tc>
                  <a:txBody>
                    <a:bodyPr/>
                    <a:lstStyle/>
                    <a:p>
                      <a:pPr>
                        <a:lnSpc>
                          <a:spcPct val="115000"/>
                        </a:lnSpc>
                        <a:spcAft>
                          <a:spcPts val="0"/>
                        </a:spcAft>
                      </a:pPr>
                      <a:r>
                        <a:rPr lang="en-IN" sz="1400" b="1" dirty="0">
                          <a:latin typeface="Calibri"/>
                          <a:ea typeface="Calibri"/>
                          <a:cs typeface="Times New Roman"/>
                        </a:rPr>
                        <a:t>T</a:t>
                      </a:r>
                      <a:endParaRPr lang="en-IN" sz="1100" b="1" dirty="0">
                        <a:latin typeface="Calibri"/>
                        <a:ea typeface="Calibri"/>
                        <a:cs typeface="Times New Roman"/>
                      </a:endParaRPr>
                    </a:p>
                  </a:txBody>
                  <a:tcPr marL="68580" marR="68580" marT="0" marB="0"/>
                </a:tc>
                <a:tc>
                  <a:txBody>
                    <a:bodyPr/>
                    <a:lstStyle/>
                    <a:p>
                      <a:pPr>
                        <a:lnSpc>
                          <a:spcPct val="115000"/>
                        </a:lnSpc>
                        <a:spcAft>
                          <a:spcPts val="0"/>
                        </a:spcAft>
                      </a:pPr>
                      <a:r>
                        <a:rPr lang="en-IN" sz="1400" b="1" dirty="0">
                          <a:latin typeface="Calibri"/>
                          <a:ea typeface="Calibri"/>
                          <a:cs typeface="Times New Roman"/>
                        </a:rPr>
                        <a:t>2</a:t>
                      </a:r>
                      <a:endParaRPr lang="en-IN" sz="1100" b="1" dirty="0">
                        <a:latin typeface="Calibri"/>
                        <a:ea typeface="Calibri"/>
                        <a:cs typeface="Times New Roman"/>
                      </a:endParaRPr>
                    </a:p>
                  </a:txBody>
                  <a:tcPr marL="68580" marR="68580" marT="0" marB="0"/>
                </a:tc>
                <a:tc>
                  <a:txBody>
                    <a:bodyPr/>
                    <a:lstStyle/>
                    <a:p>
                      <a:pPr>
                        <a:lnSpc>
                          <a:spcPct val="115000"/>
                        </a:lnSpc>
                        <a:spcAft>
                          <a:spcPts val="0"/>
                        </a:spcAft>
                      </a:pPr>
                      <a:r>
                        <a:rPr lang="en-IN" sz="1400" b="1" dirty="0">
                          <a:latin typeface="Calibri"/>
                          <a:ea typeface="Calibri"/>
                          <a:cs typeface="Times New Roman"/>
                        </a:rPr>
                        <a:t>0.25</a:t>
                      </a:r>
                      <a:endParaRPr lang="en-IN" sz="1100" b="1" dirty="0">
                        <a:latin typeface="Calibri"/>
                        <a:ea typeface="Calibri"/>
                        <a:cs typeface="Times New Roman"/>
                      </a:endParaRPr>
                    </a:p>
                  </a:txBody>
                  <a:tcPr marL="68580" marR="68580" marT="0" marB="0"/>
                </a:tc>
              </a:tr>
              <a:tr h="411480">
                <a:tc>
                  <a:txBody>
                    <a:bodyPr/>
                    <a:lstStyle/>
                    <a:p>
                      <a:pPr>
                        <a:lnSpc>
                          <a:spcPct val="115000"/>
                        </a:lnSpc>
                        <a:spcAft>
                          <a:spcPts val="0"/>
                        </a:spcAft>
                      </a:pPr>
                      <a:r>
                        <a:rPr lang="en-IN" sz="1400" b="1" dirty="0">
                          <a:latin typeface="Calibri"/>
                          <a:ea typeface="Calibri"/>
                          <a:cs typeface="Times New Roman"/>
                        </a:rPr>
                        <a:t>T</a:t>
                      </a:r>
                      <a:endParaRPr lang="en-IN" sz="1100" b="1" dirty="0">
                        <a:latin typeface="Calibri"/>
                        <a:ea typeface="Calibri"/>
                        <a:cs typeface="Times New Roman"/>
                      </a:endParaRPr>
                    </a:p>
                  </a:txBody>
                  <a:tcPr marL="68580" marR="68580" marT="0" marB="0"/>
                </a:tc>
                <a:tc>
                  <a:txBody>
                    <a:bodyPr/>
                    <a:lstStyle/>
                    <a:p>
                      <a:pPr>
                        <a:lnSpc>
                          <a:spcPct val="115000"/>
                        </a:lnSpc>
                        <a:spcAft>
                          <a:spcPts val="0"/>
                        </a:spcAft>
                      </a:pPr>
                      <a:r>
                        <a:rPr lang="en-IN" sz="1400" b="1" dirty="0">
                          <a:latin typeface="Calibri"/>
                          <a:ea typeface="Calibri"/>
                          <a:cs typeface="Times New Roman"/>
                        </a:rPr>
                        <a:t>H</a:t>
                      </a:r>
                      <a:endParaRPr lang="en-IN" sz="1100" b="1" dirty="0">
                        <a:latin typeface="Calibri"/>
                        <a:ea typeface="Calibri"/>
                        <a:cs typeface="Times New Roman"/>
                      </a:endParaRPr>
                    </a:p>
                  </a:txBody>
                  <a:tcPr marL="68580" marR="68580" marT="0" marB="0"/>
                </a:tc>
                <a:tc>
                  <a:txBody>
                    <a:bodyPr/>
                    <a:lstStyle/>
                    <a:p>
                      <a:pPr>
                        <a:lnSpc>
                          <a:spcPct val="115000"/>
                        </a:lnSpc>
                        <a:spcAft>
                          <a:spcPts val="0"/>
                        </a:spcAft>
                      </a:pPr>
                      <a:r>
                        <a:rPr lang="en-IN" sz="1400" b="1" dirty="0">
                          <a:latin typeface="Calibri"/>
                          <a:ea typeface="Calibri"/>
                          <a:cs typeface="Times New Roman"/>
                        </a:rPr>
                        <a:t>1</a:t>
                      </a:r>
                      <a:endParaRPr lang="en-IN" sz="1100" b="1" dirty="0">
                        <a:latin typeface="Calibri"/>
                        <a:ea typeface="Calibri"/>
                        <a:cs typeface="Times New Roman"/>
                      </a:endParaRPr>
                    </a:p>
                  </a:txBody>
                  <a:tcPr marL="68580" marR="68580" marT="0" marB="0"/>
                </a:tc>
                <a:tc>
                  <a:txBody>
                    <a:bodyPr/>
                    <a:lstStyle/>
                    <a:p>
                      <a:pPr>
                        <a:lnSpc>
                          <a:spcPct val="115000"/>
                        </a:lnSpc>
                        <a:spcAft>
                          <a:spcPts val="0"/>
                        </a:spcAft>
                      </a:pPr>
                      <a:r>
                        <a:rPr lang="en-IN" sz="1400" b="1" dirty="0">
                          <a:latin typeface="Calibri"/>
                          <a:ea typeface="Calibri"/>
                          <a:cs typeface="Times New Roman"/>
                        </a:rPr>
                        <a:t>0.25</a:t>
                      </a:r>
                      <a:endParaRPr lang="en-IN" sz="1100" b="1" dirty="0">
                        <a:latin typeface="Calibri"/>
                        <a:ea typeface="Calibri"/>
                        <a:cs typeface="Times New Roman"/>
                      </a:endParaRPr>
                    </a:p>
                  </a:txBody>
                  <a:tcPr marL="68580" marR="68580" marT="0" marB="0"/>
                </a:tc>
              </a:tr>
              <a:tr h="411480">
                <a:tc>
                  <a:txBody>
                    <a:bodyPr/>
                    <a:lstStyle/>
                    <a:p>
                      <a:pPr>
                        <a:lnSpc>
                          <a:spcPct val="115000"/>
                        </a:lnSpc>
                        <a:spcAft>
                          <a:spcPts val="0"/>
                        </a:spcAft>
                      </a:pPr>
                      <a:r>
                        <a:rPr lang="en-IN" sz="1400" b="1" dirty="0">
                          <a:latin typeface="Calibri"/>
                          <a:ea typeface="Calibri"/>
                          <a:cs typeface="Times New Roman"/>
                        </a:rPr>
                        <a:t>H</a:t>
                      </a:r>
                      <a:endParaRPr lang="en-IN" sz="1100" b="1" dirty="0">
                        <a:latin typeface="Calibri"/>
                        <a:ea typeface="Calibri"/>
                        <a:cs typeface="Times New Roman"/>
                      </a:endParaRPr>
                    </a:p>
                  </a:txBody>
                  <a:tcPr marL="68580" marR="68580" marT="0" marB="0"/>
                </a:tc>
                <a:tc>
                  <a:txBody>
                    <a:bodyPr/>
                    <a:lstStyle/>
                    <a:p>
                      <a:pPr>
                        <a:lnSpc>
                          <a:spcPct val="115000"/>
                        </a:lnSpc>
                        <a:spcAft>
                          <a:spcPts val="0"/>
                        </a:spcAft>
                      </a:pPr>
                      <a:r>
                        <a:rPr lang="en-IN" sz="1400" b="1" dirty="0">
                          <a:latin typeface="Calibri"/>
                          <a:ea typeface="Calibri"/>
                          <a:cs typeface="Times New Roman"/>
                        </a:rPr>
                        <a:t>T</a:t>
                      </a:r>
                      <a:endParaRPr lang="en-IN" sz="1100" b="1" dirty="0">
                        <a:latin typeface="Calibri"/>
                        <a:ea typeface="Calibri"/>
                        <a:cs typeface="Times New Roman"/>
                      </a:endParaRPr>
                    </a:p>
                  </a:txBody>
                  <a:tcPr marL="68580" marR="68580" marT="0" marB="0"/>
                </a:tc>
                <a:tc>
                  <a:txBody>
                    <a:bodyPr/>
                    <a:lstStyle/>
                    <a:p>
                      <a:pPr>
                        <a:lnSpc>
                          <a:spcPct val="115000"/>
                        </a:lnSpc>
                        <a:spcAft>
                          <a:spcPts val="0"/>
                        </a:spcAft>
                      </a:pPr>
                      <a:r>
                        <a:rPr lang="en-IN" sz="1400" b="1" dirty="0">
                          <a:latin typeface="Calibri"/>
                          <a:ea typeface="Calibri"/>
                          <a:cs typeface="Times New Roman"/>
                        </a:rPr>
                        <a:t>1</a:t>
                      </a:r>
                      <a:endParaRPr lang="en-IN" sz="1100" b="1" dirty="0">
                        <a:latin typeface="Calibri"/>
                        <a:ea typeface="Calibri"/>
                        <a:cs typeface="Times New Roman"/>
                      </a:endParaRPr>
                    </a:p>
                  </a:txBody>
                  <a:tcPr marL="68580" marR="68580" marT="0" marB="0"/>
                </a:tc>
                <a:tc>
                  <a:txBody>
                    <a:bodyPr/>
                    <a:lstStyle/>
                    <a:p>
                      <a:pPr>
                        <a:lnSpc>
                          <a:spcPct val="115000"/>
                        </a:lnSpc>
                        <a:spcAft>
                          <a:spcPts val="0"/>
                        </a:spcAft>
                      </a:pPr>
                      <a:r>
                        <a:rPr lang="en-IN" sz="1400" b="1" dirty="0">
                          <a:latin typeface="Calibri"/>
                          <a:ea typeface="Calibri"/>
                          <a:cs typeface="Times New Roman"/>
                        </a:rPr>
                        <a:t>0.25</a:t>
                      </a:r>
                      <a:endParaRPr lang="en-IN" sz="1100" b="1" dirty="0">
                        <a:latin typeface="Calibri"/>
                        <a:ea typeface="Calibri"/>
                        <a:cs typeface="Times New Roman"/>
                      </a:endParaRPr>
                    </a:p>
                  </a:txBody>
                  <a:tcPr marL="68580" marR="68580" marT="0" marB="0"/>
                </a:tc>
              </a:tr>
              <a:tr h="411480">
                <a:tc>
                  <a:txBody>
                    <a:bodyPr/>
                    <a:lstStyle/>
                    <a:p>
                      <a:pPr>
                        <a:lnSpc>
                          <a:spcPct val="115000"/>
                        </a:lnSpc>
                        <a:spcAft>
                          <a:spcPts val="0"/>
                        </a:spcAft>
                      </a:pPr>
                      <a:r>
                        <a:rPr lang="en-IN" sz="1400" b="1" dirty="0">
                          <a:latin typeface="Calibri"/>
                          <a:ea typeface="Calibri"/>
                          <a:cs typeface="Times New Roman"/>
                        </a:rPr>
                        <a:t>H</a:t>
                      </a:r>
                      <a:endParaRPr lang="en-IN" sz="1100" b="1" dirty="0">
                        <a:latin typeface="Calibri"/>
                        <a:ea typeface="Calibri"/>
                        <a:cs typeface="Times New Roman"/>
                      </a:endParaRPr>
                    </a:p>
                  </a:txBody>
                  <a:tcPr marL="68580" marR="68580" marT="0" marB="0"/>
                </a:tc>
                <a:tc>
                  <a:txBody>
                    <a:bodyPr/>
                    <a:lstStyle/>
                    <a:p>
                      <a:pPr>
                        <a:lnSpc>
                          <a:spcPct val="115000"/>
                        </a:lnSpc>
                        <a:spcAft>
                          <a:spcPts val="0"/>
                        </a:spcAft>
                      </a:pPr>
                      <a:r>
                        <a:rPr lang="en-IN" sz="1400" b="1" dirty="0">
                          <a:latin typeface="Calibri"/>
                          <a:ea typeface="Calibri"/>
                          <a:cs typeface="Times New Roman"/>
                        </a:rPr>
                        <a:t>H</a:t>
                      </a:r>
                      <a:endParaRPr lang="en-IN" sz="1100" b="1" dirty="0">
                        <a:latin typeface="Calibri"/>
                        <a:ea typeface="Calibri"/>
                        <a:cs typeface="Times New Roman"/>
                      </a:endParaRPr>
                    </a:p>
                  </a:txBody>
                  <a:tcPr marL="68580" marR="68580" marT="0" marB="0"/>
                </a:tc>
                <a:tc>
                  <a:txBody>
                    <a:bodyPr/>
                    <a:lstStyle/>
                    <a:p>
                      <a:pPr>
                        <a:lnSpc>
                          <a:spcPct val="115000"/>
                        </a:lnSpc>
                        <a:spcAft>
                          <a:spcPts val="0"/>
                        </a:spcAft>
                      </a:pPr>
                      <a:r>
                        <a:rPr lang="en-IN" sz="1400" b="1" dirty="0">
                          <a:latin typeface="Calibri"/>
                          <a:ea typeface="Calibri"/>
                          <a:cs typeface="Times New Roman"/>
                        </a:rPr>
                        <a:t>0</a:t>
                      </a:r>
                      <a:endParaRPr lang="en-IN" sz="1100" b="1" dirty="0">
                        <a:latin typeface="Calibri"/>
                        <a:ea typeface="Calibri"/>
                        <a:cs typeface="Times New Roman"/>
                      </a:endParaRPr>
                    </a:p>
                  </a:txBody>
                  <a:tcPr marL="68580" marR="68580" marT="0" marB="0"/>
                </a:tc>
                <a:tc>
                  <a:txBody>
                    <a:bodyPr/>
                    <a:lstStyle/>
                    <a:p>
                      <a:pPr>
                        <a:lnSpc>
                          <a:spcPct val="115000"/>
                        </a:lnSpc>
                        <a:spcAft>
                          <a:spcPts val="0"/>
                        </a:spcAft>
                      </a:pPr>
                      <a:r>
                        <a:rPr lang="en-IN" sz="1400" b="1" dirty="0">
                          <a:latin typeface="Calibri"/>
                          <a:ea typeface="Calibri"/>
                          <a:cs typeface="Times New Roman"/>
                        </a:rPr>
                        <a:t>0.25</a:t>
                      </a:r>
                      <a:endParaRPr lang="en-IN" sz="1100" b="1" dirty="0">
                        <a:latin typeface="Calibri"/>
                        <a:ea typeface="Calibri"/>
                        <a:cs typeface="Times New Roman"/>
                      </a:endParaRPr>
                    </a:p>
                  </a:txBody>
                  <a:tcPr marL="68580" marR="68580" marT="0" marB="0"/>
                </a:tc>
              </a:tr>
            </a:tbl>
          </a:graphicData>
        </a:graphic>
      </p:graphicFrame>
      <p:graphicFrame>
        <p:nvGraphicFramePr>
          <p:cNvPr id="5" name="Table 4"/>
          <p:cNvGraphicFramePr>
            <a:graphicFrameLocks noGrp="1"/>
          </p:cNvGraphicFramePr>
          <p:nvPr/>
        </p:nvGraphicFramePr>
        <p:xfrm>
          <a:off x="2260601" y="5222240"/>
          <a:ext cx="4063999" cy="1483360"/>
        </p:xfrm>
        <a:graphic>
          <a:graphicData uri="http://schemas.openxmlformats.org/drawingml/2006/table">
            <a:tbl>
              <a:tblPr firstRow="1" bandRow="1">
                <a:tableStyleId>{5C22544A-7EE6-4342-B048-85BDC9FD1C3A}</a:tableStyleId>
              </a:tblPr>
              <a:tblGrid>
                <a:gridCol w="2031999"/>
                <a:gridCol w="2032000"/>
              </a:tblGrid>
              <a:tr h="370840">
                <a:tc>
                  <a:txBody>
                    <a:bodyPr/>
                    <a:lstStyle/>
                    <a:p>
                      <a:pPr>
                        <a:lnSpc>
                          <a:spcPct val="115000"/>
                        </a:lnSpc>
                        <a:spcAft>
                          <a:spcPts val="0"/>
                        </a:spcAft>
                      </a:pPr>
                      <a:r>
                        <a:rPr lang="en-IN" sz="1400" b="1" dirty="0">
                          <a:latin typeface="Calibri"/>
                          <a:ea typeface="Calibri"/>
                          <a:cs typeface="Times New Roman"/>
                        </a:rPr>
                        <a:t>Number of Tails</a:t>
                      </a:r>
                      <a:endParaRPr lang="en-IN" sz="1100" b="1" dirty="0">
                        <a:latin typeface="Calibri"/>
                        <a:ea typeface="Calibri"/>
                        <a:cs typeface="Times New Roman"/>
                      </a:endParaRPr>
                    </a:p>
                  </a:txBody>
                  <a:tcPr marL="68580" marR="68580" marT="0" marB="0"/>
                </a:tc>
                <a:tc>
                  <a:txBody>
                    <a:bodyPr/>
                    <a:lstStyle/>
                    <a:p>
                      <a:pPr>
                        <a:lnSpc>
                          <a:spcPct val="115000"/>
                        </a:lnSpc>
                        <a:spcAft>
                          <a:spcPts val="0"/>
                        </a:spcAft>
                      </a:pPr>
                      <a:r>
                        <a:rPr lang="en-IN" sz="1400" b="1" dirty="0">
                          <a:latin typeface="Calibri"/>
                          <a:ea typeface="Calibri"/>
                          <a:cs typeface="Times New Roman"/>
                        </a:rPr>
                        <a:t>Probability</a:t>
                      </a:r>
                      <a:endParaRPr lang="en-IN" sz="1100" b="1" dirty="0">
                        <a:latin typeface="Calibri"/>
                        <a:ea typeface="Calibri"/>
                        <a:cs typeface="Times New Roman"/>
                      </a:endParaRPr>
                    </a:p>
                  </a:txBody>
                  <a:tcPr marL="68580" marR="68580" marT="0" marB="0"/>
                </a:tc>
              </a:tr>
              <a:tr h="370840">
                <a:tc>
                  <a:txBody>
                    <a:bodyPr/>
                    <a:lstStyle/>
                    <a:p>
                      <a:pPr>
                        <a:lnSpc>
                          <a:spcPct val="115000"/>
                        </a:lnSpc>
                        <a:spcAft>
                          <a:spcPts val="0"/>
                        </a:spcAft>
                      </a:pPr>
                      <a:r>
                        <a:rPr lang="en-IN" sz="1400" b="1" dirty="0">
                          <a:latin typeface="Calibri"/>
                          <a:ea typeface="Calibri"/>
                          <a:cs typeface="Times New Roman"/>
                        </a:rPr>
                        <a:t>0</a:t>
                      </a:r>
                      <a:endParaRPr lang="en-IN" sz="1100" b="1" dirty="0">
                        <a:latin typeface="Calibri"/>
                        <a:ea typeface="Calibri"/>
                        <a:cs typeface="Times New Roman"/>
                      </a:endParaRPr>
                    </a:p>
                  </a:txBody>
                  <a:tcPr marL="68580" marR="68580" marT="0" marB="0"/>
                </a:tc>
                <a:tc>
                  <a:txBody>
                    <a:bodyPr/>
                    <a:lstStyle/>
                    <a:p>
                      <a:pPr>
                        <a:lnSpc>
                          <a:spcPct val="115000"/>
                        </a:lnSpc>
                        <a:spcAft>
                          <a:spcPts val="0"/>
                        </a:spcAft>
                      </a:pPr>
                      <a:r>
                        <a:rPr lang="en-IN" sz="1400" b="1" dirty="0">
                          <a:latin typeface="Calibri"/>
                          <a:ea typeface="Calibri"/>
                          <a:cs typeface="Times New Roman"/>
                        </a:rPr>
                        <a:t>0.25</a:t>
                      </a:r>
                      <a:endParaRPr lang="en-IN" sz="1100" b="1" dirty="0">
                        <a:latin typeface="Calibri"/>
                        <a:ea typeface="Calibri"/>
                        <a:cs typeface="Times New Roman"/>
                      </a:endParaRPr>
                    </a:p>
                  </a:txBody>
                  <a:tcPr marL="68580" marR="68580" marT="0" marB="0"/>
                </a:tc>
              </a:tr>
              <a:tr h="370840">
                <a:tc>
                  <a:txBody>
                    <a:bodyPr/>
                    <a:lstStyle/>
                    <a:p>
                      <a:pPr>
                        <a:lnSpc>
                          <a:spcPct val="115000"/>
                        </a:lnSpc>
                        <a:spcAft>
                          <a:spcPts val="0"/>
                        </a:spcAft>
                      </a:pPr>
                      <a:r>
                        <a:rPr lang="en-IN" sz="1400" b="1" dirty="0">
                          <a:latin typeface="Calibri"/>
                          <a:ea typeface="Calibri"/>
                          <a:cs typeface="Times New Roman"/>
                        </a:rPr>
                        <a:t>1</a:t>
                      </a:r>
                      <a:endParaRPr lang="en-IN" sz="1100" b="1" dirty="0">
                        <a:latin typeface="Calibri"/>
                        <a:ea typeface="Calibri"/>
                        <a:cs typeface="Times New Roman"/>
                      </a:endParaRPr>
                    </a:p>
                  </a:txBody>
                  <a:tcPr marL="68580" marR="68580" marT="0" marB="0"/>
                </a:tc>
                <a:tc>
                  <a:txBody>
                    <a:bodyPr/>
                    <a:lstStyle/>
                    <a:p>
                      <a:pPr>
                        <a:lnSpc>
                          <a:spcPct val="115000"/>
                        </a:lnSpc>
                        <a:spcAft>
                          <a:spcPts val="0"/>
                        </a:spcAft>
                      </a:pPr>
                      <a:r>
                        <a:rPr lang="en-IN" sz="1400" b="1" dirty="0">
                          <a:latin typeface="Calibri"/>
                          <a:ea typeface="Calibri"/>
                          <a:cs typeface="Times New Roman"/>
                        </a:rPr>
                        <a:t>0.5</a:t>
                      </a:r>
                      <a:endParaRPr lang="en-IN" sz="1100" b="1" dirty="0">
                        <a:latin typeface="Calibri"/>
                        <a:ea typeface="Calibri"/>
                        <a:cs typeface="Times New Roman"/>
                      </a:endParaRPr>
                    </a:p>
                  </a:txBody>
                  <a:tcPr marL="68580" marR="68580" marT="0" marB="0"/>
                </a:tc>
              </a:tr>
              <a:tr h="370840">
                <a:tc>
                  <a:txBody>
                    <a:bodyPr/>
                    <a:lstStyle/>
                    <a:p>
                      <a:pPr>
                        <a:lnSpc>
                          <a:spcPct val="115000"/>
                        </a:lnSpc>
                        <a:spcAft>
                          <a:spcPts val="0"/>
                        </a:spcAft>
                      </a:pPr>
                      <a:r>
                        <a:rPr lang="en-IN" sz="1400" b="1" dirty="0">
                          <a:latin typeface="Calibri"/>
                          <a:ea typeface="Calibri"/>
                          <a:cs typeface="Times New Roman"/>
                        </a:rPr>
                        <a:t>2</a:t>
                      </a:r>
                      <a:endParaRPr lang="en-IN" sz="1100" b="1" dirty="0">
                        <a:latin typeface="Calibri"/>
                        <a:ea typeface="Calibri"/>
                        <a:cs typeface="Times New Roman"/>
                      </a:endParaRPr>
                    </a:p>
                  </a:txBody>
                  <a:tcPr marL="68580" marR="68580" marT="0" marB="0"/>
                </a:tc>
                <a:tc>
                  <a:txBody>
                    <a:bodyPr/>
                    <a:lstStyle/>
                    <a:p>
                      <a:pPr>
                        <a:lnSpc>
                          <a:spcPct val="115000"/>
                        </a:lnSpc>
                        <a:spcAft>
                          <a:spcPts val="0"/>
                        </a:spcAft>
                      </a:pPr>
                      <a:r>
                        <a:rPr lang="en-IN" sz="1400" b="1" dirty="0">
                          <a:latin typeface="Calibri"/>
                          <a:ea typeface="Calibri"/>
                          <a:cs typeface="Times New Roman"/>
                        </a:rPr>
                        <a:t>0.25</a:t>
                      </a:r>
                      <a:endParaRPr lang="en-IN" sz="1100" b="1" dirty="0">
                        <a:latin typeface="Calibri"/>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Type of probability Distributions:</a:t>
            </a:r>
            <a:br>
              <a:rPr lang="en-IN" b="1" dirty="0" smtClean="0"/>
            </a:br>
            <a:endParaRPr lang="en-IN" dirty="0"/>
          </a:p>
        </p:txBody>
      </p:sp>
      <p:sp>
        <p:nvSpPr>
          <p:cNvPr id="3" name="Content Placeholder 2"/>
          <p:cNvSpPr>
            <a:spLocks noGrp="1"/>
          </p:cNvSpPr>
          <p:nvPr>
            <p:ph idx="1"/>
          </p:nvPr>
        </p:nvSpPr>
        <p:spPr>
          <a:xfrm>
            <a:off x="304800" y="1295400"/>
            <a:ext cx="8686800" cy="5105400"/>
          </a:xfrm>
        </p:spPr>
        <p:txBody>
          <a:bodyPr>
            <a:normAutofit lnSpcReduction="10000"/>
          </a:bodyPr>
          <a:lstStyle/>
          <a:p>
            <a:r>
              <a:rPr lang="en-IN" b="1" dirty="0" smtClean="0"/>
              <a:t>Discrete:</a:t>
            </a:r>
          </a:p>
          <a:p>
            <a:r>
              <a:rPr lang="en-IN" dirty="0" smtClean="0"/>
              <a:t>Variable is allowed to take certain values</a:t>
            </a:r>
          </a:p>
          <a:p>
            <a:r>
              <a:rPr lang="en-IN" dirty="0" smtClean="0"/>
              <a:t>E.g. number of tails in tossed coins</a:t>
            </a:r>
          </a:p>
          <a:p>
            <a:r>
              <a:rPr lang="en-IN" dirty="0" smtClean="0"/>
              <a:t>Binomial Distribution, Poisson Distribution</a:t>
            </a:r>
          </a:p>
          <a:p>
            <a:endParaRPr lang="en-IN" b="1" dirty="0" smtClean="0"/>
          </a:p>
          <a:p>
            <a:r>
              <a:rPr lang="en-IN" b="1" dirty="0" smtClean="0"/>
              <a:t>Continuous:</a:t>
            </a:r>
          </a:p>
          <a:p>
            <a:r>
              <a:rPr lang="en-IN" dirty="0" smtClean="0"/>
              <a:t>Variable can take any values</a:t>
            </a:r>
          </a:p>
          <a:p>
            <a:r>
              <a:rPr lang="en-IN" dirty="0" smtClean="0"/>
              <a:t>E.g.   Height of students	</a:t>
            </a:r>
          </a:p>
          <a:p>
            <a:r>
              <a:rPr lang="en-IN" dirty="0" smtClean="0"/>
              <a:t>Normal Distribution</a:t>
            </a:r>
          </a:p>
          <a:p>
            <a:endParaRPr lang="en-IN"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Random variables</a:t>
            </a:r>
            <a:endParaRPr lang="en-IN" dirty="0"/>
          </a:p>
        </p:txBody>
      </p:sp>
      <p:sp>
        <p:nvSpPr>
          <p:cNvPr id="3" name="Content Placeholder 2"/>
          <p:cNvSpPr>
            <a:spLocks noGrp="1"/>
          </p:cNvSpPr>
          <p:nvPr>
            <p:ph idx="1"/>
          </p:nvPr>
        </p:nvSpPr>
        <p:spPr/>
        <p:txBody>
          <a:bodyPr>
            <a:normAutofit/>
          </a:bodyPr>
          <a:lstStyle/>
          <a:p>
            <a:pPr>
              <a:lnSpc>
                <a:spcPct val="90000"/>
              </a:lnSpc>
            </a:pPr>
            <a:r>
              <a:rPr lang="en-US" b="1" dirty="0" smtClean="0"/>
              <a:t>Discrete</a:t>
            </a:r>
            <a:r>
              <a:rPr lang="en-US" dirty="0" smtClean="0"/>
              <a:t> random variables have a countable number of outcomes</a:t>
            </a:r>
          </a:p>
          <a:p>
            <a:pPr lvl="1">
              <a:lnSpc>
                <a:spcPct val="90000"/>
              </a:lnSpc>
            </a:pPr>
            <a:r>
              <a:rPr lang="en-US" u="sng" dirty="0" smtClean="0"/>
              <a:t>Examples</a:t>
            </a:r>
            <a:r>
              <a:rPr lang="en-US" dirty="0" smtClean="0"/>
              <a:t>: Dead/alive, treatment/placebo, dice, counts, etc.</a:t>
            </a:r>
          </a:p>
          <a:p>
            <a:pPr lvl="1">
              <a:lnSpc>
                <a:spcPct val="90000"/>
              </a:lnSpc>
            </a:pPr>
            <a:endParaRPr lang="en-US" dirty="0" smtClean="0"/>
          </a:p>
          <a:p>
            <a:pPr>
              <a:lnSpc>
                <a:spcPct val="90000"/>
              </a:lnSpc>
            </a:pPr>
            <a:r>
              <a:rPr lang="en-US" b="1" dirty="0" smtClean="0">
                <a:cs typeface="Times New Roman" pitchFamily="18" charset="0"/>
              </a:rPr>
              <a:t>Continuous</a:t>
            </a:r>
            <a:r>
              <a:rPr lang="en-US" dirty="0" smtClean="0">
                <a:cs typeface="Times New Roman" pitchFamily="18" charset="0"/>
              </a:rPr>
              <a:t> random variables have an infinite continuum of possible values.</a:t>
            </a:r>
            <a:r>
              <a:rPr lang="en-US" b="1" dirty="0" smtClean="0">
                <a:cs typeface="Times New Roman" pitchFamily="18" charset="0"/>
              </a:rPr>
              <a:t> </a:t>
            </a:r>
          </a:p>
          <a:p>
            <a:pPr lvl="1">
              <a:lnSpc>
                <a:spcPct val="90000"/>
              </a:lnSpc>
            </a:pPr>
            <a:r>
              <a:rPr lang="en-US" u="sng" dirty="0" smtClean="0">
                <a:ea typeface="Arial Unicode MS" pitchFamily="34" charset="-128"/>
                <a:cs typeface="Arial Unicode MS" pitchFamily="34" charset="-128"/>
              </a:rPr>
              <a:t>Examples:</a:t>
            </a:r>
            <a:r>
              <a:rPr lang="en-US" dirty="0" smtClean="0">
                <a:ea typeface="Arial Unicode MS" pitchFamily="34" charset="-128"/>
                <a:cs typeface="Arial Unicode MS" pitchFamily="34" charset="-128"/>
              </a:rPr>
              <a:t> blood pressure, weight, the speed of a car, the real numbers from 1 to 6. </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Binomial distribution</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Probability distribution of a discrete random variable.</a:t>
            </a:r>
          </a:p>
          <a:p>
            <a:r>
              <a:rPr lang="en-IN" dirty="0" smtClean="0"/>
              <a:t>It is discrete distribution </a:t>
            </a:r>
          </a:p>
          <a:p>
            <a:r>
              <a:rPr lang="en-IN" dirty="0" smtClean="0"/>
              <a:t>Resulting from an experiment known as Bernoulli Process</a:t>
            </a:r>
          </a:p>
          <a:p>
            <a:r>
              <a:rPr lang="en-IN" dirty="0" smtClean="0"/>
              <a:t> EX. : outcome of tossing of a coin, success or failure can be described as a     Bernoulli Process </a:t>
            </a:r>
          </a:p>
          <a:p>
            <a:r>
              <a:rPr lang="en-IN" dirty="0" smtClean="0"/>
              <a:t>Used to calculate probability of k success in n trials </a:t>
            </a:r>
          </a:p>
          <a:p>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Use of Bernoulli Process </a:t>
            </a:r>
            <a:br>
              <a:rPr lang="en-IN" dirty="0" smtClean="0"/>
            </a:br>
            <a:endParaRPr lang="en-IN" dirty="0"/>
          </a:p>
        </p:txBody>
      </p:sp>
      <p:sp>
        <p:nvSpPr>
          <p:cNvPr id="3" name="Content Placeholder 2"/>
          <p:cNvSpPr>
            <a:spLocks noGrp="1"/>
          </p:cNvSpPr>
          <p:nvPr>
            <p:ph idx="1"/>
          </p:nvPr>
        </p:nvSpPr>
        <p:spPr/>
        <p:txBody>
          <a:bodyPr>
            <a:normAutofit/>
          </a:bodyPr>
          <a:lstStyle/>
          <a:p>
            <a:r>
              <a:rPr lang="en-IN" dirty="0" smtClean="0"/>
              <a:t>EX. -Tossing coin </a:t>
            </a:r>
          </a:p>
          <a:p>
            <a:r>
              <a:rPr lang="en-IN" dirty="0" smtClean="0"/>
              <a:t>Each trial has only two possible outcome : Head or Tail (H or T).</a:t>
            </a:r>
          </a:p>
          <a:p>
            <a:r>
              <a:rPr lang="en-IN" dirty="0" smtClean="0"/>
              <a:t>The probability of outcome of any trial is fixed (for example 0.5)</a:t>
            </a:r>
          </a:p>
          <a:p>
            <a:r>
              <a:rPr lang="en-IN" dirty="0" smtClean="0"/>
              <a:t>The trials are statistically independent i.e. Outcome of  one toss does not affect outcome of another toss.</a:t>
            </a:r>
          </a:p>
          <a:p>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Examples :</a:t>
            </a:r>
            <a:endParaRPr lang="en-IN" dirty="0"/>
          </a:p>
        </p:txBody>
      </p:sp>
      <p:sp>
        <p:nvSpPr>
          <p:cNvPr id="3" name="Content Placeholder 2"/>
          <p:cNvSpPr>
            <a:spLocks noGrp="1"/>
          </p:cNvSpPr>
          <p:nvPr>
            <p:ph idx="1"/>
          </p:nvPr>
        </p:nvSpPr>
        <p:spPr/>
        <p:txBody>
          <a:bodyPr/>
          <a:lstStyle/>
          <a:p>
            <a:r>
              <a:rPr lang="en-IN" dirty="0" smtClean="0"/>
              <a:t>Suppose that there are 10 independent trials, and that the probability of success on each trial is 0.6, find the probability of 5 successes.</a:t>
            </a:r>
          </a:p>
          <a:p>
            <a:r>
              <a:rPr lang="en-IN" dirty="0" smtClean="0"/>
              <a:t>n=10, p=0.6, r=5</a:t>
            </a:r>
          </a:p>
          <a:p>
            <a:r>
              <a:rPr lang="en-IN" dirty="0" smtClean="0"/>
              <a:t>&gt;</a:t>
            </a:r>
            <a:r>
              <a:rPr lang="en-IN" dirty="0" err="1" smtClean="0"/>
              <a:t>dbinom</a:t>
            </a:r>
            <a:r>
              <a:rPr lang="en-IN" dirty="0" smtClean="0"/>
              <a:t>(</a:t>
            </a:r>
            <a:r>
              <a:rPr lang="en-IN" dirty="0" err="1" smtClean="0"/>
              <a:t>r,n,p</a:t>
            </a:r>
            <a:r>
              <a:rPr lang="en-IN" dirty="0" smtClean="0"/>
              <a:t>)</a:t>
            </a:r>
          </a:p>
          <a:p>
            <a:endParaRPr lang="en-IN" dirty="0" smtClean="0"/>
          </a:p>
          <a:p>
            <a:endParaRPr lang="en-IN" dirty="0"/>
          </a:p>
        </p:txBody>
      </p:sp>
      <p:sp>
        <p:nvSpPr>
          <p:cNvPr id="4" name="Rectangle 3"/>
          <p:cNvSpPr/>
          <p:nvPr/>
        </p:nvSpPr>
        <p:spPr>
          <a:xfrm>
            <a:off x="762000" y="4648200"/>
            <a:ext cx="76200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b="1" dirty="0" smtClean="0"/>
              <a:t>&gt; </a:t>
            </a:r>
            <a:r>
              <a:rPr lang="en-IN" sz="2400" b="1" dirty="0" err="1" smtClean="0"/>
              <a:t>dbinom</a:t>
            </a:r>
            <a:r>
              <a:rPr lang="en-IN" sz="2400" b="1" dirty="0" smtClean="0"/>
              <a:t>(5,10,0.6)</a:t>
            </a:r>
          </a:p>
          <a:p>
            <a:endParaRPr lang="en-IN" sz="2400" b="1" dirty="0" smtClean="0"/>
          </a:p>
          <a:p>
            <a:r>
              <a:rPr lang="en-IN" sz="2400" b="1" dirty="0" smtClean="0"/>
              <a:t>&gt; </a:t>
            </a:r>
            <a:r>
              <a:rPr lang="en-IN" sz="2400" b="1" dirty="0" err="1" smtClean="0"/>
              <a:t>dbinom</a:t>
            </a:r>
            <a:r>
              <a:rPr lang="en-IN" sz="2400" b="1" dirty="0" smtClean="0"/>
              <a:t>(5,size=10,prob=0.60)</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functions in r</a:t>
            </a:r>
            <a:endParaRPr lang="en-US" dirty="0"/>
          </a:p>
        </p:txBody>
      </p:sp>
      <p:sp>
        <p:nvSpPr>
          <p:cNvPr id="3" name="Content Placeholder 2"/>
          <p:cNvSpPr>
            <a:spLocks noGrp="1"/>
          </p:cNvSpPr>
          <p:nvPr>
            <p:ph idx="1"/>
          </p:nvPr>
        </p:nvSpPr>
        <p:spPr/>
        <p:txBody>
          <a:bodyPr/>
          <a:lstStyle/>
          <a:p>
            <a:r>
              <a:rPr lang="en-US" dirty="0" smtClean="0"/>
              <a:t>d”	returns the height of the probability density function</a:t>
            </a:r>
          </a:p>
          <a:p>
            <a:r>
              <a:rPr lang="en-US" dirty="0" smtClean="0"/>
              <a:t>“p”	returns the cumulative density function</a:t>
            </a:r>
          </a:p>
          <a:p>
            <a:r>
              <a:rPr lang="en-US" dirty="0" smtClean="0"/>
              <a:t>“q”	returns the inverse cumulative density function (</a:t>
            </a:r>
            <a:r>
              <a:rPr lang="en-US" dirty="0" err="1" smtClean="0"/>
              <a:t>quantiles</a:t>
            </a:r>
            <a:r>
              <a:rPr lang="en-US" dirty="0" smtClean="0"/>
              <a:t>)</a:t>
            </a:r>
          </a:p>
          <a:p>
            <a:r>
              <a:rPr lang="en-US" dirty="0" smtClean="0"/>
              <a:t>“r”	returns randomly generated numbers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Opening problem</a:t>
            </a:r>
            <a:endParaRPr lang="en-US" dirty="0"/>
          </a:p>
        </p:txBody>
      </p:sp>
      <p:sp>
        <p:nvSpPr>
          <p:cNvPr id="3" name="Content Placeholder 2"/>
          <p:cNvSpPr>
            <a:spLocks noGrp="1"/>
          </p:cNvSpPr>
          <p:nvPr>
            <p:ph idx="1"/>
          </p:nvPr>
        </p:nvSpPr>
        <p:spPr/>
        <p:txBody>
          <a:bodyPr/>
          <a:lstStyle/>
          <a:p>
            <a:r>
              <a:rPr lang="en-US" dirty="0" smtClean="0"/>
              <a:t>Modern filling machines are designed to work efficiently and with high reliability. Machine can fill toothpaste pumps to within 0.1 gm of the desired level 80 percent of the time. A distributor visits to the plant, watching filled pumps being placed into cartons asked “What is the chance that exactly half the pumps in a carton selected at random will be filled to within 0.1 gm of the desired level?”</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a:t>
            </a:r>
            <a:r>
              <a:rPr lang="en-US" dirty="0" err="1" smtClean="0"/>
              <a:t>bionomial</a:t>
            </a:r>
            <a:r>
              <a:rPr lang="en-US" dirty="0" smtClean="0"/>
              <a:t> functions</a:t>
            </a:r>
            <a:endParaRPr lang="en-US" dirty="0"/>
          </a:p>
        </p:txBody>
      </p:sp>
      <p:sp>
        <p:nvSpPr>
          <p:cNvPr id="3" name="Content Placeholder 2"/>
          <p:cNvSpPr>
            <a:spLocks noGrp="1"/>
          </p:cNvSpPr>
          <p:nvPr>
            <p:ph idx="1"/>
          </p:nvPr>
        </p:nvSpPr>
        <p:spPr/>
        <p:txBody>
          <a:bodyPr/>
          <a:lstStyle/>
          <a:p>
            <a:r>
              <a:rPr lang="en-US" dirty="0" err="1" smtClean="0"/>
              <a:t>dbinom</a:t>
            </a:r>
            <a:r>
              <a:rPr lang="en-US" dirty="0" smtClean="0"/>
              <a:t>(x, size, </a:t>
            </a:r>
            <a:r>
              <a:rPr lang="en-US" dirty="0" err="1" smtClean="0"/>
              <a:t>prob</a:t>
            </a:r>
            <a:r>
              <a:rPr lang="en-US" dirty="0" smtClean="0"/>
              <a:t>) </a:t>
            </a:r>
          </a:p>
          <a:p>
            <a:r>
              <a:rPr lang="en-US" dirty="0" err="1" smtClean="0"/>
              <a:t>pbinom</a:t>
            </a:r>
            <a:r>
              <a:rPr lang="en-US" dirty="0" smtClean="0"/>
              <a:t>(q, size, </a:t>
            </a:r>
            <a:r>
              <a:rPr lang="en-US" dirty="0" err="1" smtClean="0"/>
              <a:t>prob</a:t>
            </a:r>
            <a:r>
              <a:rPr lang="en-US" dirty="0" smtClean="0"/>
              <a:t>) </a:t>
            </a:r>
          </a:p>
          <a:p>
            <a:r>
              <a:rPr lang="en-US" dirty="0" err="1" smtClean="0"/>
              <a:t>qbinom</a:t>
            </a:r>
            <a:r>
              <a:rPr lang="en-US" dirty="0" smtClean="0"/>
              <a:t>(p, size, </a:t>
            </a:r>
            <a:r>
              <a:rPr lang="en-US" dirty="0" err="1" smtClean="0"/>
              <a:t>prob</a:t>
            </a:r>
            <a:r>
              <a:rPr lang="en-US" dirty="0" smtClean="0"/>
              <a:t>)</a:t>
            </a:r>
          </a:p>
          <a:p>
            <a:r>
              <a:rPr lang="en-US" dirty="0" smtClean="0"/>
              <a:t> </a:t>
            </a:r>
            <a:r>
              <a:rPr lang="en-US" dirty="0" err="1" smtClean="0"/>
              <a:t>rbinom</a:t>
            </a:r>
            <a:r>
              <a:rPr lang="en-US" dirty="0" smtClean="0"/>
              <a:t>(n, size, </a:t>
            </a:r>
            <a:r>
              <a:rPr lang="en-US" dirty="0" err="1" smtClean="0"/>
              <a:t>prob</a:t>
            </a:r>
            <a:r>
              <a:rPr lang="en-US" dirty="0" smtClean="0"/>
              <a: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a:t>
            </a:r>
            <a:r>
              <a:rPr lang="en-US" dirty="0" err="1" smtClean="0"/>
              <a:t>bionomial</a:t>
            </a:r>
            <a:r>
              <a:rPr lang="en-US" dirty="0" smtClean="0"/>
              <a:t> functions</a:t>
            </a:r>
            <a:endParaRPr lang="en-US" dirty="0"/>
          </a:p>
        </p:txBody>
      </p:sp>
      <p:sp>
        <p:nvSpPr>
          <p:cNvPr id="3" name="Content Placeholder 2"/>
          <p:cNvSpPr>
            <a:spLocks noGrp="1"/>
          </p:cNvSpPr>
          <p:nvPr>
            <p:ph idx="1"/>
          </p:nvPr>
        </p:nvSpPr>
        <p:spPr/>
        <p:txBody>
          <a:bodyPr>
            <a:normAutofit fontScale="62500" lnSpcReduction="20000"/>
          </a:bodyPr>
          <a:lstStyle/>
          <a:p>
            <a:r>
              <a:rPr lang="sv-SE" dirty="0" smtClean="0"/>
              <a:t>&gt; dbinom(4,10,0.6)</a:t>
            </a:r>
          </a:p>
          <a:p>
            <a:r>
              <a:rPr lang="sv-SE" dirty="0" smtClean="0"/>
              <a:t>[1] 0.1114767</a:t>
            </a:r>
          </a:p>
          <a:p>
            <a:r>
              <a:rPr lang="sv-SE" dirty="0" smtClean="0"/>
              <a:t>&gt; dbinom(0,10,0.6)</a:t>
            </a:r>
          </a:p>
          <a:p>
            <a:r>
              <a:rPr lang="sv-SE" dirty="0" smtClean="0"/>
              <a:t>[1] 0.0001048576</a:t>
            </a:r>
          </a:p>
          <a:p>
            <a:r>
              <a:rPr lang="sv-SE" dirty="0" smtClean="0"/>
              <a:t>&gt; dbinom(1,10,0.6)</a:t>
            </a:r>
          </a:p>
          <a:p>
            <a:r>
              <a:rPr lang="sv-SE" dirty="0" smtClean="0"/>
              <a:t>[1] </a:t>
            </a:r>
            <a:r>
              <a:rPr lang="sv-SE" dirty="0" smtClean="0"/>
              <a:t>0.001572864</a:t>
            </a:r>
          </a:p>
          <a:p>
            <a:r>
              <a:rPr lang="sv-SE" dirty="0" smtClean="0"/>
              <a:t>&gt; dbinom(1,10,0.6)+ dbinom(0,10,0.6)</a:t>
            </a:r>
          </a:p>
          <a:p>
            <a:r>
              <a:rPr lang="sv-SE" dirty="0" smtClean="0"/>
              <a:t>[1] 0.001677722</a:t>
            </a:r>
          </a:p>
          <a:p>
            <a:r>
              <a:rPr lang="sv-SE" dirty="0" smtClean="0"/>
              <a:t>&gt; </a:t>
            </a:r>
            <a:r>
              <a:rPr lang="sv-SE" dirty="0" smtClean="0"/>
              <a:t>pbinom(1,10,0.6)</a:t>
            </a:r>
          </a:p>
          <a:p>
            <a:r>
              <a:rPr lang="sv-SE" dirty="0" smtClean="0"/>
              <a:t>[1] 0.001677722</a:t>
            </a:r>
          </a:p>
          <a:p>
            <a:r>
              <a:rPr lang="sv-SE" dirty="0" smtClean="0"/>
              <a:t>&gt; </a:t>
            </a:r>
            <a:r>
              <a:rPr lang="sv-SE" dirty="0" smtClean="0"/>
              <a:t>qbinom(0.001677720,10,0.6</a:t>
            </a:r>
            <a:r>
              <a:rPr lang="sv-SE" dirty="0" smtClean="0"/>
              <a:t>)</a:t>
            </a:r>
          </a:p>
          <a:p>
            <a:r>
              <a:rPr lang="sv-SE" dirty="0" smtClean="0"/>
              <a:t>[1] </a:t>
            </a:r>
            <a:r>
              <a:rPr lang="sv-SE" dirty="0" smtClean="0"/>
              <a:t>1</a:t>
            </a:r>
            <a:endParaRPr lang="sv-SE" dirty="0" smtClean="0"/>
          </a:p>
          <a:p>
            <a:r>
              <a:rPr lang="sv-SE" dirty="0" smtClean="0"/>
              <a:t>&gt; c&lt;-rbinom(8,10,0.6)</a:t>
            </a:r>
          </a:p>
          <a:p>
            <a:r>
              <a:rPr lang="sv-SE" dirty="0" smtClean="0"/>
              <a:t> [1] 6 5 3 5 7 8 4 4</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bionomial</a:t>
            </a:r>
            <a:r>
              <a:rPr lang="en-US" dirty="0" smtClean="0"/>
              <a:t> functions</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623158" y="1554163"/>
            <a:ext cx="8050083" cy="45259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bionomial</a:t>
            </a:r>
            <a:r>
              <a:rPr lang="en-US" dirty="0" smtClean="0"/>
              <a:t> functions</a:t>
            </a:r>
            <a:endParaRPr lang="en-IN" dirty="0"/>
          </a:p>
        </p:txBody>
      </p:sp>
      <p:sp>
        <p:nvSpPr>
          <p:cNvPr id="3" name="Content Placeholder 2"/>
          <p:cNvSpPr>
            <a:spLocks noGrp="1"/>
          </p:cNvSpPr>
          <p:nvPr>
            <p:ph idx="1"/>
          </p:nvPr>
        </p:nvSpPr>
        <p:spPr/>
        <p:txBody>
          <a:bodyPr/>
          <a:lstStyle/>
          <a:p>
            <a:r>
              <a:rPr lang="en-IN" dirty="0" smtClean="0"/>
              <a:t>Calculate probability of getting 2 head in 3 trials.</a:t>
            </a:r>
          </a:p>
          <a:p>
            <a:r>
              <a:rPr lang="en-IN" dirty="0" smtClean="0"/>
              <a:t>n=3,r=2, p=0.5,q=0.5</a:t>
            </a:r>
          </a:p>
          <a:p>
            <a:endParaRPr lang="en-IN" dirty="0" smtClean="0"/>
          </a:p>
          <a:p>
            <a:endParaRPr lang="en-IN" dirty="0" smtClean="0"/>
          </a:p>
          <a:p>
            <a:endParaRPr lang="en-IN" dirty="0" smtClean="0"/>
          </a:p>
          <a:p>
            <a:endParaRPr lang="en-IN" dirty="0"/>
          </a:p>
        </p:txBody>
      </p:sp>
      <p:pic>
        <p:nvPicPr>
          <p:cNvPr id="6" name="Picture 2"/>
          <p:cNvPicPr>
            <a:picLocks noChangeAspect="1" noChangeArrowheads="1"/>
          </p:cNvPicPr>
          <p:nvPr/>
        </p:nvPicPr>
        <p:blipFill>
          <a:blip r:embed="rId2"/>
          <a:srcRect/>
          <a:stretch>
            <a:fillRect/>
          </a:stretch>
        </p:blipFill>
        <p:spPr bwMode="auto">
          <a:xfrm>
            <a:off x="152400" y="3276600"/>
            <a:ext cx="8991600" cy="35613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 2</a:t>
            </a:r>
            <a:endParaRPr lang="en-IN" dirty="0"/>
          </a:p>
        </p:txBody>
      </p:sp>
      <p:sp>
        <p:nvSpPr>
          <p:cNvPr id="5" name="Content Placeholder 4"/>
          <p:cNvSpPr>
            <a:spLocks noGrp="1"/>
          </p:cNvSpPr>
          <p:nvPr>
            <p:ph idx="1"/>
          </p:nvPr>
        </p:nvSpPr>
        <p:spPr>
          <a:xfrm>
            <a:off x="304800" y="1143000"/>
            <a:ext cx="8686800" cy="5562600"/>
          </a:xfrm>
        </p:spPr>
        <p:txBody>
          <a:bodyPr/>
          <a:lstStyle/>
          <a:p>
            <a:pPr>
              <a:buNone/>
            </a:pPr>
            <a:r>
              <a:rPr lang="en-IN" dirty="0" smtClean="0"/>
              <a:t>At Kerr Pharmacy owner determined that there is a 0.4 chance of any one employee being late. 5 employees are in the </a:t>
            </a:r>
            <a:r>
              <a:rPr lang="en-IN" dirty="0" err="1" smtClean="0"/>
              <a:t>pharmacy.find</a:t>
            </a:r>
            <a:r>
              <a:rPr lang="en-IN" dirty="0" smtClean="0"/>
              <a:t> the probabilities of 0,1,2,3,4, or 5 employees being late simultaneously?</a:t>
            </a:r>
          </a:p>
          <a:p>
            <a:r>
              <a:rPr lang="en-IN" dirty="0" smtClean="0"/>
              <a:t>Probability of r late arrival out of n workers</a:t>
            </a:r>
          </a:p>
          <a:p>
            <a:r>
              <a:rPr lang="en-IN" dirty="0" smtClean="0"/>
              <a:t> n=5 p=0.4,q=0.6</a:t>
            </a:r>
          </a:p>
          <a:p>
            <a:r>
              <a:rPr lang="en-IN" dirty="0" smtClean="0"/>
              <a:t>r = 0 to 5</a:t>
            </a:r>
          </a:p>
          <a:p>
            <a:endParaRPr lang="en-IN" dirty="0" smtClean="0"/>
          </a:p>
          <a:p>
            <a:endParaRPr lang="en-IN" dirty="0"/>
          </a:p>
        </p:txBody>
      </p:sp>
      <p:sp>
        <p:nvSpPr>
          <p:cNvPr id="6" name="Rectangle 5"/>
          <p:cNvSpPr/>
          <p:nvPr/>
        </p:nvSpPr>
        <p:spPr>
          <a:xfrm>
            <a:off x="685800" y="5334000"/>
            <a:ext cx="80010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2800" b="1" dirty="0" smtClean="0">
              <a:solidFill>
                <a:schemeClr val="tx1"/>
              </a:solidFill>
            </a:endParaRPr>
          </a:p>
          <a:p>
            <a:r>
              <a:rPr lang="en-IN" sz="2800" b="1" dirty="0" smtClean="0">
                <a:solidFill>
                  <a:schemeClr val="tx1"/>
                </a:solidFill>
              </a:rPr>
              <a:t>&gt;  r &lt;- </a:t>
            </a:r>
            <a:r>
              <a:rPr lang="en-IN" sz="2800" b="1" dirty="0" err="1" smtClean="0">
                <a:solidFill>
                  <a:schemeClr val="tx1"/>
                </a:solidFill>
              </a:rPr>
              <a:t>seq</a:t>
            </a:r>
            <a:r>
              <a:rPr lang="en-IN" sz="2800" b="1" dirty="0" smtClean="0">
                <a:solidFill>
                  <a:schemeClr val="tx1"/>
                </a:solidFill>
              </a:rPr>
              <a:t>(0,5,by=1)</a:t>
            </a:r>
          </a:p>
          <a:p>
            <a:r>
              <a:rPr lang="en-IN" sz="2800" b="1" dirty="0" smtClean="0">
                <a:solidFill>
                  <a:schemeClr val="tx1"/>
                </a:solidFill>
              </a:rPr>
              <a:t>&gt; y &lt;- </a:t>
            </a:r>
            <a:r>
              <a:rPr lang="en-IN" sz="2800" b="1" dirty="0" err="1" smtClean="0">
                <a:solidFill>
                  <a:schemeClr val="tx1"/>
                </a:solidFill>
              </a:rPr>
              <a:t>dbinom</a:t>
            </a:r>
            <a:r>
              <a:rPr lang="en-IN" sz="2800" b="1" dirty="0" smtClean="0">
                <a:solidFill>
                  <a:schemeClr val="tx1"/>
                </a:solidFill>
              </a:rPr>
              <a:t>(r,5,0.4</a:t>
            </a:r>
            <a:r>
              <a:rPr lang="en-IN" sz="2800" b="1" dirty="0" smtClean="0">
                <a:solidFill>
                  <a:schemeClr val="tx1"/>
                </a:solidFill>
              </a:rPr>
              <a:t>)</a:t>
            </a:r>
          </a:p>
          <a:p>
            <a:r>
              <a:rPr lang="en-IN" sz="2800" b="1" dirty="0" smtClean="0">
                <a:solidFill>
                  <a:schemeClr val="tx1"/>
                </a:solidFill>
              </a:rPr>
              <a:t> &gt; plot(</a:t>
            </a:r>
            <a:r>
              <a:rPr lang="en-IN" sz="2800" b="1" dirty="0" err="1" smtClean="0">
                <a:solidFill>
                  <a:schemeClr val="tx1"/>
                </a:solidFill>
              </a:rPr>
              <a:t>r,y</a:t>
            </a:r>
            <a:r>
              <a:rPr lang="en-IN" sz="2800" b="1" dirty="0" smtClean="0">
                <a:solidFill>
                  <a:schemeClr val="tx1"/>
                </a:solidFill>
              </a:rPr>
              <a:t>, type="h", </a:t>
            </a:r>
            <a:r>
              <a:rPr lang="en-IN" sz="2800" b="1" dirty="0" err="1" smtClean="0">
                <a:solidFill>
                  <a:schemeClr val="tx1"/>
                </a:solidFill>
              </a:rPr>
              <a:t>col</a:t>
            </a:r>
            <a:r>
              <a:rPr lang="en-IN" sz="2800" b="1" dirty="0" smtClean="0">
                <a:solidFill>
                  <a:schemeClr val="tx1"/>
                </a:solidFill>
              </a:rPr>
              <a:t>="blue")</a:t>
            </a:r>
          </a:p>
          <a:p>
            <a:pPr algn="ctr"/>
            <a:endParaRPr lang="en-IN" dirty="0" smtClean="0"/>
          </a:p>
          <a:p>
            <a:pPr algn="ct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Content Placeholder 4"/>
          <p:cNvSpPr>
            <a:spLocks noGrp="1"/>
          </p:cNvSpPr>
          <p:nvPr>
            <p:ph idx="1"/>
          </p:nvPr>
        </p:nvSpPr>
        <p:spPr/>
        <p:txBody>
          <a:bodyPr/>
          <a:lstStyle/>
          <a:p>
            <a:endParaRPr lang="en-IN"/>
          </a:p>
        </p:txBody>
      </p:sp>
      <p:pic>
        <p:nvPicPr>
          <p:cNvPr id="4099" name="Picture 3"/>
          <p:cNvPicPr>
            <a:picLocks noChangeAspect="1" noChangeArrowheads="1"/>
          </p:cNvPicPr>
          <p:nvPr/>
        </p:nvPicPr>
        <p:blipFill>
          <a:blip r:embed="rId2"/>
          <a:srcRect/>
          <a:stretch>
            <a:fillRect/>
          </a:stretch>
        </p:blipFill>
        <p:spPr bwMode="auto">
          <a:xfrm>
            <a:off x="0" y="304800"/>
            <a:ext cx="9144000" cy="632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Direct look up interval</a:t>
            </a:r>
            <a:endParaRPr lang="en-IN" dirty="0"/>
          </a:p>
        </p:txBody>
      </p:sp>
      <p:sp>
        <p:nvSpPr>
          <p:cNvPr id="3" name="Content Placeholder 2"/>
          <p:cNvSpPr>
            <a:spLocks noGrp="1"/>
          </p:cNvSpPr>
          <p:nvPr>
            <p:ph idx="1"/>
          </p:nvPr>
        </p:nvSpPr>
        <p:spPr/>
        <p:txBody>
          <a:bodyPr>
            <a:normAutofit fontScale="92500" lnSpcReduction="10000"/>
          </a:bodyPr>
          <a:lstStyle/>
          <a:p>
            <a:r>
              <a:rPr lang="en-IN" b="1" dirty="0" err="1" smtClean="0"/>
              <a:t>pbinom</a:t>
            </a:r>
            <a:r>
              <a:rPr lang="en-IN" b="1" dirty="0" smtClean="0"/>
              <a:t>()</a:t>
            </a:r>
            <a:r>
              <a:rPr lang="en-IN" dirty="0" smtClean="0"/>
              <a:t> calculates the c. d. f. of the binomial distribution.</a:t>
            </a:r>
          </a:p>
          <a:p>
            <a:r>
              <a:rPr lang="en-IN" b="1" dirty="0" smtClean="0"/>
              <a:t>Problem :</a:t>
            </a:r>
          </a:p>
          <a:p>
            <a:r>
              <a:rPr lang="en-IN" dirty="0" smtClean="0"/>
              <a:t>Suppose there are 12 multiple choice questions in an English class quiz. Each question has five possible answers, and only one of them is correct. Find the probability of having four or less correct answers if a student attempts to answer every question at random. </a:t>
            </a:r>
          </a:p>
          <a:p>
            <a:r>
              <a:rPr lang="en-IN" dirty="0" smtClean="0"/>
              <a:t>[n=12, r&lt;=4,p= (1/5)=0.2]</a:t>
            </a:r>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probability of having exactly 4 correct answers  </a:t>
            </a:r>
          </a:p>
          <a:p>
            <a:r>
              <a:rPr lang="en-IN" b="1" dirty="0" smtClean="0"/>
              <a:t>&gt; </a:t>
            </a:r>
            <a:r>
              <a:rPr lang="en-IN" b="1" dirty="0" err="1" smtClean="0"/>
              <a:t>dbinom</a:t>
            </a:r>
            <a:r>
              <a:rPr lang="en-IN" b="1" dirty="0" smtClean="0"/>
              <a:t>(4, size=12, </a:t>
            </a:r>
            <a:r>
              <a:rPr lang="en-IN" b="1" dirty="0" err="1" smtClean="0"/>
              <a:t>prob</a:t>
            </a:r>
            <a:r>
              <a:rPr lang="en-IN" b="1" dirty="0" smtClean="0"/>
              <a:t>=0.2) </a:t>
            </a:r>
            <a:br>
              <a:rPr lang="en-IN" b="1" dirty="0" smtClean="0"/>
            </a:br>
            <a:r>
              <a:rPr lang="en-IN" b="1" dirty="0" smtClean="0"/>
              <a:t>[1] 0.1329 </a:t>
            </a:r>
          </a:p>
          <a:p>
            <a:endParaRPr lang="en-IN" b="1" dirty="0" smtClean="0"/>
          </a:p>
          <a:p>
            <a:endParaRPr lang="en-IN" dirty="0"/>
          </a:p>
        </p:txBody>
      </p:sp>
      <p:pic>
        <p:nvPicPr>
          <p:cNvPr id="4" name="Picture 3"/>
          <p:cNvPicPr>
            <a:picLocks noChangeAspect="1" noChangeArrowheads="1"/>
          </p:cNvPicPr>
          <p:nvPr/>
        </p:nvPicPr>
        <p:blipFill>
          <a:blip r:embed="rId2"/>
          <a:srcRect/>
          <a:stretch>
            <a:fillRect/>
          </a:stretch>
        </p:blipFill>
        <p:spPr bwMode="auto">
          <a:xfrm>
            <a:off x="152399" y="3352800"/>
            <a:ext cx="8915401" cy="3124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bionomial</a:t>
            </a:r>
            <a:r>
              <a:rPr lang="en-US" dirty="0" smtClean="0"/>
              <a:t> functions</a:t>
            </a:r>
            <a:endParaRPr lang="en-IN" dirty="0"/>
          </a:p>
        </p:txBody>
      </p:sp>
      <p:sp>
        <p:nvSpPr>
          <p:cNvPr id="3" name="Content Placeholder 2"/>
          <p:cNvSpPr>
            <a:spLocks noGrp="1"/>
          </p:cNvSpPr>
          <p:nvPr>
            <p:ph idx="1"/>
          </p:nvPr>
        </p:nvSpPr>
        <p:spPr/>
        <p:txBody>
          <a:bodyPr/>
          <a:lstStyle/>
          <a:p>
            <a:r>
              <a:rPr lang="en-IN" dirty="0" smtClean="0"/>
              <a:t>Probability of having four or less correct answers </a:t>
            </a:r>
          </a:p>
          <a:p>
            <a:endParaRPr lang="en-IN" dirty="0" smtClean="0"/>
          </a:p>
          <a:p>
            <a:endParaRPr lang="en-IN" dirty="0" smtClean="0"/>
          </a:p>
          <a:p>
            <a:pPr>
              <a:buNone/>
            </a:pPr>
            <a:endParaRPr lang="en-IN" dirty="0"/>
          </a:p>
        </p:txBody>
      </p:sp>
      <p:pic>
        <p:nvPicPr>
          <p:cNvPr id="5" name="Picture 2"/>
          <p:cNvPicPr>
            <a:picLocks noChangeAspect="1" noChangeArrowheads="1"/>
          </p:cNvPicPr>
          <p:nvPr/>
        </p:nvPicPr>
        <p:blipFill>
          <a:blip r:embed="rId2"/>
          <a:srcRect/>
          <a:stretch>
            <a:fillRect/>
          </a:stretch>
        </p:blipFill>
        <p:spPr bwMode="auto">
          <a:xfrm>
            <a:off x="533400" y="2590800"/>
            <a:ext cx="8213852" cy="426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4800" y="228600"/>
            <a:ext cx="8686800" cy="5851525"/>
          </a:xfrm>
        </p:spPr>
        <p:txBody>
          <a:bodyPr/>
          <a:lstStyle/>
          <a:p>
            <a:r>
              <a:rPr lang="en-IN" dirty="0" smtClean="0"/>
              <a:t>Using </a:t>
            </a:r>
            <a:r>
              <a:rPr lang="en-IN" dirty="0" err="1" smtClean="0"/>
              <a:t>pbinom</a:t>
            </a:r>
            <a:r>
              <a:rPr lang="en-IN" dirty="0" smtClean="0"/>
              <a:t>()</a:t>
            </a:r>
          </a:p>
          <a:p>
            <a:endParaRPr lang="en-IN" dirty="0" smtClean="0"/>
          </a:p>
          <a:p>
            <a:endParaRPr lang="en-IN" dirty="0"/>
          </a:p>
        </p:txBody>
      </p:sp>
      <p:pic>
        <p:nvPicPr>
          <p:cNvPr id="6" name="Picture 2"/>
          <p:cNvPicPr>
            <a:picLocks noChangeAspect="1" noChangeArrowheads="1"/>
          </p:cNvPicPr>
          <p:nvPr/>
        </p:nvPicPr>
        <p:blipFill>
          <a:blip r:embed="rId2"/>
          <a:srcRect/>
          <a:stretch>
            <a:fillRect/>
          </a:stretch>
        </p:blipFill>
        <p:spPr bwMode="auto">
          <a:xfrm>
            <a:off x="76200" y="1066800"/>
            <a:ext cx="8991600" cy="56689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variable</a:t>
            </a:r>
            <a:endParaRPr lang="en-US" dirty="0"/>
          </a:p>
        </p:txBody>
      </p:sp>
      <p:sp>
        <p:nvSpPr>
          <p:cNvPr id="3" name="Content Placeholder 2"/>
          <p:cNvSpPr>
            <a:spLocks noGrp="1"/>
          </p:cNvSpPr>
          <p:nvPr>
            <p:ph idx="1"/>
          </p:nvPr>
        </p:nvSpPr>
        <p:spPr/>
        <p:txBody>
          <a:bodyPr/>
          <a:lstStyle/>
          <a:p>
            <a:r>
              <a:rPr lang="en-IN" dirty="0" smtClean="0"/>
              <a:t>-A variable is random if it is allowed to take different values as result of the outcome of random experiments</a:t>
            </a:r>
            <a:endParaRPr lang="en-US" dirty="0" smtClean="0"/>
          </a:p>
          <a:p>
            <a:r>
              <a:rPr lang="en-IN" dirty="0" smtClean="0"/>
              <a:t>-If it is allowed to take any value then it is continuous random variable</a:t>
            </a:r>
            <a:endParaRPr lang="en-US" dirty="0" smtClean="0"/>
          </a:p>
          <a:p>
            <a:r>
              <a:rPr lang="en-IN" dirty="0" smtClean="0"/>
              <a:t>-Value changes from occurrence to occurrence with no prediction sequence </a:t>
            </a:r>
            <a:endParaRPr lang="en-US" dirty="0" smtClean="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Exercise-1</a:t>
            </a:r>
            <a:endParaRPr lang="en-IN" dirty="0"/>
          </a:p>
        </p:txBody>
      </p:sp>
      <p:sp>
        <p:nvSpPr>
          <p:cNvPr id="5" name="Content Placeholder 4"/>
          <p:cNvSpPr>
            <a:spLocks noGrp="1"/>
          </p:cNvSpPr>
          <p:nvPr>
            <p:ph idx="1"/>
          </p:nvPr>
        </p:nvSpPr>
        <p:spPr/>
        <p:txBody>
          <a:bodyPr/>
          <a:lstStyle/>
          <a:p>
            <a:r>
              <a:rPr lang="en-IN" dirty="0" smtClean="0"/>
              <a:t>for binomial distribution with n=12 and p=0.45,  find :</a:t>
            </a:r>
          </a:p>
          <a:p>
            <a:r>
              <a:rPr lang="en-IN" dirty="0" smtClean="0"/>
              <a:t>a) P(r=8)</a:t>
            </a:r>
          </a:p>
          <a:p>
            <a:r>
              <a:rPr lang="en-IN" dirty="0" smtClean="0"/>
              <a:t>b) P(r&gt;4) </a:t>
            </a:r>
          </a:p>
          <a:p>
            <a:r>
              <a:rPr lang="en-IN" dirty="0" smtClean="0"/>
              <a:t>c) P(r&lt;=10)</a:t>
            </a:r>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Poisson Distribution </a:t>
            </a:r>
            <a:endParaRPr lang="en-IN" dirty="0"/>
          </a:p>
        </p:txBody>
      </p:sp>
      <p:sp>
        <p:nvSpPr>
          <p:cNvPr id="3" name="Content Placeholder 2"/>
          <p:cNvSpPr>
            <a:spLocks noGrp="1"/>
          </p:cNvSpPr>
          <p:nvPr>
            <p:ph idx="1"/>
          </p:nvPr>
        </p:nvSpPr>
        <p:spPr>
          <a:xfrm>
            <a:off x="304800" y="1325562"/>
            <a:ext cx="8686800" cy="5303838"/>
          </a:xfrm>
        </p:spPr>
        <p:txBody>
          <a:bodyPr>
            <a:normAutofit fontScale="85000" lnSpcReduction="10000"/>
          </a:bodyPr>
          <a:lstStyle/>
          <a:p>
            <a:r>
              <a:rPr lang="en-IN" dirty="0" smtClean="0"/>
              <a:t>The Poisson distribution is the probability distribution of independent event occurrences in an interval. </a:t>
            </a:r>
          </a:p>
          <a:p>
            <a:r>
              <a:rPr lang="en-IN" dirty="0" smtClean="0"/>
              <a:t> </a:t>
            </a:r>
            <a:r>
              <a:rPr lang="en-IN" dirty="0" smtClean="0">
                <a:solidFill>
                  <a:schemeClr val="tx1"/>
                </a:solidFill>
              </a:rPr>
              <a:t>P(x)=((</a:t>
            </a:r>
            <a:r>
              <a:rPr lang="en-IN" dirty="0" err="1" smtClean="0">
                <a:solidFill>
                  <a:schemeClr val="tx1"/>
                </a:solidFill>
              </a:rPr>
              <a:t>λ</a:t>
            </a:r>
            <a:r>
              <a:rPr lang="en-IN" baseline="30000" dirty="0" err="1" smtClean="0">
                <a:solidFill>
                  <a:schemeClr val="tx1"/>
                </a:solidFill>
              </a:rPr>
              <a:t>x</a:t>
            </a:r>
            <a:r>
              <a:rPr lang="en-IN" dirty="0" smtClean="0">
                <a:solidFill>
                  <a:schemeClr val="tx1"/>
                </a:solidFill>
              </a:rPr>
              <a:t>)*(e</a:t>
            </a:r>
            <a:r>
              <a:rPr lang="en-IN" baseline="30000" dirty="0" smtClean="0">
                <a:solidFill>
                  <a:schemeClr val="tx1"/>
                </a:solidFill>
              </a:rPr>
              <a:t>-λ</a:t>
            </a:r>
            <a:r>
              <a:rPr lang="en-IN" dirty="0" smtClean="0">
                <a:solidFill>
                  <a:schemeClr val="tx1"/>
                </a:solidFill>
              </a:rPr>
              <a:t>)) / x!</a:t>
            </a:r>
          </a:p>
          <a:p>
            <a:pPr lvl="1"/>
            <a:r>
              <a:rPr lang="en-IN" dirty="0" smtClean="0"/>
              <a:t>P(x): Probability of exactly x occurrences</a:t>
            </a:r>
          </a:p>
          <a:p>
            <a:pPr lvl="1"/>
            <a:r>
              <a:rPr lang="en-IN" dirty="0" smtClean="0"/>
              <a:t>λ: mean number of occurrences per interval of time </a:t>
            </a:r>
          </a:p>
          <a:p>
            <a:pPr lvl="1"/>
            <a:r>
              <a:rPr lang="en-IN" dirty="0" smtClean="0"/>
              <a:t>	e: natural logarithm 2.71828</a:t>
            </a:r>
            <a:endParaRPr lang="en-IN" dirty="0" smtClean="0">
              <a:solidFill>
                <a:schemeClr val="tx1"/>
              </a:solidFill>
            </a:endParaRPr>
          </a:p>
          <a:p>
            <a:r>
              <a:rPr lang="en-IN" dirty="0" smtClean="0"/>
              <a:t>Use for modelling demand of service, arrival of cars, distribution of telephone calls going through switchboard, number of accidents at an intersection.</a:t>
            </a:r>
          </a:p>
          <a:p>
            <a:pPr>
              <a:buNone/>
            </a:pPr>
            <a:endParaRPr lang="en-IN" dirty="0" smtClean="0"/>
          </a:p>
          <a:p>
            <a:r>
              <a:rPr lang="en-IN" dirty="0" smtClean="0"/>
              <a:t>For example numbers of patients arrive at physician’s office will be 0, 1, 2, 3, 4, and 5.	</a:t>
            </a:r>
          </a:p>
          <a:p>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a:t>
            </a:r>
            <a:endParaRPr lang="en-IN" dirty="0"/>
          </a:p>
        </p:txBody>
      </p:sp>
      <p:sp>
        <p:nvSpPr>
          <p:cNvPr id="3" name="Content Placeholder 2"/>
          <p:cNvSpPr>
            <a:spLocks noGrp="1"/>
          </p:cNvSpPr>
          <p:nvPr>
            <p:ph idx="1"/>
          </p:nvPr>
        </p:nvSpPr>
        <p:spPr>
          <a:xfrm>
            <a:off x="304800" y="1325562"/>
            <a:ext cx="8686800" cy="5303838"/>
          </a:xfrm>
        </p:spPr>
        <p:txBody>
          <a:bodyPr>
            <a:normAutofit/>
          </a:bodyPr>
          <a:lstStyle/>
          <a:p>
            <a:r>
              <a:rPr lang="en-IN" dirty="0" smtClean="0"/>
              <a:t>Past police records indicates a mean of five accidents per month. The number of accidents is distributed by a Poisson distribution, calculate probability of 0,1,2,3,4 .. Accidents</a:t>
            </a:r>
          </a:p>
          <a:p>
            <a:r>
              <a:rPr lang="en-IN" dirty="0" smtClean="0">
                <a:solidFill>
                  <a:schemeClr val="tx1"/>
                </a:solidFill>
              </a:rPr>
              <a:t>λ =5 </a:t>
            </a:r>
          </a:p>
          <a:p>
            <a:r>
              <a:rPr lang="en-IN" dirty="0" smtClean="0">
                <a:solidFill>
                  <a:schemeClr val="tx1"/>
                </a:solidFill>
              </a:rPr>
              <a:t>Probability of no accident:</a:t>
            </a:r>
          </a:p>
          <a:p>
            <a:r>
              <a:rPr lang="en-IN" dirty="0" smtClean="0">
                <a:solidFill>
                  <a:schemeClr val="tx1"/>
                </a:solidFill>
              </a:rPr>
              <a:t>P(0)=((5</a:t>
            </a:r>
            <a:r>
              <a:rPr lang="en-IN" baseline="30000" dirty="0" smtClean="0">
                <a:solidFill>
                  <a:schemeClr val="tx1"/>
                </a:solidFill>
              </a:rPr>
              <a:t>0</a:t>
            </a:r>
            <a:r>
              <a:rPr lang="en-IN" dirty="0" smtClean="0">
                <a:solidFill>
                  <a:schemeClr val="tx1"/>
                </a:solidFill>
              </a:rPr>
              <a:t>)*(e</a:t>
            </a:r>
            <a:r>
              <a:rPr lang="en-IN" baseline="30000" dirty="0" smtClean="0">
                <a:solidFill>
                  <a:schemeClr val="tx1"/>
                </a:solidFill>
              </a:rPr>
              <a:t>-5</a:t>
            </a:r>
            <a:r>
              <a:rPr lang="en-IN" dirty="0" smtClean="0">
                <a:solidFill>
                  <a:schemeClr val="tx1"/>
                </a:solidFill>
              </a:rPr>
              <a:t>)) / 0!  = 0.00674</a:t>
            </a:r>
            <a:endParaRPr lang="en-IN" dirty="0"/>
          </a:p>
        </p:txBody>
      </p:sp>
      <p:sp>
        <p:nvSpPr>
          <p:cNvPr id="4" name="Rectangle 3"/>
          <p:cNvSpPr/>
          <p:nvPr/>
        </p:nvSpPr>
        <p:spPr>
          <a:xfrm>
            <a:off x="1219200" y="5334000"/>
            <a:ext cx="7010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solidFill>
                  <a:schemeClr val="tx1"/>
                </a:solidFill>
              </a:rPr>
              <a:t>&gt; </a:t>
            </a:r>
            <a:r>
              <a:rPr lang="en-IN" sz="3200" b="1" dirty="0" err="1" smtClean="0">
                <a:solidFill>
                  <a:schemeClr val="tx1"/>
                </a:solidFill>
              </a:rPr>
              <a:t>dpois</a:t>
            </a:r>
            <a:r>
              <a:rPr lang="en-IN" sz="3200" b="1" dirty="0" smtClean="0">
                <a:solidFill>
                  <a:schemeClr val="tx1"/>
                </a:solidFill>
              </a:rPr>
              <a:t>(0,lambda=5)</a:t>
            </a:r>
          </a:p>
          <a:p>
            <a:r>
              <a:rPr lang="en-IN" sz="3200" b="1" dirty="0" smtClean="0">
                <a:solidFill>
                  <a:schemeClr val="tx1"/>
                </a:solidFill>
              </a:rPr>
              <a:t>[1] 0.006737947</a:t>
            </a:r>
            <a:endParaRPr lang="en-IN" sz="3200" b="1" dirty="0">
              <a:solidFill>
                <a:schemeClr val="tx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8195" name="Picture 3"/>
          <p:cNvPicPr>
            <a:picLocks noGrp="1" noChangeAspect="1" noChangeArrowheads="1"/>
          </p:cNvPicPr>
          <p:nvPr>
            <p:ph idx="1"/>
          </p:nvPr>
        </p:nvPicPr>
        <p:blipFill>
          <a:blip r:embed="rId2"/>
          <a:srcRect/>
          <a:stretch>
            <a:fillRect/>
          </a:stretch>
        </p:blipFill>
        <p:spPr bwMode="auto">
          <a:xfrm>
            <a:off x="152400" y="533400"/>
            <a:ext cx="8991600" cy="601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Poisson Distribution</a:t>
            </a:r>
            <a:endParaRPr lang="en-IN" dirty="0"/>
          </a:p>
        </p:txBody>
      </p:sp>
      <p:sp>
        <p:nvSpPr>
          <p:cNvPr id="3" name="Content Placeholder 2"/>
          <p:cNvSpPr>
            <a:spLocks noGrp="1"/>
          </p:cNvSpPr>
          <p:nvPr>
            <p:ph idx="1"/>
          </p:nvPr>
        </p:nvSpPr>
        <p:spPr/>
        <p:txBody>
          <a:bodyPr/>
          <a:lstStyle/>
          <a:p>
            <a:r>
              <a:rPr lang="en-IN" dirty="0" smtClean="0"/>
              <a:t>Find the probability of 0,1,or 2 accidents in any month.</a:t>
            </a:r>
          </a:p>
          <a:p>
            <a:r>
              <a:rPr lang="en-IN" dirty="0" smtClean="0"/>
              <a:t>P(0)+P(1)+P(2)</a:t>
            </a:r>
          </a:p>
          <a:p>
            <a:endParaRPr lang="en-IN" dirty="0" smtClean="0"/>
          </a:p>
          <a:p>
            <a:endParaRPr lang="en-IN" dirty="0"/>
          </a:p>
        </p:txBody>
      </p:sp>
      <p:pic>
        <p:nvPicPr>
          <p:cNvPr id="4" name="Picture 2"/>
          <p:cNvPicPr>
            <a:picLocks noChangeAspect="1" noChangeArrowheads="1"/>
          </p:cNvPicPr>
          <p:nvPr/>
        </p:nvPicPr>
        <p:blipFill>
          <a:blip r:embed="rId2"/>
          <a:srcRect/>
          <a:stretch>
            <a:fillRect/>
          </a:stretch>
        </p:blipFill>
        <p:spPr bwMode="auto">
          <a:xfrm>
            <a:off x="228600" y="3200400"/>
            <a:ext cx="87630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a:t>
            </a:r>
            <a:endParaRPr lang="en-IN" dirty="0"/>
          </a:p>
        </p:txBody>
      </p:sp>
      <p:sp>
        <p:nvSpPr>
          <p:cNvPr id="5" name="Content Placeholder 4"/>
          <p:cNvSpPr>
            <a:spLocks noGrp="1"/>
          </p:cNvSpPr>
          <p:nvPr>
            <p:ph idx="1"/>
          </p:nvPr>
        </p:nvSpPr>
        <p:spPr/>
        <p:txBody>
          <a:bodyPr/>
          <a:lstStyle/>
          <a:p>
            <a:r>
              <a:rPr lang="en-IN" dirty="0" smtClean="0"/>
              <a:t>Calculate the probability for more than 3 accidents per month.</a:t>
            </a:r>
          </a:p>
          <a:p>
            <a:r>
              <a:rPr lang="en-IN" dirty="0" smtClean="0"/>
              <a:t>Suppose that the expected number of occurrences per unit space is 5, compute the probability of exactly 4 and exactly 5 occurrences, i.e. P(X = 4) and P(X = 5) respectively.</a:t>
            </a:r>
          </a:p>
          <a:p>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a:xfrm>
            <a:off x="304800" y="1371600"/>
            <a:ext cx="8686800" cy="5334000"/>
          </a:xfrm>
        </p:spPr>
        <p:txBody>
          <a:bodyPr>
            <a:normAutofit fontScale="70000" lnSpcReduction="20000"/>
          </a:bodyPr>
          <a:lstStyle/>
          <a:p>
            <a:r>
              <a:rPr lang="en-IN" dirty="0" smtClean="0"/>
              <a:t>If there are twelve cars crossing a bridge per minute on average, find the probability of having  seventeen or more cars crossing the bridge in a particular minute (i.e. P(X &gt;= 17)).</a:t>
            </a:r>
          </a:p>
          <a:p>
            <a:r>
              <a:rPr lang="en-IN" dirty="0" smtClean="0"/>
              <a:t>The probability of having sixteen or less cars crossing the bridge in a particular minute is given by the ppois() function.</a:t>
            </a:r>
          </a:p>
          <a:p>
            <a:r>
              <a:rPr lang="en-IN" b="1" dirty="0" smtClean="0">
                <a:solidFill>
                  <a:schemeClr val="tx1"/>
                </a:solidFill>
              </a:rPr>
              <a:t>&gt; ppois(16, lambda=12)</a:t>
            </a:r>
          </a:p>
          <a:p>
            <a:r>
              <a:rPr lang="en-IN" b="1" dirty="0" smtClean="0">
                <a:solidFill>
                  <a:schemeClr val="tx1"/>
                </a:solidFill>
              </a:rPr>
              <a:t>[1] 0.89871</a:t>
            </a:r>
          </a:p>
          <a:p>
            <a:r>
              <a:rPr lang="en-IN" dirty="0" smtClean="0"/>
              <a:t>Hence the probability of having seventeen or more cars crossing the bridge in a minute is in the upper tail of the probability density function.</a:t>
            </a:r>
          </a:p>
          <a:p>
            <a:r>
              <a:rPr lang="en-IN" b="1" dirty="0" smtClean="0">
                <a:solidFill>
                  <a:schemeClr val="tx1"/>
                </a:solidFill>
              </a:rPr>
              <a:t>&gt; ppois(16, lambda=12, lower=FALSE) # upper tail</a:t>
            </a:r>
          </a:p>
          <a:p>
            <a:r>
              <a:rPr lang="en-IN" b="1" dirty="0" smtClean="0">
                <a:solidFill>
                  <a:schemeClr val="tx1"/>
                </a:solidFill>
              </a:rPr>
              <a:t>[1] 0.10129</a:t>
            </a:r>
          </a:p>
          <a:p>
            <a:r>
              <a:rPr lang="en-IN" dirty="0" smtClean="0"/>
              <a:t>If there are twelve cars crossing a bridge per minute on average, the probability of having seventeen or more cars crossing the bridge in a particular minute is 10.1%.</a:t>
            </a:r>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Poisson distribution</a:t>
            </a:r>
            <a:endParaRPr lang="en-IN" dirty="0"/>
          </a:p>
        </p:txBody>
      </p:sp>
      <p:pic>
        <p:nvPicPr>
          <p:cNvPr id="10242" name="Picture 2"/>
          <p:cNvPicPr>
            <a:picLocks noGrp="1" noChangeAspect="1" noChangeArrowheads="1"/>
          </p:cNvPicPr>
          <p:nvPr>
            <p:ph idx="1"/>
          </p:nvPr>
        </p:nvPicPr>
        <p:blipFill>
          <a:blip r:embed="rId2"/>
          <a:srcRect/>
          <a:stretch>
            <a:fillRect/>
          </a:stretch>
        </p:blipFill>
        <p:spPr bwMode="auto">
          <a:xfrm>
            <a:off x="304800" y="1295400"/>
            <a:ext cx="8610600" cy="533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Normal distribution</a:t>
            </a:r>
            <a:endParaRPr lang="en-IN" dirty="0"/>
          </a:p>
        </p:txBody>
      </p:sp>
      <p:sp>
        <p:nvSpPr>
          <p:cNvPr id="3" name="Content Placeholder 2"/>
          <p:cNvSpPr>
            <a:spLocks noGrp="1"/>
          </p:cNvSpPr>
          <p:nvPr>
            <p:ph idx="1"/>
          </p:nvPr>
        </p:nvSpPr>
        <p:spPr/>
        <p:txBody>
          <a:bodyPr/>
          <a:lstStyle/>
          <a:p>
            <a:r>
              <a:rPr lang="en-IN" dirty="0" smtClean="0"/>
              <a:t>Distribution of a continuous random variable.</a:t>
            </a:r>
          </a:p>
          <a:p>
            <a:r>
              <a:rPr lang="en-IN" dirty="0" smtClean="0"/>
              <a:t>Normal distributions have symmetric, bell-shaped density curves that are described by two parameters: the mean </a:t>
            </a:r>
            <a:r>
              <a:rPr lang="el-GR" dirty="0" smtClean="0"/>
              <a:t>μ</a:t>
            </a:r>
            <a:r>
              <a:rPr lang="en-IN" dirty="0" smtClean="0"/>
              <a:t>  and the standard deviation </a:t>
            </a:r>
            <a:r>
              <a:rPr lang="el-GR" dirty="0" smtClean="0"/>
              <a:t>σ</a:t>
            </a:r>
            <a:r>
              <a:rPr lang="en-IN" dirty="0" smtClean="0"/>
              <a:t>.</a:t>
            </a:r>
          </a:p>
          <a:p>
            <a:r>
              <a:rPr lang="en-IN" dirty="0" smtClean="0"/>
              <a:t>The two tails of the normal probability distribution extend indefinitely and never touch the horizontal axis.</a:t>
            </a:r>
            <a:endParaRPr lang="en-I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Normal distribution</a:t>
            </a:r>
            <a:endParaRPr lang="en-IN" dirty="0"/>
          </a:p>
        </p:txBody>
      </p:sp>
      <p:sp>
        <p:nvSpPr>
          <p:cNvPr id="6" name="Content Placeholder 5"/>
          <p:cNvSpPr>
            <a:spLocks noGrp="1"/>
          </p:cNvSpPr>
          <p:nvPr>
            <p:ph idx="1"/>
          </p:nvPr>
        </p:nvSpPr>
        <p:spPr>
          <a:xfrm>
            <a:off x="304800" y="1219200"/>
            <a:ext cx="8686800" cy="5105400"/>
          </a:xfrm>
        </p:spPr>
        <p:txBody>
          <a:bodyPr/>
          <a:lstStyle/>
          <a:p>
            <a:pPr>
              <a:buNone/>
            </a:pPr>
            <a:endParaRPr lang="en-IN" dirty="0" smtClean="0"/>
          </a:p>
          <a:p>
            <a:endParaRPr lang="en-IN" dirty="0" smtClean="0"/>
          </a:p>
          <a:p>
            <a:endParaRPr lang="en-IN" dirty="0" smtClean="0"/>
          </a:p>
          <a:p>
            <a:r>
              <a:rPr lang="en-IN" dirty="0" smtClean="0"/>
              <a:t>For the </a:t>
            </a:r>
            <a:r>
              <a:rPr lang="en-IN" i="1" dirty="0" smtClean="0"/>
              <a:t>standard normal distribution with a mean of zero and a standard deviation of 1, this simplifies to </a:t>
            </a:r>
          </a:p>
          <a:p>
            <a:endParaRPr lang="en-IN" i="1" dirty="0" smtClean="0"/>
          </a:p>
          <a:p>
            <a:endParaRPr lang="en-IN" dirty="0" smtClean="0"/>
          </a:p>
          <a:p>
            <a:endParaRPr lang="en-IN" dirty="0"/>
          </a:p>
        </p:txBody>
      </p:sp>
      <p:pic>
        <p:nvPicPr>
          <p:cNvPr id="9" name="Picture 2"/>
          <p:cNvPicPr>
            <a:picLocks noChangeAspect="1" noChangeArrowheads="1"/>
          </p:cNvPicPr>
          <p:nvPr/>
        </p:nvPicPr>
        <p:blipFill>
          <a:blip r:embed="rId2"/>
          <a:srcRect/>
          <a:stretch>
            <a:fillRect/>
          </a:stretch>
        </p:blipFill>
        <p:spPr bwMode="auto">
          <a:xfrm>
            <a:off x="914400" y="1447800"/>
            <a:ext cx="4709238" cy="1193007"/>
          </a:xfrm>
          <a:prstGeom prst="rect">
            <a:avLst/>
          </a:prstGeom>
          <a:noFill/>
          <a:ln w="9525">
            <a:noFill/>
            <a:miter lim="800000"/>
            <a:headEnd/>
            <a:tailEnd/>
          </a:ln>
          <a:effectLst/>
        </p:spPr>
      </p:pic>
      <p:pic>
        <p:nvPicPr>
          <p:cNvPr id="10" name="Picture 3"/>
          <p:cNvPicPr>
            <a:picLocks noChangeAspect="1" noChangeArrowheads="1"/>
          </p:cNvPicPr>
          <p:nvPr/>
        </p:nvPicPr>
        <p:blipFill>
          <a:blip r:embed="rId3"/>
          <a:srcRect/>
          <a:stretch>
            <a:fillRect/>
          </a:stretch>
        </p:blipFill>
        <p:spPr bwMode="auto">
          <a:xfrm>
            <a:off x="1219200" y="4876800"/>
            <a:ext cx="3581400" cy="129125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value</a:t>
            </a:r>
            <a:endParaRPr lang="en-US" dirty="0"/>
          </a:p>
        </p:txBody>
      </p:sp>
      <p:sp>
        <p:nvSpPr>
          <p:cNvPr id="3" name="Content Placeholder 2"/>
          <p:cNvSpPr>
            <a:spLocks noGrp="1"/>
          </p:cNvSpPr>
          <p:nvPr>
            <p:ph idx="1"/>
          </p:nvPr>
        </p:nvSpPr>
        <p:spPr/>
        <p:txBody>
          <a:bodyPr/>
          <a:lstStyle/>
          <a:p>
            <a:r>
              <a:rPr lang="en-IN" dirty="0" smtClean="0"/>
              <a:t>-Expected value of discrete random variable is summation of product of each value of random variable and probability of getting that value</a:t>
            </a:r>
            <a:endParaRPr lang="en-US" dirty="0" smtClean="0"/>
          </a:p>
          <a:p>
            <a:r>
              <a:rPr lang="en-IN" dirty="0" smtClean="0"/>
              <a:t>-In case of tossing coin two </a:t>
            </a:r>
            <a:r>
              <a:rPr lang="en-IN" dirty="0" err="1" smtClean="0"/>
              <a:t>times,expected</a:t>
            </a:r>
            <a:r>
              <a:rPr lang="en-IN" dirty="0" smtClean="0"/>
              <a:t> value of number of tail is</a:t>
            </a:r>
            <a:endParaRPr lang="en-US" dirty="0" smtClean="0"/>
          </a:p>
          <a:p>
            <a:r>
              <a:rPr lang="en-IN" dirty="0" smtClean="0"/>
              <a:t>		=0*0.25+1*0.5+2*0.25=1</a:t>
            </a:r>
            <a:endParaRPr lang="en-US" dirty="0" smtClean="0"/>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Normal distribution</a:t>
            </a:r>
            <a:endParaRPr lang="en-IN" dirty="0"/>
          </a:p>
        </p:txBody>
      </p:sp>
      <p:sp>
        <p:nvSpPr>
          <p:cNvPr id="3" name="Content Placeholder 2"/>
          <p:cNvSpPr>
            <a:spLocks noGrp="1"/>
          </p:cNvSpPr>
          <p:nvPr>
            <p:ph idx="1"/>
          </p:nvPr>
        </p:nvSpPr>
        <p:spPr/>
        <p:txBody>
          <a:bodyPr/>
          <a:lstStyle/>
          <a:p>
            <a:r>
              <a:rPr lang="en-IN" dirty="0" smtClean="0"/>
              <a:t>To plot a normal distribution, define some points </a:t>
            </a:r>
            <a:r>
              <a:rPr lang="en-IN" i="1" dirty="0" smtClean="0"/>
              <a:t>x</a:t>
            </a:r>
            <a:r>
              <a:rPr lang="en-IN" dirty="0" smtClean="0"/>
              <a:t>, and use </a:t>
            </a:r>
            <a:r>
              <a:rPr lang="en-IN" i="1" dirty="0" err="1" smtClean="0">
                <a:solidFill>
                  <a:schemeClr val="tx1"/>
                </a:solidFill>
              </a:rPr>
              <a:t>dnorm</a:t>
            </a:r>
            <a:r>
              <a:rPr lang="en-IN" dirty="0" smtClean="0"/>
              <a:t> to generate the density at those points.</a:t>
            </a:r>
          </a:p>
          <a:p>
            <a:r>
              <a:rPr lang="en-IN" dirty="0" smtClean="0"/>
              <a:t>&gt; x &lt;- </a:t>
            </a:r>
            <a:r>
              <a:rPr lang="en-IN" dirty="0" err="1" smtClean="0"/>
              <a:t>seq</a:t>
            </a:r>
            <a:r>
              <a:rPr lang="en-IN" dirty="0" smtClean="0"/>
              <a:t>(-5,5,by=.01)</a:t>
            </a:r>
          </a:p>
          <a:p>
            <a:r>
              <a:rPr lang="en-IN" dirty="0" smtClean="0"/>
              <a:t>&gt; y &lt;- </a:t>
            </a:r>
            <a:r>
              <a:rPr lang="en-IN" dirty="0" err="1" smtClean="0"/>
              <a:t>dnorm</a:t>
            </a:r>
            <a:r>
              <a:rPr lang="en-IN" dirty="0" smtClean="0"/>
              <a:t>(x)</a:t>
            </a:r>
          </a:p>
          <a:p>
            <a:r>
              <a:rPr lang="en-IN" dirty="0" smtClean="0"/>
              <a:t>&gt; plot(</a:t>
            </a:r>
            <a:r>
              <a:rPr lang="en-IN" dirty="0" err="1" smtClean="0"/>
              <a:t>x,y,type</a:t>
            </a:r>
            <a:r>
              <a:rPr lang="en-IN" dirty="0" smtClean="0"/>
              <a:t>="</a:t>
            </a:r>
            <a:r>
              <a:rPr lang="en-IN" dirty="0" err="1" smtClean="0"/>
              <a:t>l",lwd</a:t>
            </a:r>
            <a:r>
              <a:rPr lang="en-IN" dirty="0" smtClean="0"/>
              <a:t>=2,col="red")</a:t>
            </a:r>
          </a:p>
          <a:p>
            <a:r>
              <a:rPr lang="en-IN" dirty="0" smtClean="0"/>
              <a:t>&gt; </a:t>
            </a:r>
            <a:r>
              <a:rPr lang="en-IN" dirty="0" err="1" smtClean="0"/>
              <a:t>abline</a:t>
            </a:r>
            <a:r>
              <a:rPr lang="en-IN" dirty="0" smtClean="0"/>
              <a:t>(h=0)</a:t>
            </a:r>
          </a:p>
          <a:p>
            <a:r>
              <a:rPr lang="en-IN" dirty="0" smtClean="0"/>
              <a:t>&gt; </a:t>
            </a:r>
            <a:r>
              <a:rPr lang="en-IN" dirty="0" err="1" smtClean="0"/>
              <a:t>abline</a:t>
            </a:r>
            <a:r>
              <a:rPr lang="en-IN" dirty="0" smtClean="0"/>
              <a:t>(v=0)</a:t>
            </a:r>
            <a:endParaRPr lang="en-I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2290" name="Picture 2"/>
          <p:cNvPicPr>
            <a:picLocks noGrp="1" noChangeAspect="1" noChangeArrowheads="1"/>
          </p:cNvPicPr>
          <p:nvPr>
            <p:ph idx="1"/>
          </p:nvPr>
        </p:nvPicPr>
        <p:blipFill>
          <a:blip r:embed="rId2"/>
          <a:srcRect/>
          <a:stretch>
            <a:fillRect/>
          </a:stretch>
        </p:blipFill>
        <p:spPr bwMode="auto">
          <a:xfrm>
            <a:off x="188324" y="152400"/>
            <a:ext cx="8809630" cy="6477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Comparing two normal distribution</a:t>
            </a:r>
            <a:endParaRPr lang="en-IN" dirty="0"/>
          </a:p>
        </p:txBody>
      </p:sp>
      <p:pic>
        <p:nvPicPr>
          <p:cNvPr id="13315" name="Picture 3"/>
          <p:cNvPicPr>
            <a:picLocks noChangeAspect="1" noChangeArrowheads="1"/>
          </p:cNvPicPr>
          <p:nvPr/>
        </p:nvPicPr>
        <p:blipFill>
          <a:blip r:embed="rId2"/>
          <a:srcRect/>
          <a:stretch>
            <a:fillRect/>
          </a:stretch>
        </p:blipFill>
        <p:spPr bwMode="auto">
          <a:xfrm>
            <a:off x="3871913" y="3176588"/>
            <a:ext cx="1400175" cy="504825"/>
          </a:xfrm>
          <a:prstGeom prst="rect">
            <a:avLst/>
          </a:prstGeom>
          <a:noFill/>
          <a:ln w="9525">
            <a:noFill/>
            <a:miter lim="800000"/>
            <a:headEnd/>
            <a:tailEnd/>
          </a:ln>
          <a:effectLst/>
        </p:spPr>
      </p:pic>
      <p:pic>
        <p:nvPicPr>
          <p:cNvPr id="13316" name="Picture 4"/>
          <p:cNvPicPr>
            <a:picLocks noGrp="1" noChangeAspect="1" noChangeArrowheads="1"/>
          </p:cNvPicPr>
          <p:nvPr>
            <p:ph idx="1"/>
          </p:nvPr>
        </p:nvPicPr>
        <p:blipFill>
          <a:blip r:embed="rId3"/>
          <a:srcRect/>
          <a:stretch>
            <a:fillRect/>
          </a:stretch>
        </p:blipFill>
        <p:spPr bwMode="auto">
          <a:xfrm>
            <a:off x="152400" y="1295400"/>
            <a:ext cx="8991600" cy="556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b="1" dirty="0" smtClean="0"/>
              <a:t>Problem</a:t>
            </a:r>
          </a:p>
          <a:p>
            <a:r>
              <a:rPr lang="en-IN" dirty="0" smtClean="0"/>
              <a:t>Assume that the test scores of a college entrance exam fits a normal distribution. Furthermore, the mean test score is 72, and the standard deviation is 15.2. What is the percentage of students scoring 84 or more in the exam? </a:t>
            </a:r>
          </a:p>
          <a:p>
            <a:endParaRPr lang="en-IN" b="1" dirty="0" smtClean="0"/>
          </a:p>
          <a:p>
            <a:r>
              <a:rPr lang="en-IN" b="1" dirty="0" smtClean="0"/>
              <a:t>Solution</a:t>
            </a:r>
          </a:p>
          <a:p>
            <a:r>
              <a:rPr lang="en-IN" dirty="0" smtClean="0"/>
              <a:t>Use the function </a:t>
            </a:r>
            <a:r>
              <a:rPr lang="en-IN" b="1" dirty="0" err="1" smtClean="0">
                <a:solidFill>
                  <a:schemeClr val="tx1"/>
                </a:solidFill>
              </a:rPr>
              <a:t>pnorm</a:t>
            </a:r>
            <a:r>
              <a:rPr lang="en-IN" dirty="0" smtClean="0"/>
              <a:t> of the normal distribution with mean 72 and standard deviation 15.2. </a:t>
            </a:r>
          </a:p>
          <a:p>
            <a:r>
              <a:rPr lang="en-IN" dirty="0" smtClean="0"/>
              <a:t>Since we are looking for the percentage of students scoring higher than 84, we are interested in the upper tail of the normal distribution. </a:t>
            </a:r>
          </a:p>
          <a:p>
            <a:endParaRPr lang="en-IN" dirty="0" smtClean="0"/>
          </a:p>
          <a:p>
            <a:r>
              <a:rPr lang="en-IN" b="1" dirty="0" smtClean="0">
                <a:solidFill>
                  <a:schemeClr val="tx1"/>
                </a:solidFill>
              </a:rPr>
              <a:t>&gt; </a:t>
            </a:r>
            <a:r>
              <a:rPr lang="en-IN" b="1" dirty="0" err="1" smtClean="0">
                <a:solidFill>
                  <a:schemeClr val="tx1"/>
                </a:solidFill>
              </a:rPr>
              <a:t>pnorm</a:t>
            </a:r>
            <a:r>
              <a:rPr lang="en-IN" b="1" dirty="0" smtClean="0">
                <a:solidFill>
                  <a:schemeClr val="tx1"/>
                </a:solidFill>
              </a:rPr>
              <a:t>(84, mean=72, </a:t>
            </a:r>
            <a:r>
              <a:rPr lang="en-IN" b="1" dirty="0" err="1" smtClean="0">
                <a:solidFill>
                  <a:schemeClr val="tx1"/>
                </a:solidFill>
              </a:rPr>
              <a:t>sd</a:t>
            </a:r>
            <a:r>
              <a:rPr lang="en-IN" b="1" dirty="0" smtClean="0">
                <a:solidFill>
                  <a:schemeClr val="tx1"/>
                </a:solidFill>
              </a:rPr>
              <a:t>=15.2, </a:t>
            </a:r>
            <a:r>
              <a:rPr lang="en-IN" b="1" dirty="0" err="1" smtClean="0">
                <a:solidFill>
                  <a:schemeClr val="tx1"/>
                </a:solidFill>
              </a:rPr>
              <a:t>lower.tail</a:t>
            </a:r>
            <a:r>
              <a:rPr lang="en-IN" b="1" dirty="0" smtClean="0">
                <a:solidFill>
                  <a:schemeClr val="tx1"/>
                </a:solidFill>
              </a:rPr>
              <a:t>=FALSE) </a:t>
            </a:r>
            <a:br>
              <a:rPr lang="en-IN" b="1" dirty="0" smtClean="0">
                <a:solidFill>
                  <a:schemeClr val="tx1"/>
                </a:solidFill>
              </a:rPr>
            </a:br>
            <a:r>
              <a:rPr lang="en-IN" b="1" dirty="0" smtClean="0">
                <a:solidFill>
                  <a:schemeClr val="tx1"/>
                </a:solidFill>
              </a:rPr>
              <a:t>[1] 0.21492 </a:t>
            </a:r>
          </a:p>
          <a:p>
            <a:endParaRPr lang="en-I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normAutofit lnSpcReduction="10000"/>
          </a:bodyPr>
          <a:lstStyle/>
          <a:p>
            <a:r>
              <a:rPr lang="en-IN" b="1" dirty="0" smtClean="0"/>
              <a:t>Question:</a:t>
            </a:r>
            <a:r>
              <a:rPr lang="en-IN" dirty="0" smtClean="0"/>
              <a:t> </a:t>
            </a:r>
            <a:r>
              <a:rPr lang="en-IN" sz="2400" dirty="0" smtClean="0"/>
              <a:t>Suppose toy weights produced at LEGO Toys Works have weights that are normally distributed with mean 17.46 grams and variance 375.67 grams. What is the probability that a randomly chosen toy weighs more then 19 grams? </a:t>
            </a:r>
          </a:p>
          <a:p>
            <a:endParaRPr lang="en-IN" dirty="0" smtClean="0"/>
          </a:p>
          <a:p>
            <a:r>
              <a:rPr lang="en-IN" b="1" dirty="0" smtClean="0"/>
              <a:t>Question Rephrased:</a:t>
            </a:r>
            <a:r>
              <a:rPr lang="en-IN" dirty="0" smtClean="0"/>
              <a:t> What is </a:t>
            </a:r>
            <a:r>
              <a:rPr lang="en-IN" i="1" dirty="0" smtClean="0"/>
              <a:t>P</a:t>
            </a:r>
            <a:r>
              <a:rPr lang="en-IN" dirty="0" smtClean="0"/>
              <a:t>(</a:t>
            </a:r>
            <a:r>
              <a:rPr lang="en-IN" i="1" dirty="0" smtClean="0"/>
              <a:t>X</a:t>
            </a:r>
            <a:r>
              <a:rPr lang="en-IN" dirty="0" smtClean="0"/>
              <a:t> &gt; 19) when </a:t>
            </a:r>
            <a:r>
              <a:rPr lang="en-IN" i="1" dirty="0" smtClean="0"/>
              <a:t>X</a:t>
            </a:r>
            <a:r>
              <a:rPr lang="en-IN" dirty="0" smtClean="0"/>
              <a:t> has the N(17.46, 375.67) distribution? </a:t>
            </a:r>
          </a:p>
          <a:p>
            <a:r>
              <a:rPr lang="en-IN" b="1" dirty="0" smtClean="0">
                <a:solidFill>
                  <a:schemeClr val="tx1"/>
                </a:solidFill>
              </a:rPr>
              <a:t>&gt; </a:t>
            </a:r>
            <a:r>
              <a:rPr lang="en-IN" b="1" dirty="0" err="1" smtClean="0">
                <a:solidFill>
                  <a:schemeClr val="tx1"/>
                </a:solidFill>
              </a:rPr>
              <a:t>pnorm</a:t>
            </a:r>
            <a:r>
              <a:rPr lang="en-IN" b="1" dirty="0" smtClean="0">
                <a:solidFill>
                  <a:schemeClr val="tx1"/>
                </a:solidFill>
              </a:rPr>
              <a:t>(19, mean=17.46, </a:t>
            </a:r>
            <a:r>
              <a:rPr lang="en-IN" b="1" dirty="0" err="1" smtClean="0">
                <a:solidFill>
                  <a:schemeClr val="tx1"/>
                </a:solidFill>
              </a:rPr>
              <a:t>sd</a:t>
            </a:r>
            <a:r>
              <a:rPr lang="en-IN" b="1" dirty="0" smtClean="0">
                <a:solidFill>
                  <a:schemeClr val="tx1"/>
                </a:solidFill>
              </a:rPr>
              <a:t>=</a:t>
            </a:r>
            <a:r>
              <a:rPr lang="en-IN" b="1" dirty="0" err="1" smtClean="0">
                <a:solidFill>
                  <a:schemeClr val="tx1"/>
                </a:solidFill>
              </a:rPr>
              <a:t>sqrt</a:t>
            </a:r>
            <a:r>
              <a:rPr lang="en-IN" b="1" dirty="0" smtClean="0">
                <a:solidFill>
                  <a:schemeClr val="tx1"/>
                </a:solidFill>
              </a:rPr>
              <a:t>(375.67))</a:t>
            </a:r>
          </a:p>
          <a:p>
            <a:r>
              <a:rPr lang="en-IN" b="1" dirty="0" smtClean="0">
                <a:solidFill>
                  <a:schemeClr val="tx1"/>
                </a:solidFill>
              </a:rPr>
              <a:t>[1] 0.5316644</a:t>
            </a:r>
          </a:p>
          <a:p>
            <a:endParaRPr lang="en-IN" dirty="0" smtClean="0"/>
          </a:p>
          <a:p>
            <a:endParaRPr lang="en-IN"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Creating shaded areas</a:t>
            </a:r>
            <a:br>
              <a:rPr lang="en-IN" b="1" dirty="0" smtClean="0"/>
            </a:br>
            <a:endParaRPr lang="en-IN" dirty="0"/>
          </a:p>
        </p:txBody>
      </p:sp>
      <p:pic>
        <p:nvPicPr>
          <p:cNvPr id="14338" name="Picture 2"/>
          <p:cNvPicPr>
            <a:picLocks noGrp="1" noChangeAspect="1" noChangeArrowheads="1"/>
          </p:cNvPicPr>
          <p:nvPr>
            <p:ph idx="1"/>
          </p:nvPr>
        </p:nvPicPr>
        <p:blipFill>
          <a:blip r:embed="rId2"/>
          <a:srcRect/>
          <a:stretch>
            <a:fillRect/>
          </a:stretch>
        </p:blipFill>
        <p:spPr bwMode="auto">
          <a:xfrm>
            <a:off x="162911" y="1295400"/>
            <a:ext cx="8981090" cy="525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15362" name="Picture 2"/>
          <p:cNvPicPr>
            <a:picLocks noGrp="1" noChangeAspect="1" noChangeArrowheads="1"/>
          </p:cNvPicPr>
          <p:nvPr>
            <p:ph idx="1"/>
          </p:nvPr>
        </p:nvPicPr>
        <p:blipFill>
          <a:blip r:embed="rId2"/>
          <a:srcRect/>
          <a:stretch>
            <a:fillRect/>
          </a:stretch>
        </p:blipFill>
        <p:spPr bwMode="auto">
          <a:xfrm>
            <a:off x="162910" y="457200"/>
            <a:ext cx="8981090" cy="609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value</a:t>
            </a:r>
            <a:endParaRPr lang="en-US" dirty="0"/>
          </a:p>
        </p:txBody>
      </p:sp>
      <p:sp>
        <p:nvSpPr>
          <p:cNvPr id="3" name="Content Placeholder 2"/>
          <p:cNvSpPr>
            <a:spLocks noGrp="1"/>
          </p:cNvSpPr>
          <p:nvPr>
            <p:ph idx="1"/>
          </p:nvPr>
        </p:nvSpPr>
        <p:spPr/>
        <p:txBody>
          <a:bodyPr/>
          <a:lstStyle/>
          <a:p>
            <a:r>
              <a:rPr lang="en-IN" dirty="0" smtClean="0"/>
              <a:t>Construct a probability distribution based on the following frequency distribution.</a:t>
            </a:r>
          </a:p>
          <a:p>
            <a:pPr lvl="0"/>
            <a:r>
              <a:rPr lang="en-IN" dirty="0" smtClean="0"/>
              <a:t>Draw a graph of hypothetical probability distribution.</a:t>
            </a:r>
            <a:endParaRPr lang="en-US" dirty="0" smtClean="0"/>
          </a:p>
          <a:p>
            <a:pPr lvl="0"/>
            <a:r>
              <a:rPr lang="en-IN" dirty="0" smtClean="0"/>
              <a:t>Compute the expected value of outcome.</a:t>
            </a:r>
            <a:endParaRPr lang="en-US" dirty="0" smtClean="0"/>
          </a:p>
          <a:p>
            <a:endParaRPr lang="en-US" dirty="0" smtClean="0"/>
          </a:p>
          <a:p>
            <a:endParaRPr lang="en-US" dirty="0"/>
          </a:p>
        </p:txBody>
      </p:sp>
      <p:graphicFrame>
        <p:nvGraphicFramePr>
          <p:cNvPr id="1026" name="Object 2"/>
          <p:cNvGraphicFramePr>
            <a:graphicFrameLocks noChangeAspect="1"/>
          </p:cNvGraphicFramePr>
          <p:nvPr/>
        </p:nvGraphicFramePr>
        <p:xfrm>
          <a:off x="1371600" y="4343400"/>
          <a:ext cx="6276975" cy="1295400"/>
        </p:xfrm>
        <a:graphic>
          <a:graphicData uri="http://schemas.openxmlformats.org/presentationml/2006/ole">
            <p:oleObj spid="_x0000_s1026" name="Document" r:id="rId3" imgW="6276752" imgH="775969" progId="Word.Document.12">
              <p:embed/>
            </p:oleObj>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expected value</a:t>
            </a:r>
            <a:endParaRPr lang="en-US" dirty="0"/>
          </a:p>
        </p:txBody>
      </p:sp>
      <p:sp>
        <p:nvSpPr>
          <p:cNvPr id="3" name="Content Placeholder 2"/>
          <p:cNvSpPr>
            <a:spLocks noGrp="1"/>
          </p:cNvSpPr>
          <p:nvPr>
            <p:ph idx="1"/>
          </p:nvPr>
        </p:nvSpPr>
        <p:spPr/>
        <p:txBody>
          <a:bodyPr>
            <a:normAutofit fontScale="55000" lnSpcReduction="20000"/>
          </a:bodyPr>
          <a:lstStyle/>
          <a:p>
            <a:r>
              <a:rPr lang="es-ES" dirty="0" smtClean="0"/>
              <a:t>&gt; y&lt;-c(102,105,108,111,114,117)</a:t>
            </a:r>
          </a:p>
          <a:p>
            <a:r>
              <a:rPr lang="es-ES" dirty="0" smtClean="0"/>
              <a:t>&gt; x1&lt;-c(10,20,45,15,20,15)</a:t>
            </a:r>
          </a:p>
          <a:p>
            <a:r>
              <a:rPr lang="es-ES" dirty="0" smtClean="0"/>
              <a:t>&gt; x2&lt;-</a:t>
            </a:r>
            <a:r>
              <a:rPr lang="es-ES" dirty="0" err="1" smtClean="0"/>
              <a:t>sum</a:t>
            </a:r>
            <a:r>
              <a:rPr lang="es-ES" dirty="0" smtClean="0"/>
              <a:t>(x1)</a:t>
            </a:r>
          </a:p>
          <a:p>
            <a:r>
              <a:rPr lang="es-ES" dirty="0" smtClean="0"/>
              <a:t>&gt; x2</a:t>
            </a:r>
          </a:p>
          <a:p>
            <a:r>
              <a:rPr lang="es-ES" dirty="0" smtClean="0"/>
              <a:t>[1] 125</a:t>
            </a:r>
          </a:p>
          <a:p>
            <a:r>
              <a:rPr lang="es-ES" dirty="0" smtClean="0"/>
              <a:t>&gt; x3&lt;-x1/x2</a:t>
            </a:r>
          </a:p>
          <a:p>
            <a:r>
              <a:rPr lang="es-ES" dirty="0" smtClean="0"/>
              <a:t>&gt; x3</a:t>
            </a:r>
          </a:p>
          <a:p>
            <a:r>
              <a:rPr lang="es-ES" dirty="0" smtClean="0"/>
              <a:t>[1] 0.08 0.16 0.36 0.12 0.16 0.12</a:t>
            </a:r>
          </a:p>
          <a:p>
            <a:r>
              <a:rPr lang="es-ES" dirty="0" smtClean="0"/>
              <a:t>&gt; x4&lt;-y*x3</a:t>
            </a:r>
          </a:p>
          <a:p>
            <a:r>
              <a:rPr lang="es-ES" dirty="0" smtClean="0"/>
              <a:t>&gt; x4</a:t>
            </a:r>
          </a:p>
          <a:p>
            <a:r>
              <a:rPr lang="es-ES" dirty="0" smtClean="0"/>
              <a:t>[1]  8.16 16.80 38.88 13.32 18.24 14.04</a:t>
            </a:r>
          </a:p>
          <a:p>
            <a:r>
              <a:rPr lang="es-ES" dirty="0" smtClean="0"/>
              <a:t>&gt; x5&lt;-</a:t>
            </a:r>
            <a:r>
              <a:rPr lang="es-ES" dirty="0" err="1" smtClean="0"/>
              <a:t>sum</a:t>
            </a:r>
            <a:r>
              <a:rPr lang="es-ES" dirty="0" smtClean="0"/>
              <a:t>(x4)</a:t>
            </a:r>
          </a:p>
          <a:p>
            <a:r>
              <a:rPr lang="es-ES" dirty="0" smtClean="0"/>
              <a:t>&gt; x5</a:t>
            </a:r>
          </a:p>
          <a:p>
            <a:r>
              <a:rPr lang="es-ES" dirty="0" smtClean="0"/>
              <a:t>[1] 109.44</a:t>
            </a:r>
          </a:p>
          <a:p>
            <a:r>
              <a:rPr lang="es-ES" dirty="0" err="1" smtClean="0"/>
              <a:t>plot</a:t>
            </a:r>
            <a:r>
              <a:rPr lang="es-ES" dirty="0" smtClean="0"/>
              <a:t>(y,x4,type="</a:t>
            </a:r>
            <a:r>
              <a:rPr lang="es-ES" dirty="0" err="1" smtClean="0"/>
              <a:t>h",lwd</a:t>
            </a:r>
            <a:r>
              <a:rPr lang="es-ES" dirty="0" smtClean="0"/>
              <a:t>="2")</a:t>
            </a:r>
          </a:p>
          <a:p>
            <a:endParaRPr lang="es-E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Uses of Expected value</a:t>
            </a:r>
            <a:endParaRPr lang="en-US" dirty="0"/>
          </a:p>
        </p:txBody>
      </p:sp>
      <p:sp>
        <p:nvSpPr>
          <p:cNvPr id="3" name="Content Placeholder 2"/>
          <p:cNvSpPr>
            <a:spLocks noGrp="1"/>
          </p:cNvSpPr>
          <p:nvPr>
            <p:ph idx="1"/>
          </p:nvPr>
        </p:nvSpPr>
        <p:spPr/>
        <p:txBody>
          <a:bodyPr>
            <a:normAutofit fontScale="85000" lnSpcReduction="20000"/>
          </a:bodyPr>
          <a:lstStyle/>
          <a:p>
            <a:r>
              <a:rPr lang="en-IN" dirty="0" smtClean="0"/>
              <a:t>A fruit Wholesaler sells strawberries, the product is having only 1 day life .One strawberry cost 20 and it is sold at 50</a:t>
            </a:r>
            <a:endParaRPr lang="en-US" dirty="0" smtClean="0"/>
          </a:p>
          <a:p>
            <a:r>
              <a:rPr lang="en-IN" dirty="0" smtClean="0"/>
              <a:t>-There are two types of losses </a:t>
            </a:r>
            <a:endParaRPr lang="en-US" dirty="0" smtClean="0"/>
          </a:p>
          <a:p>
            <a:r>
              <a:rPr lang="en-IN" dirty="0" smtClean="0"/>
              <a:t>	1. Obsolescence loss:</a:t>
            </a:r>
            <a:endParaRPr lang="en-US" dirty="0" smtClean="0"/>
          </a:p>
          <a:p>
            <a:r>
              <a:rPr lang="en-IN" dirty="0" smtClean="0"/>
              <a:t>		-Caused by stocking too much fruits (20)</a:t>
            </a:r>
            <a:endParaRPr lang="en-US" dirty="0" smtClean="0"/>
          </a:p>
          <a:p>
            <a:r>
              <a:rPr lang="en-IN" dirty="0" smtClean="0"/>
              <a:t>	2. Opportunity loss:</a:t>
            </a:r>
            <a:endParaRPr lang="en-US" dirty="0" smtClean="0"/>
          </a:p>
          <a:p>
            <a:r>
              <a:rPr lang="en-IN" dirty="0" smtClean="0"/>
              <a:t>-Caused by being out of strawberries any times that customers calls for them(30)</a:t>
            </a:r>
            <a:endParaRPr lang="en-US" dirty="0" smtClean="0"/>
          </a:p>
          <a:p>
            <a:r>
              <a:rPr lang="en-IN" dirty="0" smtClean="0"/>
              <a:t>-No loss if numbers of requests are equal to number in stock</a:t>
            </a: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Uses of Expected value</a:t>
            </a:r>
            <a:endParaRPr lang="en-US" dirty="0"/>
          </a:p>
        </p:txBody>
      </p:sp>
      <p:sp>
        <p:nvSpPr>
          <p:cNvPr id="3" name="Content Placeholder 2"/>
          <p:cNvSpPr>
            <a:spLocks noGrp="1"/>
          </p:cNvSpPr>
          <p:nvPr>
            <p:ph idx="1"/>
          </p:nvPr>
        </p:nvSpPr>
        <p:spPr/>
        <p:txBody>
          <a:bodyPr/>
          <a:lstStyle/>
          <a:p>
            <a:r>
              <a:rPr lang="en-IN" dirty="0" smtClean="0"/>
              <a:t>Past History (Sales during 100 days)</a:t>
            </a:r>
          </a:p>
          <a:p>
            <a:endParaRPr lang="en-US" dirty="0" smtClean="0"/>
          </a:p>
          <a:p>
            <a:endParaRPr lang="en-US" dirty="0"/>
          </a:p>
        </p:txBody>
      </p:sp>
      <p:graphicFrame>
        <p:nvGraphicFramePr>
          <p:cNvPr id="53250" name="Object 2"/>
          <p:cNvGraphicFramePr>
            <a:graphicFrameLocks noChangeAspect="1"/>
          </p:cNvGraphicFramePr>
          <p:nvPr/>
        </p:nvGraphicFramePr>
        <p:xfrm>
          <a:off x="1433513" y="2486024"/>
          <a:ext cx="6276975" cy="3152775"/>
        </p:xfrm>
        <a:graphic>
          <a:graphicData uri="http://schemas.openxmlformats.org/presentationml/2006/ole">
            <p:oleObj spid="_x0000_s53250" name="Document" r:id="rId3" imgW="6276752" imgH="1886296" progId="Word.Document.12">
              <p:embed/>
            </p:oleObj>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Uses of Expected value</a:t>
            </a:r>
            <a:endParaRPr lang="en-US" dirty="0"/>
          </a:p>
        </p:txBody>
      </p:sp>
      <p:sp>
        <p:nvSpPr>
          <p:cNvPr id="3" name="Content Placeholder 2"/>
          <p:cNvSpPr>
            <a:spLocks noGrp="1"/>
          </p:cNvSpPr>
          <p:nvPr>
            <p:ph idx="1"/>
          </p:nvPr>
        </p:nvSpPr>
        <p:spPr/>
        <p:txBody>
          <a:bodyPr/>
          <a:lstStyle/>
          <a:p>
            <a:r>
              <a:rPr lang="en-IN" dirty="0" smtClean="0"/>
              <a:t>Conditional loss Table</a:t>
            </a:r>
            <a:endParaRPr lang="en-US" dirty="0" smtClean="0"/>
          </a:p>
          <a:p>
            <a:endParaRPr lang="en-US" dirty="0"/>
          </a:p>
        </p:txBody>
      </p:sp>
      <p:graphicFrame>
        <p:nvGraphicFramePr>
          <p:cNvPr id="54274" name="Object 2"/>
          <p:cNvGraphicFramePr>
            <a:graphicFrameLocks noChangeAspect="1"/>
          </p:cNvGraphicFramePr>
          <p:nvPr/>
        </p:nvGraphicFramePr>
        <p:xfrm>
          <a:off x="914401" y="2593974"/>
          <a:ext cx="6796088" cy="2663825"/>
        </p:xfrm>
        <a:graphic>
          <a:graphicData uri="http://schemas.openxmlformats.org/presentationml/2006/ole">
            <p:oleObj spid="_x0000_s54274" name="Document" r:id="rId3" imgW="6276752" imgH="1669269" progId="Word.Document.12">
              <p:embed/>
            </p:oleObj>
          </a:graphicData>
        </a:graphic>
      </p:graphicFrame>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CHAPTER-3 (2)</Template>
  <TotalTime>1483</TotalTime>
  <Words>1543</Words>
  <Application>Microsoft Office PowerPoint</Application>
  <PresentationFormat>On-screen Show (4:3)</PresentationFormat>
  <Paragraphs>245</Paragraphs>
  <Slides>46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48" baseType="lpstr">
      <vt:lpstr>Trek</vt:lpstr>
      <vt:lpstr>Document</vt:lpstr>
      <vt:lpstr>Probability Distributions </vt:lpstr>
      <vt:lpstr>Opening problem</vt:lpstr>
      <vt:lpstr>Random variable</vt:lpstr>
      <vt:lpstr>Expected value</vt:lpstr>
      <vt:lpstr>Expected value</vt:lpstr>
      <vt:lpstr>Calculating expected value</vt:lpstr>
      <vt:lpstr>Uses of Expected value</vt:lpstr>
      <vt:lpstr>Uses of Expected value</vt:lpstr>
      <vt:lpstr>Uses of Expected value</vt:lpstr>
      <vt:lpstr>Expected loss </vt:lpstr>
      <vt:lpstr>Expected loss </vt:lpstr>
      <vt:lpstr>What is probability distribution ?</vt:lpstr>
      <vt:lpstr>Example of probability distribution</vt:lpstr>
      <vt:lpstr>Type of probability Distributions: </vt:lpstr>
      <vt:lpstr>Random variables</vt:lpstr>
      <vt:lpstr>Binomial distribution</vt:lpstr>
      <vt:lpstr>Use of Bernoulli Process  </vt:lpstr>
      <vt:lpstr>Examples :</vt:lpstr>
      <vt:lpstr>Distribution functions in r</vt:lpstr>
      <vt:lpstr>R bionomial functions</vt:lpstr>
      <vt:lpstr>R bionomial functions</vt:lpstr>
      <vt:lpstr>bionomial functions</vt:lpstr>
      <vt:lpstr>bionomial functions</vt:lpstr>
      <vt:lpstr>Ex. 2</vt:lpstr>
      <vt:lpstr>Slide 25</vt:lpstr>
      <vt:lpstr>Direct look up interval</vt:lpstr>
      <vt:lpstr>Slide 27</vt:lpstr>
      <vt:lpstr>bionomial functions</vt:lpstr>
      <vt:lpstr>Slide 29</vt:lpstr>
      <vt:lpstr>Exercise-1</vt:lpstr>
      <vt:lpstr>Poisson Distribution </vt:lpstr>
      <vt:lpstr>Example: </vt:lpstr>
      <vt:lpstr>Slide 33</vt:lpstr>
      <vt:lpstr>Poisson Distribution</vt:lpstr>
      <vt:lpstr>Exercise</vt:lpstr>
      <vt:lpstr>Example:</vt:lpstr>
      <vt:lpstr>Poisson distribution</vt:lpstr>
      <vt:lpstr>Normal distribution</vt:lpstr>
      <vt:lpstr>Normal distribution</vt:lpstr>
      <vt:lpstr>Normal distribution</vt:lpstr>
      <vt:lpstr>Slide 41</vt:lpstr>
      <vt:lpstr>Comparing two normal distribution</vt:lpstr>
      <vt:lpstr>Slide 43</vt:lpstr>
      <vt:lpstr>Example:</vt:lpstr>
      <vt:lpstr>Creating shaded areas </vt:lpstr>
      <vt:lpstr>Slide 46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Distributions </dc:title>
  <dc:creator>shailendra shende</dc:creator>
  <cp:lastModifiedBy>vnit</cp:lastModifiedBy>
  <cp:revision>29</cp:revision>
  <dcterms:created xsi:type="dcterms:W3CDTF">2006-08-16T00:00:00Z</dcterms:created>
  <dcterms:modified xsi:type="dcterms:W3CDTF">2018-01-25T13:48:49Z</dcterms:modified>
</cp:coreProperties>
</file>