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9" r:id="rId4"/>
    <p:sldId id="258" r:id="rId5"/>
    <p:sldId id="257" r:id="rId6"/>
    <p:sldId id="260" r:id="rId7"/>
    <p:sldId id="262" r:id="rId8"/>
    <p:sldId id="261" r:id="rId9"/>
    <p:sldId id="266" r:id="rId10"/>
    <p:sldId id="275" r:id="rId11"/>
    <p:sldId id="276" r:id="rId12"/>
    <p:sldId id="263" r:id="rId13"/>
    <p:sldId id="269" r:id="rId14"/>
    <p:sldId id="271" r:id="rId15"/>
    <p:sldId id="264" r:id="rId16"/>
    <p:sldId id="270" r:id="rId17"/>
    <p:sldId id="267" r:id="rId18"/>
    <p:sldId id="265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2F2F"/>
    <a:srgbClr val="EF53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A49-F1C7-4DD7-9A83-BB430A20B5CD}" type="datetimeFigureOut">
              <a:rPr lang="en-IN" smtClean="0"/>
              <a:t>18-01-2018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CA5-614E-42FB-B4B0-2F909B1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00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A49-F1C7-4DD7-9A83-BB430A20B5CD}" type="datetimeFigureOut">
              <a:rPr lang="en-IN" smtClean="0"/>
              <a:t>18-01-2018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CA5-614E-42FB-B4B0-2F909B1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79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A49-F1C7-4DD7-9A83-BB430A20B5CD}" type="datetimeFigureOut">
              <a:rPr lang="en-IN" smtClean="0"/>
              <a:t>18-01-2018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CA5-614E-42FB-B4B0-2F909B1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36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A49-F1C7-4DD7-9A83-BB430A20B5CD}" type="datetimeFigureOut">
              <a:rPr lang="en-IN" smtClean="0"/>
              <a:t>18-01-2018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CA5-614E-42FB-B4B0-2F909B1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20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A49-F1C7-4DD7-9A83-BB430A20B5CD}" type="datetimeFigureOut">
              <a:rPr lang="en-IN" smtClean="0"/>
              <a:t>18-01-2018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CA5-614E-42FB-B4B0-2F909B1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A49-F1C7-4DD7-9A83-BB430A20B5CD}" type="datetimeFigureOut">
              <a:rPr lang="en-IN" smtClean="0"/>
              <a:t>18-01-2018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CA5-614E-42FB-B4B0-2F909B1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3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A49-F1C7-4DD7-9A83-BB430A20B5CD}" type="datetimeFigureOut">
              <a:rPr lang="en-IN" smtClean="0"/>
              <a:t>18-01-2018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CA5-614E-42FB-B4B0-2F909B1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85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A49-F1C7-4DD7-9A83-BB430A20B5CD}" type="datetimeFigureOut">
              <a:rPr lang="en-IN" smtClean="0"/>
              <a:t>18-01-2018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CA5-614E-42FB-B4B0-2F909B1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01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A49-F1C7-4DD7-9A83-BB430A20B5CD}" type="datetimeFigureOut">
              <a:rPr lang="en-IN" smtClean="0"/>
              <a:t>18-01-2018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CA5-614E-42FB-B4B0-2F909B1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40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A49-F1C7-4DD7-9A83-BB430A20B5CD}" type="datetimeFigureOut">
              <a:rPr lang="en-IN" smtClean="0"/>
              <a:t>18-01-2018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CA5-614E-42FB-B4B0-2F909B1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85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A49-F1C7-4DD7-9A83-BB430A20B5CD}" type="datetimeFigureOut">
              <a:rPr lang="en-IN" smtClean="0"/>
              <a:t>18-01-2018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CA5-614E-42FB-B4B0-2F909B1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37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2A49-F1C7-4DD7-9A83-BB430A20B5CD}" type="datetimeFigureOut">
              <a:rPr lang="en-IN" smtClean="0"/>
              <a:t>18-01-2018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FFCA5-614E-42FB-B4B0-2F909B1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4200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78823" y="1541416"/>
            <a:ext cx="37621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823" y="2429692"/>
            <a:ext cx="7197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A Scalable Language</a:t>
            </a:r>
          </a:p>
        </p:txBody>
      </p:sp>
    </p:spTree>
    <p:extLst>
      <p:ext uri="{BB962C8B-B14F-4D97-AF65-F5344CB8AC3E}">
        <p14:creationId xmlns:p14="http://schemas.microsoft.com/office/powerpoint/2010/main" val="2819379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364377" cy="6858000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894423" y="117566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1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" y="486898"/>
            <a:ext cx="3108960" cy="1476103"/>
          </a:xfrm>
          <a:prstGeom prst="rightArrow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Control </a:t>
            </a:r>
          </a:p>
          <a:p>
            <a:pPr algn="ctr"/>
            <a:r>
              <a:rPr lang="en-IN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Structures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6523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936797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Classes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554270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Objects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17174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Compositions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789216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Inheritance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6BBA263-535F-4917-9683-54BCE8ED3000}"/>
              </a:ext>
            </a:extLst>
          </p:cNvPr>
          <p:cNvSpPr/>
          <p:nvPr/>
        </p:nvSpPr>
        <p:spPr>
          <a:xfrm>
            <a:off x="3201261" y="787919"/>
            <a:ext cx="7600861" cy="5734067"/>
          </a:xfrm>
          <a:prstGeom prst="rect">
            <a:avLst/>
          </a:prstGeom>
          <a:solidFill>
            <a:schemeClr val="bg1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D73368-CA0C-49C8-84BB-01B7F766176B}"/>
              </a:ext>
            </a:extLst>
          </p:cNvPr>
          <p:cNvSpPr/>
          <p:nvPr/>
        </p:nvSpPr>
        <p:spPr>
          <a:xfrm>
            <a:off x="3201261" y="767708"/>
            <a:ext cx="7600861" cy="494602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try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F1CE07-A657-43FA-A534-2360172B1D21}"/>
              </a:ext>
            </a:extLst>
          </p:cNvPr>
          <p:cNvSpPr txBox="1"/>
          <p:nvPr/>
        </p:nvSpPr>
        <p:spPr>
          <a:xfrm>
            <a:off x="3201261" y="1262310"/>
            <a:ext cx="760086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Throwing Exception</a:t>
            </a:r>
          </a:p>
          <a:p>
            <a:r>
              <a:rPr lang="en-US" dirty="0"/>
              <a:t>	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val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half =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	  if (n % 2 == 0)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	    n / 2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	  else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	    throw new Exception("n must be even")</a:t>
            </a:r>
          </a:p>
          <a:p>
            <a:endParaRPr lang="en-US" sz="1400" b="1" dirty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Catching Exception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	try {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 	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doSomething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()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	}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	catch {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 	  case ex: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IOException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=&gt;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println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("Oops!")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 	  case ex: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NullPointerException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=&gt;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println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("Oops!!")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	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Yielding a value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	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val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url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=</a:t>
            </a:r>
            <a:r>
              <a:rPr lang="en-US" dirty="0"/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try {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	  new URL(path)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	} catch {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	 case e: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MalformedURLException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=&gt;</a:t>
            </a:r>
          </a:p>
          <a:p>
            <a:pPr lvl="2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	new URL("http://www.scalalang.org")</a:t>
            </a:r>
          </a:p>
          <a:p>
            <a:pPr lvl="2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9794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364377" cy="6858000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894423" y="117566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1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" y="486898"/>
            <a:ext cx="3108960" cy="1476103"/>
          </a:xfrm>
          <a:prstGeom prst="rightArrow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Control </a:t>
            </a:r>
          </a:p>
          <a:p>
            <a:pPr algn="ctr"/>
            <a:r>
              <a:rPr lang="en-IN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Structures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6523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936797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Classes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554270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Objects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17174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Compositions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789216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Inheritance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0B21B7B-6E22-46F5-856F-E0642BB6DF2B}"/>
              </a:ext>
            </a:extLst>
          </p:cNvPr>
          <p:cNvSpPr/>
          <p:nvPr/>
        </p:nvSpPr>
        <p:spPr>
          <a:xfrm>
            <a:off x="3201261" y="787920"/>
            <a:ext cx="7600861" cy="2394860"/>
          </a:xfrm>
          <a:prstGeom prst="rect">
            <a:avLst/>
          </a:prstGeom>
          <a:solidFill>
            <a:schemeClr val="bg1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8CD993-2CD1-482F-9230-9116CD638029}"/>
              </a:ext>
            </a:extLst>
          </p:cNvPr>
          <p:cNvSpPr/>
          <p:nvPr/>
        </p:nvSpPr>
        <p:spPr>
          <a:xfrm>
            <a:off x="3201261" y="767708"/>
            <a:ext cx="7600861" cy="494602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latin typeface="Noto Sans" panose="020B0502040504020204" pitchFamily="34" charset="0"/>
              </a:rPr>
              <a:t>match</a:t>
            </a:r>
            <a:r>
              <a:rPr lang="en-US" dirty="0"/>
              <a:t>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36403D-339D-4A65-BAAA-104A45AA9F56}"/>
              </a:ext>
            </a:extLst>
          </p:cNvPr>
          <p:cNvSpPr txBox="1"/>
          <p:nvPr/>
        </p:nvSpPr>
        <p:spPr>
          <a:xfrm>
            <a:off x="3201261" y="1366897"/>
            <a:ext cx="75181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val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firstArg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= if (!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args.isEmpty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)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args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(0) else ""</a:t>
            </a:r>
          </a:p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val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friend =</a:t>
            </a:r>
          </a:p>
          <a:p>
            <a:pPr lvl="1"/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firstArg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match {</a:t>
            </a:r>
          </a:p>
          <a:p>
            <a:pPr lvl="2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case "salt" =&gt; "pepper"</a:t>
            </a:r>
          </a:p>
          <a:p>
            <a:pPr lvl="2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case "chips" =&gt; "salsa"</a:t>
            </a:r>
          </a:p>
          <a:p>
            <a:pPr lvl="2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case "eggs" =&gt; "bacon"</a:t>
            </a:r>
          </a:p>
          <a:p>
            <a:pPr lvl="2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case _ =&gt; "huh?"</a:t>
            </a:r>
          </a:p>
          <a:p>
            <a:pPr lvl="1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}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066B9C-DC1D-4834-B6CA-98FD7A29695C}"/>
              </a:ext>
            </a:extLst>
          </p:cNvPr>
          <p:cNvSpPr/>
          <p:nvPr/>
        </p:nvSpPr>
        <p:spPr>
          <a:xfrm>
            <a:off x="3201261" y="3255737"/>
            <a:ext cx="7600861" cy="3387702"/>
          </a:xfrm>
          <a:prstGeom prst="rect">
            <a:avLst/>
          </a:prstGeom>
          <a:solidFill>
            <a:schemeClr val="bg1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DB37F4-8657-4A4A-954A-8D9C0579B1E9}"/>
              </a:ext>
            </a:extLst>
          </p:cNvPr>
          <p:cNvSpPr/>
          <p:nvPr/>
        </p:nvSpPr>
        <p:spPr>
          <a:xfrm>
            <a:off x="3201261" y="3235526"/>
            <a:ext cx="7600861" cy="494602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oto Sans" panose="020B0502040504020204" pitchFamily="34" charset="0"/>
              </a:rPr>
              <a:t> Living without break and continue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7D0055-6D70-4162-A4A0-CC9105F6DCD4}"/>
              </a:ext>
            </a:extLst>
          </p:cNvPr>
          <p:cNvSpPr txBox="1"/>
          <p:nvPr/>
        </p:nvSpPr>
        <p:spPr>
          <a:xfrm>
            <a:off x="3201261" y="3750339"/>
            <a:ext cx="38275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// This is Java...</a:t>
            </a:r>
          </a:p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int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 = 0;</a:t>
            </a:r>
          </a:p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boolean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foundIt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 = false;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while 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 &lt;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args.length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) {</a:t>
            </a:r>
          </a:p>
          <a:p>
            <a:pPr lvl="1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if 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args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[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].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startsWith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("")){ </a:t>
            </a:r>
          </a:p>
          <a:p>
            <a:pPr lvl="1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 =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 + 1;</a:t>
            </a:r>
          </a:p>
          <a:p>
            <a:pPr lvl="1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  </a:t>
            </a:r>
            <a:r>
              <a:rPr lang="en-US" sz="1400" dirty="0">
                <a:solidFill>
                  <a:srgbClr val="D32F2F"/>
                </a:solidFill>
                <a:latin typeface="Source Code Pro" panose="020B0509030403020204"/>
              </a:rPr>
              <a:t>continue;</a:t>
            </a:r>
          </a:p>
          <a:p>
            <a:pPr lvl="1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}</a:t>
            </a:r>
          </a:p>
          <a:p>
            <a:pPr lvl="1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if 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args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[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].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endsWith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(".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scala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")){</a:t>
            </a:r>
          </a:p>
          <a:p>
            <a:pPr lvl="1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foundIt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 = true;</a:t>
            </a:r>
          </a:p>
          <a:p>
            <a:pPr lvl="1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  </a:t>
            </a:r>
            <a:r>
              <a:rPr lang="en-US" sz="1400" dirty="0">
                <a:solidFill>
                  <a:srgbClr val="D32F2F"/>
                </a:solidFill>
                <a:latin typeface="Source Code Pro" panose="020B0509030403020204"/>
              </a:rPr>
              <a:t>break;</a:t>
            </a:r>
          </a:p>
          <a:p>
            <a:pPr lvl="1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}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 =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 + 1;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40C706-50F2-4552-9686-7DD159AC0C2F}"/>
              </a:ext>
            </a:extLst>
          </p:cNvPr>
          <p:cNvSpPr txBox="1"/>
          <p:nvPr/>
        </p:nvSpPr>
        <p:spPr>
          <a:xfrm>
            <a:off x="6891912" y="3730128"/>
            <a:ext cx="3827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// This is Scala...</a:t>
            </a:r>
          </a:p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var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 = 0</a:t>
            </a:r>
          </a:p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var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foundIt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 = false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while 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 &lt;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args.length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 &amp;&amp; !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foundIt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){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if (!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args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).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startsWith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("")){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  if(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args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).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endsWith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(".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scala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"))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  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foundIt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 = true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}</a:t>
            </a:r>
          </a:p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 =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 + 1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}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A46A18-DDE9-4480-A4AD-9BBFEE584CFA}"/>
              </a:ext>
            </a:extLst>
          </p:cNvPr>
          <p:cNvCxnSpPr/>
          <p:nvPr/>
        </p:nvCxnSpPr>
        <p:spPr>
          <a:xfrm>
            <a:off x="6891912" y="3750339"/>
            <a:ext cx="0" cy="2893100"/>
          </a:xfrm>
          <a:prstGeom prst="line">
            <a:avLst/>
          </a:prstGeom>
          <a:ln w="12700">
            <a:solidFill>
              <a:srgbClr val="D3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459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20" grpId="0" animBg="1"/>
      <p:bldP spid="21" grpId="0" animBg="1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364377" cy="6858000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894423" y="117566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1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" y="486898"/>
            <a:ext cx="3108960" cy="1476103"/>
          </a:xfrm>
          <a:prstGeom prst="rightArrow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Classes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6523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936797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Control Structures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554270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Objects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17174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Compositions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789216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Inheritance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78777" y="666206"/>
            <a:ext cx="867373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As in Java, classes in Scala encapsulate fields and methods. Fields are defined with either </a:t>
            </a:r>
            <a:r>
              <a:rPr lang="en-IN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val</a:t>
            </a: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or </a:t>
            </a:r>
            <a:r>
              <a:rPr lang="en-IN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var</a:t>
            </a: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 Methods are defined with </a:t>
            </a:r>
            <a:r>
              <a:rPr lang="en-IN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def.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278777" y="4018747"/>
            <a:ext cx="2442754" cy="1790838"/>
            <a:chOff x="3278777" y="4385897"/>
            <a:chExt cx="2442754" cy="1790838"/>
          </a:xfrm>
        </p:grpSpPr>
        <p:sp>
          <p:nvSpPr>
            <p:cNvPr id="2" name="Rectangle 1"/>
            <p:cNvSpPr/>
            <p:nvPr/>
          </p:nvSpPr>
          <p:spPr>
            <a:xfrm>
              <a:off x="3278777" y="4385897"/>
              <a:ext cx="2442754" cy="17908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3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278777" y="4385897"/>
              <a:ext cx="2442754" cy="587985"/>
            </a:xfrm>
            <a:prstGeom prst="rect">
              <a:avLst/>
            </a:prstGeom>
            <a:solidFill>
              <a:srgbClr val="D32F2F"/>
            </a:solidFill>
            <a:ln>
              <a:solidFill>
                <a:srgbClr val="D3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var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336869" y="1449977"/>
            <a:ext cx="61526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class SimpleGreeter{</a:t>
            </a:r>
          </a:p>
          <a:p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DotumChe" panose="020B0609000101010101" pitchFamily="49" charset="-127"/>
            </a:endParaRP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	var greeting_1 = “Hello, World!”;</a:t>
            </a:r>
          </a:p>
          <a:p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DotumChe" panose="020B0609000101010101" pitchFamily="49" charset="-127"/>
            </a:endParaRP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	val greeting_2 = “Hello, World!”;</a:t>
            </a:r>
          </a:p>
          <a:p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DotumChe" panose="020B0609000101010101" pitchFamily="49" charset="-127"/>
            </a:endParaRP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	def greet() = println(greeting1);</a:t>
            </a:r>
          </a:p>
          <a:p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DotumChe" panose="020B0609000101010101" pitchFamily="49" charset="-127"/>
            </a:endParaRP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}</a:t>
            </a:r>
          </a:p>
        </p:txBody>
      </p:sp>
      <p:sp>
        <p:nvSpPr>
          <p:cNvPr id="17" name="Oval 16"/>
          <p:cNvSpPr/>
          <p:nvPr/>
        </p:nvSpPr>
        <p:spPr>
          <a:xfrm>
            <a:off x="5042265" y="1381424"/>
            <a:ext cx="1750423" cy="51302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5081454" y="1963001"/>
            <a:ext cx="836022" cy="2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5081454" y="2418665"/>
            <a:ext cx="836022" cy="2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5055328" y="2950917"/>
            <a:ext cx="836022" cy="2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/>
          <p:cNvGrpSpPr/>
          <p:nvPr/>
        </p:nvGrpSpPr>
        <p:grpSpPr>
          <a:xfrm>
            <a:off x="7754074" y="4018747"/>
            <a:ext cx="2442754" cy="1790838"/>
            <a:chOff x="3278777" y="4385897"/>
            <a:chExt cx="2442754" cy="1790838"/>
          </a:xfrm>
        </p:grpSpPr>
        <p:sp>
          <p:nvSpPr>
            <p:cNvPr id="28" name="Rectangle 27"/>
            <p:cNvSpPr/>
            <p:nvPr/>
          </p:nvSpPr>
          <p:spPr>
            <a:xfrm>
              <a:off x="3278777" y="4385897"/>
              <a:ext cx="2442754" cy="17908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3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78777" y="4385897"/>
              <a:ext cx="2442754" cy="587985"/>
            </a:xfrm>
            <a:prstGeom prst="rect">
              <a:avLst/>
            </a:prstGeom>
            <a:solidFill>
              <a:srgbClr val="D32F2F"/>
            </a:solidFill>
            <a:ln>
              <a:solidFill>
                <a:srgbClr val="D3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val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278777" y="4617466"/>
            <a:ext cx="2442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Can be changed over time. Just like variables in Java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54074" y="4617466"/>
            <a:ext cx="2442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Can’t</a:t>
            </a: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be changed over time. Just like </a:t>
            </a:r>
            <a:r>
              <a:rPr lang="en-IN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final </a:t>
            </a: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variables in Java.</a:t>
            </a:r>
          </a:p>
        </p:txBody>
      </p:sp>
    </p:spTree>
    <p:extLst>
      <p:ext uri="{BB962C8B-B14F-4D97-AF65-F5344CB8AC3E}">
        <p14:creationId xmlns:p14="http://schemas.microsoft.com/office/powerpoint/2010/main" val="2698728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364377" cy="6858000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894423" y="117566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1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" y="486898"/>
            <a:ext cx="3108960" cy="1476103"/>
          </a:xfrm>
          <a:prstGeom prst="rightArrow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Classes</a:t>
            </a:r>
          </a:p>
          <a:p>
            <a:pPr algn="ctr"/>
            <a:r>
              <a:rPr lang="en-IN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(Continued..)</a:t>
            </a:r>
            <a:endParaRPr lang="en-IN" sz="28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26523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936797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Control Structures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554270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Objects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17174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Compositions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789216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Inheritance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78777" y="666206"/>
            <a:ext cx="8673737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One difference between Java and Scala involves constructors. In Java, classes have constructors, which can take parameters, whereas in Scala, classes can take parameters directly.</a:t>
            </a:r>
            <a:endParaRPr lang="en-IN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10743" y="1782635"/>
            <a:ext cx="6152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class SimpleGreeter(greeting : String){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	def greet() = println(greeting);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78777" y="2628860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Auxiliary constructor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78778" y="3073071"/>
            <a:ext cx="8673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 deﬁne auxiliary constructors like methods named this that have no result type. </a:t>
            </a:r>
          </a:p>
          <a:p>
            <a:r>
              <a:rPr lang="en-IN" sz="16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ﬁrst statement in an auxiliary constructor must be an invocation of another constructor in the same class.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10742" y="3919831"/>
            <a:ext cx="6152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class Person(name : String, age: Int){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	def this(name: String) = this(name,-1);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}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778016" y="5997108"/>
            <a:ext cx="7685331" cy="646331"/>
            <a:chOff x="2778016" y="5725439"/>
            <a:chExt cx="7685331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3278777" y="5725439"/>
              <a:ext cx="7184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D32F2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The area in which Scala departs from Java is that you can’t have any </a:t>
              </a:r>
              <a:r>
                <a:rPr lang="en-IN" b="1" dirty="0">
                  <a:solidFill>
                    <a:srgbClr val="D32F2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static ﬁelds </a:t>
              </a:r>
              <a:r>
                <a:rPr lang="en-IN" dirty="0">
                  <a:solidFill>
                    <a:srgbClr val="D32F2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or </a:t>
              </a:r>
              <a:r>
                <a:rPr lang="en-IN" b="1" dirty="0">
                  <a:solidFill>
                    <a:srgbClr val="D32F2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methods </a:t>
              </a:r>
              <a:r>
                <a:rPr lang="en-IN" dirty="0">
                  <a:solidFill>
                    <a:srgbClr val="D32F2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 a Scala class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8016" y="5796671"/>
              <a:ext cx="503865" cy="503865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C172FCD-5674-4CFF-9DD6-A26056B4E5FB}"/>
              </a:ext>
            </a:extLst>
          </p:cNvPr>
          <p:cNvSpPr txBox="1"/>
          <p:nvPr/>
        </p:nvSpPr>
        <p:spPr>
          <a:xfrm>
            <a:off x="3278776" y="4699345"/>
            <a:ext cx="195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oto Sans" panose="020B0502040504020204" pitchFamily="34" charset="0"/>
              </a:rPr>
              <a:t>Self references</a:t>
            </a:r>
            <a:endParaRPr lang="en-IN" b="1" dirty="0">
              <a:latin typeface="Noto Sans" panose="020B050204050402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61E618-6024-4969-93C8-C289E8A651D8}"/>
              </a:ext>
            </a:extLst>
          </p:cNvPr>
          <p:cNvSpPr txBox="1"/>
          <p:nvPr/>
        </p:nvSpPr>
        <p:spPr>
          <a:xfrm>
            <a:off x="4288945" y="5068677"/>
            <a:ext cx="6152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def max(that: Rational) =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/>
              </a:rPr>
              <a:t>	if (this.lessThan(that)) that else this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 panose="020B0509030403020204"/>
              <a:ea typeface="Dotu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5137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2" grpId="0"/>
      <p:bldP spid="33" grpId="0"/>
      <p:bldP spid="19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364377" cy="6858000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894423" y="117566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1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" y="486898"/>
            <a:ext cx="3108960" cy="1476103"/>
          </a:xfrm>
          <a:prstGeom prst="rightArrow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Classes</a:t>
            </a:r>
          </a:p>
          <a:p>
            <a:pPr algn="ctr"/>
            <a:r>
              <a:rPr lang="en-IN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(Continued..)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6523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936797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Control Structures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554270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Objects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17174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Compositions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789216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Inheritance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78777" y="666206"/>
            <a:ext cx="8673737" cy="369332"/>
          </a:xfrm>
          <a:prstGeom prst="rect">
            <a:avLst/>
          </a:prstGeom>
          <a:noFill/>
          <a:ln>
            <a:solidFill>
              <a:srgbClr val="D32F2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Access specifier in Scala; either </a:t>
            </a:r>
            <a:r>
              <a:rPr lang="en-IN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Private </a:t>
            </a: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</a:t>
            </a:r>
            <a:r>
              <a:rPr lang="en-IN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None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278777" y="1367137"/>
            <a:ext cx="615260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class Person{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	</a:t>
            </a:r>
            <a:r>
              <a:rPr lang="en-IN" sz="1600" b="1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private 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var age = 0;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}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 val aditi = new Person;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 aditi.age = 25; </a:t>
            </a:r>
            <a:r>
              <a:rPr lang="en-IN" sz="1600" dirty="0">
                <a:solidFill>
                  <a:srgbClr val="D32F2F"/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//won’t compile at all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78777" y="2936797"/>
            <a:ext cx="8007532" cy="738664"/>
          </a:xfrm>
          <a:prstGeom prst="rect">
            <a:avLst/>
          </a:prstGeom>
          <a:noFill/>
          <a:ln>
            <a:solidFill>
              <a:srgbClr val="D32F2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One important characteristic of method parameters in Scala is that they are </a:t>
            </a:r>
            <a:r>
              <a:rPr lang="en-IN" sz="24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val</a:t>
            </a: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not var.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78776" y="3738936"/>
            <a:ext cx="7119258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class Person{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	</a:t>
            </a:r>
            <a:r>
              <a:rPr lang="en-IN" sz="1600" b="1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private 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var age = 0;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	def add(b : Int): Unit = {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		b += 1 </a:t>
            </a:r>
            <a:r>
              <a:rPr lang="en-IN" sz="1600" dirty="0">
                <a:solidFill>
                  <a:srgbClr val="D32F2F"/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// not allowed, compilation error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		age += b; </a:t>
            </a:r>
            <a:r>
              <a:rPr lang="en-IN" sz="1600" dirty="0">
                <a:solidFill>
                  <a:srgbClr val="00B050"/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// no problem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	}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2830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364377" cy="6858000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894423" y="117566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1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" y="486898"/>
            <a:ext cx="3108960" cy="1476103"/>
          </a:xfrm>
          <a:prstGeom prst="rightArrow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6523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936797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Control Structures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554270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Classes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17174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Compositions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789216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Inheritance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78777" y="666206"/>
            <a:ext cx="8673737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For depicting of real life scenario, you create objects which replicate specific class.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78777" y="2299397"/>
            <a:ext cx="8569234" cy="64633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latin typeface="Source Code Pro" panose="020B0509030403020204" pitchFamily="49" charset="0"/>
              </a:rPr>
              <a:t>var i = 5;</a:t>
            </a:r>
          </a:p>
          <a:p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Unlike Java, Scala also created object in the heap.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78777" y="1618902"/>
            <a:ext cx="8569234" cy="64633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latin typeface="Source Code Pro" panose="020B0509030403020204" pitchFamily="49" charset="0"/>
              </a:rPr>
              <a:t>var i_name= “Peter”;</a:t>
            </a:r>
          </a:p>
          <a:p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Like Java, Scala created an object in the heap.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278777" y="3275295"/>
            <a:ext cx="5420541" cy="677165"/>
            <a:chOff x="3278777" y="3275295"/>
            <a:chExt cx="5420541" cy="677165"/>
          </a:xfrm>
        </p:grpSpPr>
        <p:sp>
          <p:nvSpPr>
            <p:cNvPr id="3" name="TextBox 2"/>
            <p:cNvSpPr txBox="1"/>
            <p:nvPr/>
          </p:nvSpPr>
          <p:spPr>
            <a:xfrm>
              <a:off x="3278777" y="3306129"/>
              <a:ext cx="21423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Source Code Pro" panose="020B0509030403020204" pitchFamily="49" charset="0"/>
                </a:rPr>
                <a:t> var tomato = 7;</a:t>
              </a:r>
            </a:p>
            <a:p>
              <a:r>
                <a:rPr lang="en-IN" sz="1400" dirty="0">
                  <a:latin typeface="Source Code Pro" panose="020B0509030403020204" pitchFamily="49" charset="0"/>
                </a:rPr>
                <a:t> var tomhato = 7;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17475" y="3275295"/>
              <a:ext cx="2781843" cy="677165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3284674" y="4074841"/>
            <a:ext cx="6848749" cy="714375"/>
            <a:chOff x="3278776" y="4228582"/>
            <a:chExt cx="6848749" cy="714375"/>
          </a:xfrm>
        </p:grpSpPr>
        <p:sp>
          <p:nvSpPr>
            <p:cNvPr id="16" name="TextBox 15"/>
            <p:cNvSpPr txBox="1"/>
            <p:nvPr/>
          </p:nvSpPr>
          <p:spPr>
            <a:xfrm>
              <a:off x="3278776" y="4294551"/>
              <a:ext cx="21423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Source Code Pro" panose="020B0509030403020204" pitchFamily="49" charset="0"/>
                </a:rPr>
                <a:t> var tomato = 7;</a:t>
              </a:r>
            </a:p>
            <a:p>
              <a:r>
                <a:rPr lang="en-IN" sz="1400" dirty="0">
                  <a:latin typeface="Source Code Pro" panose="020B0509030403020204" pitchFamily="49" charset="0"/>
                </a:rPr>
                <a:t> var tomhato = 8;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17475" y="4228582"/>
              <a:ext cx="4210050" cy="7143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238316" y="4867329"/>
            <a:ext cx="21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Source Code Pro" panose="020B0509030403020204" pitchFamily="49" charset="0"/>
              </a:rPr>
              <a:t> var tomato = 7;</a:t>
            </a:r>
          </a:p>
          <a:p>
            <a:r>
              <a:rPr lang="en-IN" sz="1400" dirty="0">
                <a:latin typeface="Source Code Pro" panose="020B0509030403020204" pitchFamily="49" charset="0"/>
              </a:rPr>
              <a:t> tomato=tomhato;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8018" y="4922803"/>
            <a:ext cx="2781300" cy="7334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859383" y="6120219"/>
            <a:ext cx="2952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D32F2F"/>
                </a:solidFill>
                <a:latin typeface="Source Code Pro" panose="020B0509030403020204" pitchFamily="49" charset="0"/>
              </a:rPr>
              <a:t>Poor tomato!!</a:t>
            </a:r>
            <a:endParaRPr lang="en-IN" dirty="0">
              <a:solidFill>
                <a:srgbClr val="D32F2F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77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364377" cy="6858000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894423" y="117566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1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" y="486898"/>
            <a:ext cx="3108960" cy="1476103"/>
          </a:xfrm>
          <a:prstGeom prst="rightArrow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Objects</a:t>
            </a:r>
          </a:p>
          <a:p>
            <a:pPr algn="ctr"/>
            <a:r>
              <a:rPr lang="en-IN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(Continued..)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6523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936797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Control Structures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554270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Classes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17174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Compositions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789216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Inheritance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3108961" y="472717"/>
            <a:ext cx="7685331" cy="646331"/>
            <a:chOff x="2778016" y="5725439"/>
            <a:chExt cx="7685331" cy="646331"/>
          </a:xfrm>
        </p:grpSpPr>
        <p:sp>
          <p:nvSpPr>
            <p:cNvPr id="26" name="TextBox 25"/>
            <p:cNvSpPr txBox="1"/>
            <p:nvPr/>
          </p:nvSpPr>
          <p:spPr>
            <a:xfrm>
              <a:off x="3278777" y="5725439"/>
              <a:ext cx="7184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D32F2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REMEBERED? You can’t have any </a:t>
              </a:r>
              <a:r>
                <a:rPr lang="en-IN" b="1" dirty="0">
                  <a:solidFill>
                    <a:srgbClr val="D32F2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static ﬁelds </a:t>
              </a:r>
              <a:r>
                <a:rPr lang="en-IN" dirty="0">
                  <a:solidFill>
                    <a:srgbClr val="D32F2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or </a:t>
              </a:r>
              <a:r>
                <a:rPr lang="en-IN" b="1" dirty="0">
                  <a:solidFill>
                    <a:srgbClr val="D32F2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methods </a:t>
              </a:r>
              <a:r>
                <a:rPr lang="en-IN" dirty="0">
                  <a:solidFill>
                    <a:srgbClr val="D32F2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 a Scala class !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8016" y="5796671"/>
              <a:ext cx="503865" cy="503865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3226525" y="1319349"/>
            <a:ext cx="354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Concept of Singleton Object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13463" y="1963001"/>
            <a:ext cx="86214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B050"/>
                </a:solidFill>
                <a:latin typeface="Source Code Pro" panose="020B0509030403020204" pitchFamily="49" charset="0"/>
              </a:rPr>
              <a:t>// The WorldlyGreeter class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class WorldlyGreeter(greeting: String) { </a:t>
            </a:r>
          </a:p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def greet() { </a:t>
            </a:r>
          </a:p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	val worldlyGreeting = WorldlyGreeter.worldify(greeting) </a:t>
            </a:r>
          </a:p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	println(worldlyGreeting) </a:t>
            </a:r>
          </a:p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	}</a:t>
            </a:r>
          </a:p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} </a:t>
            </a:r>
          </a:p>
          <a:p>
            <a:r>
              <a:rPr lang="en-IN" sz="1400" dirty="0">
                <a:solidFill>
                  <a:srgbClr val="00B050"/>
                </a:solidFill>
                <a:latin typeface="Source Code Pro" panose="020B0509030403020204" pitchFamily="49" charset="0"/>
              </a:rPr>
              <a:t>// The WorldlyGreeter companion object </a:t>
            </a:r>
          </a:p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object WorldlyGreeter { </a:t>
            </a:r>
          </a:p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	def worldify(s: String) = s + ", world!" </a:t>
            </a:r>
          </a:p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}</a:t>
            </a:r>
          </a:p>
          <a:p>
            <a:endParaRPr lang="en-IN" sz="14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22611" y="4530270"/>
            <a:ext cx="2087898" cy="517891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Singleton Object</a:t>
            </a:r>
            <a:endParaRPr lang="en-IN" dirty="0"/>
          </a:p>
        </p:txBody>
      </p:sp>
      <p:grpSp>
        <p:nvGrpSpPr>
          <p:cNvPr id="44" name="Group 43"/>
          <p:cNvGrpSpPr/>
          <p:nvPr/>
        </p:nvGrpSpPr>
        <p:grpSpPr>
          <a:xfrm>
            <a:off x="3984172" y="5196821"/>
            <a:ext cx="1738439" cy="1359202"/>
            <a:chOff x="3984172" y="5196821"/>
            <a:chExt cx="1738439" cy="1359202"/>
          </a:xfrm>
        </p:grpSpPr>
        <p:grpSp>
          <p:nvGrpSpPr>
            <p:cNvPr id="30" name="Group 29"/>
            <p:cNvGrpSpPr/>
            <p:nvPr/>
          </p:nvGrpSpPr>
          <p:grpSpPr>
            <a:xfrm>
              <a:off x="3984172" y="5196821"/>
              <a:ext cx="1738439" cy="1327544"/>
              <a:chOff x="3278777" y="4385897"/>
              <a:chExt cx="2442754" cy="1790838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278777" y="4385897"/>
                <a:ext cx="2442754" cy="17908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32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278777" y="4385897"/>
                <a:ext cx="2442754" cy="587985"/>
              </a:xfrm>
              <a:prstGeom prst="rect">
                <a:avLst/>
              </a:prstGeom>
              <a:solidFill>
                <a:srgbClr val="D32F2F"/>
              </a:solidFill>
              <a:ln>
                <a:solidFill>
                  <a:srgbClr val="D32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companion</a:t>
                </a: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984172" y="5632693"/>
              <a:ext cx="17384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If class name is same as object name. 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810509" y="5158548"/>
            <a:ext cx="1738439" cy="1365817"/>
            <a:chOff x="7810509" y="5158548"/>
            <a:chExt cx="1738439" cy="1365817"/>
          </a:xfrm>
        </p:grpSpPr>
        <p:grpSp>
          <p:nvGrpSpPr>
            <p:cNvPr id="33" name="Group 32"/>
            <p:cNvGrpSpPr/>
            <p:nvPr/>
          </p:nvGrpSpPr>
          <p:grpSpPr>
            <a:xfrm>
              <a:off x="7810509" y="5158548"/>
              <a:ext cx="1738439" cy="1327544"/>
              <a:chOff x="3278777" y="4385897"/>
              <a:chExt cx="2442754" cy="1790838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3278777" y="4385897"/>
                <a:ext cx="2442754" cy="17908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32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278777" y="4385897"/>
                <a:ext cx="2442754" cy="587985"/>
              </a:xfrm>
              <a:prstGeom prst="rect">
                <a:avLst/>
              </a:prstGeom>
              <a:solidFill>
                <a:srgbClr val="D32F2F"/>
              </a:solidFill>
              <a:ln>
                <a:solidFill>
                  <a:srgbClr val="D32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stand alone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7810509" y="5601035"/>
              <a:ext cx="17384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If class name is not same as object name. </a:t>
              </a:r>
            </a:p>
          </p:txBody>
        </p:sp>
      </p:grpSp>
      <p:cxnSp>
        <p:nvCxnSpPr>
          <p:cNvPr id="41" name="Elbow Connector 40"/>
          <p:cNvCxnSpPr>
            <a:stCxn id="28" idx="1"/>
            <a:endCxn id="32" idx="0"/>
          </p:cNvCxnSpPr>
          <p:nvPr/>
        </p:nvCxnSpPr>
        <p:spPr>
          <a:xfrm rot="10800000" flipV="1">
            <a:off x="4853393" y="4789215"/>
            <a:ext cx="869219" cy="407605"/>
          </a:xfrm>
          <a:prstGeom prst="bentConnector2">
            <a:avLst/>
          </a:prstGeom>
          <a:ln>
            <a:solidFill>
              <a:srgbClr val="D3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8" idx="3"/>
            <a:endCxn id="35" idx="0"/>
          </p:cNvCxnSpPr>
          <p:nvPr/>
        </p:nvCxnSpPr>
        <p:spPr>
          <a:xfrm>
            <a:off x="7810509" y="4789216"/>
            <a:ext cx="869220" cy="369332"/>
          </a:xfrm>
          <a:prstGeom prst="bentConnector2">
            <a:avLst/>
          </a:prstGeom>
          <a:ln>
            <a:solidFill>
              <a:srgbClr val="D3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6156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364377" cy="6858000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894423" y="117566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1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" y="486898"/>
            <a:ext cx="3108960" cy="1476103"/>
          </a:xfrm>
          <a:prstGeom prst="rightArrow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Inheritance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6523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936797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Control Structures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554270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Classes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17174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Objects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789216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Compositions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78777" y="666206"/>
            <a:ext cx="8673737" cy="369332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Noto Sans" panose="020B0502040504020204" pitchFamily="34" charset="0"/>
              </a:rPr>
              <a:t>Inheritance is merely the concept of reusability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91776E-C942-4F50-A73D-7089E567F7A6}"/>
              </a:ext>
            </a:extLst>
          </p:cNvPr>
          <p:cNvSpPr txBox="1"/>
          <p:nvPr/>
        </p:nvSpPr>
        <p:spPr>
          <a:xfrm>
            <a:off x="3278777" y="1156771"/>
            <a:ext cx="6085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class Animal(mammal: Boolean = true){	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}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class whale(length: Double) extends Animal{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}</a:t>
            </a:r>
          </a:p>
        </p:txBody>
      </p:sp>
      <p:pic>
        <p:nvPicPr>
          <p:cNvPr id="1026" name="Picture 2" descr="Image result for inheritance image">
            <a:extLst>
              <a:ext uri="{FF2B5EF4-FFF2-40B4-BE49-F238E27FC236}">
                <a16:creationId xmlns:a16="http://schemas.microsoft.com/office/drawing/2014/main" id="{3E9F076F-D49D-40DF-BB6E-202CA2870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777" y="2890893"/>
            <a:ext cx="4273220" cy="226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nheritance image">
            <a:extLst>
              <a:ext uri="{FF2B5EF4-FFF2-40B4-BE49-F238E27FC236}">
                <a16:creationId xmlns:a16="http://schemas.microsoft.com/office/drawing/2014/main" id="{95297E4B-649F-4ECD-91DE-377C25EA0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239" y="2975847"/>
            <a:ext cx="3725542" cy="209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531DC2B-2727-4F89-97A5-27733FCB11C1}"/>
              </a:ext>
            </a:extLst>
          </p:cNvPr>
          <p:cNvSpPr/>
          <p:nvPr/>
        </p:nvSpPr>
        <p:spPr>
          <a:xfrm>
            <a:off x="7718875" y="2856580"/>
            <a:ext cx="4072270" cy="2275842"/>
          </a:xfrm>
          <a:prstGeom prst="rect">
            <a:avLst/>
          </a:prstGeom>
          <a:noFill/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6F17B9-2475-4C2E-A54D-724F7C59450E}"/>
              </a:ext>
            </a:extLst>
          </p:cNvPr>
          <p:cNvSpPr/>
          <p:nvPr/>
        </p:nvSpPr>
        <p:spPr>
          <a:xfrm>
            <a:off x="3108961" y="6012469"/>
            <a:ext cx="78520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</a:rPr>
              <a:t>Multiple and hybrid can only be achieved by using </a:t>
            </a:r>
            <a:r>
              <a:rPr lang="en-US" sz="2800" dirty="0">
                <a:solidFill>
                  <a:srgbClr val="D32F2F"/>
                </a:solidFill>
                <a:latin typeface="Noto Sans" panose="020B0502040504020204" pitchFamily="34" charset="0"/>
              </a:rPr>
              <a:t>traits</a:t>
            </a: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</a:rPr>
              <a:t>. </a:t>
            </a:r>
            <a:endParaRPr lang="en-US" dirty="0">
              <a:latin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E47126-7975-4253-8F1A-100A21C6C43D}"/>
              </a:ext>
            </a:extLst>
          </p:cNvPr>
          <p:cNvSpPr txBox="1"/>
          <p:nvPr/>
        </p:nvSpPr>
        <p:spPr>
          <a:xfrm>
            <a:off x="3278776" y="2370210"/>
            <a:ext cx="8673737" cy="369332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Noto Sans" panose="020B0502040504020204" pitchFamily="34" charset="0"/>
              </a:rPr>
              <a:t>Types of Inheritance, Scala supports ;</a:t>
            </a:r>
          </a:p>
        </p:txBody>
      </p:sp>
    </p:spTree>
    <p:extLst>
      <p:ext uri="{BB962C8B-B14F-4D97-AF65-F5344CB8AC3E}">
        <p14:creationId xmlns:p14="http://schemas.microsoft.com/office/powerpoint/2010/main" val="494788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364377" cy="6858000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894423" y="117566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1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" y="486898"/>
            <a:ext cx="3108960" cy="1476103"/>
          </a:xfrm>
          <a:prstGeom prst="rightArrow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Compositions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6523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936797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Control Structures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554270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Classes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17174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Objects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789216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Inheritance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F850CC-9885-43DA-98C3-B2F1312D3083}"/>
              </a:ext>
            </a:extLst>
          </p:cNvPr>
          <p:cNvSpPr txBox="1"/>
          <p:nvPr/>
        </p:nvSpPr>
        <p:spPr>
          <a:xfrm>
            <a:off x="3108961" y="486898"/>
            <a:ext cx="717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oto Sans" panose="020B0502040504020204" pitchFamily="34" charset="0"/>
              </a:rPr>
              <a:t>Mix-in class composition in Scala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1FA061-F787-432B-89D0-78CA7A296499}"/>
              </a:ext>
            </a:extLst>
          </p:cNvPr>
          <p:cNvSpPr txBox="1"/>
          <p:nvPr/>
        </p:nvSpPr>
        <p:spPr>
          <a:xfrm>
            <a:off x="3108961" y="920860"/>
            <a:ext cx="58542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trait Runner {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def run(feet: Double) = {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   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println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(" ran: "+feet+"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feets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")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   }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 }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trait Walker {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  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def walk(feet: Double) = {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   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println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s"Walked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: $feet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feets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")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   }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 }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class Person(name: String) extends Walker with Runner {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  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override def run(feet: Double){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   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println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(name+" ran "+feet+"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feets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")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   }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 }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var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person :Person = new Person("Shubham");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person.run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(30);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person.walk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(40);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4C82B6-5D78-4C40-A0C9-DA74A3964B6F}"/>
              </a:ext>
            </a:extLst>
          </p:cNvPr>
          <p:cNvSpPr/>
          <p:nvPr/>
        </p:nvSpPr>
        <p:spPr>
          <a:xfrm>
            <a:off x="6007395" y="3554270"/>
            <a:ext cx="2615610" cy="184666"/>
          </a:xfrm>
          <a:prstGeom prst="rect">
            <a:avLst/>
          </a:prstGeom>
          <a:noFill/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199531-59EE-4703-A0D6-204D916D2EAB}"/>
              </a:ext>
            </a:extLst>
          </p:cNvPr>
          <p:cNvSpPr/>
          <p:nvPr/>
        </p:nvSpPr>
        <p:spPr>
          <a:xfrm>
            <a:off x="2959394" y="5721715"/>
            <a:ext cx="7822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A5659"/>
                </a:solidFill>
                <a:latin typeface="Noto Sans" panose="020B0502040504020204" pitchFamily="34" charset="0"/>
              </a:rPr>
              <a:t>Traits are used to share interfaces and fields between classes. They are similar to Java 8’s interfaces.</a:t>
            </a:r>
            <a:endParaRPr lang="en-US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44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420000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201885" y="1048280"/>
            <a:ext cx="37882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{|&gt;_&lt;|}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012" y="3943880"/>
            <a:ext cx="115606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Let’s Code</a:t>
            </a:r>
            <a:r>
              <a:rPr lang="en-IN" sz="4000" b="1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IN" sz="6000" b="1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!</a:t>
            </a:r>
            <a:endParaRPr lang="en-IN" sz="4000" b="1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/>
            <a:endParaRPr lang="en-IN" sz="4000" b="1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/>
            <a:r>
              <a:rPr lang="en-IN" sz="4000" b="1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because nobody understand words …</a:t>
            </a:r>
          </a:p>
        </p:txBody>
      </p:sp>
    </p:spTree>
    <p:extLst>
      <p:ext uri="{BB962C8B-B14F-4D97-AF65-F5344CB8AC3E}">
        <p14:creationId xmlns:p14="http://schemas.microsoft.com/office/powerpoint/2010/main" val="2761076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400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5131" y="366057"/>
            <a:ext cx="4676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Introduction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64" y="1727519"/>
            <a:ext cx="1023666" cy="10236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017" y="1723389"/>
            <a:ext cx="1075807" cy="10236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5130" y="2900205"/>
            <a:ext cx="3114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Father</a:t>
            </a:r>
          </a:p>
          <a:p>
            <a:pPr algn="ctr"/>
            <a:endParaRPr lang="en-IN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/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Martin Odersky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0815" y="2900205"/>
            <a:ext cx="32522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Place</a:t>
            </a: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</a:t>
            </a:r>
          </a:p>
          <a:p>
            <a:pPr algn="ctr"/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/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École Polytechnique Fédérale de Lausanne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261" y="1723389"/>
            <a:ext cx="1023666" cy="10236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93467" y="2900205"/>
            <a:ext cx="206525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Date of Birth</a:t>
            </a:r>
          </a:p>
          <a:p>
            <a:pPr algn="ctr"/>
            <a:endParaRPr lang="en-IN" sz="2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20 January 2004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086" y="4418830"/>
            <a:ext cx="927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 source code is intended to compiled to Java Bytecode, so that resulting executable code runs on a Java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4229833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8171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45497" y="525919"/>
            <a:ext cx="11501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 language that grows on you …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9005" y="1959427"/>
            <a:ext cx="3063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Growing new types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3381" y="1959428"/>
            <a:ext cx="484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Growing new control  structures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627" y="5367952"/>
            <a:ext cx="5891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def factorial(x: </a:t>
            </a:r>
            <a:r>
              <a:rPr lang="en-IN" sz="16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BigInt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): </a:t>
            </a:r>
            <a:r>
              <a:rPr lang="en-IN" sz="16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BigInt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= 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	if (x == 0) 1 else x * factorial(x - 1)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629" y="2612571"/>
            <a:ext cx="1031965" cy="369332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JAVA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628" y="3109692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import </a:t>
            </a:r>
            <a:r>
              <a:rPr lang="en-IN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java.math.BigInteger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</a:t>
            </a:r>
          </a:p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public </a:t>
            </a:r>
            <a:r>
              <a:rPr lang="en-IN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BigIntger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factorial(</a:t>
            </a:r>
            <a:r>
              <a:rPr lang="en-IN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BigInteger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x) {</a:t>
            </a:r>
          </a:p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	if (x == </a:t>
            </a:r>
            <a:r>
              <a:rPr lang="en-IN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BigInteger.ZERO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) BigInteger.ONE </a:t>
            </a:r>
          </a:p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 else  	</a:t>
            </a:r>
            <a:r>
              <a:rPr lang="en-IN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x.multiply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(factorial(</a:t>
            </a:r>
            <a:r>
              <a:rPr lang="en-IN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x.subtract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(BigInteger.ONE))); </a:t>
            </a:r>
          </a:p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0628" y="4706559"/>
            <a:ext cx="1031965" cy="369332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33381" y="2788857"/>
            <a:ext cx="499848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recipient ! </a:t>
            </a:r>
            <a:r>
              <a:rPr lang="en-IN" sz="16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Msg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Noto Sans" panose="020B0502040504020204" pitchFamily="34"/>
              <a:cs typeface="Noto Sans" panose="020B0502040504020204" pitchFamily="34"/>
            </a:endParaRPr>
          </a:p>
          <a:p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Noto Sans" panose="020B0502040504020204" pitchFamily="34"/>
              <a:cs typeface="Noto Sans" panose="020B0502040504020204" pitchFamily="34"/>
            </a:endParaRPr>
          </a:p>
          <a:p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loop{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  receive { 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     case Msg1 =&gt; ... // handle Msg1 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     case Msg2 =&gt; ... // handle Msg2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  }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1377667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2" grpId="0"/>
      <p:bldP spid="8" grpId="0" animBg="1"/>
      <p:bldP spid="9" grpId="0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8171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45497" y="525919"/>
            <a:ext cx="11501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What makes SCALA scalable 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5497" y="2931458"/>
            <a:ext cx="437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 is compatible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18015" y="2931458"/>
            <a:ext cx="437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 is concise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498" y="3771188"/>
            <a:ext cx="503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 is object oriented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18015" y="3771188"/>
            <a:ext cx="437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 is functional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5497" y="4610918"/>
            <a:ext cx="437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 is high-level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18015" y="4610918"/>
            <a:ext cx="533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 is statistically typed</a:t>
            </a:r>
          </a:p>
        </p:txBody>
      </p:sp>
    </p:spTree>
    <p:extLst>
      <p:ext uri="{BB962C8B-B14F-4D97-AF65-F5344CB8AC3E}">
        <p14:creationId xmlns:p14="http://schemas.microsoft.com/office/powerpoint/2010/main" val="3899358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600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82880" y="368390"/>
            <a:ext cx="4794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Course outline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6311" y="1801396"/>
            <a:ext cx="11299371" cy="666206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types, Control Structures, Classes and Objects, Composition and Inheritance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6312" y="1423851"/>
            <a:ext cx="254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6311" y="3008998"/>
            <a:ext cx="11299371" cy="666206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Collections API, Actors and Concurrency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6312" y="2631453"/>
            <a:ext cx="254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46311" y="4216600"/>
            <a:ext cx="11299371" cy="666206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Pattern Matching, Working with XML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6312" y="3839055"/>
            <a:ext cx="254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312" y="5424202"/>
            <a:ext cx="9881030" cy="666206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GUI Programming in Scala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6312" y="5046657"/>
            <a:ext cx="239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4</a:t>
            </a:r>
          </a:p>
        </p:txBody>
      </p:sp>
    </p:spTree>
    <p:extLst>
      <p:ext uri="{BB962C8B-B14F-4D97-AF65-F5344CB8AC3E}">
        <p14:creationId xmlns:p14="http://schemas.microsoft.com/office/powerpoint/2010/main" val="738307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4200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44137" y="2194559"/>
            <a:ext cx="11482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Let’s get Started 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pic>
        <p:nvPicPr>
          <p:cNvPr id="1026" name="Picture 2" descr="Image result for rocket png image 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332973" y="1928111"/>
            <a:ext cx="886550" cy="154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loud 2"/>
          <p:cNvSpPr/>
          <p:nvPr/>
        </p:nvSpPr>
        <p:spPr>
          <a:xfrm rot="179465">
            <a:off x="8662277" y="2396167"/>
            <a:ext cx="1240972" cy="71761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44137" y="3866605"/>
            <a:ext cx="3618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1</a:t>
            </a:r>
            <a:endParaRPr lang="en-IN" b="1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942380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364377" cy="6858000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894423" y="117566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1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" y="486898"/>
            <a:ext cx="3108960" cy="1476103"/>
          </a:xfrm>
          <a:prstGeom prst="rightArrow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Types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6523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Control Structures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936797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Classes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554270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Objects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17174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Compositions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789216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Inheritance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78776" y="492092"/>
            <a:ext cx="8673737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 is quite “pure” in sense that </a:t>
            </a:r>
          </a:p>
          <a:p>
            <a:r>
              <a:rPr lang="en-IN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Whatever exists is an </a:t>
            </a:r>
            <a:r>
              <a:rPr lang="en-IN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OBJECT</a:t>
            </a:r>
            <a:r>
              <a:rPr lang="en-IN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and Whatever performed is a </a:t>
            </a:r>
            <a:r>
              <a:rPr lang="en-IN" sz="24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FUNCTION CALL.</a:t>
            </a:r>
            <a:endParaRPr lang="en-IN" sz="2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78777" y="2105800"/>
            <a:ext cx="15806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Byte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Short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Char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0297" y="2105800"/>
            <a:ext cx="1580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Float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Boolean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8776" y="1620313"/>
            <a:ext cx="313508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Some basic types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78777" y="3699283"/>
            <a:ext cx="313508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Literals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78776" y="4231181"/>
            <a:ext cx="4541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Integer literals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Decimal, Hexadecimal and Octal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Floating point literals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Character literals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String literals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Boolean literals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78776" y="6148073"/>
            <a:ext cx="313508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Custom Objects</a:t>
            </a:r>
          </a:p>
        </p:txBody>
      </p:sp>
    </p:spTree>
    <p:extLst>
      <p:ext uri="{BB962C8B-B14F-4D97-AF65-F5344CB8AC3E}">
        <p14:creationId xmlns:p14="http://schemas.microsoft.com/office/powerpoint/2010/main" val="2983535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3" grpId="0" animBg="1"/>
      <p:bldP spid="16" grpId="0" animBg="1"/>
      <p:bldP spid="17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364377" cy="6858000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894423" y="117566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1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" y="486898"/>
            <a:ext cx="3108960" cy="1476103"/>
          </a:xfrm>
          <a:prstGeom prst="rightArrow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Control </a:t>
            </a:r>
          </a:p>
          <a:p>
            <a:pPr algn="ctr"/>
            <a:r>
              <a:rPr lang="en-IN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Structures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936797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Classes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554270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Objects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17174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Compositions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789216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Inheritance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78777" y="666206"/>
            <a:ext cx="867373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Noto Sans" panose="020B0502040504020204" pitchFamily="34" charset="0"/>
              </a:rPr>
              <a:t>There are not many control structures built into Scala.</a:t>
            </a:r>
          </a:p>
          <a:p>
            <a:r>
              <a:rPr lang="en-US" dirty="0">
                <a:latin typeface="Noto Sans" panose="020B0502040504020204" pitchFamily="34" charset="0"/>
              </a:rPr>
              <a:t> </a:t>
            </a:r>
          </a:p>
          <a:p>
            <a:r>
              <a:rPr lang="en-US" dirty="0">
                <a:latin typeface="Noto Sans" panose="020B0502040504020204" pitchFamily="34" charset="0"/>
              </a:rPr>
              <a:t>The only control structures are;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D65963-165D-49B3-9053-69F9052BE0D2}"/>
              </a:ext>
            </a:extLst>
          </p:cNvPr>
          <p:cNvSpPr txBox="1"/>
          <p:nvPr/>
        </p:nvSpPr>
        <p:spPr>
          <a:xfrm>
            <a:off x="3278777" y="1751682"/>
            <a:ext cx="2416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oto Sans" panose="020B0502040504020204" pitchFamily="34" charset="0"/>
              </a:rPr>
              <a:t> 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oto Sans" panose="020B0502040504020204" pitchFamily="34" charset="0"/>
              </a:rPr>
              <a:t>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oto Sans" panose="020B0502040504020204" pitchFamily="34" charset="0"/>
              </a:rPr>
              <a:t> while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749E0F-5304-47E6-BD1B-5B52FB30C110}"/>
              </a:ext>
            </a:extLst>
          </p:cNvPr>
          <p:cNvSpPr txBox="1"/>
          <p:nvPr/>
        </p:nvSpPr>
        <p:spPr>
          <a:xfrm>
            <a:off x="6273529" y="1751682"/>
            <a:ext cx="2416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oto Sans" panose="020B0502040504020204" pitchFamily="34" charset="0"/>
              </a:rPr>
              <a:t> 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oto Sans" panose="020B0502040504020204" pitchFamily="34" charset="0"/>
              </a:rPr>
              <a:t>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oto Sans" panose="020B0502040504020204" pitchFamily="34" charset="0"/>
              </a:rPr>
              <a:t> function call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E14CA7-07EE-43CB-BA13-D5428BF7CB25}"/>
              </a:ext>
            </a:extLst>
          </p:cNvPr>
          <p:cNvSpPr txBox="1"/>
          <p:nvPr/>
        </p:nvSpPr>
        <p:spPr>
          <a:xfrm>
            <a:off x="3278776" y="2709334"/>
            <a:ext cx="867373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Noto Sans" panose="020B0502040504020204" pitchFamily="34" charset="0"/>
              </a:rPr>
              <a:t>The reason Scala has so few is that it has included </a:t>
            </a:r>
            <a:r>
              <a:rPr lang="en-US" sz="2000" b="1" dirty="0">
                <a:latin typeface="Noto Sans" panose="020B0502040504020204" pitchFamily="34" charset="0"/>
              </a:rPr>
              <a:t>function literals </a:t>
            </a:r>
            <a:r>
              <a:rPr lang="en-US" dirty="0">
                <a:latin typeface="Noto Sans" panose="020B0502040504020204" pitchFamily="34" charset="0"/>
              </a:rPr>
              <a:t>since its inception.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EF0A64-355D-4408-8589-C5CB9C0F332E}"/>
              </a:ext>
            </a:extLst>
          </p:cNvPr>
          <p:cNvSpPr/>
          <p:nvPr/>
        </p:nvSpPr>
        <p:spPr>
          <a:xfrm>
            <a:off x="3360145" y="3449211"/>
            <a:ext cx="7600861" cy="3214439"/>
          </a:xfrm>
          <a:prstGeom prst="rect">
            <a:avLst/>
          </a:prstGeom>
          <a:solidFill>
            <a:schemeClr val="bg1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13C09A-9B24-46E2-B175-4BD367E84B7E}"/>
              </a:ext>
            </a:extLst>
          </p:cNvPr>
          <p:cNvSpPr/>
          <p:nvPr/>
        </p:nvSpPr>
        <p:spPr>
          <a:xfrm>
            <a:off x="3360145" y="3429000"/>
            <a:ext cx="7600861" cy="494602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if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61F31-695A-4F47-B6AC-033EC5D578F6}"/>
              </a:ext>
            </a:extLst>
          </p:cNvPr>
          <p:cNvSpPr txBox="1"/>
          <p:nvPr/>
        </p:nvSpPr>
        <p:spPr>
          <a:xfrm>
            <a:off x="3514381" y="3966763"/>
            <a:ext cx="3205907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Version 1 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var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my_name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= “Ram”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if(!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args.isEmpty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){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my_name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=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args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(0)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}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13133C-4129-4D76-9B04-F60B6483F22E}"/>
              </a:ext>
            </a:extLst>
          </p:cNvPr>
          <p:cNvSpPr txBox="1"/>
          <p:nvPr/>
        </p:nvSpPr>
        <p:spPr>
          <a:xfrm>
            <a:off x="7384973" y="3962830"/>
            <a:ext cx="2610997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Version 2 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val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my_name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=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if (!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args.isEmpty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)</a:t>
            </a:r>
          </a:p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args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(0)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else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“Ram“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78B9C5-F42D-4F6D-BC1B-EB235584BD76}"/>
              </a:ext>
            </a:extLst>
          </p:cNvPr>
          <p:cNvSpPr txBox="1"/>
          <p:nvPr/>
        </p:nvSpPr>
        <p:spPr>
          <a:xfrm>
            <a:off x="3514381" y="5892051"/>
            <a:ext cx="738004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Version 3</a:t>
            </a:r>
          </a:p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println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(if (!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args.isEmpty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)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args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(0) else “Ram")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386617-7903-4331-89DD-B392111321D4}"/>
              </a:ext>
            </a:extLst>
          </p:cNvPr>
          <p:cNvSpPr txBox="1"/>
          <p:nvPr/>
        </p:nvSpPr>
        <p:spPr>
          <a:xfrm>
            <a:off x="0" y="226523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0896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364377" cy="6858000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894423" y="117566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1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" y="486898"/>
            <a:ext cx="3108960" cy="1476103"/>
          </a:xfrm>
          <a:prstGeom prst="rightArrow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Control </a:t>
            </a:r>
          </a:p>
          <a:p>
            <a:pPr algn="ctr"/>
            <a:r>
              <a:rPr lang="en-IN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Structures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6523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936797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Classes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554270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Objects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17174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Compositions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789216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Inheritance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93D2E3B-BDB8-4A87-86B1-55EC01D7EE6E}"/>
              </a:ext>
            </a:extLst>
          </p:cNvPr>
          <p:cNvSpPr/>
          <p:nvPr/>
        </p:nvSpPr>
        <p:spPr>
          <a:xfrm>
            <a:off x="3201261" y="787919"/>
            <a:ext cx="7600861" cy="2766351"/>
          </a:xfrm>
          <a:prstGeom prst="rect">
            <a:avLst/>
          </a:prstGeom>
          <a:solidFill>
            <a:schemeClr val="bg1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14288C-3632-43C4-89A6-D10849329590}"/>
              </a:ext>
            </a:extLst>
          </p:cNvPr>
          <p:cNvSpPr/>
          <p:nvPr/>
        </p:nvSpPr>
        <p:spPr>
          <a:xfrm>
            <a:off x="3201261" y="767708"/>
            <a:ext cx="7600861" cy="494602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while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3C13D-96BC-4080-A4DD-079AA70079FC}"/>
              </a:ext>
            </a:extLst>
          </p:cNvPr>
          <p:cNvSpPr txBox="1"/>
          <p:nvPr/>
        </p:nvSpPr>
        <p:spPr>
          <a:xfrm>
            <a:off x="3201261" y="1441618"/>
            <a:ext cx="34639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while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def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makeEqual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(that: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Int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) = {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 while(this != that){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   this += 1;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 }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} 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DA0DC4-4AF5-4A9C-BD94-B47C3508DE7D}"/>
              </a:ext>
            </a:extLst>
          </p:cNvPr>
          <p:cNvSpPr txBox="1"/>
          <p:nvPr/>
        </p:nvSpPr>
        <p:spPr>
          <a:xfrm>
            <a:off x="6696051" y="1399560"/>
            <a:ext cx="34639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do-while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def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makeEqual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(that: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Int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) = {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 do{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   this += 1;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 }while((this !=that))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} 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15EC70-E163-43D9-A930-A9BEBC8729BF}"/>
              </a:ext>
            </a:extLst>
          </p:cNvPr>
          <p:cNvSpPr/>
          <p:nvPr/>
        </p:nvSpPr>
        <p:spPr>
          <a:xfrm>
            <a:off x="3201261" y="3751525"/>
            <a:ext cx="7600861" cy="2766351"/>
          </a:xfrm>
          <a:prstGeom prst="rect">
            <a:avLst/>
          </a:prstGeom>
          <a:solidFill>
            <a:schemeClr val="bg1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BA5BD2-2142-4D3A-9512-B25824F75B12}"/>
              </a:ext>
            </a:extLst>
          </p:cNvPr>
          <p:cNvSpPr/>
          <p:nvPr/>
        </p:nvSpPr>
        <p:spPr>
          <a:xfrm>
            <a:off x="3201261" y="3731314"/>
            <a:ext cx="7600861" cy="494602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for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B148C-CAB7-4388-ACB8-3C636610A580}"/>
              </a:ext>
            </a:extLst>
          </p:cNvPr>
          <p:cNvSpPr txBox="1"/>
          <p:nvPr/>
        </p:nvSpPr>
        <p:spPr>
          <a:xfrm>
            <a:off x="4933233" y="4341858"/>
            <a:ext cx="5177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val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filesHere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= (new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java.io.File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(".")).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listFiles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for (file &lt;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filesHere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)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println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(file)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6EBFA4-A1D9-4F4F-B8D2-42313A31979D}"/>
              </a:ext>
            </a:extLst>
          </p:cNvPr>
          <p:cNvSpPr txBox="1"/>
          <p:nvPr/>
        </p:nvSpPr>
        <p:spPr>
          <a:xfrm>
            <a:off x="4933233" y="5110286"/>
            <a:ext cx="5177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for 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&lt;- 1 to 5)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println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("Iteration " +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58D1CF-30AD-47CD-BAB9-A73BDBBDAE32}"/>
              </a:ext>
            </a:extLst>
          </p:cNvPr>
          <p:cNvSpPr txBox="1"/>
          <p:nvPr/>
        </p:nvSpPr>
        <p:spPr>
          <a:xfrm>
            <a:off x="3201261" y="4438640"/>
            <a:ext cx="1731972" cy="53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Noto Sans" panose="020B0502040504020204" pitchFamily="34" charset="0"/>
              </a:rPr>
              <a:t>Iterating through list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9AD1ED-94DF-4010-BBE0-1341F0BD1EF0}"/>
              </a:ext>
            </a:extLst>
          </p:cNvPr>
          <p:cNvSpPr txBox="1"/>
          <p:nvPr/>
        </p:nvSpPr>
        <p:spPr>
          <a:xfrm>
            <a:off x="3201261" y="5136446"/>
            <a:ext cx="1731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Noto Sans" panose="020B0502040504020204" pitchFamily="34" charset="0"/>
              </a:rPr>
              <a:t>Iterating through numbers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241266-3259-4186-891D-A99B4FF186C0}"/>
              </a:ext>
            </a:extLst>
          </p:cNvPr>
          <p:cNvSpPr txBox="1"/>
          <p:nvPr/>
        </p:nvSpPr>
        <p:spPr>
          <a:xfrm>
            <a:off x="3294043" y="5969955"/>
            <a:ext cx="750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oto Sans" panose="020B0502040504020204" pitchFamily="34" charset="0"/>
              </a:rPr>
              <a:t>The built in APIs like </a:t>
            </a:r>
            <a:r>
              <a:rPr lang="en-US" dirty="0">
                <a:solidFill>
                  <a:srgbClr val="D32F2F"/>
                </a:solidFill>
                <a:latin typeface="Noto Sans" panose="020B0502040504020204" pitchFamily="34" charset="0"/>
              </a:rPr>
              <a:t>foreach </a:t>
            </a:r>
            <a:r>
              <a:rPr lang="en-US" dirty="0">
                <a:latin typeface="Noto Sans" panose="020B0502040504020204" pitchFamily="34" charset="0"/>
              </a:rPr>
              <a:t>and </a:t>
            </a:r>
            <a:r>
              <a:rPr lang="en-US" dirty="0">
                <a:solidFill>
                  <a:srgbClr val="D32F2F"/>
                </a:solidFill>
                <a:latin typeface="Noto Sans" panose="020B0502040504020204" pitchFamily="34" charset="0"/>
              </a:rPr>
              <a:t>forall,</a:t>
            </a:r>
            <a:r>
              <a:rPr lang="en-US" dirty="0">
                <a:latin typeface="Noto Sans" panose="020B0502040504020204" pitchFamily="34" charset="0"/>
              </a:rPr>
              <a:t> performs same task.</a:t>
            </a:r>
          </a:p>
        </p:txBody>
      </p:sp>
    </p:spTree>
    <p:extLst>
      <p:ext uri="{BB962C8B-B14F-4D97-AF65-F5344CB8AC3E}">
        <p14:creationId xmlns:p14="http://schemas.microsoft.com/office/powerpoint/2010/main" val="260645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" grpId="0"/>
      <p:bldP spid="17" grpId="0"/>
      <p:bldP spid="18" grpId="0" animBg="1"/>
      <p:bldP spid="19" grpId="0" animBg="1"/>
      <p:bldP spid="5" grpId="0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1320</Words>
  <Application>Microsoft Office PowerPoint</Application>
  <PresentationFormat>Widescreen</PresentationFormat>
  <Paragraphs>375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DotumChe</vt:lpstr>
      <vt:lpstr>Arial</vt:lpstr>
      <vt:lpstr>Calibri</vt:lpstr>
      <vt:lpstr>Calibri Light</vt:lpstr>
      <vt:lpstr>Noto Sans</vt:lpstr>
      <vt:lpstr>Source Code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Wanne</dc:creator>
  <cp:lastModifiedBy>Shubham Wanne</cp:lastModifiedBy>
  <cp:revision>63</cp:revision>
  <dcterms:created xsi:type="dcterms:W3CDTF">2018-01-14T05:58:35Z</dcterms:created>
  <dcterms:modified xsi:type="dcterms:W3CDTF">2018-01-18T14:07:30Z</dcterms:modified>
</cp:coreProperties>
</file>