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6854-CAFA-4A45-AD09-410300DCC372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7FB-3FF5-44E8-953F-D061A4E8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9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6854-CAFA-4A45-AD09-410300DCC372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7FB-3FF5-44E8-953F-D061A4E8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46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6854-CAFA-4A45-AD09-410300DCC372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7FB-3FF5-44E8-953F-D061A4E8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7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6854-CAFA-4A45-AD09-410300DCC372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7FB-3FF5-44E8-953F-D061A4E8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41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6854-CAFA-4A45-AD09-410300DCC372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7FB-3FF5-44E8-953F-D061A4E8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8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6854-CAFA-4A45-AD09-410300DCC372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7FB-3FF5-44E8-953F-D061A4E8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1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6854-CAFA-4A45-AD09-410300DCC372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7FB-3FF5-44E8-953F-D061A4E8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91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6854-CAFA-4A45-AD09-410300DCC372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7FB-3FF5-44E8-953F-D061A4E8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52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6854-CAFA-4A45-AD09-410300DCC372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7FB-3FF5-44E8-953F-D061A4E8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5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6854-CAFA-4A45-AD09-410300DCC372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7FB-3FF5-44E8-953F-D061A4E8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43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6854-CAFA-4A45-AD09-410300DCC372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7FB-3FF5-44E8-953F-D061A4E8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45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6854-CAFA-4A45-AD09-410300DCC372}" type="datetimeFigureOut">
              <a:rPr lang="en-IN" smtClean="0"/>
              <a:t>24/01/2018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EF7FB-3FF5-44E8-953F-D061A4E8A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91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4200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44137" y="2194559"/>
            <a:ext cx="11482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2</a:t>
            </a:r>
            <a:endParaRPr lang="en-IN" sz="6000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137" y="3866605"/>
            <a:ext cx="445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Collections API</a:t>
            </a:r>
            <a:endParaRPr lang="en-IN" b="1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137" y="4605597"/>
            <a:ext cx="445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Pattern Matching</a:t>
            </a:r>
            <a:endParaRPr lang="en-IN" b="1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36469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87383" y="275846"/>
            <a:ext cx="8660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Pattern </a:t>
            </a:r>
            <a:r>
              <a:rPr lang="en-IN" sz="32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Matching (continued …)</a:t>
            </a:r>
            <a:endParaRPr lang="en-IN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2880" y="1463040"/>
            <a:ext cx="1157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Kinds of Pattern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EF0A64-355D-4408-8589-C5CB9C0F332E}"/>
              </a:ext>
            </a:extLst>
          </p:cNvPr>
          <p:cNvSpPr/>
          <p:nvPr/>
        </p:nvSpPr>
        <p:spPr>
          <a:xfrm>
            <a:off x="287383" y="2129862"/>
            <a:ext cx="4389119" cy="3318319"/>
          </a:xfrm>
          <a:prstGeom prst="rect">
            <a:avLst/>
          </a:prstGeom>
          <a:solidFill>
            <a:schemeClr val="bg1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13C09A-9B24-46E2-B175-4BD367E84B7E}"/>
              </a:ext>
            </a:extLst>
          </p:cNvPr>
          <p:cNvSpPr/>
          <p:nvPr/>
        </p:nvSpPr>
        <p:spPr>
          <a:xfrm>
            <a:off x="287383" y="2109651"/>
            <a:ext cx="4389120" cy="494602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Constructors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61F31-695A-4F47-B6AC-033EC5D578F6}"/>
              </a:ext>
            </a:extLst>
          </p:cNvPr>
          <p:cNvSpPr txBox="1"/>
          <p:nvPr/>
        </p:nvSpPr>
        <p:spPr>
          <a:xfrm>
            <a:off x="441619" y="2647414"/>
            <a:ext cx="4234884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Constructors are where pattern matching becomes really powerful. </a:t>
            </a:r>
            <a:endParaRPr lang="en-IN" sz="1600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Person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match {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case Person(“Ram”,18) =&gt;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          println(Person.name+” found”) 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case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_ =&gt;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	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println(“No person found”) 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}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EF0A64-355D-4408-8589-C5CB9C0F332E}"/>
              </a:ext>
            </a:extLst>
          </p:cNvPr>
          <p:cNvSpPr/>
          <p:nvPr/>
        </p:nvSpPr>
        <p:spPr>
          <a:xfrm>
            <a:off x="5886995" y="2129862"/>
            <a:ext cx="4389119" cy="3318319"/>
          </a:xfrm>
          <a:prstGeom prst="rect">
            <a:avLst/>
          </a:prstGeom>
          <a:solidFill>
            <a:schemeClr val="bg1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13C09A-9B24-46E2-B175-4BD367E84B7E}"/>
              </a:ext>
            </a:extLst>
          </p:cNvPr>
          <p:cNvSpPr/>
          <p:nvPr/>
        </p:nvSpPr>
        <p:spPr>
          <a:xfrm>
            <a:off x="5886995" y="2109651"/>
            <a:ext cx="4389120" cy="494602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Sequences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E61F31-695A-4F47-B6AC-033EC5D578F6}"/>
              </a:ext>
            </a:extLst>
          </p:cNvPr>
          <p:cNvSpPr txBox="1"/>
          <p:nvPr/>
        </p:nvSpPr>
        <p:spPr>
          <a:xfrm>
            <a:off x="5886993" y="2624464"/>
            <a:ext cx="4389121" cy="32008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 constant pattern matches only itself</a:t>
            </a:r>
            <a:r>
              <a:rPr lang="en-IN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</a:t>
            </a:r>
            <a:endParaRPr lang="en-IN" sz="1600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 smtClean="0">
                <a:latin typeface="Source Code Pro"/>
              </a:rPr>
              <a:t>//checks for 3 elements, starting with 0</a:t>
            </a:r>
            <a:endParaRPr lang="en-IN" sz="1600" dirty="0">
              <a:latin typeface="Source Code Pro"/>
            </a:endParaRP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case List(0, _, _) =&gt; println("found it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")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//checks for n elements, starting with 0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case List(0, _, _)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=&gt; println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("found it")</a:t>
            </a:r>
          </a:p>
          <a:p>
            <a:endParaRPr lang="en-IN" sz="14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endParaRPr lang="en-IN" sz="14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endParaRPr lang="en-IN" sz="14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6764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36469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87383" y="275846"/>
            <a:ext cx="8660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Pattern </a:t>
            </a:r>
            <a:r>
              <a:rPr lang="en-IN" sz="32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Matching (continued …)</a:t>
            </a:r>
            <a:endParaRPr lang="en-IN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2880" y="1463040"/>
            <a:ext cx="1157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Kinds of Pattern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EF0A64-355D-4408-8589-C5CB9C0F332E}"/>
              </a:ext>
            </a:extLst>
          </p:cNvPr>
          <p:cNvSpPr/>
          <p:nvPr/>
        </p:nvSpPr>
        <p:spPr>
          <a:xfrm>
            <a:off x="287383" y="2129862"/>
            <a:ext cx="4389119" cy="3318319"/>
          </a:xfrm>
          <a:prstGeom prst="rect">
            <a:avLst/>
          </a:prstGeom>
          <a:solidFill>
            <a:schemeClr val="bg1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13C09A-9B24-46E2-B175-4BD367E84B7E}"/>
              </a:ext>
            </a:extLst>
          </p:cNvPr>
          <p:cNvSpPr/>
          <p:nvPr/>
        </p:nvSpPr>
        <p:spPr>
          <a:xfrm>
            <a:off x="287383" y="2109651"/>
            <a:ext cx="4389120" cy="494602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Tuple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61F31-695A-4F47-B6AC-033EC5D578F6}"/>
              </a:ext>
            </a:extLst>
          </p:cNvPr>
          <p:cNvSpPr txBox="1"/>
          <p:nvPr/>
        </p:nvSpPr>
        <p:spPr>
          <a:xfrm>
            <a:off x="364500" y="2748944"/>
            <a:ext cx="4234884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 can match against tuples, too. </a:t>
            </a:r>
            <a:endParaRPr lang="en-IN" sz="1600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sz="16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 </a:t>
            </a:r>
            <a:r>
              <a:rPr lang="en-IN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pattern like (_, _, _) matches an arbitrary 3-tuple</a:t>
            </a:r>
            <a:r>
              <a:rPr lang="en-IN" sz="16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("hello", 10, true) match {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case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(word, </a:t>
            </a:r>
            <a:r>
              <a:rPr lang="en-IN" sz="16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idx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, bool)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=&gt;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//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use word, </a:t>
            </a:r>
            <a:r>
              <a:rPr lang="en-IN" sz="16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idx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and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bool here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...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}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EF0A64-355D-4408-8589-C5CB9C0F332E}"/>
              </a:ext>
            </a:extLst>
          </p:cNvPr>
          <p:cNvSpPr/>
          <p:nvPr/>
        </p:nvSpPr>
        <p:spPr>
          <a:xfrm>
            <a:off x="5886995" y="2129862"/>
            <a:ext cx="4389119" cy="3318319"/>
          </a:xfrm>
          <a:prstGeom prst="rect">
            <a:avLst/>
          </a:prstGeom>
          <a:solidFill>
            <a:schemeClr val="bg1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13C09A-9B24-46E2-B175-4BD367E84B7E}"/>
              </a:ext>
            </a:extLst>
          </p:cNvPr>
          <p:cNvSpPr/>
          <p:nvPr/>
        </p:nvSpPr>
        <p:spPr>
          <a:xfrm>
            <a:off x="5886995" y="2109651"/>
            <a:ext cx="4389120" cy="494602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Typed patterns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E61F31-695A-4F47-B6AC-033EC5D578F6}"/>
              </a:ext>
            </a:extLst>
          </p:cNvPr>
          <p:cNvSpPr txBox="1"/>
          <p:nvPr/>
        </p:nvSpPr>
        <p:spPr>
          <a:xfrm>
            <a:off x="5886993" y="2624464"/>
            <a:ext cx="4389121" cy="2739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A form of patterns not seen so far is a convenient replacement for Java’s type tests and type </a:t>
            </a:r>
            <a:r>
              <a:rPr lang="en-IN" sz="16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casts.</a:t>
            </a:r>
          </a:p>
          <a:p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x match {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case s: String =&gt; </a:t>
            </a:r>
            <a:r>
              <a:rPr lang="en-IN" sz="16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s.length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case m: Map[_, _] =&gt; </a:t>
            </a:r>
            <a:r>
              <a:rPr lang="en-IN" sz="16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m.size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case _ =&gt; -1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}</a:t>
            </a:r>
          </a:p>
          <a:p>
            <a:endParaRPr lang="en-IN" sz="14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endParaRPr lang="en-IN" sz="14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82476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36469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87383" y="275846"/>
            <a:ext cx="8660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Pattern </a:t>
            </a:r>
            <a:r>
              <a:rPr lang="en-IN" sz="32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Matching (continued …)</a:t>
            </a:r>
            <a:endParaRPr lang="en-IN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2880" y="1463040"/>
            <a:ext cx="1157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Pattern guards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383" y="2007910"/>
            <a:ext cx="114691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Let’s consider an example;</a:t>
            </a:r>
          </a:p>
          <a:p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e match {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case </a:t>
            </a:r>
            <a:r>
              <a:rPr lang="en-IN" sz="16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BinOp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("+", x, y) </a:t>
            </a:r>
            <a:r>
              <a:rPr lang="en-IN" sz="1600" dirty="0">
                <a:solidFill>
                  <a:srgbClr val="FF0000"/>
                </a:solidFill>
                <a:latin typeface="Source Code Pro" panose="020B0509030403020204" pitchFamily="49" charset="0"/>
              </a:rPr>
              <a:t>if x == y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=&gt;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	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BinOp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("*", x, Number(2))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case _ =&gt;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	e 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} 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5485" y="1981644"/>
            <a:ext cx="3004457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 pattern guard comes after a pattern and starts with an if. </a:t>
            </a:r>
            <a:endParaRPr lang="en-IN" sz="24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383" y="4259669"/>
            <a:ext cx="3095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Pattern overlaps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58491" y="2766474"/>
            <a:ext cx="2076994" cy="172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7383" y="4721334"/>
            <a:ext cx="114691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some_string_expr match{</a:t>
            </a:r>
          </a:p>
          <a:p>
            <a:r>
              <a:rPr lang="en-IN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  case “God” =&gt; //accepts god only</a:t>
            </a:r>
          </a:p>
          <a:p>
            <a:r>
              <a:rPr lang="en-IN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case String =&gt; //accepts any string</a:t>
            </a:r>
            <a:endParaRPr lang="en-IN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 case _ =&gt; //accepts whatsoever passed</a:t>
            </a:r>
          </a:p>
          <a:p>
            <a:r>
              <a:rPr lang="en-IN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} </a:t>
            </a:r>
          </a:p>
          <a:p>
            <a:endParaRPr lang="en-IN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//Patterns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are tried in the order in which they are written.</a:t>
            </a:r>
          </a:p>
        </p:txBody>
      </p:sp>
    </p:spTree>
    <p:extLst>
      <p:ext uri="{BB962C8B-B14F-4D97-AF65-F5344CB8AC3E}">
        <p14:creationId xmlns:p14="http://schemas.microsoft.com/office/powerpoint/2010/main" val="30882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420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201885" y="1048280"/>
            <a:ext cx="3788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{|&gt;_&lt;|}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012" y="3943880"/>
            <a:ext cx="115606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Let’s Code</a:t>
            </a:r>
            <a:r>
              <a:rPr lang="en-IN" sz="4000" b="1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6000" b="1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!</a:t>
            </a:r>
            <a:endParaRPr lang="en-IN" sz="4000" b="1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/>
            <a:endParaRPr lang="en-IN" sz="4000" b="1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/>
            <a:r>
              <a:rPr lang="en-IN" sz="4000" b="1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because there are collections in the house …</a:t>
            </a:r>
            <a:endParaRPr lang="en-IN" sz="4000" b="1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44898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</a:t>
            </a:r>
            <a:r>
              <a:rPr lang="en-IN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lang="en-IN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Collection API</a:t>
            </a:r>
            <a:endParaRPr lang="en-IN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Array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List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Tuple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Set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789216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Map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66190" y="-1029345"/>
            <a:ext cx="4445970" cy="75436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303462" y="6011913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Collections API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53097" y="4965472"/>
            <a:ext cx="113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List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5320" y="4965472"/>
            <a:ext cx="113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Array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4456" y="4965472"/>
            <a:ext cx="113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Set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58595" y="4965472"/>
            <a:ext cx="113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Set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95064" y="4965472"/>
            <a:ext cx="113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Map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57954" y="4965472"/>
            <a:ext cx="113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Map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4456" y="5334804"/>
            <a:ext cx="1136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Immutable</a:t>
            </a:r>
            <a:endParaRPr lang="en-IN" sz="1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58595" y="5334804"/>
            <a:ext cx="1136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Mutable</a:t>
            </a:r>
            <a:endParaRPr lang="en-IN" sz="1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95064" y="5334804"/>
            <a:ext cx="1136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Immutable</a:t>
            </a:r>
            <a:endParaRPr lang="en-IN" sz="1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57954" y="5334804"/>
            <a:ext cx="1136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Mutable</a:t>
            </a:r>
            <a:endParaRPr lang="en-IN" sz="1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84531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</a:t>
            </a:r>
            <a:r>
              <a:rPr lang="en-IN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lang="en-IN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Array</a:t>
            </a:r>
            <a:endParaRPr lang="en-IN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List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Tuple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Set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Map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08961" y="2485265"/>
            <a:ext cx="6338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Arrays are normally created with the usual new keyword.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08961" y="3131928"/>
            <a:ext cx="61093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val numbers = new Array[Int](5)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O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/p = numbers: Array[Int] = Array(0, 0, 0, 0, 0)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8961" y="4450718"/>
            <a:ext cx="40110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numbers(3) = 42  //is same as 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numbers.update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(3, 42) 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08961" y="5324649"/>
            <a:ext cx="5161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Looping over the elements of an array is easy: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08961" y="3976445"/>
            <a:ext cx="4717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Writing into an array uses a similar syntax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08961" y="5812442"/>
            <a:ext cx="59859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for(x&lt;- numbers){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  println(x) //prints the number sequentially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}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35531" y="486898"/>
            <a:ext cx="194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Sequences</a:t>
            </a:r>
            <a:endParaRPr lang="en-IN" sz="24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35531" y="1226990"/>
            <a:ext cx="7223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Sequences, classes that inherit from the </a:t>
            </a:r>
            <a:r>
              <a:rPr lang="en-IN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Seq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trait, let you work with groups of data lined up in order.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6924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</a:t>
            </a:r>
            <a:r>
              <a:rPr lang="en-IN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lang="en-IN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List</a:t>
            </a:r>
            <a:endParaRPr lang="en-IN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Tuple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Set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Map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Array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67715" y="486898"/>
            <a:ext cx="5569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most important sequence type is class 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List.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67714" y="1263578"/>
            <a:ext cx="7693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Lists support fast addition and removal of items to the beginning of the list, but they do not provide fast access to arbitrary 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indexes.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67713" y="1963001"/>
            <a:ext cx="78487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val fruit = List("apples", "oranges", "pears") 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val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nums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= List(1, 2, 3, 4) 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val diag3 = List(List(1, 0, 0), List(0, 1, 0), List(0, 0, 1)) 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val empty = List()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7714" y="3133966"/>
            <a:ext cx="736545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List can also be created like;</a:t>
            </a:r>
          </a:p>
          <a:p>
            <a:endParaRPr lang="en-IN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val fruit = "apples" :: ("oranges" :: ("pears" :: Nil)) val </a:t>
            </a:r>
            <a:r>
              <a:rPr lang="en-IN" sz="16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nums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= 1 :: (2 :: (3 :: (4 :: Nil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)))</a:t>
            </a:r>
          </a:p>
          <a:p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6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scala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&gt; val List(a, b, c) = fruit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a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: java.lang.String = apples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b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: java.lang.String = oranges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c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: java.lang.String =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pears</a:t>
            </a:r>
          </a:p>
          <a:p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6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scala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&gt; List(1, 2) ::: List(3, 4, 5)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res0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: List[Int] = List(1, 2, 3, 4, 5)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0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</a:t>
            </a:r>
            <a:r>
              <a:rPr lang="en-IN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lang="en-IN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Tuple</a:t>
            </a:r>
            <a:endParaRPr lang="en-IN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Set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Map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Array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List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85457" y="486898"/>
            <a:ext cx="733914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 tuple combines a ﬁxed number of items together so that they can be passed </a:t>
            </a: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around as a 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whole.</a:t>
            </a:r>
          </a:p>
          <a:p>
            <a:endParaRPr lang="en-IN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Items may or may not be of same type !</a:t>
            </a:r>
            <a:endParaRPr lang="en-IN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5457" y="2265233"/>
            <a:ext cx="7208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Tuple can be defined as : </a:t>
            </a:r>
          </a:p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val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temp_tuple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= (1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, "hello", Console)</a:t>
            </a:r>
          </a:p>
        </p:txBody>
      </p:sp>
      <p:sp>
        <p:nvSpPr>
          <p:cNvPr id="5" name="Rectangle 4"/>
          <p:cNvSpPr/>
          <p:nvPr/>
        </p:nvSpPr>
        <p:spPr>
          <a:xfrm>
            <a:off x="3398520" y="3306129"/>
            <a:ext cx="75624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 access elements of a 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tuple</a:t>
            </a:r>
          </a:p>
          <a:p>
            <a:endParaRPr lang="en-IN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sz="16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scala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&gt; longest._1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res1: Int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=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1 </a:t>
            </a:r>
          </a:p>
          <a:p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scala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&gt; longest._2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res2: String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=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hello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0846" y="5277394"/>
            <a:ext cx="6779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Tuple comes very handy when you have to returns of different types.</a:t>
            </a:r>
            <a:endParaRPr lang="en-IN" sz="24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5213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</a:t>
            </a:r>
            <a:r>
              <a:rPr lang="en-IN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lang="en-IN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Set</a:t>
            </a:r>
            <a:endParaRPr lang="en-IN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Map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Array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List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Tuple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79223" y="486898"/>
            <a:ext cx="43760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Set basically comes with two flavours;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scala.collection.</a:t>
            </a:r>
            <a:r>
              <a:rPr lang="en-IN" sz="2400" b="1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mutable</a:t>
            </a:r>
            <a:endParaRPr lang="en-IN" sz="2400" b="1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scala.collection.</a:t>
            </a:r>
            <a:r>
              <a:rPr lang="en-IN" sz="2400" b="1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immutable</a:t>
            </a:r>
            <a:endParaRPr lang="en-IN" sz="2400" b="1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08961" y="1751857"/>
            <a:ext cx="74937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ou </a:t>
            </a:r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can create a new set using the empty method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  <a:p>
            <a:endParaRPr lang="en-IN" dirty="0"/>
          </a:p>
          <a:p>
            <a:r>
              <a:rPr lang="en-IN" sz="16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scala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&gt; val words = </a:t>
            </a:r>
            <a:r>
              <a:rPr lang="en-IN" sz="16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mutable.Set.empty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[String] words: </a:t>
            </a:r>
            <a:r>
              <a:rPr lang="en-IN" sz="16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scala.collection.mutable.Set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[String] = Set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()</a:t>
            </a:r>
          </a:p>
          <a:p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6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scala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&gt; words += "hello"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scala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&gt; words += "there"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scala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&gt; words += "there"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scala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&gt; words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res1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: </a:t>
            </a:r>
            <a:r>
              <a:rPr lang="en-IN" sz="16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scala.collection.mutable.Set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[String] = Set(there, hello)</a:t>
            </a:r>
          </a:p>
          <a:p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8961" y="4766002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 access elements of set : </a:t>
            </a:r>
          </a:p>
          <a:p>
            <a:endParaRPr lang="en-IN" dirty="0" smtClean="0"/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text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: java.lang.String = See Spot run. Run, Spot, Run!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scala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&gt; for (w &lt;- </a:t>
            </a:r>
            <a:r>
              <a:rPr lang="en-IN" sz="16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text.split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("[ !,.]+"))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	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|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println(w)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See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Spot run </a:t>
            </a:r>
            <a:r>
              <a:rPr lang="en-IN" sz="160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Run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rPr>
              <a:t> Spot Run</a:t>
            </a:r>
          </a:p>
        </p:txBody>
      </p:sp>
    </p:spTree>
    <p:extLst>
      <p:ext uri="{BB962C8B-B14F-4D97-AF65-F5344CB8AC3E}">
        <p14:creationId xmlns:p14="http://schemas.microsoft.com/office/powerpoint/2010/main" val="2714467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364377" cy="6858000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894423" y="117566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Session </a:t>
            </a:r>
            <a:r>
              <a:rPr lang="en-IN" dirty="0" smtClean="0">
                <a:solidFill>
                  <a:srgbClr val="D32F2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lang="en-IN" dirty="0">
              <a:solidFill>
                <a:srgbClr val="D32F2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" y="486898"/>
            <a:ext cx="3108960" cy="1476103"/>
          </a:xfrm>
          <a:prstGeom prst="rightArrow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Map</a:t>
            </a:r>
            <a:endParaRPr lang="en-IN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6523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Array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936797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List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54270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Tuple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171743"/>
            <a:ext cx="236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Set</a:t>
            </a:r>
            <a:endParaRPr lang="en-IN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78777" y="486898"/>
            <a:ext cx="67796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Maps helps you to deal with key : value pair of data.</a:t>
            </a:r>
          </a:p>
          <a:p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They are also flavoured like set as : 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scala.collection.</a:t>
            </a:r>
            <a:r>
              <a:rPr lang="en-IN" sz="24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mutable</a:t>
            </a:r>
            <a:endParaRPr lang="en-IN" sz="24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scala.collection.</a:t>
            </a:r>
            <a:r>
              <a:rPr lang="en-IN" sz="2400" b="1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immutable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lang="en-IN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08961" y="2325083"/>
            <a:ext cx="8425542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What it is</a:t>
            </a:r>
            <a:r>
              <a:rPr lang="en-IN" sz="1400" dirty="0" smtClean="0"/>
              <a:t> 			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What it does </a:t>
            </a:r>
          </a:p>
          <a:p>
            <a:r>
              <a:rPr lang="en-IN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----------------------------------------------------------------------------------------------------------------</a:t>
            </a:r>
          </a:p>
          <a:p>
            <a:r>
              <a:rPr lang="en-IN" sz="1400" dirty="0" smtClean="0">
                <a:latin typeface="Source Code Pro" panose="020B0509030403020204" pitchFamily="49" charset="0"/>
              </a:rPr>
              <a:t>Import </a:t>
            </a:r>
            <a:r>
              <a:rPr lang="en-IN" sz="1400" dirty="0" err="1" smtClean="0">
                <a:latin typeface="Source Code Pro" panose="020B0509030403020204" pitchFamily="49" charset="0"/>
              </a:rPr>
              <a:t>scala.collection.mutable</a:t>
            </a:r>
            <a:r>
              <a:rPr lang="en-IN" sz="1400" dirty="0" smtClean="0">
                <a:latin typeface="Source Code Pro" panose="020B0509030403020204" pitchFamily="49" charset="0"/>
              </a:rPr>
              <a:t> </a:t>
            </a:r>
            <a:r>
              <a:rPr lang="en-IN" sz="1400" dirty="0" smtClean="0"/>
              <a:t>	- </a:t>
            </a:r>
            <a:r>
              <a:rPr lang="en-IN" sz="16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make </a:t>
            </a:r>
            <a:r>
              <a:rPr lang="en-IN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mutable collections easy to access</a:t>
            </a:r>
          </a:p>
          <a:p>
            <a:r>
              <a:rPr lang="en-IN" sz="1400" dirty="0" smtClean="0">
                <a:latin typeface="Source Code Pro" panose="020B0509030403020204" pitchFamily="49" charset="0"/>
              </a:rPr>
              <a:t>-----------------------------------------------------------------------------</a:t>
            </a:r>
          </a:p>
          <a:p>
            <a:r>
              <a:rPr lang="en-IN" sz="1400" dirty="0" smtClean="0">
                <a:latin typeface="Source Code Pro" panose="020B0509030403020204" pitchFamily="49" charset="0"/>
              </a:rPr>
              <a:t>val </a:t>
            </a:r>
            <a:r>
              <a:rPr lang="en-IN" sz="1400" dirty="0">
                <a:latin typeface="Source Code Pro" panose="020B0509030403020204" pitchFamily="49" charset="0"/>
              </a:rPr>
              <a:t>words = </a:t>
            </a:r>
            <a:r>
              <a:rPr lang="en-IN" sz="1400" dirty="0" err="1" smtClean="0">
                <a:latin typeface="Source Code Pro" panose="020B0509030403020204" pitchFamily="49" charset="0"/>
              </a:rPr>
              <a:t>mutable.Set.empty</a:t>
            </a:r>
            <a:r>
              <a:rPr lang="en-IN" sz="1400" dirty="0" smtClean="0">
                <a:latin typeface="Source Code Pro" panose="020B0509030403020204" pitchFamily="49" charset="0"/>
              </a:rPr>
              <a:t>[String]</a:t>
            </a:r>
            <a:r>
              <a:rPr lang="en-IN" sz="1400" dirty="0" smtClean="0"/>
              <a:t>	- </a:t>
            </a:r>
            <a:r>
              <a:rPr lang="en-IN" sz="16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create </a:t>
            </a:r>
            <a:r>
              <a:rPr lang="en-IN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 empty set</a:t>
            </a:r>
          </a:p>
          <a:p>
            <a:r>
              <a:rPr lang="en-IN" sz="1400" dirty="0">
                <a:latin typeface="Source Code Pro" panose="020B0509030403020204" pitchFamily="49" charset="0"/>
              </a:rPr>
              <a:t>-----------------------------------------------------------------------------</a:t>
            </a:r>
            <a:endParaRPr lang="en-IN" sz="1400" dirty="0" smtClean="0">
              <a:latin typeface="Source Code Pro" panose="020B0509030403020204" pitchFamily="49" charset="0"/>
            </a:endParaRPr>
          </a:p>
          <a:p>
            <a:r>
              <a:rPr lang="en-IN" sz="1400" dirty="0" smtClean="0">
                <a:latin typeface="Source Code Pro" panose="020B0509030403020204" pitchFamily="49" charset="0"/>
              </a:rPr>
              <a:t>words </a:t>
            </a:r>
            <a:r>
              <a:rPr lang="en-IN" sz="1400" dirty="0">
                <a:latin typeface="Source Code Pro" panose="020B0509030403020204" pitchFamily="49" charset="0"/>
              </a:rPr>
              <a:t>+= "the" </a:t>
            </a:r>
            <a:r>
              <a:rPr lang="en-IN" sz="1400" dirty="0" smtClean="0"/>
              <a:t>			</a:t>
            </a:r>
            <a:r>
              <a:rPr lang="en-IN" sz="1600" dirty="0"/>
              <a:t> - </a:t>
            </a:r>
            <a:r>
              <a:rPr lang="en-IN" sz="16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add </a:t>
            </a:r>
            <a:r>
              <a:rPr lang="en-IN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one object</a:t>
            </a:r>
          </a:p>
          <a:p>
            <a:r>
              <a:rPr lang="en-IN" sz="1400" dirty="0">
                <a:latin typeface="Source Code Pro" panose="020B0509030403020204" pitchFamily="49" charset="0"/>
              </a:rPr>
              <a:t>-----------------------------------------------------------------------------</a:t>
            </a:r>
            <a:endParaRPr lang="en-IN" sz="1400" dirty="0" smtClean="0">
              <a:latin typeface="Source Code Pro" panose="020B0509030403020204" pitchFamily="49" charset="0"/>
            </a:endParaRPr>
          </a:p>
          <a:p>
            <a:r>
              <a:rPr lang="en-IN" sz="1400" dirty="0" smtClean="0">
                <a:latin typeface="Source Code Pro" panose="020B0509030403020204" pitchFamily="49" charset="0"/>
              </a:rPr>
              <a:t>words </a:t>
            </a:r>
            <a:r>
              <a:rPr lang="en-IN" sz="1400" dirty="0">
                <a:latin typeface="Source Code Pro" panose="020B0509030403020204" pitchFamily="49" charset="0"/>
              </a:rPr>
              <a:t>-= "the"</a:t>
            </a:r>
            <a:r>
              <a:rPr lang="en-IN" sz="1400" dirty="0"/>
              <a:t> </a:t>
            </a:r>
            <a:r>
              <a:rPr lang="en-IN" sz="1400" dirty="0" smtClean="0"/>
              <a:t>			</a:t>
            </a:r>
            <a:r>
              <a:rPr lang="en-IN" sz="1600" dirty="0"/>
              <a:t> - </a:t>
            </a:r>
            <a:r>
              <a:rPr lang="en-IN" sz="16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remove </a:t>
            </a:r>
            <a:r>
              <a:rPr lang="en-IN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 object, if it exists</a:t>
            </a:r>
          </a:p>
          <a:p>
            <a:r>
              <a:rPr lang="en-IN" sz="1400" dirty="0">
                <a:latin typeface="Source Code Pro" panose="020B0509030403020204" pitchFamily="49" charset="0"/>
              </a:rPr>
              <a:t>-----------------------------------------------------------------------------</a:t>
            </a:r>
            <a:endParaRPr lang="en-IN" sz="1400" dirty="0" smtClean="0">
              <a:latin typeface="Source Code Pro" panose="020B0509030403020204" pitchFamily="49" charset="0"/>
            </a:endParaRPr>
          </a:p>
          <a:p>
            <a:r>
              <a:rPr lang="en-IN" sz="1400" dirty="0" smtClean="0">
                <a:latin typeface="Source Code Pro" panose="020B0509030403020204" pitchFamily="49" charset="0"/>
              </a:rPr>
              <a:t>words</a:t>
            </a:r>
            <a:r>
              <a:rPr lang="en-IN" sz="1400" dirty="0">
                <a:latin typeface="Source Code Pro" panose="020B0509030403020204" pitchFamily="49" charset="0"/>
              </a:rPr>
              <a:t>++=List("</a:t>
            </a:r>
            <a:r>
              <a:rPr lang="en-IN" sz="1400" dirty="0" err="1">
                <a:latin typeface="Source Code Pro" panose="020B0509030403020204" pitchFamily="49" charset="0"/>
              </a:rPr>
              <a:t>do","re","mi</a:t>
            </a:r>
            <a:r>
              <a:rPr lang="en-IN" sz="1400" dirty="0">
                <a:latin typeface="Source Code Pro" panose="020B0509030403020204" pitchFamily="49" charset="0"/>
              </a:rPr>
              <a:t>") </a:t>
            </a:r>
            <a:r>
              <a:rPr lang="en-IN" sz="1400" dirty="0" smtClean="0"/>
              <a:t>	</a:t>
            </a:r>
            <a:r>
              <a:rPr lang="en-IN" sz="1600" dirty="0"/>
              <a:t> - </a:t>
            </a:r>
            <a:r>
              <a:rPr lang="en-IN" sz="16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add </a:t>
            </a:r>
            <a:r>
              <a:rPr lang="en-IN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multiple objects</a:t>
            </a:r>
          </a:p>
          <a:p>
            <a:r>
              <a:rPr lang="en-IN" sz="1400" dirty="0">
                <a:latin typeface="Source Code Pro" panose="020B0509030403020204" pitchFamily="49" charset="0"/>
              </a:rPr>
              <a:t>-----------------------------------------------------------------------------</a:t>
            </a:r>
            <a:endParaRPr lang="en-IN" sz="1400" dirty="0" smtClean="0">
              <a:latin typeface="Source Code Pro" panose="020B0509030403020204" pitchFamily="49" charset="0"/>
            </a:endParaRPr>
          </a:p>
          <a:p>
            <a:r>
              <a:rPr lang="en-IN" sz="1400" dirty="0" smtClean="0">
                <a:latin typeface="Source Code Pro" panose="020B0509030403020204" pitchFamily="49" charset="0"/>
              </a:rPr>
              <a:t>words </a:t>
            </a:r>
            <a:r>
              <a:rPr lang="en-IN" sz="1400" dirty="0">
                <a:latin typeface="Source Code Pro" panose="020B0509030403020204" pitchFamily="49" charset="0"/>
              </a:rPr>
              <a:t>--= List("do", "re") </a:t>
            </a:r>
            <a:r>
              <a:rPr lang="en-IN" sz="1400" dirty="0" smtClean="0">
                <a:latin typeface="Source Code Pro" panose="020B0509030403020204" pitchFamily="49" charset="0"/>
              </a:rPr>
              <a:t>	</a:t>
            </a:r>
            <a:r>
              <a:rPr lang="en-IN" sz="1600" dirty="0"/>
              <a:t> - </a:t>
            </a:r>
            <a:r>
              <a:rPr lang="en-IN" sz="16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remove </a:t>
            </a:r>
            <a:r>
              <a:rPr lang="en-IN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multiple objects</a:t>
            </a:r>
          </a:p>
          <a:p>
            <a:r>
              <a:rPr lang="en-IN" sz="1400" dirty="0">
                <a:latin typeface="Source Code Pro" panose="020B0509030403020204" pitchFamily="49" charset="0"/>
              </a:rPr>
              <a:t>-----------------------------------------------------------------------------</a:t>
            </a:r>
            <a:endParaRPr lang="en-IN" sz="1400" dirty="0" smtClean="0">
              <a:latin typeface="Source Code Pro" panose="020B0509030403020204" pitchFamily="49" charset="0"/>
            </a:endParaRPr>
          </a:p>
          <a:p>
            <a:r>
              <a:rPr lang="en-IN" sz="1400" dirty="0" err="1" smtClean="0">
                <a:latin typeface="Source Code Pro" panose="020B0509030403020204" pitchFamily="49" charset="0"/>
              </a:rPr>
              <a:t>words.size</a:t>
            </a:r>
            <a:r>
              <a:rPr lang="en-IN" sz="1400" dirty="0" smtClean="0"/>
              <a:t> 			</a:t>
            </a:r>
            <a:r>
              <a:rPr lang="en-IN" sz="1600" dirty="0"/>
              <a:t> - </a:t>
            </a:r>
            <a:r>
              <a:rPr lang="en-IN" sz="16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ask </a:t>
            </a:r>
            <a:r>
              <a:rPr lang="en-IN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 the size of the set (returns 1)</a:t>
            </a:r>
          </a:p>
          <a:p>
            <a:r>
              <a:rPr lang="en-IN" sz="1400" dirty="0" smtClean="0">
                <a:latin typeface="Source Code Pro" panose="020B0509030403020204" pitchFamily="49" charset="0"/>
              </a:rPr>
              <a:t>------------------------------------------------------------------------</a:t>
            </a:r>
          </a:p>
          <a:p>
            <a:r>
              <a:rPr lang="en-IN" sz="1400" dirty="0" err="1" smtClean="0">
                <a:latin typeface="Source Code Pro" panose="020B0509030403020204" pitchFamily="49" charset="0"/>
              </a:rPr>
              <a:t>words.contains</a:t>
            </a:r>
            <a:r>
              <a:rPr lang="en-IN" sz="1400" dirty="0">
                <a:latin typeface="Source Code Pro" panose="020B0509030403020204" pitchFamily="49" charset="0"/>
              </a:rPr>
              <a:t>("mi") </a:t>
            </a:r>
            <a:r>
              <a:rPr lang="en-IN" sz="1400" dirty="0" smtClean="0"/>
              <a:t>		</a:t>
            </a:r>
            <a:r>
              <a:rPr lang="en-IN" sz="1600" dirty="0"/>
              <a:t> - </a:t>
            </a:r>
            <a:r>
              <a:rPr lang="en-IN" sz="16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check </a:t>
            </a:r>
            <a:r>
              <a:rPr lang="en-IN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 inclusion (returns true</a:t>
            </a:r>
            <a:r>
              <a:rPr lang="en-I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3637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36469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87383" y="275846"/>
            <a:ext cx="445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Pattern Matching</a:t>
            </a:r>
            <a:endParaRPr lang="en-IN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2880" y="1463040"/>
            <a:ext cx="115736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 </a:t>
            </a:r>
            <a:r>
              <a:rPr lang="en-IN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pattern match </a:t>
            </a:r>
            <a:r>
              <a:rPr lang="en-IN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includes a </a:t>
            </a:r>
            <a:r>
              <a:rPr lang="en-IN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sequence of </a:t>
            </a:r>
            <a:r>
              <a:rPr lang="en-IN" sz="2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alternatives</a:t>
            </a:r>
            <a:r>
              <a:rPr lang="en-IN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2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…</a:t>
            </a:r>
          </a:p>
          <a:p>
            <a:r>
              <a:rPr lang="en-IN" sz="2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  <a:p>
            <a:r>
              <a:rPr lang="en-IN" sz="2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Each </a:t>
            </a:r>
            <a:r>
              <a:rPr lang="en-IN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alternative </a:t>
            </a:r>
            <a:r>
              <a:rPr lang="en-IN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includes a </a:t>
            </a:r>
            <a:r>
              <a:rPr lang="en-IN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pattern </a:t>
            </a:r>
            <a:r>
              <a:rPr lang="en-IN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…</a:t>
            </a:r>
            <a:endParaRPr lang="en-IN" sz="2000" b="1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endParaRPr lang="en-IN" sz="2000" b="1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sz="2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Each </a:t>
            </a:r>
            <a:r>
              <a:rPr lang="en-IN" sz="2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pattern </a:t>
            </a:r>
            <a:r>
              <a:rPr lang="en-IN" sz="2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includes one </a:t>
            </a:r>
            <a:r>
              <a:rPr lang="en-IN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 more </a:t>
            </a:r>
            <a:r>
              <a:rPr lang="en-IN" sz="2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expressions </a:t>
            </a:r>
            <a:r>
              <a:rPr lang="en-IN" sz="2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(considering data types as expressions) </a:t>
            </a:r>
            <a:r>
              <a:rPr lang="en-IN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0120" y="3683726"/>
            <a:ext cx="3108960" cy="28315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</a:t>
            </a:r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ava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switch(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case_parameter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){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case #1 : ------ break;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case #2 : ------ break;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 case #3 : ------ break;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 case default : -----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}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9725" y="3683726"/>
            <a:ext cx="425849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Scala</a:t>
            </a:r>
          </a:p>
          <a:p>
            <a:pPr algn="ctr"/>
            <a:endParaRPr lang="en-IN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case_parameter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match {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case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#1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=&gt;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------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 case #2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=&gt;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------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 case #3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=&gt;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------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   case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_=&gt;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-----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Noto Sans" panose="020B0502040504020204" pitchFamily="34"/>
                <a:cs typeface="Noto Sans" panose="020B0502040504020204" pitchFamily="34"/>
              </a:rPr>
              <a:t>} 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6014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36469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87383" y="275846"/>
            <a:ext cx="8660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Pattern </a:t>
            </a:r>
            <a:r>
              <a:rPr lang="en-IN" sz="32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Matching (continued …)</a:t>
            </a:r>
            <a:endParaRPr lang="en-IN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06" y="5725439"/>
            <a:ext cx="1080000" cy="91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2880" y="1463040"/>
            <a:ext cx="1157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Kinds of Pattern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EF0A64-355D-4408-8589-C5CB9C0F332E}"/>
              </a:ext>
            </a:extLst>
          </p:cNvPr>
          <p:cNvSpPr/>
          <p:nvPr/>
        </p:nvSpPr>
        <p:spPr>
          <a:xfrm>
            <a:off x="287383" y="2129862"/>
            <a:ext cx="4389119" cy="2825876"/>
          </a:xfrm>
          <a:prstGeom prst="rect">
            <a:avLst/>
          </a:prstGeom>
          <a:solidFill>
            <a:schemeClr val="bg1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13C09A-9B24-46E2-B175-4BD367E84B7E}"/>
              </a:ext>
            </a:extLst>
          </p:cNvPr>
          <p:cNvSpPr/>
          <p:nvPr/>
        </p:nvSpPr>
        <p:spPr>
          <a:xfrm>
            <a:off x="287383" y="2109651"/>
            <a:ext cx="4389120" cy="494602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Wildcard 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61F31-695A-4F47-B6AC-033EC5D578F6}"/>
              </a:ext>
            </a:extLst>
          </p:cNvPr>
          <p:cNvSpPr txBox="1"/>
          <p:nvPr/>
        </p:nvSpPr>
        <p:spPr>
          <a:xfrm>
            <a:off x="441619" y="2647414"/>
            <a:ext cx="423488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wildcard pattern _ matches any object whatsoever</a:t>
            </a:r>
            <a:r>
              <a:rPr lang="en-IN" sz="16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expr match {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case Map(_, _) =&gt; 	println(</a:t>
            </a:r>
            <a:r>
              <a:rPr lang="en-IN" sz="1600" dirty="0" err="1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expr</a:t>
            </a:r>
            <a:r>
              <a:rPr lang="en-IN" sz="1600" dirty="0" err="1">
                <a:solidFill>
                  <a:schemeClr val="bg1">
                    <a:lumMod val="50000"/>
                  </a:schemeClr>
                </a:solidFill>
                <a:latin typeface="Source Code Pro"/>
              </a:rPr>
              <a:t>+"is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a Map) </a:t>
            </a: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case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_ =&gt;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	</a:t>
            </a: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println(“Not a Map”) }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EF0A64-355D-4408-8589-C5CB9C0F332E}"/>
              </a:ext>
            </a:extLst>
          </p:cNvPr>
          <p:cNvSpPr/>
          <p:nvPr/>
        </p:nvSpPr>
        <p:spPr>
          <a:xfrm>
            <a:off x="5886995" y="2129862"/>
            <a:ext cx="4389119" cy="2825876"/>
          </a:xfrm>
          <a:prstGeom prst="rect">
            <a:avLst/>
          </a:prstGeom>
          <a:solidFill>
            <a:schemeClr val="bg1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13C09A-9B24-46E2-B175-4BD367E84B7E}"/>
              </a:ext>
            </a:extLst>
          </p:cNvPr>
          <p:cNvSpPr/>
          <p:nvPr/>
        </p:nvSpPr>
        <p:spPr>
          <a:xfrm>
            <a:off x="5886995" y="2109651"/>
            <a:ext cx="4389120" cy="494602"/>
          </a:xfrm>
          <a:prstGeom prst="rect">
            <a:avLst/>
          </a:prstGeom>
          <a:solidFill>
            <a:srgbClr val="D32F2F"/>
          </a:solidFill>
          <a:ln>
            <a:solidFill>
              <a:srgbClr val="D3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Constant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E61F31-695A-4F47-B6AC-033EC5D578F6}"/>
              </a:ext>
            </a:extLst>
          </p:cNvPr>
          <p:cNvSpPr txBox="1"/>
          <p:nvPr/>
        </p:nvSpPr>
        <p:spPr>
          <a:xfrm>
            <a:off x="6041231" y="2647414"/>
            <a:ext cx="423488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 constant pattern matches only itself</a:t>
            </a:r>
            <a:r>
              <a:rPr lang="en-IN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</a:t>
            </a:r>
            <a:endParaRPr lang="en-IN" sz="1600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endParaRPr lang="en-IN" sz="16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x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match {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case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5 =&gt; "five"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case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true =&gt; "truth"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case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"hello" =&gt; "hi!"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case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Nil =&gt; "the empty list"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case 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_ =&gt; "something else" </a:t>
            </a:r>
            <a:endParaRPr lang="en-IN" sz="1600" dirty="0" smtClean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Source Code Pro"/>
              </a:rPr>
              <a:t>}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62807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1027</Words>
  <Application>Microsoft Office PowerPoint</Application>
  <PresentationFormat>Widescreen</PresentationFormat>
  <Paragraphs>239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Noto Sans</vt:lpstr>
      <vt:lpstr>Source Code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Wanne</dc:creator>
  <cp:lastModifiedBy>Shubham Wanne</cp:lastModifiedBy>
  <cp:revision>22</cp:revision>
  <dcterms:created xsi:type="dcterms:W3CDTF">2018-01-21T17:15:44Z</dcterms:created>
  <dcterms:modified xsi:type="dcterms:W3CDTF">2018-01-24T02:34:04Z</dcterms:modified>
</cp:coreProperties>
</file>