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4" r:id="rId2"/>
    <p:sldId id="257" r:id="rId3"/>
    <p:sldId id="258" r:id="rId4"/>
    <p:sldId id="259" r:id="rId5"/>
    <p:sldId id="261" r:id="rId6"/>
    <p:sldId id="262"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05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03989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92598" y="0"/>
            <a:ext cx="14630400" cy="8229600"/>
          </a:xfrm>
          <a:prstGeom prst="rect">
            <a:avLst/>
          </a:prstGeom>
          <a:solidFill>
            <a:srgbClr val="FEF5E7"/>
          </a:solidFill>
          <a:ln/>
        </p:spPr>
      </p:sp>
      <p:sp>
        <p:nvSpPr>
          <p:cNvPr id="4" name="Text 2"/>
          <p:cNvSpPr/>
          <p:nvPr/>
        </p:nvSpPr>
        <p:spPr>
          <a:xfrm>
            <a:off x="6523997" y="1456748"/>
            <a:ext cx="7477601" cy="2499598"/>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Reduce TCO for Cloud Infrastructure with Data Science</a:t>
            </a:r>
            <a:endParaRPr lang="en-US" sz="5249" dirty="0"/>
          </a:p>
        </p:txBody>
      </p:sp>
      <p:sp>
        <p:nvSpPr>
          <p:cNvPr id="5" name="Text 3"/>
          <p:cNvSpPr/>
          <p:nvPr/>
        </p:nvSpPr>
        <p:spPr>
          <a:xfrm>
            <a:off x="6319599" y="4856440"/>
            <a:ext cx="7477601"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this presentation, we will explore how Data Science can help reduce TCO in the Cloud Infrastructure at very high level.</a:t>
            </a:r>
            <a:endParaRPr lang="en-US" sz="1750" dirty="0"/>
          </a:p>
        </p:txBody>
      </p:sp>
      <p:sp>
        <p:nvSpPr>
          <p:cNvPr id="6" name="Shape 4"/>
          <p:cNvSpPr/>
          <p:nvPr/>
        </p:nvSpPr>
        <p:spPr>
          <a:xfrm>
            <a:off x="6319599" y="5833824"/>
            <a:ext cx="355402" cy="355402"/>
          </a:xfrm>
          <a:prstGeom prst="roundRect">
            <a:avLst>
              <a:gd name="adj" fmla="val 25726039"/>
            </a:avLst>
          </a:prstGeom>
          <a:noFill/>
          <a:ln w="7620">
            <a:solidFill>
              <a:srgbClr val="FFFFFF"/>
            </a:solidFill>
            <a:prstDash val="solid"/>
          </a:ln>
        </p:spPr>
      </p:sp>
      <p:sp>
        <p:nvSpPr>
          <p:cNvPr id="8" name="Text 5"/>
          <p:cNvSpPr/>
          <p:nvPr/>
        </p:nvSpPr>
        <p:spPr>
          <a:xfrm>
            <a:off x="6786086" y="5817156"/>
            <a:ext cx="1737360" cy="388858"/>
          </a:xfrm>
          <a:prstGeom prst="rect">
            <a:avLst/>
          </a:prstGeom>
          <a:noFill/>
          <a:ln/>
        </p:spPr>
        <p:txBody>
          <a:bodyPr wrap="none" rtlCol="0" anchor="t"/>
          <a:lstStyle/>
          <a:p>
            <a:pPr marL="0" indent="0" algn="l">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by Bipin Sinha</a:t>
            </a:r>
            <a:endParaRPr lang="en-US" sz="2187" dirty="0"/>
          </a:p>
        </p:txBody>
      </p:sp>
      <p:pic>
        <p:nvPicPr>
          <p:cNvPr id="1026" name="Picture 2" descr="Cloud Computing Generic color lineal-color icon">
            <a:extLst>
              <a:ext uri="{FF2B5EF4-FFF2-40B4-BE49-F238E27FC236}">
                <a16:creationId xmlns:a16="http://schemas.microsoft.com/office/drawing/2014/main" id="{7AEC499D-9394-58C9-C5CB-95CB6AFF699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aintBrush/>
                    </a14:imgEffect>
                  </a14:imgLayer>
                </a14:imgProps>
              </a:ext>
              <a:ext uri="{28A0092B-C50C-407E-A947-70E740481C1C}">
                <a14:useLocalDpi xmlns:a14="http://schemas.microsoft.com/office/drawing/2010/main" val="0"/>
              </a:ext>
            </a:extLst>
          </a:blip>
          <a:srcRect/>
          <a:stretch>
            <a:fillRect/>
          </a:stretch>
        </p:blipFill>
        <p:spPr bwMode="auto">
          <a:xfrm>
            <a:off x="609599" y="690443"/>
            <a:ext cx="4876800" cy="4876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8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3053"/>
          </a:xfrm>
          <a:prstGeom prst="rect">
            <a:avLst/>
          </a:prstGeom>
          <a:solidFill>
            <a:srgbClr val="FEF5E7"/>
          </a:solidFill>
          <a:ln/>
        </p:spPr>
      </p:sp>
      <p:sp>
        <p:nvSpPr>
          <p:cNvPr id="4" name="Text 2"/>
          <p:cNvSpPr/>
          <p:nvPr/>
        </p:nvSpPr>
        <p:spPr>
          <a:xfrm>
            <a:off x="2605683" y="579358"/>
            <a:ext cx="9419034" cy="1316831"/>
          </a:xfrm>
          <a:prstGeom prst="rect">
            <a:avLst/>
          </a:prstGeom>
          <a:noFill/>
          <a:ln/>
        </p:spPr>
        <p:txBody>
          <a:bodyPr wrap="square" rtlCol="0" anchor="t"/>
          <a:lstStyle/>
          <a:p>
            <a:pPr marL="0" indent="0">
              <a:lnSpc>
                <a:spcPts val="5184"/>
              </a:lnSpc>
              <a:buNone/>
            </a:pPr>
            <a:r>
              <a:rPr lang="en-US" sz="4147" dirty="0">
                <a:solidFill>
                  <a:srgbClr val="38512F"/>
                </a:solidFill>
                <a:latin typeface="Lora" pitchFamily="34" charset="0"/>
                <a:ea typeface="Lora" pitchFamily="34" charset="-122"/>
                <a:cs typeface="Lora" pitchFamily="34" charset="-120"/>
              </a:rPr>
              <a:t>Understanding TCO and Cloud Infrastructure</a:t>
            </a:r>
            <a:endParaRPr lang="en-US" sz="4147" dirty="0"/>
          </a:p>
        </p:txBody>
      </p:sp>
      <p:sp>
        <p:nvSpPr>
          <p:cNvPr id="5" name="Shape 3"/>
          <p:cNvSpPr/>
          <p:nvPr/>
        </p:nvSpPr>
        <p:spPr>
          <a:xfrm>
            <a:off x="2605683" y="5154216"/>
            <a:ext cx="9419034" cy="26313"/>
          </a:xfrm>
          <a:prstGeom prst="rect">
            <a:avLst/>
          </a:prstGeom>
          <a:solidFill>
            <a:srgbClr val="38512F"/>
          </a:solidFill>
          <a:ln/>
        </p:spPr>
      </p:sp>
      <p:sp>
        <p:nvSpPr>
          <p:cNvPr id="6" name="Shape 4"/>
          <p:cNvSpPr/>
          <p:nvPr/>
        </p:nvSpPr>
        <p:spPr>
          <a:xfrm>
            <a:off x="4894600" y="5154216"/>
            <a:ext cx="26313" cy="737354"/>
          </a:xfrm>
          <a:prstGeom prst="rect">
            <a:avLst/>
          </a:prstGeom>
          <a:solidFill>
            <a:srgbClr val="38512F"/>
          </a:solidFill>
          <a:ln/>
        </p:spPr>
      </p:sp>
      <p:sp>
        <p:nvSpPr>
          <p:cNvPr id="7" name="Shape 5"/>
          <p:cNvSpPr/>
          <p:nvPr/>
        </p:nvSpPr>
        <p:spPr>
          <a:xfrm>
            <a:off x="4670822" y="4917281"/>
            <a:ext cx="473988" cy="473988"/>
          </a:xfrm>
          <a:prstGeom prst="roundRect">
            <a:avLst>
              <a:gd name="adj" fmla="val 13335"/>
            </a:avLst>
          </a:prstGeom>
          <a:solidFill>
            <a:srgbClr val="F6E9D5"/>
          </a:solidFill>
          <a:ln/>
        </p:spPr>
      </p:sp>
      <p:sp>
        <p:nvSpPr>
          <p:cNvPr id="8" name="Text 6"/>
          <p:cNvSpPr/>
          <p:nvPr/>
        </p:nvSpPr>
        <p:spPr>
          <a:xfrm>
            <a:off x="4850606" y="4956810"/>
            <a:ext cx="114300" cy="394930"/>
          </a:xfrm>
          <a:prstGeom prst="rect">
            <a:avLst/>
          </a:prstGeom>
          <a:noFill/>
          <a:ln/>
        </p:spPr>
        <p:txBody>
          <a:bodyPr wrap="none" rtlCol="0" anchor="t"/>
          <a:lstStyle/>
          <a:p>
            <a:pPr marL="0" indent="0" algn="ctr">
              <a:lnSpc>
                <a:spcPts val="3111"/>
              </a:lnSpc>
              <a:buNone/>
            </a:pPr>
            <a:r>
              <a:rPr lang="en-US" sz="2488" dirty="0">
                <a:solidFill>
                  <a:srgbClr val="38512F"/>
                </a:solidFill>
                <a:latin typeface="Lora" pitchFamily="34" charset="0"/>
                <a:ea typeface="Lora" pitchFamily="34" charset="-122"/>
                <a:cs typeface="Lora" pitchFamily="34" charset="-120"/>
              </a:rPr>
              <a:t>1</a:t>
            </a:r>
            <a:endParaRPr lang="en-US" sz="2488" dirty="0"/>
          </a:p>
        </p:txBody>
      </p:sp>
      <p:sp>
        <p:nvSpPr>
          <p:cNvPr id="9" name="Text 7"/>
          <p:cNvSpPr/>
          <p:nvPr/>
        </p:nvSpPr>
        <p:spPr>
          <a:xfrm>
            <a:off x="3029426" y="6102310"/>
            <a:ext cx="3756660" cy="329208"/>
          </a:xfrm>
          <a:prstGeom prst="rect">
            <a:avLst/>
          </a:prstGeom>
          <a:noFill/>
          <a:ln/>
        </p:spPr>
        <p:txBody>
          <a:bodyPr wrap="none" rtlCol="0" anchor="t"/>
          <a:lstStyle/>
          <a:p>
            <a:pPr marL="0" indent="0" algn="ctr">
              <a:lnSpc>
                <a:spcPts val="2592"/>
              </a:lnSpc>
              <a:buNone/>
            </a:pPr>
            <a:r>
              <a:rPr lang="en-US" sz="2074" dirty="0">
                <a:solidFill>
                  <a:srgbClr val="38512F"/>
                </a:solidFill>
                <a:latin typeface="Lora" pitchFamily="34" charset="0"/>
                <a:ea typeface="Lora" pitchFamily="34" charset="-122"/>
                <a:cs typeface="Lora" pitchFamily="34" charset="-120"/>
              </a:rPr>
              <a:t>Total Cost of Ownership (TCO)</a:t>
            </a:r>
            <a:endParaRPr lang="en-US" sz="2074" dirty="0"/>
          </a:p>
        </p:txBody>
      </p:sp>
      <p:sp>
        <p:nvSpPr>
          <p:cNvPr id="10" name="Text 8"/>
          <p:cNvSpPr/>
          <p:nvPr/>
        </p:nvSpPr>
        <p:spPr>
          <a:xfrm>
            <a:off x="2816304" y="6642140"/>
            <a:ext cx="4182904" cy="1011555"/>
          </a:xfrm>
          <a:prstGeom prst="rect">
            <a:avLst/>
          </a:prstGeom>
          <a:noFill/>
          <a:ln/>
        </p:spPr>
        <p:txBody>
          <a:bodyPr wrap="square" rtlCol="0" anchor="t"/>
          <a:lstStyle/>
          <a:p>
            <a:pPr marL="0" indent="0" algn="ctr">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TCO is the total cost associated with purchasing, deploying, and maintaining an IT infrastructure.</a:t>
            </a:r>
            <a:endParaRPr lang="en-US" sz="1659" dirty="0"/>
          </a:p>
        </p:txBody>
      </p:sp>
      <p:sp>
        <p:nvSpPr>
          <p:cNvPr id="11" name="Shape 9"/>
          <p:cNvSpPr/>
          <p:nvPr/>
        </p:nvSpPr>
        <p:spPr>
          <a:xfrm>
            <a:off x="7301925" y="4416862"/>
            <a:ext cx="26313" cy="737354"/>
          </a:xfrm>
          <a:prstGeom prst="rect">
            <a:avLst/>
          </a:prstGeom>
          <a:solidFill>
            <a:srgbClr val="38512F"/>
          </a:solidFill>
          <a:ln/>
        </p:spPr>
      </p:sp>
      <p:sp>
        <p:nvSpPr>
          <p:cNvPr id="12" name="Shape 10"/>
          <p:cNvSpPr/>
          <p:nvPr/>
        </p:nvSpPr>
        <p:spPr>
          <a:xfrm>
            <a:off x="7078147" y="4917281"/>
            <a:ext cx="473988" cy="473988"/>
          </a:xfrm>
          <a:prstGeom prst="roundRect">
            <a:avLst>
              <a:gd name="adj" fmla="val 13335"/>
            </a:avLst>
          </a:prstGeom>
          <a:solidFill>
            <a:srgbClr val="F6E9D5"/>
          </a:solidFill>
          <a:ln/>
        </p:spPr>
      </p:sp>
      <p:sp>
        <p:nvSpPr>
          <p:cNvPr id="13" name="Text 11"/>
          <p:cNvSpPr/>
          <p:nvPr/>
        </p:nvSpPr>
        <p:spPr>
          <a:xfrm>
            <a:off x="7231261" y="4956810"/>
            <a:ext cx="167640" cy="394930"/>
          </a:xfrm>
          <a:prstGeom prst="rect">
            <a:avLst/>
          </a:prstGeom>
          <a:noFill/>
          <a:ln/>
        </p:spPr>
        <p:txBody>
          <a:bodyPr wrap="none" rtlCol="0" anchor="t"/>
          <a:lstStyle/>
          <a:p>
            <a:pPr marL="0" indent="0" algn="ctr">
              <a:lnSpc>
                <a:spcPts val="3111"/>
              </a:lnSpc>
              <a:buNone/>
            </a:pPr>
            <a:r>
              <a:rPr lang="en-US" sz="2488" dirty="0">
                <a:solidFill>
                  <a:srgbClr val="38512F"/>
                </a:solidFill>
                <a:latin typeface="Lora" pitchFamily="34" charset="0"/>
                <a:ea typeface="Lora" pitchFamily="34" charset="-122"/>
                <a:cs typeface="Lora" pitchFamily="34" charset="-120"/>
              </a:rPr>
              <a:t>2</a:t>
            </a:r>
            <a:endParaRPr lang="en-US" sz="2488" dirty="0"/>
          </a:p>
        </p:txBody>
      </p:sp>
      <p:sp>
        <p:nvSpPr>
          <p:cNvPr id="14" name="Text 12"/>
          <p:cNvSpPr/>
          <p:nvPr/>
        </p:nvSpPr>
        <p:spPr>
          <a:xfrm>
            <a:off x="6046351" y="2317552"/>
            <a:ext cx="2537460" cy="329208"/>
          </a:xfrm>
          <a:prstGeom prst="rect">
            <a:avLst/>
          </a:prstGeom>
          <a:noFill/>
          <a:ln/>
        </p:spPr>
        <p:txBody>
          <a:bodyPr wrap="none" rtlCol="0" anchor="t"/>
          <a:lstStyle/>
          <a:p>
            <a:pPr marL="0" indent="0" algn="ctr">
              <a:lnSpc>
                <a:spcPts val="2592"/>
              </a:lnSpc>
              <a:buNone/>
            </a:pPr>
            <a:r>
              <a:rPr lang="en-US" sz="2074" dirty="0">
                <a:solidFill>
                  <a:srgbClr val="38512F"/>
                </a:solidFill>
                <a:latin typeface="Lora" pitchFamily="34" charset="0"/>
                <a:ea typeface="Lora" pitchFamily="34" charset="-122"/>
                <a:cs typeface="Lora" pitchFamily="34" charset="-120"/>
              </a:rPr>
              <a:t>Cloud Infrastructure</a:t>
            </a:r>
            <a:endParaRPr lang="en-US" sz="2074" dirty="0"/>
          </a:p>
        </p:txBody>
      </p:sp>
      <p:sp>
        <p:nvSpPr>
          <p:cNvPr id="15" name="Text 13"/>
          <p:cNvSpPr/>
          <p:nvPr/>
        </p:nvSpPr>
        <p:spPr>
          <a:xfrm>
            <a:off x="5223629" y="2857381"/>
            <a:ext cx="4183023" cy="1348740"/>
          </a:xfrm>
          <a:prstGeom prst="rect">
            <a:avLst/>
          </a:prstGeom>
          <a:noFill/>
          <a:ln/>
        </p:spPr>
        <p:txBody>
          <a:bodyPr wrap="square" rtlCol="0" anchor="t"/>
          <a:lstStyle/>
          <a:p>
            <a:pPr marL="0" indent="0" algn="ctr">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Cloud infrastructure enables scalable, flexible, and on-demand access to computing resources while eliminating the need for physical hardware.</a:t>
            </a:r>
            <a:endParaRPr lang="en-US" sz="1659" dirty="0"/>
          </a:p>
        </p:txBody>
      </p:sp>
      <p:sp>
        <p:nvSpPr>
          <p:cNvPr id="16" name="Shape 14"/>
          <p:cNvSpPr/>
          <p:nvPr/>
        </p:nvSpPr>
        <p:spPr>
          <a:xfrm>
            <a:off x="9709368" y="5154216"/>
            <a:ext cx="26313" cy="737354"/>
          </a:xfrm>
          <a:prstGeom prst="rect">
            <a:avLst/>
          </a:prstGeom>
          <a:solidFill>
            <a:srgbClr val="38512F"/>
          </a:solidFill>
          <a:ln/>
        </p:spPr>
      </p:sp>
      <p:sp>
        <p:nvSpPr>
          <p:cNvPr id="17" name="Shape 15"/>
          <p:cNvSpPr/>
          <p:nvPr/>
        </p:nvSpPr>
        <p:spPr>
          <a:xfrm>
            <a:off x="9485590" y="4917281"/>
            <a:ext cx="473988" cy="473988"/>
          </a:xfrm>
          <a:prstGeom prst="roundRect">
            <a:avLst>
              <a:gd name="adj" fmla="val 13335"/>
            </a:avLst>
          </a:prstGeom>
          <a:solidFill>
            <a:srgbClr val="F6E9D5"/>
          </a:solidFill>
          <a:ln/>
        </p:spPr>
      </p:sp>
      <p:sp>
        <p:nvSpPr>
          <p:cNvPr id="18" name="Text 16"/>
          <p:cNvSpPr/>
          <p:nvPr/>
        </p:nvSpPr>
        <p:spPr>
          <a:xfrm>
            <a:off x="9634895" y="4956810"/>
            <a:ext cx="175260" cy="394930"/>
          </a:xfrm>
          <a:prstGeom prst="rect">
            <a:avLst/>
          </a:prstGeom>
          <a:noFill/>
          <a:ln/>
        </p:spPr>
        <p:txBody>
          <a:bodyPr wrap="none" rtlCol="0" anchor="t"/>
          <a:lstStyle/>
          <a:p>
            <a:pPr marL="0" indent="0" algn="ctr">
              <a:lnSpc>
                <a:spcPts val="3111"/>
              </a:lnSpc>
              <a:buNone/>
            </a:pPr>
            <a:r>
              <a:rPr lang="en-US" sz="2488" dirty="0">
                <a:solidFill>
                  <a:srgbClr val="38512F"/>
                </a:solidFill>
                <a:latin typeface="Lora" pitchFamily="34" charset="0"/>
                <a:ea typeface="Lora" pitchFamily="34" charset="-122"/>
                <a:cs typeface="Lora" pitchFamily="34" charset="-120"/>
              </a:rPr>
              <a:t>3</a:t>
            </a:r>
            <a:endParaRPr lang="en-US" sz="2488" dirty="0"/>
          </a:p>
        </p:txBody>
      </p:sp>
      <p:sp>
        <p:nvSpPr>
          <p:cNvPr id="19" name="Text 17"/>
          <p:cNvSpPr/>
          <p:nvPr/>
        </p:nvSpPr>
        <p:spPr>
          <a:xfrm>
            <a:off x="7756565" y="6102310"/>
            <a:ext cx="3931920" cy="329208"/>
          </a:xfrm>
          <a:prstGeom prst="rect">
            <a:avLst/>
          </a:prstGeom>
          <a:noFill/>
          <a:ln/>
        </p:spPr>
        <p:txBody>
          <a:bodyPr wrap="none" rtlCol="0" anchor="t"/>
          <a:lstStyle/>
          <a:p>
            <a:pPr marL="0" indent="0" algn="ctr">
              <a:lnSpc>
                <a:spcPts val="2592"/>
              </a:lnSpc>
              <a:buNone/>
            </a:pPr>
            <a:r>
              <a:rPr lang="en-US" sz="2074" dirty="0">
                <a:solidFill>
                  <a:srgbClr val="38512F"/>
                </a:solidFill>
                <a:latin typeface="Lora" pitchFamily="34" charset="0"/>
                <a:ea typeface="Lora" pitchFamily="34" charset="-122"/>
                <a:cs typeface="Lora" pitchFamily="34" charset="-120"/>
              </a:rPr>
              <a:t>Benefits of Cloud Infrastructure</a:t>
            </a:r>
            <a:endParaRPr lang="en-US" sz="2074" dirty="0"/>
          </a:p>
        </p:txBody>
      </p:sp>
      <p:sp>
        <p:nvSpPr>
          <p:cNvPr id="20" name="Text 18"/>
          <p:cNvSpPr/>
          <p:nvPr/>
        </p:nvSpPr>
        <p:spPr>
          <a:xfrm>
            <a:off x="7631073" y="6642140"/>
            <a:ext cx="4183023" cy="1011555"/>
          </a:xfrm>
          <a:prstGeom prst="rect">
            <a:avLst/>
          </a:prstGeom>
          <a:noFill/>
          <a:ln/>
        </p:spPr>
        <p:txBody>
          <a:bodyPr wrap="square" rtlCol="0" anchor="t"/>
          <a:lstStyle/>
          <a:p>
            <a:pPr marL="0" indent="0" algn="ctr">
              <a:lnSpc>
                <a:spcPts val="2654"/>
              </a:lnSpc>
              <a:buNone/>
            </a:pPr>
            <a:r>
              <a:rPr lang="en-US" sz="1659" dirty="0">
                <a:solidFill>
                  <a:srgbClr val="3A3630"/>
                </a:solidFill>
                <a:latin typeface="Source Sans Pro" pitchFamily="34" charset="0"/>
                <a:ea typeface="Source Sans Pro" pitchFamily="34" charset="-122"/>
                <a:cs typeface="Source Sans Pro" pitchFamily="34" charset="-120"/>
              </a:rPr>
              <a:t>Cloud infrastructure reduces upfront costs, provides flexibility, enables scalability, and supports remote work.</a:t>
            </a:r>
            <a:endParaRPr lang="en-US" sz="16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273850"/>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What is Data Science and Its Role in Reducing TCO?</a:t>
            </a:r>
            <a:endParaRPr lang="en-US" sz="4374" dirty="0"/>
          </a:p>
        </p:txBody>
      </p:sp>
      <p:sp>
        <p:nvSpPr>
          <p:cNvPr id="5" name="Shape 3"/>
          <p:cNvSpPr/>
          <p:nvPr/>
        </p:nvSpPr>
        <p:spPr>
          <a:xfrm>
            <a:off x="2348389" y="3106936"/>
            <a:ext cx="3163014" cy="3848695"/>
          </a:xfrm>
          <a:prstGeom prst="roundRect">
            <a:avLst>
              <a:gd name="adj" fmla="val 2107"/>
            </a:avLst>
          </a:prstGeom>
          <a:solidFill>
            <a:srgbClr val="F6E9D5"/>
          </a:solidFill>
          <a:ln/>
        </p:spPr>
      </p:sp>
      <p:sp>
        <p:nvSpPr>
          <p:cNvPr id="6" name="Text 4"/>
          <p:cNvSpPr/>
          <p:nvPr/>
        </p:nvSpPr>
        <p:spPr>
          <a:xfrm>
            <a:off x="2570559" y="3329107"/>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Data Science</a:t>
            </a:r>
            <a:endParaRPr lang="en-US" sz="2187" dirty="0"/>
          </a:p>
        </p:txBody>
      </p:sp>
      <p:sp>
        <p:nvSpPr>
          <p:cNvPr id="7" name="Text 5"/>
          <p:cNvSpPr/>
          <p:nvPr/>
        </p:nvSpPr>
        <p:spPr>
          <a:xfrm>
            <a:off x="2570559" y="3898463"/>
            <a:ext cx="2718673"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Data Science involves the use of algorithms, statistical models, and machine learning techniques to extract insights and knowledge from structured and unstructured data.</a:t>
            </a:r>
            <a:endParaRPr lang="en-US" sz="1750" dirty="0"/>
          </a:p>
        </p:txBody>
      </p:sp>
      <p:sp>
        <p:nvSpPr>
          <p:cNvPr id="8" name="Shape 6"/>
          <p:cNvSpPr/>
          <p:nvPr/>
        </p:nvSpPr>
        <p:spPr>
          <a:xfrm>
            <a:off x="5733574" y="3106936"/>
            <a:ext cx="3163014" cy="3848695"/>
          </a:xfrm>
          <a:prstGeom prst="roundRect">
            <a:avLst>
              <a:gd name="adj" fmla="val 2107"/>
            </a:avLst>
          </a:prstGeom>
          <a:solidFill>
            <a:srgbClr val="F6E9D5"/>
          </a:solidFill>
          <a:ln/>
        </p:spPr>
      </p:sp>
      <p:sp>
        <p:nvSpPr>
          <p:cNvPr id="9" name="Text 7"/>
          <p:cNvSpPr/>
          <p:nvPr/>
        </p:nvSpPr>
        <p:spPr>
          <a:xfrm>
            <a:off x="5955744" y="3329107"/>
            <a:ext cx="2718673"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Data Science and TCO Reduction</a:t>
            </a:r>
            <a:endParaRPr lang="en-US" sz="2187" dirty="0"/>
          </a:p>
        </p:txBody>
      </p:sp>
      <p:sp>
        <p:nvSpPr>
          <p:cNvPr id="10" name="Text 8"/>
          <p:cNvSpPr/>
          <p:nvPr/>
        </p:nvSpPr>
        <p:spPr>
          <a:xfrm>
            <a:off x="5955744" y="4245650"/>
            <a:ext cx="2718673"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Data Science can help organizations optimize resource allocation and reduce costs by identifying inefficiencies, predicting failures, and automating repetitive tasks.</a:t>
            </a:r>
            <a:endParaRPr lang="en-US" sz="1750" dirty="0"/>
          </a:p>
        </p:txBody>
      </p:sp>
      <p:sp>
        <p:nvSpPr>
          <p:cNvPr id="11" name="Shape 9"/>
          <p:cNvSpPr/>
          <p:nvPr/>
        </p:nvSpPr>
        <p:spPr>
          <a:xfrm>
            <a:off x="9118759" y="3106936"/>
            <a:ext cx="3163014" cy="3848695"/>
          </a:xfrm>
          <a:prstGeom prst="roundRect">
            <a:avLst>
              <a:gd name="adj" fmla="val 2107"/>
            </a:avLst>
          </a:prstGeom>
          <a:solidFill>
            <a:srgbClr val="F6E9D5"/>
          </a:solidFill>
          <a:ln/>
        </p:spPr>
      </p:sp>
      <p:sp>
        <p:nvSpPr>
          <p:cNvPr id="12" name="Text 10"/>
          <p:cNvSpPr/>
          <p:nvPr/>
        </p:nvSpPr>
        <p:spPr>
          <a:xfrm>
            <a:off x="9340929" y="3329107"/>
            <a:ext cx="2718673"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Data Science Applications</a:t>
            </a:r>
            <a:endParaRPr lang="en-US" sz="2187" dirty="0"/>
          </a:p>
        </p:txBody>
      </p:sp>
      <p:sp>
        <p:nvSpPr>
          <p:cNvPr id="13" name="Text 11"/>
          <p:cNvSpPr/>
          <p:nvPr/>
        </p:nvSpPr>
        <p:spPr>
          <a:xfrm>
            <a:off x="9340929" y="4245650"/>
            <a:ext cx="271867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Data Science applications include predictive maintenance, anomaly detection, and real-time resource optimization.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0433"/>
          </a:xfrm>
          <a:prstGeom prst="rect">
            <a:avLst/>
          </a:prstGeom>
          <a:solidFill>
            <a:srgbClr val="FEF5E7"/>
          </a:solidFill>
          <a:ln/>
        </p:spPr>
      </p:sp>
      <p:sp>
        <p:nvSpPr>
          <p:cNvPr id="4" name="Text 2"/>
          <p:cNvSpPr/>
          <p:nvPr/>
        </p:nvSpPr>
        <p:spPr>
          <a:xfrm>
            <a:off x="2384941" y="606504"/>
            <a:ext cx="9860518" cy="1378268"/>
          </a:xfrm>
          <a:prstGeom prst="rect">
            <a:avLst/>
          </a:prstGeom>
          <a:noFill/>
          <a:ln/>
        </p:spPr>
        <p:txBody>
          <a:bodyPr wrap="square" rtlCol="0" anchor="t"/>
          <a:lstStyle/>
          <a:p>
            <a:pPr marL="0" indent="0">
              <a:lnSpc>
                <a:spcPts val="5427"/>
              </a:lnSpc>
              <a:buNone/>
            </a:pPr>
            <a:r>
              <a:rPr lang="en-US" sz="4342" dirty="0">
                <a:solidFill>
                  <a:srgbClr val="38512F"/>
                </a:solidFill>
                <a:latin typeface="Lora" pitchFamily="34" charset="0"/>
                <a:ea typeface="Lora" pitchFamily="34" charset="-122"/>
                <a:cs typeface="Lora" pitchFamily="34" charset="-120"/>
              </a:rPr>
              <a:t>Optimizing Resource Allocation and Reducing Costs with Data Science</a:t>
            </a:r>
            <a:endParaRPr lang="en-US" sz="4342" dirty="0"/>
          </a:p>
        </p:txBody>
      </p:sp>
      <p:pic>
        <p:nvPicPr>
          <p:cNvPr id="5" name="Image 0" descr="preencoded.png"/>
          <p:cNvPicPr>
            <a:picLocks noChangeAspect="1"/>
          </p:cNvPicPr>
          <p:nvPr/>
        </p:nvPicPr>
        <p:blipFill>
          <a:blip r:embed="rId3"/>
          <a:stretch>
            <a:fillRect/>
          </a:stretch>
        </p:blipFill>
        <p:spPr>
          <a:xfrm>
            <a:off x="2384941" y="2425898"/>
            <a:ext cx="3066336" cy="1895118"/>
          </a:xfrm>
          <a:prstGeom prst="rect">
            <a:avLst/>
          </a:prstGeom>
        </p:spPr>
      </p:pic>
      <p:sp>
        <p:nvSpPr>
          <p:cNvPr id="6" name="Text 3"/>
          <p:cNvSpPr/>
          <p:nvPr/>
        </p:nvSpPr>
        <p:spPr>
          <a:xfrm>
            <a:off x="2384941" y="4596646"/>
            <a:ext cx="3066336" cy="689372"/>
          </a:xfrm>
          <a:prstGeom prst="rect">
            <a:avLst/>
          </a:prstGeom>
          <a:noFill/>
          <a:ln/>
        </p:spPr>
        <p:txBody>
          <a:bodyPr wrap="square" rtlCol="0" anchor="t"/>
          <a:lstStyle/>
          <a:p>
            <a:pPr marL="0" indent="0" algn="l">
              <a:lnSpc>
                <a:spcPts val="2714"/>
              </a:lnSpc>
              <a:buNone/>
            </a:pPr>
            <a:r>
              <a:rPr lang="en-US" sz="2171" dirty="0">
                <a:solidFill>
                  <a:srgbClr val="38512F"/>
                </a:solidFill>
                <a:latin typeface="Lora" pitchFamily="34" charset="0"/>
                <a:ea typeface="Lora" pitchFamily="34" charset="-122"/>
                <a:cs typeface="Lora" pitchFamily="34" charset="-120"/>
              </a:rPr>
              <a:t>Resource Allocation Optimization</a:t>
            </a:r>
            <a:endParaRPr lang="en-US" sz="2171" dirty="0"/>
          </a:p>
        </p:txBody>
      </p:sp>
      <p:sp>
        <p:nvSpPr>
          <p:cNvPr id="7" name="Text 4"/>
          <p:cNvSpPr/>
          <p:nvPr/>
        </p:nvSpPr>
        <p:spPr>
          <a:xfrm>
            <a:off x="2384941" y="5506522"/>
            <a:ext cx="3066336" cy="2117408"/>
          </a:xfrm>
          <a:prstGeom prst="rect">
            <a:avLst/>
          </a:prstGeom>
          <a:noFill/>
          <a:ln/>
        </p:spPr>
        <p:txBody>
          <a:bodyPr wrap="square" rtlCol="0" anchor="t"/>
          <a:lstStyle/>
          <a:p>
            <a:pPr marL="0" indent="0" algn="l">
              <a:lnSpc>
                <a:spcPts val="2779"/>
              </a:lnSpc>
              <a:buNone/>
            </a:pPr>
            <a:r>
              <a:rPr lang="en-US" sz="1737" dirty="0">
                <a:solidFill>
                  <a:srgbClr val="3A3630"/>
                </a:solidFill>
                <a:latin typeface="Source Sans Pro" pitchFamily="34" charset="0"/>
                <a:ea typeface="Source Sans Pro" pitchFamily="34" charset="-122"/>
                <a:cs typeface="Source Sans Pro" pitchFamily="34" charset="-120"/>
              </a:rPr>
              <a:t>Data Science can help optimize resource allocation by analyzing usage patterns, identifying over-provisioned resources, and suggesting optimal configurations.</a:t>
            </a:r>
            <a:endParaRPr lang="en-US" sz="1737" dirty="0"/>
          </a:p>
        </p:txBody>
      </p:sp>
      <p:pic>
        <p:nvPicPr>
          <p:cNvPr id="8" name="Image 1" descr="preencoded.png"/>
          <p:cNvPicPr>
            <a:picLocks noChangeAspect="1"/>
          </p:cNvPicPr>
          <p:nvPr/>
        </p:nvPicPr>
        <p:blipFill>
          <a:blip r:embed="rId4"/>
          <a:stretch>
            <a:fillRect/>
          </a:stretch>
        </p:blipFill>
        <p:spPr>
          <a:xfrm>
            <a:off x="5782032" y="2425898"/>
            <a:ext cx="3066336" cy="1895118"/>
          </a:xfrm>
          <a:prstGeom prst="rect">
            <a:avLst/>
          </a:prstGeom>
        </p:spPr>
      </p:pic>
      <p:sp>
        <p:nvSpPr>
          <p:cNvPr id="9" name="Text 5"/>
          <p:cNvSpPr/>
          <p:nvPr/>
        </p:nvSpPr>
        <p:spPr>
          <a:xfrm>
            <a:off x="5782032" y="4596646"/>
            <a:ext cx="2205633" cy="344686"/>
          </a:xfrm>
          <a:prstGeom prst="rect">
            <a:avLst/>
          </a:prstGeom>
          <a:noFill/>
          <a:ln/>
        </p:spPr>
        <p:txBody>
          <a:bodyPr wrap="none" rtlCol="0" anchor="t"/>
          <a:lstStyle/>
          <a:p>
            <a:pPr marL="0" indent="0" algn="l">
              <a:lnSpc>
                <a:spcPts val="2714"/>
              </a:lnSpc>
              <a:buNone/>
            </a:pPr>
            <a:r>
              <a:rPr lang="en-US" sz="2171" dirty="0">
                <a:solidFill>
                  <a:srgbClr val="38512F"/>
                </a:solidFill>
                <a:latin typeface="Lora" pitchFamily="34" charset="0"/>
                <a:ea typeface="Lora" pitchFamily="34" charset="-122"/>
                <a:cs typeface="Lora" pitchFamily="34" charset="-120"/>
              </a:rPr>
              <a:t>Cost Reduction</a:t>
            </a:r>
            <a:endParaRPr lang="en-US" sz="2171" dirty="0"/>
          </a:p>
        </p:txBody>
      </p:sp>
      <p:sp>
        <p:nvSpPr>
          <p:cNvPr id="10" name="Text 6"/>
          <p:cNvSpPr/>
          <p:nvPr/>
        </p:nvSpPr>
        <p:spPr>
          <a:xfrm>
            <a:off x="5782032" y="5161836"/>
            <a:ext cx="3066336" cy="1764506"/>
          </a:xfrm>
          <a:prstGeom prst="rect">
            <a:avLst/>
          </a:prstGeom>
          <a:noFill/>
          <a:ln/>
        </p:spPr>
        <p:txBody>
          <a:bodyPr wrap="square" rtlCol="0" anchor="t"/>
          <a:lstStyle/>
          <a:p>
            <a:pPr marL="0" indent="0" algn="l">
              <a:lnSpc>
                <a:spcPts val="2779"/>
              </a:lnSpc>
              <a:buNone/>
            </a:pPr>
            <a:r>
              <a:rPr lang="en-US" sz="1737" dirty="0">
                <a:solidFill>
                  <a:srgbClr val="3A3630"/>
                </a:solidFill>
                <a:latin typeface="Source Sans Pro" pitchFamily="34" charset="0"/>
                <a:ea typeface="Source Sans Pro" pitchFamily="34" charset="-122"/>
                <a:cs typeface="Source Sans Pro" pitchFamily="34" charset="-120"/>
              </a:rPr>
              <a:t>Data Science can help reduce costs by identifying underutilized resources, suggesting purchase options, and optimizing pricing models.</a:t>
            </a:r>
            <a:endParaRPr lang="en-US" sz="1737" dirty="0"/>
          </a:p>
        </p:txBody>
      </p:sp>
      <p:pic>
        <p:nvPicPr>
          <p:cNvPr id="11" name="Image 2" descr="preencoded.png"/>
          <p:cNvPicPr>
            <a:picLocks noChangeAspect="1"/>
          </p:cNvPicPr>
          <p:nvPr/>
        </p:nvPicPr>
        <p:blipFill>
          <a:blip r:embed="rId5"/>
          <a:stretch>
            <a:fillRect/>
          </a:stretch>
        </p:blipFill>
        <p:spPr>
          <a:xfrm>
            <a:off x="9179123" y="2425898"/>
            <a:ext cx="3066336" cy="1895118"/>
          </a:xfrm>
          <a:prstGeom prst="rect">
            <a:avLst/>
          </a:prstGeom>
        </p:spPr>
      </p:pic>
      <p:sp>
        <p:nvSpPr>
          <p:cNvPr id="12" name="Text 7"/>
          <p:cNvSpPr/>
          <p:nvPr/>
        </p:nvSpPr>
        <p:spPr>
          <a:xfrm>
            <a:off x="9179123" y="4596646"/>
            <a:ext cx="2430780" cy="344686"/>
          </a:xfrm>
          <a:prstGeom prst="rect">
            <a:avLst/>
          </a:prstGeom>
          <a:noFill/>
          <a:ln/>
        </p:spPr>
        <p:txBody>
          <a:bodyPr wrap="none" rtlCol="0" anchor="t"/>
          <a:lstStyle/>
          <a:p>
            <a:pPr marL="0" indent="0" algn="l">
              <a:lnSpc>
                <a:spcPts val="2714"/>
              </a:lnSpc>
              <a:buNone/>
            </a:pPr>
            <a:r>
              <a:rPr lang="en-US" sz="2171" dirty="0">
                <a:solidFill>
                  <a:srgbClr val="38512F"/>
                </a:solidFill>
                <a:latin typeface="Lora" pitchFamily="34" charset="0"/>
                <a:ea typeface="Lora" pitchFamily="34" charset="-122"/>
                <a:cs typeface="Lora" pitchFamily="34" charset="-120"/>
              </a:rPr>
              <a:t>Migrating to Cloud</a:t>
            </a:r>
            <a:endParaRPr lang="en-US" sz="2171" dirty="0"/>
          </a:p>
        </p:txBody>
      </p:sp>
      <p:sp>
        <p:nvSpPr>
          <p:cNvPr id="13" name="Text 8"/>
          <p:cNvSpPr/>
          <p:nvPr/>
        </p:nvSpPr>
        <p:spPr>
          <a:xfrm>
            <a:off x="9179123" y="5161836"/>
            <a:ext cx="3066336" cy="1764506"/>
          </a:xfrm>
          <a:prstGeom prst="rect">
            <a:avLst/>
          </a:prstGeom>
          <a:noFill/>
          <a:ln/>
        </p:spPr>
        <p:txBody>
          <a:bodyPr wrap="square" rtlCol="0" anchor="t"/>
          <a:lstStyle/>
          <a:p>
            <a:pPr marL="0" indent="0" algn="l">
              <a:lnSpc>
                <a:spcPts val="2779"/>
              </a:lnSpc>
              <a:buNone/>
            </a:pPr>
            <a:r>
              <a:rPr lang="en-US" sz="1737" dirty="0">
                <a:solidFill>
                  <a:srgbClr val="3A3630"/>
                </a:solidFill>
                <a:latin typeface="Source Sans Pro" pitchFamily="34" charset="0"/>
                <a:ea typeface="Source Sans Pro" pitchFamily="34" charset="-122"/>
                <a:cs typeface="Source Sans Pro" pitchFamily="34" charset="-120"/>
              </a:rPr>
              <a:t>Data Science can also help organizations in the cloud migration process by analyzing data to make the transition easy and cost-effective.</a:t>
            </a:r>
            <a:endParaRPr lang="en-US" sz="173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6308169" y="1120854"/>
            <a:ext cx="7500461" cy="1369695"/>
          </a:xfrm>
          <a:prstGeom prst="rect">
            <a:avLst/>
          </a:prstGeom>
          <a:noFill/>
          <a:ln/>
        </p:spPr>
        <p:txBody>
          <a:bodyPr wrap="square" rtlCol="0" anchor="t"/>
          <a:lstStyle/>
          <a:p>
            <a:pPr marL="0" indent="0">
              <a:lnSpc>
                <a:spcPts val="5393"/>
              </a:lnSpc>
              <a:buNone/>
            </a:pPr>
            <a:r>
              <a:rPr lang="en-US" sz="4314" dirty="0">
                <a:solidFill>
                  <a:srgbClr val="38512F"/>
                </a:solidFill>
                <a:latin typeface="Lora" pitchFamily="34" charset="0"/>
                <a:ea typeface="Lora" pitchFamily="34" charset="-122"/>
                <a:cs typeface="Lora" pitchFamily="34" charset="-120"/>
              </a:rPr>
              <a:t>Best Practices for Leveraging Data Science to Reduce TCO</a:t>
            </a:r>
            <a:endParaRPr lang="en-US" sz="4314" dirty="0"/>
          </a:p>
        </p:txBody>
      </p:sp>
      <p:sp>
        <p:nvSpPr>
          <p:cNvPr id="5" name="Shape 3"/>
          <p:cNvSpPr/>
          <p:nvPr/>
        </p:nvSpPr>
        <p:spPr>
          <a:xfrm>
            <a:off x="6308169" y="2990493"/>
            <a:ext cx="493038" cy="493038"/>
          </a:xfrm>
          <a:prstGeom prst="roundRect">
            <a:avLst>
              <a:gd name="adj" fmla="val 13335"/>
            </a:avLst>
          </a:prstGeom>
          <a:solidFill>
            <a:srgbClr val="F6E9D5"/>
          </a:solidFill>
          <a:ln/>
        </p:spPr>
      </p:sp>
      <p:sp>
        <p:nvSpPr>
          <p:cNvPr id="6" name="Text 4"/>
          <p:cNvSpPr/>
          <p:nvPr/>
        </p:nvSpPr>
        <p:spPr>
          <a:xfrm>
            <a:off x="6493669" y="3031569"/>
            <a:ext cx="121920" cy="410885"/>
          </a:xfrm>
          <a:prstGeom prst="rect">
            <a:avLst/>
          </a:prstGeom>
          <a:noFill/>
          <a:ln/>
        </p:spPr>
        <p:txBody>
          <a:bodyPr wrap="none" rtlCol="0" anchor="t"/>
          <a:lstStyle/>
          <a:p>
            <a:pPr marL="0" indent="0" algn="ctr">
              <a:lnSpc>
                <a:spcPts val="3236"/>
              </a:lnSpc>
              <a:buNone/>
            </a:pPr>
            <a:r>
              <a:rPr lang="en-US" sz="2588" dirty="0">
                <a:solidFill>
                  <a:srgbClr val="38512F"/>
                </a:solidFill>
                <a:latin typeface="Lora" pitchFamily="34" charset="0"/>
                <a:ea typeface="Lora" pitchFamily="34" charset="-122"/>
                <a:cs typeface="Lora" pitchFamily="34" charset="-120"/>
              </a:rPr>
              <a:t>1</a:t>
            </a:r>
            <a:endParaRPr lang="en-US" sz="2588" dirty="0"/>
          </a:p>
        </p:txBody>
      </p:sp>
      <p:sp>
        <p:nvSpPr>
          <p:cNvPr id="7" name="Text 5"/>
          <p:cNvSpPr/>
          <p:nvPr/>
        </p:nvSpPr>
        <p:spPr>
          <a:xfrm>
            <a:off x="7020282" y="3065740"/>
            <a:ext cx="2191464" cy="342424"/>
          </a:xfrm>
          <a:prstGeom prst="rect">
            <a:avLst/>
          </a:prstGeom>
          <a:noFill/>
          <a:ln/>
        </p:spPr>
        <p:txBody>
          <a:bodyPr wrap="none" rtlCol="0" anchor="t"/>
          <a:lstStyle/>
          <a:p>
            <a:pPr marL="0" indent="0">
              <a:lnSpc>
                <a:spcPts val="2696"/>
              </a:lnSpc>
              <a:buNone/>
            </a:pPr>
            <a:r>
              <a:rPr lang="en-US" sz="2157" dirty="0">
                <a:solidFill>
                  <a:srgbClr val="38512F"/>
                </a:solidFill>
                <a:latin typeface="Lora" pitchFamily="34" charset="0"/>
                <a:ea typeface="Lora" pitchFamily="34" charset="-122"/>
                <a:cs typeface="Lora" pitchFamily="34" charset="-120"/>
              </a:rPr>
              <a:t>Data Quality</a:t>
            </a:r>
            <a:endParaRPr lang="en-US" sz="2157" dirty="0"/>
          </a:p>
        </p:txBody>
      </p:sp>
      <p:sp>
        <p:nvSpPr>
          <p:cNvPr id="8" name="Text 6"/>
          <p:cNvSpPr/>
          <p:nvPr/>
        </p:nvSpPr>
        <p:spPr>
          <a:xfrm>
            <a:off x="7020282" y="3627239"/>
            <a:ext cx="2928580" cy="1051917"/>
          </a:xfrm>
          <a:prstGeom prst="rect">
            <a:avLst/>
          </a:prstGeom>
          <a:noFill/>
          <a:ln/>
        </p:spPr>
        <p:txBody>
          <a:bodyPr wrap="square" rtlCol="0" anchor="t"/>
          <a:lstStyle/>
          <a:p>
            <a:pPr marL="0" indent="0">
              <a:lnSpc>
                <a:spcPts val="2761"/>
              </a:lnSpc>
              <a:buNone/>
            </a:pPr>
            <a:r>
              <a:rPr lang="en-US" sz="1726" dirty="0">
                <a:solidFill>
                  <a:srgbClr val="3A3630"/>
                </a:solidFill>
                <a:latin typeface="Source Sans Pro" pitchFamily="34" charset="0"/>
                <a:ea typeface="Source Sans Pro" pitchFamily="34" charset="-122"/>
                <a:cs typeface="Source Sans Pro" pitchFamily="34" charset="-120"/>
              </a:rPr>
              <a:t>Ensure data quality by cleaning, validating, and transforming data to avoid errors and biases.</a:t>
            </a:r>
            <a:endParaRPr lang="en-US" sz="1726" dirty="0"/>
          </a:p>
        </p:txBody>
      </p:sp>
      <p:sp>
        <p:nvSpPr>
          <p:cNvPr id="9" name="Shape 7"/>
          <p:cNvSpPr/>
          <p:nvPr/>
        </p:nvSpPr>
        <p:spPr>
          <a:xfrm>
            <a:off x="10167938" y="2990493"/>
            <a:ext cx="493038" cy="493038"/>
          </a:xfrm>
          <a:prstGeom prst="roundRect">
            <a:avLst>
              <a:gd name="adj" fmla="val 13335"/>
            </a:avLst>
          </a:prstGeom>
          <a:solidFill>
            <a:srgbClr val="F6E9D5"/>
          </a:solidFill>
          <a:ln/>
        </p:spPr>
      </p:sp>
      <p:sp>
        <p:nvSpPr>
          <p:cNvPr id="10" name="Text 8"/>
          <p:cNvSpPr/>
          <p:nvPr/>
        </p:nvSpPr>
        <p:spPr>
          <a:xfrm>
            <a:off x="10326767" y="3031569"/>
            <a:ext cx="175260" cy="410885"/>
          </a:xfrm>
          <a:prstGeom prst="rect">
            <a:avLst/>
          </a:prstGeom>
          <a:noFill/>
          <a:ln/>
        </p:spPr>
        <p:txBody>
          <a:bodyPr wrap="none" rtlCol="0" anchor="t"/>
          <a:lstStyle/>
          <a:p>
            <a:pPr marL="0" indent="0" algn="ctr">
              <a:lnSpc>
                <a:spcPts val="3236"/>
              </a:lnSpc>
              <a:buNone/>
            </a:pPr>
            <a:r>
              <a:rPr lang="en-US" sz="2588" dirty="0">
                <a:solidFill>
                  <a:srgbClr val="38512F"/>
                </a:solidFill>
                <a:latin typeface="Lora" pitchFamily="34" charset="0"/>
                <a:ea typeface="Lora" pitchFamily="34" charset="-122"/>
                <a:cs typeface="Lora" pitchFamily="34" charset="-120"/>
              </a:rPr>
              <a:t>2</a:t>
            </a:r>
            <a:endParaRPr lang="en-US" sz="2588" dirty="0"/>
          </a:p>
        </p:txBody>
      </p:sp>
      <p:sp>
        <p:nvSpPr>
          <p:cNvPr id="11" name="Text 9"/>
          <p:cNvSpPr/>
          <p:nvPr/>
        </p:nvSpPr>
        <p:spPr>
          <a:xfrm>
            <a:off x="10880050" y="3065740"/>
            <a:ext cx="2191464" cy="342424"/>
          </a:xfrm>
          <a:prstGeom prst="rect">
            <a:avLst/>
          </a:prstGeom>
          <a:noFill/>
          <a:ln/>
        </p:spPr>
        <p:txBody>
          <a:bodyPr wrap="none" rtlCol="0" anchor="t"/>
          <a:lstStyle/>
          <a:p>
            <a:pPr marL="0" indent="0">
              <a:lnSpc>
                <a:spcPts val="2696"/>
              </a:lnSpc>
              <a:buNone/>
            </a:pPr>
            <a:r>
              <a:rPr lang="en-US" sz="2157" dirty="0">
                <a:solidFill>
                  <a:srgbClr val="38512F"/>
                </a:solidFill>
                <a:latin typeface="Lora" pitchFamily="34" charset="0"/>
                <a:ea typeface="Lora" pitchFamily="34" charset="-122"/>
                <a:cs typeface="Lora" pitchFamily="34" charset="-120"/>
              </a:rPr>
              <a:t>Collaboration</a:t>
            </a:r>
            <a:endParaRPr lang="en-US" sz="2157" dirty="0"/>
          </a:p>
        </p:txBody>
      </p:sp>
      <p:sp>
        <p:nvSpPr>
          <p:cNvPr id="12" name="Text 10"/>
          <p:cNvSpPr/>
          <p:nvPr/>
        </p:nvSpPr>
        <p:spPr>
          <a:xfrm>
            <a:off x="10880050" y="3627239"/>
            <a:ext cx="2928580" cy="1753195"/>
          </a:xfrm>
          <a:prstGeom prst="rect">
            <a:avLst/>
          </a:prstGeom>
          <a:noFill/>
          <a:ln/>
        </p:spPr>
        <p:txBody>
          <a:bodyPr wrap="square" rtlCol="0" anchor="t"/>
          <a:lstStyle/>
          <a:p>
            <a:pPr marL="0" indent="0">
              <a:lnSpc>
                <a:spcPts val="2761"/>
              </a:lnSpc>
              <a:buNone/>
            </a:pPr>
            <a:r>
              <a:rPr lang="en-US" sz="1726" dirty="0">
                <a:solidFill>
                  <a:srgbClr val="3A3630"/>
                </a:solidFill>
                <a:latin typeface="Source Sans Pro" pitchFamily="34" charset="0"/>
                <a:ea typeface="Source Sans Pro" pitchFamily="34" charset="-122"/>
                <a:cs typeface="Source Sans Pro" pitchFamily="34" charset="-120"/>
              </a:rPr>
              <a:t>Promote collaboration between IT and Data Science teams to ensure successful implementation and adoption of Data Science solutions.</a:t>
            </a:r>
            <a:endParaRPr lang="en-US" sz="1726" dirty="0"/>
          </a:p>
        </p:txBody>
      </p:sp>
      <p:sp>
        <p:nvSpPr>
          <p:cNvPr id="13" name="Shape 11"/>
          <p:cNvSpPr/>
          <p:nvPr/>
        </p:nvSpPr>
        <p:spPr>
          <a:xfrm>
            <a:off x="6308169" y="5770721"/>
            <a:ext cx="493038" cy="493038"/>
          </a:xfrm>
          <a:prstGeom prst="roundRect">
            <a:avLst>
              <a:gd name="adj" fmla="val 13335"/>
            </a:avLst>
          </a:prstGeom>
          <a:solidFill>
            <a:srgbClr val="F6E9D5"/>
          </a:solidFill>
          <a:ln/>
        </p:spPr>
      </p:sp>
      <p:sp>
        <p:nvSpPr>
          <p:cNvPr id="14" name="Text 12"/>
          <p:cNvSpPr/>
          <p:nvPr/>
        </p:nvSpPr>
        <p:spPr>
          <a:xfrm>
            <a:off x="6463189" y="5811798"/>
            <a:ext cx="182880" cy="410885"/>
          </a:xfrm>
          <a:prstGeom prst="rect">
            <a:avLst/>
          </a:prstGeom>
          <a:noFill/>
          <a:ln/>
        </p:spPr>
        <p:txBody>
          <a:bodyPr wrap="none" rtlCol="0" anchor="t"/>
          <a:lstStyle/>
          <a:p>
            <a:pPr marL="0" indent="0" algn="ctr">
              <a:lnSpc>
                <a:spcPts val="3236"/>
              </a:lnSpc>
              <a:buNone/>
            </a:pPr>
            <a:r>
              <a:rPr lang="en-US" sz="2588" dirty="0">
                <a:solidFill>
                  <a:srgbClr val="38512F"/>
                </a:solidFill>
                <a:latin typeface="Lora" pitchFamily="34" charset="0"/>
                <a:ea typeface="Lora" pitchFamily="34" charset="-122"/>
                <a:cs typeface="Lora" pitchFamily="34" charset="-120"/>
              </a:rPr>
              <a:t>3</a:t>
            </a:r>
            <a:endParaRPr lang="en-US" sz="2588" dirty="0"/>
          </a:p>
        </p:txBody>
      </p:sp>
      <p:sp>
        <p:nvSpPr>
          <p:cNvPr id="15" name="Text 13"/>
          <p:cNvSpPr/>
          <p:nvPr/>
        </p:nvSpPr>
        <p:spPr>
          <a:xfrm>
            <a:off x="7020282" y="5845969"/>
            <a:ext cx="3268980" cy="342424"/>
          </a:xfrm>
          <a:prstGeom prst="rect">
            <a:avLst/>
          </a:prstGeom>
          <a:noFill/>
          <a:ln/>
        </p:spPr>
        <p:txBody>
          <a:bodyPr wrap="none" rtlCol="0" anchor="t"/>
          <a:lstStyle/>
          <a:p>
            <a:pPr marL="0" indent="0">
              <a:lnSpc>
                <a:spcPts val="2696"/>
              </a:lnSpc>
              <a:buNone/>
            </a:pPr>
            <a:r>
              <a:rPr lang="en-US" sz="2157" dirty="0">
                <a:solidFill>
                  <a:srgbClr val="38512F"/>
                </a:solidFill>
                <a:latin typeface="Lora" pitchFamily="34" charset="0"/>
                <a:ea typeface="Lora" pitchFamily="34" charset="-122"/>
                <a:cs typeface="Lora" pitchFamily="34" charset="-120"/>
              </a:rPr>
              <a:t>Continuous Improvement</a:t>
            </a:r>
            <a:endParaRPr lang="en-US" sz="2157" dirty="0"/>
          </a:p>
        </p:txBody>
      </p:sp>
      <p:sp>
        <p:nvSpPr>
          <p:cNvPr id="16" name="Text 14"/>
          <p:cNvSpPr/>
          <p:nvPr/>
        </p:nvSpPr>
        <p:spPr>
          <a:xfrm>
            <a:off x="7020282" y="6407468"/>
            <a:ext cx="6788348" cy="701278"/>
          </a:xfrm>
          <a:prstGeom prst="rect">
            <a:avLst/>
          </a:prstGeom>
          <a:noFill/>
          <a:ln/>
        </p:spPr>
        <p:txBody>
          <a:bodyPr wrap="square" rtlCol="0" anchor="t"/>
          <a:lstStyle/>
          <a:p>
            <a:pPr marL="0" indent="0">
              <a:lnSpc>
                <a:spcPts val="2761"/>
              </a:lnSpc>
              <a:buNone/>
            </a:pPr>
            <a:r>
              <a:rPr lang="en-US" sz="1726" dirty="0">
                <a:solidFill>
                  <a:srgbClr val="3A3630"/>
                </a:solidFill>
                <a:latin typeface="Source Sans Pro" pitchFamily="34" charset="0"/>
                <a:ea typeface="Source Sans Pro" pitchFamily="34" charset="-122"/>
                <a:cs typeface="Source Sans Pro" pitchFamily="34" charset="-120"/>
              </a:rPr>
              <a:t>Continuously monitor, evaluate, and improve Data Science models and processes to keep up with changing business needs and technology trends.</a:t>
            </a:r>
            <a:endParaRPr lang="en-US" sz="1726"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804392"/>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Potential Challenges and How to Overcome Them</a:t>
            </a:r>
            <a:endParaRPr lang="en-US" sz="4374" dirty="0"/>
          </a:p>
        </p:txBody>
      </p:sp>
      <p:sp>
        <p:nvSpPr>
          <p:cNvPr id="5" name="Text 3"/>
          <p:cNvSpPr/>
          <p:nvPr/>
        </p:nvSpPr>
        <p:spPr>
          <a:xfrm>
            <a:off x="2348389" y="3748564"/>
            <a:ext cx="2949416" cy="832961"/>
          </a:xfrm>
          <a:prstGeom prst="rect">
            <a:avLst/>
          </a:prstGeom>
          <a:noFill/>
          <a:ln/>
        </p:spPr>
        <p:txBody>
          <a:bodyPr wrap="squar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Security and Privacy</a:t>
            </a:r>
            <a:endParaRPr lang="en-US" sz="2624" dirty="0"/>
          </a:p>
        </p:txBody>
      </p:sp>
      <p:sp>
        <p:nvSpPr>
          <p:cNvPr id="6" name="Text 4"/>
          <p:cNvSpPr/>
          <p:nvPr/>
        </p:nvSpPr>
        <p:spPr>
          <a:xfrm>
            <a:off x="2348389" y="4803696"/>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Ensure data security and privacy by implementing data protection measures and complying with regulations.</a:t>
            </a:r>
            <a:endParaRPr lang="en-US" sz="1750" dirty="0"/>
          </a:p>
        </p:txBody>
      </p:sp>
      <p:sp>
        <p:nvSpPr>
          <p:cNvPr id="7" name="Text 5"/>
          <p:cNvSpPr/>
          <p:nvPr/>
        </p:nvSpPr>
        <p:spPr>
          <a:xfrm>
            <a:off x="5847398" y="3748564"/>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Data Integration</a:t>
            </a:r>
            <a:endParaRPr lang="en-US" sz="2624" dirty="0"/>
          </a:p>
        </p:txBody>
      </p:sp>
      <p:sp>
        <p:nvSpPr>
          <p:cNvPr id="8" name="Text 6"/>
          <p:cNvSpPr/>
          <p:nvPr/>
        </p:nvSpPr>
        <p:spPr>
          <a:xfrm>
            <a:off x="5847398" y="4387215"/>
            <a:ext cx="294941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Ensure data integration by establishing a data governance framework, setting standards, and adhering to data management best practices.</a:t>
            </a:r>
            <a:endParaRPr lang="en-US" sz="1750" dirty="0"/>
          </a:p>
        </p:txBody>
      </p:sp>
      <p:sp>
        <p:nvSpPr>
          <p:cNvPr id="9" name="Text 7"/>
          <p:cNvSpPr/>
          <p:nvPr/>
        </p:nvSpPr>
        <p:spPr>
          <a:xfrm>
            <a:off x="9346406" y="3748564"/>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Skills Gap</a:t>
            </a:r>
            <a:endParaRPr lang="en-US" sz="2624" dirty="0"/>
          </a:p>
        </p:txBody>
      </p:sp>
      <p:sp>
        <p:nvSpPr>
          <p:cNvPr id="10" name="Text 8"/>
          <p:cNvSpPr/>
          <p:nvPr/>
        </p:nvSpPr>
        <p:spPr>
          <a:xfrm>
            <a:off x="9346406" y="4387215"/>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Address the skills gap by training employees, hiring Data Science experts, and partnering with service providers.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833199" y="2018109"/>
            <a:ext cx="7477601" cy="2083118"/>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Data Science is Critical in Lowering TCO for Cloud Infrastructure</a:t>
            </a:r>
            <a:endParaRPr lang="en-US" sz="4374" dirty="0"/>
          </a:p>
        </p:txBody>
      </p:sp>
      <p:sp>
        <p:nvSpPr>
          <p:cNvPr id="5" name="Text 3"/>
          <p:cNvSpPr/>
          <p:nvPr/>
        </p:nvSpPr>
        <p:spPr>
          <a:xfrm>
            <a:off x="833199" y="4434483"/>
            <a:ext cx="7477601"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Data Science is the key to optimizing resource allocation, reducing costs, and achieving scalability and flexibility in Cloud Infrastructure while maintaining high performance and availability. By following best practices and addressing potential challenges, organizations can leverage Data Science to reduce TCO and achieve their business goals.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20</TotalTime>
  <Words>490</Words>
  <Application>Microsoft Office PowerPoint</Application>
  <PresentationFormat>Custom</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Sinha, Bipin K SBOBNG-PTIV/IPT</cp:lastModifiedBy>
  <cp:revision>5</cp:revision>
  <dcterms:created xsi:type="dcterms:W3CDTF">2023-09-06T13:26:27Z</dcterms:created>
  <dcterms:modified xsi:type="dcterms:W3CDTF">2023-09-06T13:54:11Z</dcterms:modified>
</cp:coreProperties>
</file>