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65" r:id="rId2"/>
    <p:sldId id="257" r:id="rId3"/>
    <p:sldId id="260" r:id="rId4"/>
    <p:sldId id="261" r:id="rId5"/>
    <p:sldId id="263" r:id="rId6"/>
    <p:sldId id="305" r:id="rId7"/>
    <p:sldId id="270" r:id="rId8"/>
    <p:sldId id="303" r:id="rId9"/>
    <p:sldId id="266" r:id="rId10"/>
    <p:sldId id="306" r:id="rId11"/>
    <p:sldId id="307" r:id="rId12"/>
    <p:sldId id="276" r:id="rId13"/>
    <p:sldId id="279" r:id="rId14"/>
    <p:sldId id="309" r:id="rId15"/>
    <p:sldId id="310" r:id="rId16"/>
    <p:sldId id="311" r:id="rId17"/>
    <p:sldId id="262" r:id="rId18"/>
    <p:sldId id="299" r:id="rId19"/>
    <p:sldId id="312" r:id="rId20"/>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15" d="100"/>
          <a:sy n="115"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9A05113-5FAA-4829-9D66-D94A4C8D605C}"/>
              </a:ext>
            </a:extLst>
          </p:cNvPr>
          <p:cNvSpPr>
            <a:spLocks noGrp="1"/>
          </p:cNvSpPr>
          <p:nvPr>
            <p:ph type="hdr" sz="quarter"/>
          </p:nvPr>
        </p:nvSpPr>
        <p:spPr>
          <a:xfrm>
            <a:off x="1" y="2"/>
            <a:ext cx="2984871" cy="50333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CD874B64-0F1D-4066-94C4-765FFE465D5C}"/>
              </a:ext>
            </a:extLst>
          </p:cNvPr>
          <p:cNvSpPr>
            <a:spLocks noGrp="1"/>
          </p:cNvSpPr>
          <p:nvPr>
            <p:ph type="dt" sz="quarter" idx="1"/>
          </p:nvPr>
        </p:nvSpPr>
        <p:spPr>
          <a:xfrm>
            <a:off x="3902098" y="2"/>
            <a:ext cx="2984871" cy="503335"/>
          </a:xfrm>
          <a:prstGeom prst="rect">
            <a:avLst/>
          </a:prstGeom>
        </p:spPr>
        <p:txBody>
          <a:bodyPr vert="horz" lIns="96616" tIns="48308" rIns="96616" bIns="48308" rtlCol="0"/>
          <a:lstStyle>
            <a:lvl1pPr algn="r">
              <a:defRPr sz="1300"/>
            </a:lvl1pPr>
          </a:lstStyle>
          <a:p>
            <a:fld id="{E3727315-B7D8-467F-B803-12651FB4BCAA}" type="datetimeFigureOut">
              <a:rPr kumimoji="1" lang="ja-JP" altLang="en-US" smtClean="0"/>
              <a:t>2020/12/4</a:t>
            </a:fld>
            <a:endParaRPr kumimoji="1" lang="ja-JP" altLang="en-US"/>
          </a:p>
        </p:txBody>
      </p:sp>
      <p:sp>
        <p:nvSpPr>
          <p:cNvPr id="4" name="フッター プレースホルダー 3">
            <a:extLst>
              <a:ext uri="{FF2B5EF4-FFF2-40B4-BE49-F238E27FC236}">
                <a16:creationId xmlns:a16="http://schemas.microsoft.com/office/drawing/2014/main" id="{7AD41B0A-CF80-46D3-9675-7ED808C8E63D}"/>
              </a:ext>
            </a:extLst>
          </p:cNvPr>
          <p:cNvSpPr>
            <a:spLocks noGrp="1"/>
          </p:cNvSpPr>
          <p:nvPr>
            <p:ph type="ftr" sz="quarter" idx="2"/>
          </p:nvPr>
        </p:nvSpPr>
        <p:spPr>
          <a:xfrm>
            <a:off x="1" y="9516966"/>
            <a:ext cx="2984871" cy="503334"/>
          </a:xfrm>
          <a:prstGeom prst="rect">
            <a:avLst/>
          </a:prstGeom>
        </p:spPr>
        <p:txBody>
          <a:bodyPr vert="horz" lIns="96616" tIns="48308" rIns="96616" bIns="48308"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F3121617-C2BA-4CB3-B04B-208F3481E7E1}"/>
              </a:ext>
            </a:extLst>
          </p:cNvPr>
          <p:cNvSpPr>
            <a:spLocks noGrp="1"/>
          </p:cNvSpPr>
          <p:nvPr>
            <p:ph type="sldNum" sz="quarter" idx="3"/>
          </p:nvPr>
        </p:nvSpPr>
        <p:spPr>
          <a:xfrm>
            <a:off x="3902098" y="9516966"/>
            <a:ext cx="2984871" cy="503334"/>
          </a:xfrm>
          <a:prstGeom prst="rect">
            <a:avLst/>
          </a:prstGeom>
        </p:spPr>
        <p:txBody>
          <a:bodyPr vert="horz" lIns="96616" tIns="48308" rIns="96616" bIns="48308" rtlCol="0" anchor="b"/>
          <a:lstStyle>
            <a:lvl1pPr algn="r">
              <a:defRPr sz="1300"/>
            </a:lvl1pPr>
          </a:lstStyle>
          <a:p>
            <a:fld id="{712FB124-0F76-4C34-B53B-9A29250806FC}" type="slidenum">
              <a:rPr kumimoji="1" lang="ja-JP" altLang="en-US" smtClean="0"/>
              <a:t>‹#›</a:t>
            </a:fld>
            <a:endParaRPr kumimoji="1" lang="ja-JP" altLang="en-US"/>
          </a:p>
        </p:txBody>
      </p:sp>
    </p:spTree>
    <p:extLst>
      <p:ext uri="{BB962C8B-B14F-4D97-AF65-F5344CB8AC3E}">
        <p14:creationId xmlns:p14="http://schemas.microsoft.com/office/powerpoint/2010/main" val="32269017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39AFC-B066-4630-880F-B66D9C94D7C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BC934C6-D72A-4742-BFDC-B564B5DCD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3843E26-76DD-46FB-B882-09AF813CAE1A}"/>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A9505128-FA27-4AB2-BF2E-7A5DAA9AEA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BB3583-386A-476F-AB37-4B6B034230CE}"/>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214593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3BA2B-34D9-4B9D-A128-80980D9E48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8DD989-CD67-4AAC-BED0-1AA14401AF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CEAAE4-832E-48A6-BAD9-4C3BE86F86AF}"/>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491AEC43-9B4C-4DDD-9F6F-8878BF3F36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757A42-D971-43FC-87A1-0000A0E0DE75}"/>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206265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570C9A-3C93-44D9-91BA-30475679C6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A45063-A130-4BF7-B6C8-7659C7E0CD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8DF4B1-3126-4198-8CF1-2A4EF9E4B0EF}"/>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1F06324B-E7D7-46F5-B80C-16EA6D88A8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88B0F1-B869-49A0-B1B7-04F8C00A4EAA}"/>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58012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581FD-239F-4A35-9241-29DDC28943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48B4D9-4C9C-4DE2-946D-067BFB4FFB2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DA80EE-217C-4E67-A428-82B1DD90DD41}"/>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0B61B761-B44B-4F0E-B0F5-9531EFD00D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F1F002-58C2-4FCB-B8DF-5A87CC3837C2}"/>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418445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B3540-EB9E-4601-8EC3-0A23546C0A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8DEB8F-8DE5-4B1E-A700-857E456FF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5D8889C-4982-48D9-B615-7F36FAD9813A}"/>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C4B7A450-741F-4350-8073-426FD52529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F496E4-33FC-45C8-A32E-243AE76ED553}"/>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117281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269E2-FFE8-4504-83B4-01F2D6075C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038E-8B46-4824-BBFF-70D8EA620B0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122CFC6-010F-49AD-BB5F-24F70E8408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F39481-533A-4DFE-9E99-851D0C897162}"/>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6" name="フッター プレースホルダー 5">
            <a:extLst>
              <a:ext uri="{FF2B5EF4-FFF2-40B4-BE49-F238E27FC236}">
                <a16:creationId xmlns:a16="http://schemas.microsoft.com/office/drawing/2014/main" id="{FC2DD1D0-5E02-438D-A8F5-F328371665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015568-96B8-4605-A51E-07686D978E04}"/>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187698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DA7A7-8A90-463E-AAF9-24EBD65ADE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4FDEDB-E18C-4618-AA50-E320AB71E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674501A-E584-406E-A0A5-6BB922C41E1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B611CC6-E0A2-4D32-B18C-EEE28CD4B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7F364D5-CFB5-4798-AA5C-822A0ECC829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3C927A1-2390-4E3F-AB39-BE012E6630BB}"/>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8" name="フッター プレースホルダー 7">
            <a:extLst>
              <a:ext uri="{FF2B5EF4-FFF2-40B4-BE49-F238E27FC236}">
                <a16:creationId xmlns:a16="http://schemas.microsoft.com/office/drawing/2014/main" id="{DA06006B-D380-4F74-BA4A-A0ED8AB27FB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2340944-4C7F-4096-B4A6-3DEA5372323A}"/>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27705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EAA87B-A741-47F7-9DD3-DB8FEACDA3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8D9BED5-2E7B-4A74-9A28-6CF549876AD5}"/>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4" name="フッター プレースホルダー 3">
            <a:extLst>
              <a:ext uri="{FF2B5EF4-FFF2-40B4-BE49-F238E27FC236}">
                <a16:creationId xmlns:a16="http://schemas.microsoft.com/office/drawing/2014/main" id="{BE2A3D49-4D61-43B3-AD81-976FDFDB752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0377379-D747-4D1F-84CA-39AD69D55745}"/>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75755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5319D1-9DCE-4CBE-B5AA-9176F632A59E}"/>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3" name="フッター プレースホルダー 2">
            <a:extLst>
              <a:ext uri="{FF2B5EF4-FFF2-40B4-BE49-F238E27FC236}">
                <a16:creationId xmlns:a16="http://schemas.microsoft.com/office/drawing/2014/main" id="{6C765936-91FD-484A-B5DF-E9CC6565880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574BA94-FC8B-4212-8C17-616D33A26834}"/>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363364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C9A167-88B7-4690-8EA4-331104555A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E24692-3AB3-4B86-A9CC-D913C7890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60AF29C-C30E-4EE8-B5DE-60B014810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3F0481-AFC5-4420-9514-2F12DABCCD7C}"/>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6" name="フッター プレースホルダー 5">
            <a:extLst>
              <a:ext uri="{FF2B5EF4-FFF2-40B4-BE49-F238E27FC236}">
                <a16:creationId xmlns:a16="http://schemas.microsoft.com/office/drawing/2014/main" id="{A0B73153-E4BE-4534-839A-2269572340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CF3FF0-9F87-42B1-8DE7-9C08CA6D51E9}"/>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273491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E658B1-5226-4009-A97A-2E09E14E6F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6BF7E9-FDCA-4957-9F68-B661F16C1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35B6FC3-56E5-4354-B2CE-B5CD69E6E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667139-B9DE-4570-8980-F6BBF391ACCE}"/>
              </a:ext>
            </a:extLst>
          </p:cNvPr>
          <p:cNvSpPr>
            <a:spLocks noGrp="1"/>
          </p:cNvSpPr>
          <p:nvPr>
            <p:ph type="dt" sz="half" idx="10"/>
          </p:nvPr>
        </p:nvSpPr>
        <p:spPr/>
        <p:txBody>
          <a:bodyPr/>
          <a:lstStyle/>
          <a:p>
            <a:fld id="{9EC6A6B2-2938-47CF-8156-F39FF99FDD0E}" type="datetimeFigureOut">
              <a:rPr kumimoji="1" lang="ja-JP" altLang="en-US" smtClean="0"/>
              <a:t>2020/12/4</a:t>
            </a:fld>
            <a:endParaRPr kumimoji="1" lang="ja-JP" altLang="en-US"/>
          </a:p>
        </p:txBody>
      </p:sp>
      <p:sp>
        <p:nvSpPr>
          <p:cNvPr id="6" name="フッター プレースホルダー 5">
            <a:extLst>
              <a:ext uri="{FF2B5EF4-FFF2-40B4-BE49-F238E27FC236}">
                <a16:creationId xmlns:a16="http://schemas.microsoft.com/office/drawing/2014/main" id="{7D903F52-852C-4AE1-9633-4FF106308E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CAFB61-9EF0-4448-91D5-98D8BF05F36E}"/>
              </a:ext>
            </a:extLst>
          </p:cNvPr>
          <p:cNvSpPr>
            <a:spLocks noGrp="1"/>
          </p:cNvSpPr>
          <p:nvPr>
            <p:ph type="sldNum" sz="quarter" idx="12"/>
          </p:nvPr>
        </p:nvSpPr>
        <p:spPr/>
        <p:txBody>
          <a:body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405882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F902BF-51DB-4D24-BB6F-C53E232B6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29DDF9-7CFB-4FD4-8CEA-BB172FE9B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6D5182-6D24-49E3-A6D6-B87BB943F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6A6B2-2938-47CF-8156-F39FF99FDD0E}"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3CDD702C-4A71-419C-981F-71748BBFF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1DE6F98-522E-4F2F-954C-A698C4869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CB78E-C1BE-4729-96B8-90200B600A0D}" type="slidenum">
              <a:rPr kumimoji="1" lang="ja-JP" altLang="en-US" smtClean="0"/>
              <a:t>‹#›</a:t>
            </a:fld>
            <a:endParaRPr kumimoji="1" lang="ja-JP" altLang="en-US"/>
          </a:p>
        </p:txBody>
      </p:sp>
    </p:spTree>
    <p:extLst>
      <p:ext uri="{BB962C8B-B14F-4D97-AF65-F5344CB8AC3E}">
        <p14:creationId xmlns:p14="http://schemas.microsoft.com/office/powerpoint/2010/main" val="179188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B412-0166-4A12-8C5A-E070334C4B27}"/>
              </a:ext>
            </a:extLst>
          </p:cNvPr>
          <p:cNvSpPr>
            <a:spLocks noGrp="1"/>
          </p:cNvSpPr>
          <p:nvPr>
            <p:ph type="title"/>
          </p:nvPr>
        </p:nvSpPr>
        <p:spPr>
          <a:xfrm>
            <a:off x="1582723" y="2453983"/>
            <a:ext cx="9026554" cy="1325563"/>
          </a:xfrm>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為替市場における普遍的な原理</a:t>
            </a:r>
          </a:p>
        </p:txBody>
      </p:sp>
    </p:spTree>
    <p:extLst>
      <p:ext uri="{BB962C8B-B14F-4D97-AF65-F5344CB8AC3E}">
        <p14:creationId xmlns:p14="http://schemas.microsoft.com/office/powerpoint/2010/main" val="3189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705A2-FC86-4F3F-ABCB-8C6877997C8A}"/>
              </a:ext>
            </a:extLst>
          </p:cNvPr>
          <p:cNvSpPr>
            <a:spLocks noGrp="1"/>
          </p:cNvSpPr>
          <p:nvPr>
            <p:ph type="title"/>
          </p:nvPr>
        </p:nvSpPr>
        <p:spPr>
          <a:xfrm>
            <a:off x="905312" y="88288"/>
            <a:ext cx="10515600" cy="1325563"/>
          </a:xfrm>
        </p:spPr>
        <p:txBody>
          <a:bodyPr/>
          <a:lstStyle/>
          <a:p>
            <a:r>
              <a:rPr kumimoji="1" lang="ja-JP" altLang="en-US" dirty="0">
                <a:latin typeface="ＭＳ Ｐゴシック" panose="020B0600070205080204" pitchFamily="50" charset="-128"/>
                <a:ea typeface="ＭＳ Ｐゴシック" panose="020B0600070205080204" pitchFamily="50" charset="-128"/>
              </a:rPr>
              <a:t>金利平価説：フォワードレートバイアス</a:t>
            </a:r>
          </a:p>
        </p:txBody>
      </p:sp>
      <p:sp>
        <p:nvSpPr>
          <p:cNvPr id="3" name="コンテンツ プレースホルダー 2">
            <a:extLst>
              <a:ext uri="{FF2B5EF4-FFF2-40B4-BE49-F238E27FC236}">
                <a16:creationId xmlns:a16="http://schemas.microsoft.com/office/drawing/2014/main" id="{DB13283B-05D6-442E-9639-95CA37B12E4B}"/>
              </a:ext>
            </a:extLst>
          </p:cNvPr>
          <p:cNvSpPr>
            <a:spLocks noGrp="1"/>
          </p:cNvSpPr>
          <p:nvPr>
            <p:ph idx="1"/>
          </p:nvPr>
        </p:nvSpPr>
        <p:spPr>
          <a:xfrm>
            <a:off x="905312" y="1473287"/>
            <a:ext cx="10050710" cy="4558397"/>
          </a:xfrm>
        </p:spPr>
        <p:txBody>
          <a:bodyPr>
            <a:normAutofit/>
          </a:bodyPr>
          <a:lstStyle/>
          <a:p>
            <a:pPr>
              <a:lnSpc>
                <a:spcPct val="120000"/>
              </a:lnSpc>
            </a:pPr>
            <a:r>
              <a:rPr lang="ja-JP" altLang="en-US" sz="3200" dirty="0">
                <a:latin typeface="ＭＳ Ｐゴシック" panose="020B0600070205080204" pitchFamily="50" charset="-128"/>
                <a:ea typeface="ＭＳ Ｐゴシック" panose="020B0600070205080204" pitchFamily="50" charset="-128"/>
              </a:rPr>
              <a:t>カバー付き金利平価</a:t>
            </a:r>
          </a:p>
          <a:p>
            <a:pPr marL="0" indent="0">
              <a:lnSpc>
                <a:spcPct val="120000"/>
              </a:lnSpc>
              <a:buNone/>
            </a:pPr>
            <a:r>
              <a:rPr lang="ja-JP" altLang="en-US" dirty="0">
                <a:latin typeface="ＭＳ Ｐゴシック" panose="020B0600070205080204" pitchFamily="50" charset="-128"/>
                <a:ea typeface="ＭＳ Ｐゴシック" panose="020B0600070205080204" pitchFamily="50" charset="-128"/>
              </a:rPr>
              <a:t>カバー付き金利平価は、通貨間の金利差とフォワードレートのディスカウントもしくはプレミアムとの関係を説明している。市場がこの状況と異なる場合、無リスクの裁定機会が存在する。</a:t>
            </a:r>
          </a:p>
          <a:p>
            <a:pPr>
              <a:lnSpc>
                <a:spcPct val="120000"/>
              </a:lnSpc>
            </a:pPr>
            <a:r>
              <a:rPr lang="ja-JP" altLang="en-US" sz="3200" dirty="0">
                <a:latin typeface="ＭＳ Ｐゴシック" panose="020B0600070205080204" pitchFamily="50" charset="-128"/>
                <a:ea typeface="ＭＳ Ｐゴシック" panose="020B0600070205080204" pitchFamily="50" charset="-128"/>
              </a:rPr>
              <a:t>カバー無し金利平価</a:t>
            </a:r>
          </a:p>
          <a:p>
            <a:pPr marL="0" indent="0">
              <a:lnSpc>
                <a:spcPct val="120000"/>
              </a:lnSpc>
              <a:buNone/>
            </a:pPr>
            <a:r>
              <a:rPr lang="ja-JP" altLang="en-US" dirty="0">
                <a:latin typeface="ＭＳ Ｐゴシック" panose="020B0600070205080204" pitchFamily="50" charset="-128"/>
                <a:ea typeface="ＭＳ Ｐゴシック" panose="020B0600070205080204" pitchFamily="50" charset="-128"/>
              </a:rPr>
              <a:t>カバー無し金利平価は、将来のスポットレートは金利差で決まるとする考え方。実証分析からこれは成り立っていない。</a:t>
            </a:r>
          </a:p>
          <a:p>
            <a:endParaRPr lang="en-US" altLang="ja-JP" dirty="0"/>
          </a:p>
        </p:txBody>
      </p:sp>
    </p:spTree>
    <p:extLst>
      <p:ext uri="{BB962C8B-B14F-4D97-AF65-F5344CB8AC3E}">
        <p14:creationId xmlns:p14="http://schemas.microsoft.com/office/powerpoint/2010/main" val="246078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889AA-CE80-43CA-953E-208C89C653B8}"/>
              </a:ext>
            </a:extLst>
          </p:cNvPr>
          <p:cNvSpPr>
            <a:spLocks noGrp="1"/>
          </p:cNvSpPr>
          <p:nvPr>
            <p:ph type="title"/>
          </p:nvPr>
        </p:nvSpPr>
        <p:spPr/>
        <p:txBody>
          <a:bodyPr/>
          <a:lstStyle/>
          <a:p>
            <a:r>
              <a:rPr lang="ja-JP" altLang="en-US" dirty="0">
                <a:latin typeface="ＭＳ Ｐゴシック" panose="020B0600070205080204" pitchFamily="50" charset="-128"/>
                <a:ea typeface="ＭＳ Ｐゴシック" panose="020B0600070205080204" pitchFamily="50" charset="-128"/>
              </a:rPr>
              <a:t>フォワードレートバイアスの存在理由</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a:extLst>
              <a:ext uri="{FF2B5EF4-FFF2-40B4-BE49-F238E27FC236}">
                <a16:creationId xmlns:a16="http://schemas.microsoft.com/office/drawing/2014/main" id="{E9EAE0F1-5148-4F51-BCE3-0B318470D4E8}"/>
              </a:ext>
            </a:extLst>
          </p:cNvPr>
          <p:cNvSpPr>
            <a:spLocks noGrp="1"/>
          </p:cNvSpPr>
          <p:nvPr>
            <p:ph idx="1"/>
          </p:nvPr>
        </p:nvSpPr>
        <p:spPr>
          <a:xfrm>
            <a:off x="678808" y="1792069"/>
            <a:ext cx="10674991" cy="4700806"/>
          </a:xfrm>
        </p:spPr>
        <p:txBody>
          <a:bodyPr>
            <a:normAutofit/>
          </a:bodyPr>
          <a:lstStyle/>
          <a:p>
            <a:r>
              <a:rPr lang="ja-JP" altLang="en-US" dirty="0">
                <a:latin typeface="ＭＳ Ｐゴシック" panose="020B0600070205080204" pitchFamily="50" charset="-128"/>
                <a:ea typeface="ＭＳ Ｐゴシック" panose="020B0600070205080204" pitchFamily="50" charset="-128"/>
              </a:rPr>
              <a:t>フォワードレートバイアス</a:t>
            </a:r>
            <a:r>
              <a:rPr lang="ja-JP" altLang="en-US" sz="3200" dirty="0">
                <a:latin typeface="ＭＳ Ｐゴシック" panose="020B0600070205080204" pitchFamily="50" charset="-128"/>
                <a:ea typeface="ＭＳ Ｐゴシック" panose="020B0600070205080204" pitchFamily="50" charset="-128"/>
              </a:rPr>
              <a:t>は時間的に変化するリスクプレミアムである。すなわち、ディスカウントのフォワード契約で高い方の金利が、為替レートの価値を下げる実質的な代償となっている。</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中央銀行は一般的に、ディスカウントで売られている弱い通貨を支える。</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投資家はクッションのある通貨でリスクを取りやすい。この事実は金利の低い国から金利の高い国への資本移動を招く。</a:t>
            </a:r>
            <a:endParaRPr kumimoji="1" lang="ja-JP" altLang="en-US"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9638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889AA-CE80-43CA-953E-208C89C653B8}"/>
              </a:ext>
            </a:extLst>
          </p:cNvPr>
          <p:cNvSpPr>
            <a:spLocks noGrp="1"/>
          </p:cNvSpPr>
          <p:nvPr>
            <p:ph type="title"/>
          </p:nvPr>
        </p:nvSpPr>
        <p:spPr>
          <a:xfrm>
            <a:off x="838200" y="365125"/>
            <a:ext cx="10515600" cy="829193"/>
          </a:xfrm>
        </p:spPr>
        <p:txBody>
          <a:bodyPr/>
          <a:lstStyle/>
          <a:p>
            <a:r>
              <a:rPr lang="ja-JP" altLang="en-US" dirty="0">
                <a:latin typeface="ＭＳ Ｐゴシック" panose="020B0600070205080204" pitchFamily="50" charset="-128"/>
                <a:ea typeface="ＭＳ Ｐゴシック" panose="020B0600070205080204" pitchFamily="50" charset="-128"/>
              </a:rPr>
              <a:t>金利平価説：実際の市場で確かめてみる。</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a:extLst>
              <a:ext uri="{FF2B5EF4-FFF2-40B4-BE49-F238E27FC236}">
                <a16:creationId xmlns:a16="http://schemas.microsoft.com/office/drawing/2014/main" id="{E9EAE0F1-5148-4F51-BCE3-0B318470D4E8}"/>
              </a:ext>
            </a:extLst>
          </p:cNvPr>
          <p:cNvSpPr>
            <a:spLocks noGrp="1"/>
          </p:cNvSpPr>
          <p:nvPr>
            <p:ph idx="1"/>
          </p:nvPr>
        </p:nvSpPr>
        <p:spPr>
          <a:xfrm>
            <a:off x="475861" y="1390261"/>
            <a:ext cx="11402008" cy="5102614"/>
          </a:xfrm>
        </p:spPr>
        <p:txBody>
          <a:bodyPr>
            <a:normAutofit fontScale="92500" lnSpcReduction="10000"/>
          </a:bodyPr>
          <a:lstStyle/>
          <a:p>
            <a:r>
              <a:rPr lang="ja-JP" altLang="en-US" dirty="0">
                <a:latin typeface="ＭＳ Ｐゴシック" panose="020B0600070205080204" pitchFamily="50" charset="-128"/>
                <a:ea typeface="ＭＳ Ｐゴシック" panose="020B0600070205080204" pitchFamily="50" charset="-128"/>
              </a:rPr>
              <a:t>バイアスの説明</a:t>
            </a:r>
            <a:endParaRPr lang="en-US" altLang="ja-JP" dirty="0">
              <a:latin typeface="ＭＳ Ｐゴシック" panose="020B0600070205080204" pitchFamily="50" charset="-128"/>
              <a:ea typeface="ＭＳ Ｐゴシック" panose="020B0600070205080204" pitchFamily="50" charset="-128"/>
            </a:endParaRPr>
          </a:p>
          <a:p>
            <a:endParaRPr lang="ja-JP" altLang="en-US"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第一の推測は、フォワードレートバイアスは時間的に変化するリスクプレミアムだということである。すなわち、ディスカウントのフォワード契約で高い方の金利が、為替レートの価値を下げる実質的な代償となってい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第二の推測は、中央銀行は一般的に、ディスカウントで売られている弱い通貨を支える。したがって中央銀行は、利益追求型のトレーダーではなく、為替レートの安定を目的とした大口の市場参加者である。</a:t>
            </a: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第三の推測は投資家の行動についてであり、投資家はクッションのある通貨でリスクを取りやすい。この事実は金利の低い国から金利の高い国への資本移動を招き、フォワードレートバイアスが存続する理由となる。</a:t>
            </a:r>
            <a:endParaRPr kumimoji="1" lang="ja-JP" alt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9147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558FA-DA7D-4CEA-BE90-829117A5C05B}"/>
              </a:ext>
            </a:extLst>
          </p:cNvPr>
          <p:cNvSpPr>
            <a:spLocks noGrp="1"/>
          </p:cNvSpPr>
          <p:nvPr>
            <p:ph type="title"/>
          </p:nvPr>
        </p:nvSpPr>
        <p:spPr>
          <a:xfrm>
            <a:off x="476855" y="242565"/>
            <a:ext cx="10515600" cy="785419"/>
          </a:xfrm>
        </p:spPr>
        <p:txBody>
          <a:bodyPr>
            <a:normAutofit/>
          </a:bodyPr>
          <a:lstStyle/>
          <a:p>
            <a:pPr algn="ctr"/>
            <a:r>
              <a:rPr kumimoji="1" lang="ja-JP" altLang="en-US" dirty="0">
                <a:latin typeface="ＭＳ Ｐゴシック" panose="020B0600070205080204" pitchFamily="50" charset="-128"/>
                <a:ea typeface="ＭＳ Ｐゴシック" panose="020B0600070205080204" pitchFamily="50" charset="-128"/>
              </a:rPr>
              <a:t>モデルの評価</a:t>
            </a:r>
          </a:p>
        </p:txBody>
      </p:sp>
      <p:sp>
        <p:nvSpPr>
          <p:cNvPr id="3" name="コンテンツ プレースホルダー 2">
            <a:extLst>
              <a:ext uri="{FF2B5EF4-FFF2-40B4-BE49-F238E27FC236}">
                <a16:creationId xmlns:a16="http://schemas.microsoft.com/office/drawing/2014/main" id="{66048C2B-B7C9-4E9D-AFEC-23FFC1643628}"/>
              </a:ext>
            </a:extLst>
          </p:cNvPr>
          <p:cNvSpPr>
            <a:spLocks noGrp="1"/>
          </p:cNvSpPr>
          <p:nvPr>
            <p:ph idx="1"/>
          </p:nvPr>
        </p:nvSpPr>
        <p:spPr>
          <a:xfrm>
            <a:off x="2066113" y="1275636"/>
            <a:ext cx="9384860" cy="4306727"/>
          </a:xfrm>
        </p:spPr>
        <p:txBody>
          <a:bodyPr/>
          <a:lstStyle/>
          <a:p>
            <a:r>
              <a:rPr kumimoji="1" lang="ja-JP" altLang="en-US" sz="3200" b="1" dirty="0">
                <a:latin typeface="ＭＳ Ｐゴシック" panose="020B0600070205080204" pitchFamily="50" charset="-128"/>
                <a:ea typeface="ＭＳ Ｐゴシック" panose="020B0600070205080204" pitchFamily="50" charset="-128"/>
              </a:rPr>
              <a:t>インサンプル</a:t>
            </a:r>
            <a:r>
              <a:rPr kumimoji="1" lang="ja-JP" altLang="en-US" sz="3200" dirty="0">
                <a:latin typeface="ＭＳ Ｐゴシック" panose="020B0600070205080204" pitchFamily="50" charset="-128"/>
                <a:ea typeface="ＭＳ Ｐゴシック" panose="020B0600070205080204" pitchFamily="50" charset="-128"/>
              </a:rPr>
              <a:t>：データのモデルへのあてはめ</a:t>
            </a:r>
            <a:endParaRPr kumimoji="1" lang="en-US" altLang="ja-JP" sz="3200" dirty="0">
              <a:latin typeface="ＭＳ Ｐゴシック" panose="020B0600070205080204" pitchFamily="50" charset="-128"/>
              <a:ea typeface="ＭＳ Ｐゴシック" panose="020B0600070205080204" pitchFamily="50" charset="-128"/>
            </a:endParaRPr>
          </a:p>
          <a:p>
            <a:endParaRPr lang="en-US" altLang="ja-JP" sz="3200" dirty="0">
              <a:latin typeface="ＭＳ Ｐゴシック" panose="020B0600070205080204" pitchFamily="50" charset="-128"/>
              <a:ea typeface="ＭＳ Ｐゴシック" panose="020B0600070205080204" pitchFamily="50" charset="-128"/>
            </a:endParaRPr>
          </a:p>
          <a:p>
            <a:endParaRPr kumimoji="1" lang="en-US" altLang="ja-JP" dirty="0"/>
          </a:p>
          <a:p>
            <a:endParaRPr kumimoji="1" lang="en-US" altLang="ja-JP" dirty="0"/>
          </a:p>
        </p:txBody>
      </p:sp>
      <p:sp>
        <p:nvSpPr>
          <p:cNvPr id="4" name="正方形/長方形 3">
            <a:extLst>
              <a:ext uri="{FF2B5EF4-FFF2-40B4-BE49-F238E27FC236}">
                <a16:creationId xmlns:a16="http://schemas.microsoft.com/office/drawing/2014/main" id="{ED885B26-E86B-4712-9B4C-BA6DB321BC9E}"/>
              </a:ext>
            </a:extLst>
          </p:cNvPr>
          <p:cNvSpPr/>
          <p:nvPr/>
        </p:nvSpPr>
        <p:spPr>
          <a:xfrm>
            <a:off x="2265859" y="2028962"/>
            <a:ext cx="7660282" cy="60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データ</a:t>
            </a:r>
          </a:p>
        </p:txBody>
      </p:sp>
      <p:sp>
        <p:nvSpPr>
          <p:cNvPr id="5" name="テキスト ボックス 4">
            <a:extLst>
              <a:ext uri="{FF2B5EF4-FFF2-40B4-BE49-F238E27FC236}">
                <a16:creationId xmlns:a16="http://schemas.microsoft.com/office/drawing/2014/main" id="{0D5C1F86-AAF0-40B6-96EF-DB40759A17A6}"/>
              </a:ext>
            </a:extLst>
          </p:cNvPr>
          <p:cNvSpPr txBox="1"/>
          <p:nvPr/>
        </p:nvSpPr>
        <p:spPr>
          <a:xfrm>
            <a:off x="1974209" y="2949743"/>
            <a:ext cx="8151678" cy="1815882"/>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すべてのデータを用いてモデルのパラメータを最適化</a:t>
            </a:r>
            <a:endParaRPr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そのパラメータをすべてのデータに当てはめてデータの一点一点について</a:t>
            </a:r>
            <a:r>
              <a:rPr lang="ja-JP" altLang="en-US" sz="2800" dirty="0">
                <a:latin typeface="ＭＳ Ｐゴシック" panose="020B0600070205080204" pitchFamily="50" charset="-128"/>
                <a:ea typeface="ＭＳ Ｐゴシック" panose="020B0600070205080204" pitchFamily="50" charset="-128"/>
              </a:rPr>
              <a:t>モデルの予測能力を評価</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9390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558FA-DA7D-4CEA-BE90-829117A5C05B}"/>
              </a:ext>
            </a:extLst>
          </p:cNvPr>
          <p:cNvSpPr>
            <a:spLocks noGrp="1"/>
          </p:cNvSpPr>
          <p:nvPr>
            <p:ph type="title"/>
          </p:nvPr>
        </p:nvSpPr>
        <p:spPr>
          <a:xfrm>
            <a:off x="476855" y="242565"/>
            <a:ext cx="10515600" cy="785419"/>
          </a:xfrm>
        </p:spPr>
        <p:txBody>
          <a:bodyPr>
            <a:normAutofit/>
          </a:bodyPr>
          <a:lstStyle/>
          <a:p>
            <a:pPr algn="ctr"/>
            <a:r>
              <a:rPr kumimoji="1" lang="ja-JP" altLang="en-US" dirty="0">
                <a:latin typeface="ＭＳ Ｐゴシック" panose="020B0600070205080204" pitchFamily="50" charset="-128"/>
                <a:ea typeface="ＭＳ Ｐゴシック" panose="020B0600070205080204" pitchFamily="50" charset="-128"/>
              </a:rPr>
              <a:t>モデルの評価</a:t>
            </a:r>
          </a:p>
        </p:txBody>
      </p:sp>
      <p:sp>
        <p:nvSpPr>
          <p:cNvPr id="3" name="コンテンツ プレースホルダー 2">
            <a:extLst>
              <a:ext uri="{FF2B5EF4-FFF2-40B4-BE49-F238E27FC236}">
                <a16:creationId xmlns:a16="http://schemas.microsoft.com/office/drawing/2014/main" id="{66048C2B-B7C9-4E9D-AFEC-23FFC1643628}"/>
              </a:ext>
            </a:extLst>
          </p:cNvPr>
          <p:cNvSpPr>
            <a:spLocks noGrp="1"/>
          </p:cNvSpPr>
          <p:nvPr>
            <p:ph idx="1"/>
          </p:nvPr>
        </p:nvSpPr>
        <p:spPr>
          <a:xfrm>
            <a:off x="1076212" y="1351137"/>
            <a:ext cx="10515600" cy="4306727"/>
          </a:xfrm>
        </p:spPr>
        <p:txBody>
          <a:bodyPr/>
          <a:lstStyle/>
          <a:p>
            <a:r>
              <a:rPr lang="ja-JP" altLang="en-US" sz="3200" b="1" dirty="0">
                <a:latin typeface="ＭＳ Ｐゴシック" panose="020B0600070205080204" pitchFamily="50" charset="-128"/>
                <a:ea typeface="ＭＳ Ｐゴシック" panose="020B0600070205080204" pitchFamily="50" charset="-128"/>
              </a:rPr>
              <a:t>アウトオブサンプル</a:t>
            </a:r>
            <a:r>
              <a:rPr lang="ja-JP" altLang="en-US" dirty="0"/>
              <a:t>：</a:t>
            </a:r>
            <a:r>
              <a:rPr lang="ja-JP" altLang="en-US" dirty="0">
                <a:latin typeface="ＭＳ Ｐゴシック" panose="020B0600070205080204" pitchFamily="50" charset="-128"/>
                <a:ea typeface="ＭＳ Ｐゴシック" panose="020B0600070205080204" pitchFamily="50" charset="-128"/>
              </a:rPr>
              <a:t>データを</a:t>
            </a:r>
            <a:r>
              <a:rPr lang="en-US" altLang="ja-JP" dirty="0">
                <a:latin typeface="ＭＳ Ｐゴシック" panose="020B0600070205080204" pitchFamily="50" charset="-128"/>
                <a:ea typeface="ＭＳ Ｐゴシック" panose="020B0600070205080204" pitchFamily="50" charset="-128"/>
              </a:rPr>
              <a:t>2</a:t>
            </a:r>
            <a:r>
              <a:rPr lang="ja-JP" altLang="en-US" dirty="0">
                <a:latin typeface="ＭＳ Ｐゴシック" panose="020B0600070205080204" pitchFamily="50" charset="-128"/>
                <a:ea typeface="ＭＳ Ｐゴシック" panose="020B0600070205080204" pitchFamily="50" charset="-128"/>
              </a:rPr>
              <a:t>つに分けモデルをデータに当てはめる部分と、当てはまり具合の検証に使う部分に分ける。</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58D10116-45BE-45A5-83E1-41C5060B7EC3}"/>
              </a:ext>
            </a:extLst>
          </p:cNvPr>
          <p:cNvSpPr/>
          <p:nvPr/>
        </p:nvSpPr>
        <p:spPr>
          <a:xfrm>
            <a:off x="1177308" y="2731979"/>
            <a:ext cx="5493812" cy="757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最適化用のデータ</a:t>
            </a:r>
          </a:p>
        </p:txBody>
      </p:sp>
      <p:sp>
        <p:nvSpPr>
          <p:cNvPr id="7" name="正方形/長方形 6">
            <a:extLst>
              <a:ext uri="{FF2B5EF4-FFF2-40B4-BE49-F238E27FC236}">
                <a16:creationId xmlns:a16="http://schemas.microsoft.com/office/drawing/2014/main" id="{705F3F47-F6FE-475E-9391-5D747BEFCC4E}"/>
              </a:ext>
            </a:extLst>
          </p:cNvPr>
          <p:cNvSpPr/>
          <p:nvPr/>
        </p:nvSpPr>
        <p:spPr>
          <a:xfrm>
            <a:off x="6671120" y="2731979"/>
            <a:ext cx="4024843" cy="757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検証用のデータ</a:t>
            </a:r>
          </a:p>
        </p:txBody>
      </p:sp>
      <p:sp>
        <p:nvSpPr>
          <p:cNvPr id="8" name="テキスト ボックス 7">
            <a:extLst>
              <a:ext uri="{FF2B5EF4-FFF2-40B4-BE49-F238E27FC236}">
                <a16:creationId xmlns:a16="http://schemas.microsoft.com/office/drawing/2014/main" id="{89ED1227-267D-4F49-9B6F-39D6154E6E44}"/>
              </a:ext>
            </a:extLst>
          </p:cNvPr>
          <p:cNvSpPr txBox="1"/>
          <p:nvPr/>
        </p:nvSpPr>
        <p:spPr>
          <a:xfrm>
            <a:off x="2228595" y="3881344"/>
            <a:ext cx="7734810" cy="1384995"/>
          </a:xfrm>
          <a:prstGeom prst="rect">
            <a:avLst/>
          </a:prstGeom>
          <a:noFill/>
        </p:spPr>
        <p:txBody>
          <a:bodyPr wrap="none" rtlCol="0">
            <a:spAutoFit/>
          </a:bodyPr>
          <a:lstStyle/>
          <a:p>
            <a:pPr algn="ctr"/>
            <a:r>
              <a:rPr lang="ja-JP" altLang="en-US" sz="2800" dirty="0">
                <a:latin typeface="ＭＳ Ｐゴシック" panose="020B0600070205080204" pitchFamily="50" charset="-128"/>
                <a:ea typeface="ＭＳ Ｐゴシック" panose="020B0600070205080204" pitchFamily="50" charset="-128"/>
              </a:rPr>
              <a:t>訓練</a:t>
            </a:r>
            <a:r>
              <a:rPr kumimoji="1" lang="ja-JP" altLang="en-US" sz="2800" dirty="0">
                <a:latin typeface="ＭＳ Ｐゴシック" panose="020B0600070205080204" pitchFamily="50" charset="-128"/>
                <a:ea typeface="ＭＳ Ｐゴシック" panose="020B0600070205080204" pitchFamily="50" charset="-128"/>
              </a:rPr>
              <a:t>データを用いてモデルのパラメータを最適化、</a:t>
            </a:r>
            <a:endParaRPr kumimoji="1" lang="en-US" altLang="ja-JP" sz="2800" dirty="0">
              <a:latin typeface="ＭＳ Ｐゴシック" panose="020B0600070205080204" pitchFamily="50" charset="-128"/>
              <a:ea typeface="ＭＳ Ｐゴシック" panose="020B0600070205080204" pitchFamily="50" charset="-128"/>
            </a:endParaRPr>
          </a:p>
          <a:p>
            <a:pPr algn="ctr"/>
            <a:r>
              <a:rPr kumimoji="1" lang="ja-JP" altLang="en-US" sz="2800" dirty="0">
                <a:latin typeface="ＭＳ Ｐゴシック" panose="020B0600070205080204" pitchFamily="50" charset="-128"/>
                <a:ea typeface="ＭＳ Ｐゴシック" panose="020B0600070205080204" pitchFamily="50" charset="-128"/>
              </a:rPr>
              <a:t>そのパラメータをテストデータに当てはめて</a:t>
            </a:r>
            <a:endParaRPr kumimoji="1" lang="en-US" altLang="ja-JP" sz="2800" dirty="0">
              <a:latin typeface="ＭＳ Ｐゴシック" panose="020B0600070205080204" pitchFamily="50" charset="-128"/>
              <a:ea typeface="ＭＳ Ｐゴシック" panose="020B0600070205080204" pitchFamily="50" charset="-128"/>
            </a:endParaRPr>
          </a:p>
          <a:p>
            <a:pPr algn="ctr"/>
            <a:r>
              <a:rPr lang="ja-JP" altLang="en-US" sz="2800" dirty="0">
                <a:latin typeface="ＭＳ Ｐゴシック" panose="020B0600070205080204" pitchFamily="50" charset="-128"/>
                <a:ea typeface="ＭＳ Ｐゴシック" panose="020B0600070205080204" pitchFamily="50" charset="-128"/>
              </a:rPr>
              <a:t>モデルの予測能力を評価</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15352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90A41-22E8-4C69-8110-F1E894A06E7C}"/>
              </a:ext>
            </a:extLst>
          </p:cNvPr>
          <p:cNvSpPr>
            <a:spLocks noGrp="1"/>
          </p:cNvSpPr>
          <p:nvPr>
            <p:ph type="title"/>
          </p:nvPr>
        </p:nvSpPr>
        <p:spPr/>
        <p:txBody>
          <a:bodyPr/>
          <a:lstStyle/>
          <a:p>
            <a:pPr algn="ctr"/>
            <a:r>
              <a:rPr lang="ja-JP" altLang="en-US" dirty="0">
                <a:latin typeface="ＭＳ Ｐゴシック" panose="020B0600070205080204" pitchFamily="50" charset="-128"/>
                <a:ea typeface="ＭＳ Ｐゴシック" panose="020B0600070205080204" pitchFamily="50" charset="-128"/>
              </a:rPr>
              <a:t>オプションペイオフ：コール</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5" name="直線コネクタ 4">
            <a:extLst>
              <a:ext uri="{FF2B5EF4-FFF2-40B4-BE49-F238E27FC236}">
                <a16:creationId xmlns:a16="http://schemas.microsoft.com/office/drawing/2014/main" id="{D2474254-4947-42B3-A293-E7853342C308}"/>
              </a:ext>
            </a:extLst>
          </p:cNvPr>
          <p:cNvCxnSpPr/>
          <p:nvPr/>
        </p:nvCxnSpPr>
        <p:spPr>
          <a:xfrm>
            <a:off x="2286000" y="4133461"/>
            <a:ext cx="752980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E669091-F9B0-406E-B193-1699D2E9ABC7}"/>
              </a:ext>
            </a:extLst>
          </p:cNvPr>
          <p:cNvCxnSpPr/>
          <p:nvPr/>
        </p:nvCxnSpPr>
        <p:spPr>
          <a:xfrm>
            <a:off x="5682343" y="1690688"/>
            <a:ext cx="0" cy="42249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ABEC97-39A7-4ECC-B2B6-D3DE2CCA9C19}"/>
              </a:ext>
            </a:extLst>
          </p:cNvPr>
          <p:cNvCxnSpPr/>
          <p:nvPr/>
        </p:nvCxnSpPr>
        <p:spPr>
          <a:xfrm>
            <a:off x="2286000" y="4870580"/>
            <a:ext cx="34150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7762E33-5E60-4456-AB94-F6F4F13758BB}"/>
              </a:ext>
            </a:extLst>
          </p:cNvPr>
          <p:cNvCxnSpPr>
            <a:cxnSpLocks/>
          </p:cNvCxnSpPr>
          <p:nvPr/>
        </p:nvCxnSpPr>
        <p:spPr>
          <a:xfrm flipV="1">
            <a:off x="5701004" y="2761861"/>
            <a:ext cx="2174033" cy="210871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D3EDA0F-F3E5-466F-9024-C27292D24821}"/>
              </a:ext>
            </a:extLst>
          </p:cNvPr>
          <p:cNvSpPr txBox="1"/>
          <p:nvPr/>
        </p:nvSpPr>
        <p:spPr>
          <a:xfrm>
            <a:off x="8135678" y="2171313"/>
            <a:ext cx="2954655" cy="646331"/>
          </a:xfrm>
          <a:prstGeom prst="rect">
            <a:avLst/>
          </a:prstGeom>
          <a:noFill/>
        </p:spPr>
        <p:txBody>
          <a:bodyPr wrap="none" rtlCol="0">
            <a:spAutoFit/>
          </a:bodyPr>
          <a:lstStyle/>
          <a:p>
            <a:r>
              <a:rPr lang="ja-JP" altLang="en-US" dirty="0"/>
              <a:t>コールオプションの買いの</a:t>
            </a:r>
            <a:endParaRPr lang="en-US" altLang="ja-JP" dirty="0"/>
          </a:p>
          <a:p>
            <a:r>
              <a:rPr lang="ja-JP" altLang="en-US" dirty="0"/>
              <a:t>満期での損益曲線</a:t>
            </a:r>
            <a:endParaRPr kumimoji="1" lang="ja-JP" altLang="en-US" dirty="0"/>
          </a:p>
        </p:txBody>
      </p:sp>
      <p:sp>
        <p:nvSpPr>
          <p:cNvPr id="13" name="テキスト ボックス 12">
            <a:extLst>
              <a:ext uri="{FF2B5EF4-FFF2-40B4-BE49-F238E27FC236}">
                <a16:creationId xmlns:a16="http://schemas.microsoft.com/office/drawing/2014/main" id="{50394E98-8BB1-451A-8230-D016B2622D4E}"/>
              </a:ext>
            </a:extLst>
          </p:cNvPr>
          <p:cNvSpPr txBox="1"/>
          <p:nvPr/>
        </p:nvSpPr>
        <p:spPr>
          <a:xfrm>
            <a:off x="4722178" y="1690688"/>
            <a:ext cx="646331" cy="369332"/>
          </a:xfrm>
          <a:prstGeom prst="rect">
            <a:avLst/>
          </a:prstGeom>
          <a:noFill/>
        </p:spPr>
        <p:txBody>
          <a:bodyPr wrap="none" rtlCol="0">
            <a:spAutoFit/>
          </a:bodyPr>
          <a:lstStyle/>
          <a:p>
            <a:r>
              <a:rPr kumimoji="1" lang="ja-JP" altLang="en-US" dirty="0"/>
              <a:t>損益</a:t>
            </a:r>
          </a:p>
        </p:txBody>
      </p:sp>
      <p:sp>
        <p:nvSpPr>
          <p:cNvPr id="14" name="テキスト ボックス 13">
            <a:extLst>
              <a:ext uri="{FF2B5EF4-FFF2-40B4-BE49-F238E27FC236}">
                <a16:creationId xmlns:a16="http://schemas.microsoft.com/office/drawing/2014/main" id="{1F8AC482-C833-4645-8B24-CE6B70C00F3E}"/>
              </a:ext>
            </a:extLst>
          </p:cNvPr>
          <p:cNvSpPr txBox="1"/>
          <p:nvPr/>
        </p:nvSpPr>
        <p:spPr>
          <a:xfrm>
            <a:off x="9405257" y="4317355"/>
            <a:ext cx="1338828" cy="369332"/>
          </a:xfrm>
          <a:prstGeom prst="rect">
            <a:avLst/>
          </a:prstGeom>
          <a:noFill/>
        </p:spPr>
        <p:txBody>
          <a:bodyPr wrap="none" rtlCol="0">
            <a:spAutoFit/>
          </a:bodyPr>
          <a:lstStyle/>
          <a:p>
            <a:r>
              <a:rPr kumimoji="1" lang="ja-JP" altLang="en-US" dirty="0"/>
              <a:t>満期の価格</a:t>
            </a:r>
          </a:p>
        </p:txBody>
      </p:sp>
      <p:cxnSp>
        <p:nvCxnSpPr>
          <p:cNvPr id="15" name="直線コネクタ 14">
            <a:extLst>
              <a:ext uri="{FF2B5EF4-FFF2-40B4-BE49-F238E27FC236}">
                <a16:creationId xmlns:a16="http://schemas.microsoft.com/office/drawing/2014/main" id="{A83C17FF-3524-4BFA-A9BD-07554C2F42B6}"/>
              </a:ext>
            </a:extLst>
          </p:cNvPr>
          <p:cNvCxnSpPr/>
          <p:nvPr/>
        </p:nvCxnSpPr>
        <p:spPr>
          <a:xfrm>
            <a:off x="2286000" y="3429000"/>
            <a:ext cx="3415004"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9BC6F23-D3AD-4AB5-8006-91AEE9CAA2D7}"/>
              </a:ext>
            </a:extLst>
          </p:cNvPr>
          <p:cNvCxnSpPr>
            <a:cxnSpLocks/>
          </p:cNvCxnSpPr>
          <p:nvPr/>
        </p:nvCxnSpPr>
        <p:spPr>
          <a:xfrm>
            <a:off x="5701004" y="3429000"/>
            <a:ext cx="2174033" cy="202940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B2F1C5F6-0FF1-4D7A-9C85-6918F6ECE366}"/>
              </a:ext>
            </a:extLst>
          </p:cNvPr>
          <p:cNvSpPr txBox="1"/>
          <p:nvPr/>
        </p:nvSpPr>
        <p:spPr>
          <a:xfrm>
            <a:off x="8135677" y="5201764"/>
            <a:ext cx="2954655" cy="646331"/>
          </a:xfrm>
          <a:prstGeom prst="rect">
            <a:avLst/>
          </a:prstGeom>
          <a:noFill/>
        </p:spPr>
        <p:txBody>
          <a:bodyPr wrap="none" rtlCol="0">
            <a:spAutoFit/>
          </a:bodyPr>
          <a:lstStyle/>
          <a:p>
            <a:r>
              <a:rPr lang="ja-JP" altLang="en-US" dirty="0"/>
              <a:t>コールオプションの売りの</a:t>
            </a:r>
            <a:endParaRPr lang="en-US" altLang="ja-JP" dirty="0"/>
          </a:p>
          <a:p>
            <a:r>
              <a:rPr lang="ja-JP" altLang="en-US" dirty="0"/>
              <a:t>満期での損益曲線</a:t>
            </a:r>
            <a:endParaRPr kumimoji="1" lang="ja-JP" altLang="en-US" dirty="0"/>
          </a:p>
        </p:txBody>
      </p:sp>
    </p:spTree>
    <p:extLst>
      <p:ext uri="{BB962C8B-B14F-4D97-AF65-F5344CB8AC3E}">
        <p14:creationId xmlns:p14="http://schemas.microsoft.com/office/powerpoint/2010/main" val="2292798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90A41-22E8-4C69-8110-F1E894A06E7C}"/>
              </a:ext>
            </a:extLst>
          </p:cNvPr>
          <p:cNvSpPr>
            <a:spLocks noGrp="1"/>
          </p:cNvSpPr>
          <p:nvPr>
            <p:ph type="title"/>
          </p:nvPr>
        </p:nvSpPr>
        <p:spPr/>
        <p:txBody>
          <a:bodyPr/>
          <a:lstStyle/>
          <a:p>
            <a:pPr algn="ctr"/>
            <a:r>
              <a:rPr lang="ja-JP" altLang="en-US" dirty="0">
                <a:latin typeface="ＭＳ Ｐゴシック" panose="020B0600070205080204" pitchFamily="50" charset="-128"/>
                <a:ea typeface="ＭＳ Ｐゴシック" panose="020B0600070205080204" pitchFamily="50" charset="-128"/>
              </a:rPr>
              <a:t>オプションペイオフ：プット</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5" name="直線コネクタ 4">
            <a:extLst>
              <a:ext uri="{FF2B5EF4-FFF2-40B4-BE49-F238E27FC236}">
                <a16:creationId xmlns:a16="http://schemas.microsoft.com/office/drawing/2014/main" id="{D2474254-4947-42B3-A293-E7853342C308}"/>
              </a:ext>
            </a:extLst>
          </p:cNvPr>
          <p:cNvCxnSpPr/>
          <p:nvPr/>
        </p:nvCxnSpPr>
        <p:spPr>
          <a:xfrm>
            <a:off x="2286000" y="4133461"/>
            <a:ext cx="752980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E669091-F9B0-406E-B193-1699D2E9ABC7}"/>
              </a:ext>
            </a:extLst>
          </p:cNvPr>
          <p:cNvCxnSpPr/>
          <p:nvPr/>
        </p:nvCxnSpPr>
        <p:spPr>
          <a:xfrm>
            <a:off x="5728997" y="1703760"/>
            <a:ext cx="0" cy="42249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ABEC97-39A7-4ECC-B2B6-D3DE2CCA9C19}"/>
              </a:ext>
            </a:extLst>
          </p:cNvPr>
          <p:cNvCxnSpPr/>
          <p:nvPr/>
        </p:nvCxnSpPr>
        <p:spPr>
          <a:xfrm>
            <a:off x="5728997" y="4851919"/>
            <a:ext cx="34150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7762E33-5E60-4456-AB94-F6F4F13758BB}"/>
              </a:ext>
            </a:extLst>
          </p:cNvPr>
          <p:cNvCxnSpPr>
            <a:cxnSpLocks/>
          </p:cNvCxnSpPr>
          <p:nvPr/>
        </p:nvCxnSpPr>
        <p:spPr>
          <a:xfrm flipH="1" flipV="1">
            <a:off x="3294324" y="2379306"/>
            <a:ext cx="2406680" cy="247261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D3EDA0F-F3E5-466F-9024-C27292D24821}"/>
              </a:ext>
            </a:extLst>
          </p:cNvPr>
          <p:cNvSpPr txBox="1"/>
          <p:nvPr/>
        </p:nvSpPr>
        <p:spPr>
          <a:xfrm>
            <a:off x="8135678" y="2171313"/>
            <a:ext cx="2954655" cy="646331"/>
          </a:xfrm>
          <a:prstGeom prst="rect">
            <a:avLst/>
          </a:prstGeom>
          <a:noFill/>
        </p:spPr>
        <p:txBody>
          <a:bodyPr wrap="none" rtlCol="0">
            <a:spAutoFit/>
          </a:bodyPr>
          <a:lstStyle/>
          <a:p>
            <a:r>
              <a:rPr lang="ja-JP" altLang="en-US" dirty="0"/>
              <a:t>プットオプションの売りの</a:t>
            </a:r>
            <a:endParaRPr lang="en-US" altLang="ja-JP" dirty="0"/>
          </a:p>
          <a:p>
            <a:r>
              <a:rPr lang="ja-JP" altLang="en-US" dirty="0"/>
              <a:t>満期での損益曲線</a:t>
            </a:r>
            <a:endParaRPr kumimoji="1" lang="ja-JP" altLang="en-US" dirty="0"/>
          </a:p>
        </p:txBody>
      </p:sp>
      <p:sp>
        <p:nvSpPr>
          <p:cNvPr id="13" name="テキスト ボックス 12">
            <a:extLst>
              <a:ext uri="{FF2B5EF4-FFF2-40B4-BE49-F238E27FC236}">
                <a16:creationId xmlns:a16="http://schemas.microsoft.com/office/drawing/2014/main" id="{50394E98-8BB1-451A-8230-D016B2622D4E}"/>
              </a:ext>
            </a:extLst>
          </p:cNvPr>
          <p:cNvSpPr txBox="1"/>
          <p:nvPr/>
        </p:nvSpPr>
        <p:spPr>
          <a:xfrm>
            <a:off x="4722178" y="1690688"/>
            <a:ext cx="646331" cy="369332"/>
          </a:xfrm>
          <a:prstGeom prst="rect">
            <a:avLst/>
          </a:prstGeom>
          <a:noFill/>
        </p:spPr>
        <p:txBody>
          <a:bodyPr wrap="none" rtlCol="0">
            <a:spAutoFit/>
          </a:bodyPr>
          <a:lstStyle/>
          <a:p>
            <a:r>
              <a:rPr kumimoji="1" lang="ja-JP" altLang="en-US" dirty="0"/>
              <a:t>損益</a:t>
            </a:r>
          </a:p>
        </p:txBody>
      </p:sp>
      <p:sp>
        <p:nvSpPr>
          <p:cNvPr id="14" name="テキスト ボックス 13">
            <a:extLst>
              <a:ext uri="{FF2B5EF4-FFF2-40B4-BE49-F238E27FC236}">
                <a16:creationId xmlns:a16="http://schemas.microsoft.com/office/drawing/2014/main" id="{1F8AC482-C833-4645-8B24-CE6B70C00F3E}"/>
              </a:ext>
            </a:extLst>
          </p:cNvPr>
          <p:cNvSpPr txBox="1"/>
          <p:nvPr/>
        </p:nvSpPr>
        <p:spPr>
          <a:xfrm>
            <a:off x="9405257" y="4317355"/>
            <a:ext cx="1338828" cy="369332"/>
          </a:xfrm>
          <a:prstGeom prst="rect">
            <a:avLst/>
          </a:prstGeom>
          <a:noFill/>
        </p:spPr>
        <p:txBody>
          <a:bodyPr wrap="none" rtlCol="0">
            <a:spAutoFit/>
          </a:bodyPr>
          <a:lstStyle/>
          <a:p>
            <a:r>
              <a:rPr kumimoji="1" lang="ja-JP" altLang="en-US" dirty="0"/>
              <a:t>満期の価格</a:t>
            </a:r>
          </a:p>
        </p:txBody>
      </p:sp>
      <p:cxnSp>
        <p:nvCxnSpPr>
          <p:cNvPr id="15" name="直線コネクタ 14">
            <a:extLst>
              <a:ext uri="{FF2B5EF4-FFF2-40B4-BE49-F238E27FC236}">
                <a16:creationId xmlns:a16="http://schemas.microsoft.com/office/drawing/2014/main" id="{A83C17FF-3524-4BFA-A9BD-07554C2F42B6}"/>
              </a:ext>
            </a:extLst>
          </p:cNvPr>
          <p:cNvCxnSpPr/>
          <p:nvPr/>
        </p:nvCxnSpPr>
        <p:spPr>
          <a:xfrm>
            <a:off x="5701004" y="3429000"/>
            <a:ext cx="3415004"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9BC6F23-D3AD-4AB5-8006-91AEE9CAA2D7}"/>
              </a:ext>
            </a:extLst>
          </p:cNvPr>
          <p:cNvCxnSpPr>
            <a:cxnSpLocks/>
          </p:cNvCxnSpPr>
          <p:nvPr/>
        </p:nvCxnSpPr>
        <p:spPr>
          <a:xfrm flipV="1">
            <a:off x="3266331" y="3446228"/>
            <a:ext cx="2462666" cy="245538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B2F1C5F6-0FF1-4D7A-9C85-6918F6ECE366}"/>
              </a:ext>
            </a:extLst>
          </p:cNvPr>
          <p:cNvSpPr txBox="1"/>
          <p:nvPr/>
        </p:nvSpPr>
        <p:spPr>
          <a:xfrm>
            <a:off x="8135677" y="5201764"/>
            <a:ext cx="2954655" cy="646331"/>
          </a:xfrm>
          <a:prstGeom prst="rect">
            <a:avLst/>
          </a:prstGeom>
          <a:noFill/>
        </p:spPr>
        <p:txBody>
          <a:bodyPr wrap="none" rtlCol="0">
            <a:spAutoFit/>
          </a:bodyPr>
          <a:lstStyle/>
          <a:p>
            <a:r>
              <a:rPr lang="ja-JP" altLang="en-US" dirty="0"/>
              <a:t>プットオプションの買いの</a:t>
            </a:r>
            <a:endParaRPr lang="en-US" altLang="ja-JP" dirty="0"/>
          </a:p>
          <a:p>
            <a:r>
              <a:rPr lang="ja-JP" altLang="en-US" dirty="0"/>
              <a:t>満期での損益曲線</a:t>
            </a:r>
            <a:endParaRPr kumimoji="1" lang="ja-JP" altLang="en-US" dirty="0"/>
          </a:p>
        </p:txBody>
      </p:sp>
    </p:spTree>
    <p:extLst>
      <p:ext uri="{BB962C8B-B14F-4D97-AF65-F5344CB8AC3E}">
        <p14:creationId xmlns:p14="http://schemas.microsoft.com/office/powerpoint/2010/main" val="50113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90A41-22E8-4C69-8110-F1E894A06E7C}"/>
              </a:ext>
            </a:extLst>
          </p:cNvPr>
          <p:cNvSpPr>
            <a:spLocks noGrp="1"/>
          </p:cNvSpPr>
          <p:nvPr>
            <p:ph type="title"/>
          </p:nvPr>
        </p:nvSpPr>
        <p:spPr/>
        <p:txBody>
          <a:bodyPr/>
          <a:lstStyle/>
          <a:p>
            <a:pPr algn="ctr"/>
            <a:r>
              <a:rPr lang="ja-JP" altLang="en-US" dirty="0">
                <a:latin typeface="ＭＳ Ｐゴシック" panose="020B0600070205080204" pitchFamily="50" charset="-128"/>
                <a:ea typeface="ＭＳ Ｐゴシック" panose="020B0600070205080204" pitchFamily="50" charset="-128"/>
              </a:rPr>
              <a:t>オプションペイオフ：</a:t>
            </a:r>
            <a:br>
              <a:rPr lang="en-US" altLang="ja-JP"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プットコールパリティ</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5" name="直線コネクタ 4">
            <a:extLst>
              <a:ext uri="{FF2B5EF4-FFF2-40B4-BE49-F238E27FC236}">
                <a16:creationId xmlns:a16="http://schemas.microsoft.com/office/drawing/2014/main" id="{D2474254-4947-42B3-A293-E7853342C308}"/>
              </a:ext>
            </a:extLst>
          </p:cNvPr>
          <p:cNvCxnSpPr/>
          <p:nvPr/>
        </p:nvCxnSpPr>
        <p:spPr>
          <a:xfrm>
            <a:off x="2286000" y="4133461"/>
            <a:ext cx="752980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E669091-F9B0-406E-B193-1699D2E9ABC7}"/>
              </a:ext>
            </a:extLst>
          </p:cNvPr>
          <p:cNvCxnSpPr/>
          <p:nvPr/>
        </p:nvCxnSpPr>
        <p:spPr>
          <a:xfrm>
            <a:off x="5728997" y="1703760"/>
            <a:ext cx="0" cy="42249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ABEC97-39A7-4ECC-B2B6-D3DE2CCA9C19}"/>
              </a:ext>
            </a:extLst>
          </p:cNvPr>
          <p:cNvCxnSpPr/>
          <p:nvPr/>
        </p:nvCxnSpPr>
        <p:spPr>
          <a:xfrm>
            <a:off x="2286000" y="4879911"/>
            <a:ext cx="34150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7762E33-5E60-4456-AB94-F6F4F13758BB}"/>
              </a:ext>
            </a:extLst>
          </p:cNvPr>
          <p:cNvCxnSpPr>
            <a:cxnSpLocks/>
          </p:cNvCxnSpPr>
          <p:nvPr/>
        </p:nvCxnSpPr>
        <p:spPr>
          <a:xfrm flipH="1">
            <a:off x="5756990" y="1933567"/>
            <a:ext cx="2911149" cy="29443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D3EDA0F-F3E5-466F-9024-C27292D24821}"/>
              </a:ext>
            </a:extLst>
          </p:cNvPr>
          <p:cNvSpPr txBox="1"/>
          <p:nvPr/>
        </p:nvSpPr>
        <p:spPr>
          <a:xfrm>
            <a:off x="2326473" y="3155351"/>
            <a:ext cx="2954655" cy="646331"/>
          </a:xfrm>
          <a:prstGeom prst="rect">
            <a:avLst/>
          </a:prstGeom>
          <a:noFill/>
        </p:spPr>
        <p:txBody>
          <a:bodyPr wrap="none" rtlCol="0">
            <a:spAutoFit/>
          </a:bodyPr>
          <a:lstStyle/>
          <a:p>
            <a:r>
              <a:rPr lang="ja-JP" altLang="en-US" dirty="0"/>
              <a:t>プットオプションの売りの</a:t>
            </a:r>
            <a:endParaRPr lang="en-US" altLang="ja-JP" dirty="0"/>
          </a:p>
          <a:p>
            <a:r>
              <a:rPr lang="ja-JP" altLang="en-US" dirty="0"/>
              <a:t>満期での損益曲線</a:t>
            </a:r>
            <a:endParaRPr kumimoji="1" lang="ja-JP" altLang="en-US" dirty="0"/>
          </a:p>
        </p:txBody>
      </p:sp>
      <p:sp>
        <p:nvSpPr>
          <p:cNvPr id="13" name="テキスト ボックス 12">
            <a:extLst>
              <a:ext uri="{FF2B5EF4-FFF2-40B4-BE49-F238E27FC236}">
                <a16:creationId xmlns:a16="http://schemas.microsoft.com/office/drawing/2014/main" id="{50394E98-8BB1-451A-8230-D016B2622D4E}"/>
              </a:ext>
            </a:extLst>
          </p:cNvPr>
          <p:cNvSpPr txBox="1"/>
          <p:nvPr/>
        </p:nvSpPr>
        <p:spPr>
          <a:xfrm>
            <a:off x="4722178" y="1690688"/>
            <a:ext cx="646331" cy="369332"/>
          </a:xfrm>
          <a:prstGeom prst="rect">
            <a:avLst/>
          </a:prstGeom>
          <a:noFill/>
        </p:spPr>
        <p:txBody>
          <a:bodyPr wrap="none" rtlCol="0">
            <a:spAutoFit/>
          </a:bodyPr>
          <a:lstStyle/>
          <a:p>
            <a:r>
              <a:rPr kumimoji="1" lang="ja-JP" altLang="en-US" dirty="0"/>
              <a:t>損益</a:t>
            </a:r>
          </a:p>
        </p:txBody>
      </p:sp>
      <p:sp>
        <p:nvSpPr>
          <p:cNvPr id="14" name="テキスト ボックス 13">
            <a:extLst>
              <a:ext uri="{FF2B5EF4-FFF2-40B4-BE49-F238E27FC236}">
                <a16:creationId xmlns:a16="http://schemas.microsoft.com/office/drawing/2014/main" id="{1F8AC482-C833-4645-8B24-CE6B70C00F3E}"/>
              </a:ext>
            </a:extLst>
          </p:cNvPr>
          <p:cNvSpPr txBox="1"/>
          <p:nvPr/>
        </p:nvSpPr>
        <p:spPr>
          <a:xfrm>
            <a:off x="9405257" y="4317355"/>
            <a:ext cx="1338828" cy="369332"/>
          </a:xfrm>
          <a:prstGeom prst="rect">
            <a:avLst/>
          </a:prstGeom>
          <a:noFill/>
        </p:spPr>
        <p:txBody>
          <a:bodyPr wrap="none" rtlCol="0">
            <a:spAutoFit/>
          </a:bodyPr>
          <a:lstStyle/>
          <a:p>
            <a:r>
              <a:rPr kumimoji="1" lang="ja-JP" altLang="en-US" dirty="0"/>
              <a:t>満期の価格</a:t>
            </a:r>
          </a:p>
        </p:txBody>
      </p:sp>
      <p:cxnSp>
        <p:nvCxnSpPr>
          <p:cNvPr id="15" name="直線コネクタ 14">
            <a:extLst>
              <a:ext uri="{FF2B5EF4-FFF2-40B4-BE49-F238E27FC236}">
                <a16:creationId xmlns:a16="http://schemas.microsoft.com/office/drawing/2014/main" id="{A83C17FF-3524-4BFA-A9BD-07554C2F42B6}"/>
              </a:ext>
            </a:extLst>
          </p:cNvPr>
          <p:cNvCxnSpPr/>
          <p:nvPr/>
        </p:nvCxnSpPr>
        <p:spPr>
          <a:xfrm>
            <a:off x="5701004" y="3429000"/>
            <a:ext cx="3415004"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9BC6F23-D3AD-4AB5-8006-91AEE9CAA2D7}"/>
              </a:ext>
            </a:extLst>
          </p:cNvPr>
          <p:cNvCxnSpPr>
            <a:cxnSpLocks/>
          </p:cNvCxnSpPr>
          <p:nvPr/>
        </p:nvCxnSpPr>
        <p:spPr>
          <a:xfrm flipV="1">
            <a:off x="3266331" y="3446228"/>
            <a:ext cx="2462666" cy="245538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B2F1C5F6-0FF1-4D7A-9C85-6918F6ECE366}"/>
              </a:ext>
            </a:extLst>
          </p:cNvPr>
          <p:cNvSpPr txBox="1"/>
          <p:nvPr/>
        </p:nvSpPr>
        <p:spPr>
          <a:xfrm>
            <a:off x="8668139" y="2119838"/>
            <a:ext cx="2954655" cy="646331"/>
          </a:xfrm>
          <a:prstGeom prst="rect">
            <a:avLst/>
          </a:prstGeom>
          <a:noFill/>
        </p:spPr>
        <p:txBody>
          <a:bodyPr wrap="none" rtlCol="0">
            <a:spAutoFit/>
          </a:bodyPr>
          <a:lstStyle/>
          <a:p>
            <a:r>
              <a:rPr lang="ja-JP" altLang="en-US" dirty="0"/>
              <a:t>コールオプションの買いの</a:t>
            </a:r>
            <a:endParaRPr lang="en-US" altLang="ja-JP" dirty="0"/>
          </a:p>
          <a:p>
            <a:r>
              <a:rPr lang="ja-JP" altLang="en-US" dirty="0"/>
              <a:t>満期での損益曲線</a:t>
            </a:r>
            <a:endParaRPr kumimoji="1" lang="ja-JP" altLang="en-US" dirty="0"/>
          </a:p>
        </p:txBody>
      </p:sp>
      <p:cxnSp>
        <p:nvCxnSpPr>
          <p:cNvPr id="17" name="直線コネクタ 16">
            <a:extLst>
              <a:ext uri="{FF2B5EF4-FFF2-40B4-BE49-F238E27FC236}">
                <a16:creationId xmlns:a16="http://schemas.microsoft.com/office/drawing/2014/main" id="{CD6ECE44-37EA-4951-8AAF-161CF8327891}"/>
              </a:ext>
            </a:extLst>
          </p:cNvPr>
          <p:cNvCxnSpPr>
            <a:cxnSpLocks/>
          </p:cNvCxnSpPr>
          <p:nvPr/>
        </p:nvCxnSpPr>
        <p:spPr>
          <a:xfrm flipH="1">
            <a:off x="3985060" y="1965430"/>
            <a:ext cx="3908639" cy="393618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81E4D99-E3BB-4997-BF7F-A35689819D70}"/>
              </a:ext>
            </a:extLst>
          </p:cNvPr>
          <p:cNvSpPr txBox="1"/>
          <p:nvPr/>
        </p:nvSpPr>
        <p:spPr>
          <a:xfrm>
            <a:off x="3891181" y="6101550"/>
            <a:ext cx="3416320" cy="646331"/>
          </a:xfrm>
          <a:prstGeom prst="rect">
            <a:avLst/>
          </a:prstGeom>
          <a:noFill/>
        </p:spPr>
        <p:txBody>
          <a:bodyPr wrap="none" rtlCol="0">
            <a:spAutoFit/>
          </a:bodyPr>
          <a:lstStyle/>
          <a:p>
            <a:r>
              <a:rPr lang="ja-JP" altLang="en-US" dirty="0"/>
              <a:t>コールの買いとプットの売りの</a:t>
            </a:r>
            <a:endParaRPr lang="en-US" altLang="ja-JP" dirty="0"/>
          </a:p>
          <a:p>
            <a:r>
              <a:rPr lang="ja-JP" altLang="en-US" dirty="0"/>
              <a:t>満期での合成損益曲線</a:t>
            </a:r>
            <a:endParaRPr kumimoji="1" lang="ja-JP" altLang="en-US" dirty="0"/>
          </a:p>
        </p:txBody>
      </p:sp>
    </p:spTree>
    <p:extLst>
      <p:ext uri="{BB962C8B-B14F-4D97-AF65-F5344CB8AC3E}">
        <p14:creationId xmlns:p14="http://schemas.microsoft.com/office/powerpoint/2010/main" val="254975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F3896-06B7-4603-9259-81EFCCF161B3}"/>
              </a:ext>
            </a:extLst>
          </p:cNvPr>
          <p:cNvSpPr>
            <a:spLocks noGrp="1"/>
          </p:cNvSpPr>
          <p:nvPr>
            <p:ph type="title"/>
          </p:nvPr>
        </p:nvSpPr>
        <p:spPr>
          <a:xfrm>
            <a:off x="838200" y="115684"/>
            <a:ext cx="10515600" cy="1010668"/>
          </a:xfrm>
        </p:spPr>
        <p:txBody>
          <a:bodyPr>
            <a:normAutofit fontScale="90000"/>
          </a:bodyPr>
          <a:lstStyle/>
          <a:p>
            <a:pPr algn="ctr"/>
            <a:r>
              <a:rPr kumimoji="1" lang="ja-JP" altLang="en-US" sz="4900" dirty="0">
                <a:latin typeface="ＭＳ Ｐゴシック" panose="020B0600070205080204" pitchFamily="50" charset="-128"/>
                <a:ea typeface="ＭＳ Ｐゴシック" panose="020B0600070205080204" pitchFamily="50" charset="-128"/>
              </a:rPr>
              <a:t>オプション取引</a:t>
            </a:r>
            <a:br>
              <a:rPr kumimoji="1" lang="en-US" altLang="ja-JP" sz="4900" dirty="0">
                <a:latin typeface="ＭＳ Ｐゴシック" panose="020B0600070205080204" pitchFamily="50" charset="-128"/>
                <a:ea typeface="ＭＳ Ｐゴシック" panose="020B0600070205080204" pitchFamily="50" charset="-128"/>
              </a:rPr>
            </a:br>
            <a:r>
              <a:rPr lang="ja-JP" altLang="en-US" sz="2000" dirty="0">
                <a:latin typeface="ＭＳ Ｐゴシック" panose="020B0600070205080204" pitchFamily="50" charset="-128"/>
                <a:ea typeface="ＭＳ Ｐゴシック" panose="020B0600070205080204" pitchFamily="50" charset="-128"/>
              </a:rPr>
              <a:t>オプション・プレミアム</a:t>
            </a:r>
            <a:endParaRPr kumimoji="1" lang="ja-JP" altLang="en-US" dirty="0"/>
          </a:p>
        </p:txBody>
      </p:sp>
      <p:sp>
        <p:nvSpPr>
          <p:cNvPr id="4" name="Rectangle 2">
            <a:extLst>
              <a:ext uri="{FF2B5EF4-FFF2-40B4-BE49-F238E27FC236}">
                <a16:creationId xmlns:a16="http://schemas.microsoft.com/office/drawing/2014/main" id="{AEC80510-2237-4669-AB2C-9CA5097BE9A8}"/>
              </a:ext>
            </a:extLst>
          </p:cNvPr>
          <p:cNvSpPr>
            <a:spLocks noGrp="1" noChangeArrowheads="1"/>
          </p:cNvSpPr>
          <p:nvPr>
            <p:ph idx="1"/>
          </p:nvPr>
        </p:nvSpPr>
        <p:spPr bwMode="auto">
          <a:xfrm>
            <a:off x="659607" y="3767143"/>
            <a:ext cx="65" cy="8790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400" b="0" i="0" u="none" strike="noStrike" cap="none" normalizeH="0" baseline="0" dirty="0">
              <a:ln>
                <a:noFill/>
              </a:ln>
              <a:solidFill>
                <a:srgbClr val="2021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B8DEE2-5670-44D7-A7B1-A14EFC9830B7}"/>
              </a:ext>
            </a:extLst>
          </p:cNvPr>
          <p:cNvSpPr>
            <a:spLocks noChangeArrowheads="1"/>
          </p:cNvSpPr>
          <p:nvPr/>
        </p:nvSpPr>
        <p:spPr bwMode="auto">
          <a:xfrm>
            <a:off x="1184594" y="1126352"/>
            <a:ext cx="10036321" cy="5926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lvl="0" eaLnBrk="0" fontAlgn="base" hangingPunct="0">
              <a:spcBef>
                <a:spcPct val="0"/>
              </a:spcBef>
              <a:spcAft>
                <a:spcPct val="0"/>
              </a:spcAft>
            </a:pPr>
            <a:r>
              <a:rPr kumimoji="0" lang="ja-JP" altLang="ja-JP"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買い方と売り方の需給で</a:t>
            </a:r>
            <a:r>
              <a:rPr kumimoji="0" lang="ja-JP" altLang="ja-JP" sz="3200" dirty="0">
                <a:solidFill>
                  <a:srgbClr val="202122"/>
                </a:solidFill>
                <a:latin typeface="ＭＳ Ｐゴシック" panose="020B0600070205080204" pitchFamily="50" charset="-128"/>
                <a:ea typeface="ＭＳ Ｐゴシック" panose="020B0600070205080204" pitchFamily="50" charset="-128"/>
                <a:cs typeface="Arial" panose="020B0604020202020204" pitchFamily="34" charset="0"/>
              </a:rPr>
              <a:t>オプション・プレミアムは</a:t>
            </a:r>
            <a:r>
              <a:rPr kumimoji="0" lang="ja-JP" altLang="ja-JP"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決まる</a:t>
            </a:r>
            <a:r>
              <a:rPr kumimoji="0" lang="ja-JP" altLang="en-US"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a:t>
            </a:r>
            <a:endParaRPr kumimoji="0" lang="en-US" altLang="ja-JP"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lvl="0" eaLnBrk="0" fontAlgn="base" hangingPunct="0">
              <a:spcBef>
                <a:spcPct val="0"/>
              </a:spcBef>
              <a:spcAft>
                <a:spcPct val="0"/>
              </a:spcAft>
            </a:pPr>
            <a:r>
              <a:rPr kumimoji="0" lang="ja-JP" altLang="en-US"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そのもとになる価値は</a:t>
            </a:r>
            <a:r>
              <a:rPr kumimoji="0" lang="ja-JP" altLang="ja-JP"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理論的に</a:t>
            </a:r>
            <a:r>
              <a:rPr kumimoji="0" lang="en-US" altLang="ja-JP"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5</a:t>
            </a:r>
            <a:r>
              <a:rPr kumimoji="0" lang="ja-JP" altLang="en-US"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つ</a:t>
            </a:r>
            <a:r>
              <a:rPr kumimoji="0" lang="ja-JP" altLang="ja-JP" sz="32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の要素で決まる</a:t>
            </a:r>
            <a:r>
              <a:rPr kumimoji="0" lang="ja-JP" altLang="ja-JP" sz="2800"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a:t>
            </a:r>
            <a:endParaRPr kumimoji="0" lang="ja-JP" altLang="ja-JP" sz="28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000" b="1"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原資産価格</a:t>
            </a:r>
            <a:endParaRPr kumimoji="0" lang="en-US"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eaLnBrk="0" fontAlgn="base" hangingPunct="0">
              <a:spcBef>
                <a:spcPct val="0"/>
              </a:spcBef>
              <a:spcAft>
                <a:spcPct val="0"/>
              </a:spcAft>
            </a:pP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一般的に原資産価格が上昇すればコールが高くなり、プットは安くなる。</a:t>
            </a:r>
            <a:endParaRPr kumimoji="0" lang="en-US"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eaLnBrk="0" fontAlgn="base" hangingPunct="0">
              <a:spcBef>
                <a:spcPct val="0"/>
              </a:spcBef>
              <a:spcAft>
                <a:spcPct val="0"/>
              </a:spcAft>
            </a:pP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逆に原資産価格が下降すればコールは安くなり、プットは高くなる。</a:t>
            </a:r>
            <a:endParaRPr kumimoji="0" lang="en-US"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権利行使価格</a:t>
            </a:r>
          </a:p>
          <a:p>
            <a:pPr lvl="1" indent="-457200" eaLnBrk="0" fontAlgn="base" hangingPunct="0">
              <a:spcBef>
                <a:spcPct val="0"/>
              </a:spcBef>
              <a:spcAft>
                <a:spcPct val="0"/>
              </a:spcAft>
            </a:pP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コールもプットもOTMならば権利行使価格に近づくほど高くなる。</a:t>
            </a:r>
            <a:endParaRPr kumimoji="0" lang="en-US"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lvl="1" indent="-457200" eaLnBrk="0" fontAlgn="base" hangingPunct="0">
              <a:spcBef>
                <a:spcPct val="0"/>
              </a:spcBef>
              <a:spcAft>
                <a:spcPct val="0"/>
              </a:spcAft>
            </a:pP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逆に権利行使価格から離れるほど低くなる。ITMに入ると逆になる。</a:t>
            </a:r>
            <a:endParaRPr kumimoji="0" lang="en-US"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1" dirty="0">
                <a:solidFill>
                  <a:srgbClr val="202122"/>
                </a:solidFill>
                <a:latin typeface="ＭＳ Ｐゴシック" panose="020B0600070205080204" pitchFamily="50" charset="-128"/>
                <a:ea typeface="ＭＳ Ｐゴシック" panose="020B0600070205080204" pitchFamily="50" charset="-128"/>
                <a:cs typeface="Arial" panose="020B0604020202020204" pitchFamily="34" charset="0"/>
              </a:rPr>
              <a:t>満期</a:t>
            </a:r>
            <a:r>
              <a:rPr kumimoji="0" lang="ja-JP"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までの時間</a:t>
            </a:r>
          </a:p>
          <a:p>
            <a:pPr lvl="1" indent="-457200" eaLnBrk="0" fontAlgn="base" hangingPunct="0">
              <a:spcBef>
                <a:spcPct val="0"/>
              </a:spcBef>
              <a:spcAft>
                <a:spcPct val="0"/>
              </a:spcAft>
            </a:pPr>
            <a:r>
              <a:rPr kumimoji="0" lang="ja-JP" altLang="en-US" dirty="0">
                <a:solidFill>
                  <a:srgbClr val="202122"/>
                </a:solidFill>
                <a:latin typeface="ＭＳ Ｐゴシック" panose="020B0600070205080204" pitchFamily="50" charset="-128"/>
                <a:ea typeface="ＭＳ Ｐゴシック" panose="020B0600070205080204" pitchFamily="50" charset="-128"/>
                <a:cs typeface="Arial" panose="020B0604020202020204" pitchFamily="34" charset="0"/>
              </a:rPr>
              <a:t>満期</a:t>
            </a: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までの時間が</a:t>
            </a:r>
            <a:r>
              <a:rPr kumimoji="0" lang="ja-JP" altLang="en-US"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長ければ</a:t>
            </a: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、原資産が権利行使価格に達する確率が高くな</a:t>
            </a:r>
            <a:r>
              <a:rPr kumimoji="0" lang="ja-JP" altLang="en-US"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り、プレミアムは</a:t>
            </a: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高くなる。</a:t>
            </a:r>
            <a:endParaRPr kumimoji="0" lang="en-US"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ja-JP" altLang="en-US"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金利・配当</a:t>
            </a:r>
            <a:r>
              <a:rPr kumimoji="0" lang="en-US"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a:t>
            </a:r>
            <a:r>
              <a:rPr kumimoji="0" lang="ja-JP" altLang="en-US"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外国金利</a:t>
            </a:r>
            <a:r>
              <a:rPr kumimoji="0" lang="en-US" altLang="ja-JP" sz="2800" b="1"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ja-JP" altLang="en-US" dirty="0">
                <a:solidFill>
                  <a:srgbClr val="202122"/>
                </a:solidFill>
                <a:latin typeface="ＭＳ Ｐゴシック" panose="020B0600070205080204" pitchFamily="50" charset="-128"/>
                <a:ea typeface="ＭＳ Ｐゴシック" panose="020B0600070205080204" pitchFamily="50" charset="-128"/>
                <a:cs typeface="Arial" panose="020B0604020202020204" pitchFamily="34" charset="0"/>
              </a:rPr>
              <a:t>金利が上がればプレミアムは下がり、配当が高ければプレミアムは上がる。</a:t>
            </a:r>
            <a:endParaRPr kumimoji="0" lang="en-US" altLang="ja-JP" dirty="0">
              <a:solidFill>
                <a:srgbClr val="202122"/>
              </a:solidFill>
              <a:latin typeface="ＭＳ Ｐゴシック" panose="020B0600070205080204" pitchFamily="50" charset="-128"/>
              <a:ea typeface="ＭＳ Ｐゴシック" panose="020B0600070205080204" pitchFamily="50" charset="-128"/>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ja-JP" altLang="en-US" sz="2800" b="1" dirty="0">
                <a:solidFill>
                  <a:srgbClr val="202122"/>
                </a:solidFill>
                <a:latin typeface="ＭＳ Ｐゴシック" panose="020B0600070205080204" pitchFamily="50" charset="-128"/>
                <a:ea typeface="ＭＳ Ｐゴシック" panose="020B0600070205080204" pitchFamily="50" charset="-128"/>
                <a:cs typeface="Arial" panose="020B0604020202020204" pitchFamily="34" charset="0"/>
              </a:rPr>
              <a:t>ボラティリティ</a:t>
            </a:r>
            <a:endParaRPr kumimoji="0" lang="en-US" altLang="ja-JP" sz="2800" b="1" dirty="0">
              <a:solidFill>
                <a:srgbClr val="202122"/>
              </a:solidFill>
              <a:latin typeface="ＭＳ Ｐゴシック" panose="020B0600070205080204" pitchFamily="50" charset="-128"/>
              <a:ea typeface="ＭＳ Ｐゴシック" panose="020B0600070205080204" pitchFamily="50" charset="-128"/>
              <a:cs typeface="Arial" panose="020B0604020202020204" pitchFamily="34" charset="0"/>
            </a:endParaRPr>
          </a:p>
          <a:p>
            <a:pPr lvl="1" indent="-457200" eaLnBrk="0" fontAlgn="base" hangingPunct="0">
              <a:spcBef>
                <a:spcPct val="0"/>
              </a:spcBef>
              <a:spcAft>
                <a:spcPct val="0"/>
              </a:spcAft>
            </a:pP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ボラティリティ</a:t>
            </a:r>
            <a:r>
              <a:rPr kumimoji="0" lang="ja-JP" altLang="en-US"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が高ければ、プレミアムは高くなる</a:t>
            </a:r>
            <a:r>
              <a:rPr kumimoji="0" lang="ja-JP"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rPr>
              <a:t>。</a:t>
            </a:r>
            <a:endParaRPr kumimoji="0" lang="en-US" altLang="ja-JP" b="0" i="0" u="none" strike="noStrike" cap="none" normalizeH="0" baseline="0" dirty="0">
              <a:ln>
                <a:noFill/>
              </a:ln>
              <a:solidFill>
                <a:srgbClr val="202122"/>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ja-JP" altLang="ja-JP" sz="2000" b="1"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ja-JP" sz="14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77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80ED5-4DC3-48FA-9EC2-66DD347B7443}"/>
              </a:ext>
            </a:extLst>
          </p:cNvPr>
          <p:cNvSpPr>
            <a:spLocks noGrp="1"/>
          </p:cNvSpPr>
          <p:nvPr>
            <p:ph type="ctrTitle"/>
          </p:nvPr>
        </p:nvSpPr>
        <p:spPr>
          <a:xfrm>
            <a:off x="222379" y="172343"/>
            <a:ext cx="11747241" cy="1041997"/>
          </a:xfrm>
        </p:spPr>
        <p:txBody>
          <a:bodyPr>
            <a:noAutofit/>
          </a:bodyPr>
          <a:lstStyle/>
          <a:p>
            <a:r>
              <a:rPr lang="ja-JP" altLang="en-US" sz="4400" dirty="0">
                <a:latin typeface="ＭＳ Ｐゴシック" panose="020B0600070205080204" pitchFamily="50" charset="-128"/>
                <a:ea typeface="ＭＳ Ｐゴシック" panose="020B0600070205080204" pitchFamily="50" charset="-128"/>
              </a:rPr>
              <a:t>ブラック・ショールズ・モデル</a:t>
            </a:r>
            <a:br>
              <a:rPr lang="en-US" altLang="ja-JP" sz="5400" dirty="0">
                <a:latin typeface="ＭＳ Ｐゴシック" panose="020B0600070205080204" pitchFamily="50" charset="-128"/>
                <a:ea typeface="ＭＳ Ｐゴシック" panose="020B0600070205080204" pitchFamily="50" charset="-128"/>
              </a:rPr>
            </a:br>
            <a:r>
              <a:rPr lang="ja-JP" altLang="en-US" sz="3200" dirty="0">
                <a:latin typeface="ＭＳ Ｐゴシック" panose="020B0600070205080204" pitchFamily="50" charset="-128"/>
                <a:ea typeface="ＭＳ Ｐゴシック" panose="020B0600070205080204" pitchFamily="50" charset="-128"/>
              </a:rPr>
              <a:t>外国為替レート</a:t>
            </a:r>
            <a:endParaRPr kumimoji="1" lang="ja-JP" altLang="en-US" sz="5400" dirty="0">
              <a:latin typeface="ＭＳ Ｐゴシック" panose="020B0600070205080204" pitchFamily="50" charset="-128"/>
              <a:ea typeface="ＭＳ Ｐゴシック" panose="020B0600070205080204" pitchFamily="50" charset="-128"/>
            </a:endParaRPr>
          </a:p>
        </p:txBody>
      </p:sp>
      <p:sp>
        <p:nvSpPr>
          <p:cNvPr id="16" name="テキスト ボックス 15">
            <a:extLst>
              <a:ext uri="{FF2B5EF4-FFF2-40B4-BE49-F238E27FC236}">
                <a16:creationId xmlns:a16="http://schemas.microsoft.com/office/drawing/2014/main" id="{7DE0C904-2ED9-4B73-9307-889F544C738D}"/>
              </a:ext>
            </a:extLst>
          </p:cNvPr>
          <p:cNvSpPr txBox="1"/>
          <p:nvPr/>
        </p:nvSpPr>
        <p:spPr>
          <a:xfrm>
            <a:off x="222379" y="1425103"/>
            <a:ext cx="2579552" cy="52322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スポット価格 　</a:t>
            </a:r>
            <a:r>
              <a:rPr kumimoji="1" lang="en-US" altLang="ja-JP" sz="2800" dirty="0">
                <a:latin typeface="ＭＳ Ｐゴシック" panose="020B0600070205080204" pitchFamily="50" charset="-128"/>
                <a:ea typeface="ＭＳ Ｐゴシック" panose="020B0600070205080204" pitchFamily="50" charset="-128"/>
              </a:rPr>
              <a:t>s</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458E0B00-1868-43FE-B4AE-7D3EB3FC1263}"/>
              </a:ext>
            </a:extLst>
          </p:cNvPr>
          <p:cNvSpPr txBox="1"/>
          <p:nvPr/>
        </p:nvSpPr>
        <p:spPr>
          <a:xfrm>
            <a:off x="222379" y="1994400"/>
            <a:ext cx="2133918" cy="52322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行使価格 　</a:t>
            </a:r>
            <a:r>
              <a:rPr kumimoji="1" lang="en-US" altLang="ja-JP" sz="2800" dirty="0">
                <a:latin typeface="ＭＳ Ｐゴシック" panose="020B0600070205080204" pitchFamily="50" charset="-128"/>
                <a:ea typeface="ＭＳ Ｐゴシック" panose="020B0600070205080204" pitchFamily="50" charset="-128"/>
              </a:rPr>
              <a:t>k</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42" name="テキスト ボックス 41">
            <a:extLst>
              <a:ext uri="{FF2B5EF4-FFF2-40B4-BE49-F238E27FC236}">
                <a16:creationId xmlns:a16="http://schemas.microsoft.com/office/drawing/2014/main" id="{D0F24F67-76A7-4D82-AE1E-59A8C16D2A12}"/>
              </a:ext>
            </a:extLst>
          </p:cNvPr>
          <p:cNvSpPr txBox="1"/>
          <p:nvPr/>
        </p:nvSpPr>
        <p:spPr>
          <a:xfrm>
            <a:off x="222379" y="4836032"/>
            <a:ext cx="6200736" cy="52322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満期・オプションの行使</a:t>
            </a:r>
            <a:r>
              <a:rPr lang="ja-JP" altLang="en-US" sz="2800" dirty="0">
                <a:latin typeface="ＭＳ Ｐゴシック" panose="020B0600070205080204" pitchFamily="50" charset="-128"/>
                <a:ea typeface="ＭＳ Ｐゴシック" panose="020B0600070205080204" pitchFamily="50" charset="-128"/>
              </a:rPr>
              <a:t>日までの期間　</a:t>
            </a:r>
            <a:r>
              <a:rPr kumimoji="1" lang="en-US" altLang="ja-JP" sz="2800" dirty="0">
                <a:latin typeface="ＭＳ Ｐゴシック" panose="020B0600070205080204" pitchFamily="50" charset="-128"/>
                <a:ea typeface="ＭＳ Ｐゴシック" panose="020B0600070205080204" pitchFamily="50" charset="-128"/>
              </a:rPr>
              <a:t>T</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79244011-C1E2-454D-942E-AFBAC7EDB187}"/>
              </a:ext>
            </a:extLst>
          </p:cNvPr>
          <p:cNvSpPr txBox="1"/>
          <p:nvPr/>
        </p:nvSpPr>
        <p:spPr>
          <a:xfrm>
            <a:off x="222379" y="2636991"/>
            <a:ext cx="2898550" cy="52322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ボラティリティ 　</a:t>
            </a:r>
            <a:r>
              <a:rPr kumimoji="1" lang="el-GR" altLang="ja-JP" sz="2800" dirty="0">
                <a:latin typeface="ＭＳ Ｐゴシック" panose="020B0600070205080204" pitchFamily="50" charset="-128"/>
                <a:ea typeface="ＭＳ Ｐゴシック" panose="020B0600070205080204" pitchFamily="50" charset="-128"/>
              </a:rPr>
              <a:t>σ</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30CF9A8C-BB93-477E-89ED-5073C4C692F9}"/>
              </a:ext>
            </a:extLst>
          </p:cNvPr>
          <p:cNvSpPr txBox="1"/>
          <p:nvPr/>
        </p:nvSpPr>
        <p:spPr>
          <a:xfrm>
            <a:off x="222379" y="3230751"/>
            <a:ext cx="2452916" cy="523220"/>
          </a:xfrm>
          <a:prstGeom prst="rect">
            <a:avLst/>
          </a:prstGeom>
          <a:noFill/>
        </p:spPr>
        <p:txBody>
          <a:bodyPr wrap="none" rtlCol="0">
            <a:spAutoFit/>
          </a:bodyPr>
          <a:lstStyle/>
          <a:p>
            <a:r>
              <a:rPr lang="ja-JP" altLang="en-US" sz="2800" dirty="0">
                <a:latin typeface="ＭＳ Ｐゴシック" panose="020B0600070205080204" pitchFamily="50" charset="-128"/>
                <a:ea typeface="ＭＳ Ｐゴシック" panose="020B0600070205080204" pitchFamily="50" charset="-128"/>
              </a:rPr>
              <a:t>自国</a:t>
            </a:r>
            <a:r>
              <a:rPr kumimoji="1" lang="ja-JP" altLang="en-US" sz="2800" dirty="0">
                <a:latin typeface="ＭＳ Ｐゴシック" panose="020B0600070205080204" pitchFamily="50" charset="-128"/>
                <a:ea typeface="ＭＳ Ｐゴシック" panose="020B0600070205080204" pitchFamily="50" charset="-128"/>
              </a:rPr>
              <a:t>の金利 　</a:t>
            </a:r>
            <a:r>
              <a:rPr kumimoji="1" lang="en-US" altLang="ja-JP" sz="2800" dirty="0">
                <a:latin typeface="ＭＳ Ｐゴシック" panose="020B0600070205080204" pitchFamily="50" charset="-128"/>
                <a:ea typeface="ＭＳ Ｐゴシック" panose="020B0600070205080204" pitchFamily="50" charset="-128"/>
              </a:rPr>
              <a:t>r</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085FE9BD-558F-4557-AFD5-15F5D0C09D94}"/>
              </a:ext>
            </a:extLst>
          </p:cNvPr>
          <p:cNvSpPr txBox="1"/>
          <p:nvPr/>
        </p:nvSpPr>
        <p:spPr>
          <a:xfrm>
            <a:off x="5952133" y="1322536"/>
            <a:ext cx="5570756" cy="1908215"/>
          </a:xfrm>
          <a:prstGeom prst="rect">
            <a:avLst/>
          </a:prstGeom>
          <a:noFill/>
        </p:spPr>
        <p:txBody>
          <a:bodyPr wrap="none" rtlCol="0">
            <a:spAutoFit/>
          </a:bodyPr>
          <a:lstStyle/>
          <a:p>
            <a:r>
              <a:rPr kumimoji="1" lang="ja-JP" altLang="en-US" sz="2800" b="1" dirty="0">
                <a:latin typeface="ＭＳ Ｐゴシック" panose="020B0600070205080204" pitchFamily="50" charset="-128"/>
                <a:ea typeface="ＭＳ Ｐゴシック" panose="020B0600070205080204" pitchFamily="50" charset="-128"/>
              </a:rPr>
              <a:t>ブラック</a:t>
            </a:r>
            <a:r>
              <a:rPr lang="ja-JP" altLang="en-US" sz="2800" b="1" dirty="0">
                <a:latin typeface="ＭＳ Ｐゴシック" panose="020B0600070205080204" pitchFamily="50" charset="-128"/>
                <a:ea typeface="ＭＳ Ｐゴシック" panose="020B0600070205080204" pitchFamily="50" charset="-128"/>
              </a:rPr>
              <a:t>・</a:t>
            </a:r>
            <a:r>
              <a:rPr kumimoji="1" lang="ja-JP" altLang="en-US" sz="2800" b="1" dirty="0">
                <a:latin typeface="ＭＳ Ｐゴシック" panose="020B0600070205080204" pitchFamily="50" charset="-128"/>
                <a:ea typeface="ＭＳ Ｐゴシック" panose="020B0600070205080204" pitchFamily="50" charset="-128"/>
              </a:rPr>
              <a:t>ショールズ・モデル</a:t>
            </a:r>
            <a:endParaRPr kumimoji="1" lang="en-US" altLang="ja-JP" sz="2800" b="1" dirty="0">
              <a:latin typeface="ＭＳ Ｐゴシック" panose="020B0600070205080204" pitchFamily="50" charset="-128"/>
              <a:ea typeface="ＭＳ Ｐゴシック" panose="020B0600070205080204" pitchFamily="50" charset="-128"/>
            </a:endParaRPr>
          </a:p>
          <a:p>
            <a:endParaRPr kumimoji="1" lang="en-US" altLang="ja-JP" dirty="0"/>
          </a:p>
          <a:p>
            <a:r>
              <a:rPr lang="en-US" altLang="ja-JP" sz="2400" dirty="0"/>
              <a:t>C(</a:t>
            </a:r>
            <a:r>
              <a:rPr lang="en-US" altLang="ja-JP" sz="2400" dirty="0" err="1"/>
              <a:t>s,k</a:t>
            </a:r>
            <a:r>
              <a:rPr lang="en-US" altLang="ja-JP" sz="2400" dirty="0"/>
              <a:t>,</a:t>
            </a:r>
            <a:r>
              <a:rPr lang="el-GR" altLang="ja-JP" sz="2400" dirty="0">
                <a:latin typeface="Cambria Math" panose="02040503050406030204" pitchFamily="18" charset="0"/>
                <a:ea typeface="Cambria Math" panose="02040503050406030204" pitchFamily="18" charset="0"/>
              </a:rPr>
              <a:t>σ</a:t>
            </a:r>
            <a:r>
              <a:rPr lang="en-US" altLang="ja-JP" sz="2400" dirty="0"/>
              <a:t>,r, </a:t>
            </a:r>
            <a:r>
              <a:rPr lang="en-US" altLang="ja-JP" sz="2400" dirty="0" err="1"/>
              <a:t>r</a:t>
            </a:r>
            <a:r>
              <a:rPr lang="en-US" altLang="ja-JP" sz="2400" baseline="-25000" dirty="0" err="1"/>
              <a:t>f</a:t>
            </a:r>
            <a:r>
              <a:rPr lang="en-US" altLang="ja-JP" sz="2400" dirty="0" err="1"/>
              <a:t>,T</a:t>
            </a:r>
            <a:r>
              <a:rPr lang="en-US" altLang="ja-JP" sz="2400" dirty="0"/>
              <a:t>)=se</a:t>
            </a:r>
            <a:r>
              <a:rPr lang="en-US" altLang="ja-JP" sz="2400" baseline="30000" dirty="0"/>
              <a:t>-</a:t>
            </a:r>
            <a:r>
              <a:rPr lang="en-US" altLang="ja-JP" sz="2400" baseline="30000" dirty="0" err="1"/>
              <a:t>rfT</a:t>
            </a:r>
            <a:r>
              <a:rPr lang="en-US" altLang="ja-JP" sz="2400" dirty="0" err="1"/>
              <a:t>N</a:t>
            </a:r>
            <a:r>
              <a:rPr lang="en-US" altLang="ja-JP" sz="2400" dirty="0"/>
              <a:t>(d</a:t>
            </a:r>
            <a:r>
              <a:rPr lang="en-US" altLang="ja-JP" sz="2400" baseline="-25000" dirty="0"/>
              <a:t>1</a:t>
            </a:r>
            <a:r>
              <a:rPr lang="en-US" altLang="ja-JP" sz="2400" dirty="0"/>
              <a:t>)-</a:t>
            </a:r>
            <a:r>
              <a:rPr lang="en-US" altLang="ja-JP" sz="2400" dirty="0" err="1"/>
              <a:t>ke</a:t>
            </a:r>
            <a:r>
              <a:rPr lang="en-US" altLang="ja-JP" sz="2400" baseline="30000" dirty="0" err="1"/>
              <a:t>-rT</a:t>
            </a:r>
            <a:r>
              <a:rPr lang="en-US" altLang="ja-JP" sz="2400" dirty="0" err="1"/>
              <a:t>N</a:t>
            </a:r>
            <a:r>
              <a:rPr lang="en-US" altLang="ja-JP" sz="2400" dirty="0"/>
              <a:t>(d</a:t>
            </a:r>
            <a:r>
              <a:rPr lang="en-US" altLang="ja-JP" sz="2400" baseline="-25000" dirty="0"/>
              <a:t>2</a:t>
            </a:r>
            <a:r>
              <a:rPr lang="en-US" altLang="ja-JP" sz="2400" dirty="0"/>
              <a:t>)</a:t>
            </a:r>
          </a:p>
          <a:p>
            <a:endParaRPr lang="en-US" altLang="ja-JP" sz="2400" dirty="0"/>
          </a:p>
          <a:p>
            <a:r>
              <a:rPr lang="en-US" altLang="ja-JP" sz="2400" dirty="0"/>
              <a:t>P(</a:t>
            </a:r>
            <a:r>
              <a:rPr lang="en-US" altLang="ja-JP" sz="2400" dirty="0" err="1"/>
              <a:t>s,k</a:t>
            </a:r>
            <a:r>
              <a:rPr lang="en-US" altLang="ja-JP" sz="2400" dirty="0"/>
              <a:t>,</a:t>
            </a:r>
            <a:r>
              <a:rPr lang="el-GR" altLang="ja-JP" sz="2400" dirty="0">
                <a:latin typeface="Cambria Math" panose="02040503050406030204" pitchFamily="18" charset="0"/>
                <a:ea typeface="Cambria Math" panose="02040503050406030204" pitchFamily="18" charset="0"/>
              </a:rPr>
              <a:t>σ</a:t>
            </a:r>
            <a:r>
              <a:rPr lang="en-US" altLang="ja-JP" sz="2400" dirty="0"/>
              <a:t>,r, </a:t>
            </a:r>
            <a:r>
              <a:rPr lang="en-US" altLang="ja-JP" sz="2400" dirty="0" err="1"/>
              <a:t>r</a:t>
            </a:r>
            <a:r>
              <a:rPr lang="en-US" altLang="ja-JP" sz="2400" baseline="-25000" dirty="0" err="1"/>
              <a:t>f</a:t>
            </a:r>
            <a:r>
              <a:rPr lang="en-US" altLang="ja-JP" sz="2400" dirty="0" err="1"/>
              <a:t>,T</a:t>
            </a:r>
            <a:r>
              <a:rPr lang="en-US" altLang="ja-JP" sz="2400" dirty="0"/>
              <a:t>)=</a:t>
            </a:r>
            <a:r>
              <a:rPr lang="en-US" altLang="ja-JP" sz="2400" dirty="0" err="1"/>
              <a:t>ke</a:t>
            </a:r>
            <a:r>
              <a:rPr lang="en-US" altLang="ja-JP" sz="2400" baseline="30000" dirty="0" err="1"/>
              <a:t>-rT</a:t>
            </a:r>
            <a:r>
              <a:rPr lang="en-US" altLang="ja-JP" sz="2400" dirty="0" err="1"/>
              <a:t>N</a:t>
            </a:r>
            <a:r>
              <a:rPr lang="en-US" altLang="ja-JP" sz="2400" dirty="0"/>
              <a:t>(-d</a:t>
            </a:r>
            <a:r>
              <a:rPr lang="en-US" altLang="ja-JP" sz="2400" baseline="-25000" dirty="0"/>
              <a:t>2</a:t>
            </a:r>
            <a:r>
              <a:rPr lang="en-US" altLang="ja-JP" sz="2400" dirty="0"/>
              <a:t>)-se</a:t>
            </a:r>
            <a:r>
              <a:rPr lang="en-US" altLang="ja-JP" sz="2400" baseline="30000" dirty="0"/>
              <a:t>-</a:t>
            </a:r>
            <a:r>
              <a:rPr lang="en-US" altLang="ja-JP" sz="2400" baseline="30000" dirty="0" err="1"/>
              <a:t>rfT</a:t>
            </a:r>
            <a:r>
              <a:rPr lang="en-US" altLang="ja-JP" sz="2400" dirty="0" err="1"/>
              <a:t>N</a:t>
            </a:r>
            <a:r>
              <a:rPr lang="en-US" altLang="ja-JP" sz="2400" dirty="0"/>
              <a:t>(-d</a:t>
            </a:r>
            <a:r>
              <a:rPr lang="en-US" altLang="ja-JP" sz="2400" baseline="-25000" dirty="0"/>
              <a:t>1</a:t>
            </a:r>
            <a:r>
              <a:rPr lang="en-US" altLang="ja-JP" sz="2400" dirty="0"/>
              <a:t>)</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F0332B-0A4A-4B8A-8AD8-D817447DF6F9}"/>
                  </a:ext>
                </a:extLst>
              </p:cNvPr>
              <p:cNvSpPr txBox="1"/>
              <p:nvPr/>
            </p:nvSpPr>
            <p:spPr>
              <a:xfrm>
                <a:off x="6783360" y="3753971"/>
                <a:ext cx="2864054" cy="607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N</m:t>
                      </m:r>
                      <m:r>
                        <a:rPr lang="en-US" altLang="ja-JP" i="1" smtClean="0">
                          <a:latin typeface="Cambria Math" panose="02040503050406030204" pitchFamily="18" charset="0"/>
                        </a:rPr>
                        <m:t>(</m:t>
                      </m:r>
                      <m:r>
                        <m:rPr>
                          <m:sty m:val="p"/>
                        </m:rPr>
                        <a:rPr lang="en-US" altLang="ja-JP" i="1" smtClean="0">
                          <a:latin typeface="Cambria Math" panose="02040503050406030204" pitchFamily="18" charset="0"/>
                        </a:rPr>
                        <m:t>x</m:t>
                      </m:r>
                      <m:r>
                        <a:rPr lang="en-US" altLang="ja-JP" i="1" smtClean="0">
                          <a:latin typeface="Cambria Math" panose="02040503050406030204" pitchFamily="18" charset="0"/>
                        </a:rPr>
                        <m:t>)=</m:t>
                      </m:r>
                      <m:r>
                        <a:rPr lang="en-US" altLang="ja-JP" i="1" smtClean="0">
                          <a:latin typeface="Cambria Math" panose="02040503050406030204" pitchFamily="18" charset="0"/>
                        </a:rPr>
                        <m:t>𝑥</m:t>
                      </m:r>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i="1" smtClean="0">
                                  <a:latin typeface="Cambria Math" panose="02040503050406030204" pitchFamily="18" charset="0"/>
                                </a:rPr>
                              </m:ctrlPr>
                            </m:radPr>
                            <m:deg/>
                            <m:e>
                              <m:r>
                                <a:rPr lang="en-US" altLang="ja-JP" i="1" smtClean="0">
                                  <a:latin typeface="Cambria Math" panose="02040503050406030204" pitchFamily="18" charset="0"/>
                                </a:rPr>
                                <m:t>2</m:t>
                              </m:r>
                              <m:r>
                                <a:rPr lang="ja-JP" altLang="en-US" i="1" smtClean="0">
                                  <a:latin typeface="Cambria Math" panose="02040503050406030204" pitchFamily="18" charset="0"/>
                                </a:rPr>
                                <m:t>𝜋</m:t>
                              </m:r>
                            </m:e>
                          </m:rad>
                        </m:den>
                      </m:f>
                      <m:nary>
                        <m:naryPr>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b>
                        <m:sup>
                          <m:r>
                            <a:rPr lang="en-US" altLang="ja-JP" b="0" i="1" smtClean="0">
                              <a:latin typeface="Cambria Math" panose="02040503050406030204" pitchFamily="18" charset="0"/>
                            </a:rPr>
                            <m:t>𝑥</m:t>
                          </m:r>
                        </m:sup>
                        <m:e>
                          <m:sSup>
                            <m:sSupPr>
                              <m:ctrlPr>
                                <a:rPr lang="en-US" altLang="ja-JP" i="1" smtClean="0">
                                  <a:latin typeface="Cambria Math" panose="02040503050406030204" pitchFamily="18" charset="0"/>
                                </a:rPr>
                              </m:ctrlPr>
                            </m:sSupPr>
                            <m:e>
                              <m:r>
                                <a:rPr lang="en-US" altLang="ja-JP" i="1" smtClean="0">
                                  <a:latin typeface="Cambria Math" panose="02040503050406030204" pitchFamily="18" charset="0"/>
                                </a:rPr>
                                <m:t>𝑒</m:t>
                              </m:r>
                            </m:e>
                            <m:sup>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𝑦</m:t>
                                      </m:r>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den>
                              </m:f>
                            </m:sup>
                          </m:sSup>
                          <m:r>
                            <m:rPr>
                              <m:sty m:val="p"/>
                            </m:rPr>
                            <a:rPr lang="en-US" altLang="ja-JP" b="0" i="0" smtClean="0">
                              <a:latin typeface="Cambria Math" panose="02040503050406030204" pitchFamily="18" charset="0"/>
                            </a:rPr>
                            <m:t>d</m:t>
                          </m:r>
                          <m:r>
                            <a:rPr lang="en-US" altLang="ja-JP" b="0" i="1" smtClean="0">
                              <a:latin typeface="Cambria Math" panose="02040503050406030204" pitchFamily="18" charset="0"/>
                            </a:rPr>
                            <m:t>𝑦</m:t>
                          </m:r>
                        </m:e>
                      </m:nary>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F7F0332B-0A4A-4B8A-8AD8-D817447DF6F9}"/>
                  </a:ext>
                </a:extLst>
              </p:cNvPr>
              <p:cNvSpPr txBox="1">
                <a:spLocks noRot="1" noChangeAspect="1" noMove="1" noResize="1" noEditPoints="1" noAdjustHandles="1" noChangeArrowheads="1" noChangeShapeType="1" noTextEdit="1"/>
              </p:cNvSpPr>
              <p:nvPr/>
            </p:nvSpPr>
            <p:spPr>
              <a:xfrm>
                <a:off x="6783360" y="3753971"/>
                <a:ext cx="2864054" cy="6073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5B0DD93-A9D8-45FB-AEB8-A171C1F0E50B}"/>
                  </a:ext>
                </a:extLst>
              </p:cNvPr>
              <p:cNvSpPr txBox="1"/>
              <p:nvPr/>
            </p:nvSpPr>
            <p:spPr>
              <a:xfrm>
                <a:off x="6671471" y="4693825"/>
                <a:ext cx="3087833" cy="70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1</m:t>
                          </m:r>
                        </m:sub>
                      </m:sSub>
                      <m:r>
                        <a:rPr kumimoji="1" lang="en-US" altLang="ja-JP" i="1" smtClean="0">
                          <a:latin typeface="Cambria Math" panose="02040503050406030204" pitchFamily="18" charset="0"/>
                        </a:rPr>
                        <m:t>=</m:t>
                      </m:r>
                      <m:f>
                        <m:fPr>
                          <m:ctrlPr>
                            <a:rPr kumimoji="1" lang="en-US" altLang="ja-JP" i="1" smtClean="0">
                              <a:latin typeface="Cambria Math" panose="02040503050406030204" pitchFamily="18" charset="0"/>
                            </a:rPr>
                          </m:ctrlPr>
                        </m:fPr>
                        <m:num>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𝑠</m:t>
                                  </m:r>
                                </m:num>
                                <m:den>
                                  <m:r>
                                    <a:rPr kumimoji="1" lang="en-US" altLang="ja-JP" b="0" i="1" smtClean="0">
                                      <a:latin typeface="Cambria Math" panose="02040503050406030204" pitchFamily="18" charset="0"/>
                                    </a:rPr>
                                    <m:t>𝑘</m:t>
                                  </m:r>
                                </m:den>
                              </m:f>
                            </m:e>
                          </m:func>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𝑟𝑓</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𝜎</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/2</m:t>
                              </m:r>
                            </m:e>
                          </m:d>
                          <m:r>
                            <a:rPr kumimoji="1" lang="en-US" altLang="ja-JP" b="0" i="1" smtClean="0">
                              <a:latin typeface="Cambria Math" panose="02040503050406030204" pitchFamily="18" charset="0"/>
                            </a:rPr>
                            <m:t>𝑇</m:t>
                          </m:r>
                        </m:num>
                        <m:den>
                          <m:r>
                            <a:rPr lang="en-US" altLang="ja-JP" i="1">
                              <a:latin typeface="Cambria Math" panose="02040503050406030204" pitchFamily="18" charset="0"/>
                              <a:ea typeface="Cambria Math" panose="02040503050406030204" pitchFamily="18" charset="0"/>
                            </a:rPr>
                            <m:t>𝜎</m:t>
                          </m:r>
                          <m:rad>
                            <m:radPr>
                              <m:degHide m:val="on"/>
                              <m:ctrlPr>
                                <a:rPr lang="en-US" altLang="ja-JP" i="1" smtClean="0">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ea typeface="Cambria Math" panose="02040503050406030204" pitchFamily="18" charset="0"/>
                                </a:rPr>
                                <m:t>𝑇</m:t>
                              </m:r>
                            </m:e>
                          </m:rad>
                        </m:den>
                      </m:f>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E5B0DD93-A9D8-45FB-AEB8-A171C1F0E50B}"/>
                  </a:ext>
                </a:extLst>
              </p:cNvPr>
              <p:cNvSpPr txBox="1">
                <a:spLocks noRot="1" noChangeAspect="1" noMove="1" noResize="1" noEditPoints="1" noAdjustHandles="1" noChangeArrowheads="1" noChangeShapeType="1" noTextEdit="1"/>
              </p:cNvSpPr>
              <p:nvPr/>
            </p:nvSpPr>
            <p:spPr>
              <a:xfrm>
                <a:off x="6671471" y="4693825"/>
                <a:ext cx="3087833" cy="7089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F7125D23-93A7-4A75-91EE-7076C6CC936D}"/>
                  </a:ext>
                </a:extLst>
              </p:cNvPr>
              <p:cNvSpPr txBox="1"/>
              <p:nvPr/>
            </p:nvSpPr>
            <p:spPr>
              <a:xfrm>
                <a:off x="6666149" y="5793502"/>
                <a:ext cx="4340099" cy="70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2</m:t>
                          </m:r>
                        </m:sub>
                      </m:sSub>
                      <m:r>
                        <a:rPr kumimoji="1" lang="en-US" altLang="ja-JP" i="1" smtClean="0">
                          <a:latin typeface="Cambria Math" panose="02040503050406030204" pitchFamily="18" charset="0"/>
                        </a:rPr>
                        <m:t>=</m:t>
                      </m:r>
                      <m:f>
                        <m:fPr>
                          <m:ctrlPr>
                            <a:rPr kumimoji="1" lang="en-US" altLang="ja-JP" i="1" smtClean="0">
                              <a:latin typeface="Cambria Math" panose="02040503050406030204" pitchFamily="18" charset="0"/>
                            </a:rPr>
                          </m:ctrlPr>
                        </m:fPr>
                        <m:num>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𝑠</m:t>
                                  </m:r>
                                </m:num>
                                <m:den>
                                  <m:r>
                                    <a:rPr kumimoji="1" lang="en-US" altLang="ja-JP" b="0" i="1" smtClean="0">
                                      <a:latin typeface="Cambria Math" panose="02040503050406030204" pitchFamily="18" charset="0"/>
                                    </a:rPr>
                                    <m:t>𝑘</m:t>
                                  </m:r>
                                </m:den>
                              </m:f>
                            </m:e>
                          </m:func>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𝑟𝑓</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𝜎</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/2</m:t>
                              </m:r>
                            </m:e>
                          </m:d>
                          <m:r>
                            <a:rPr kumimoji="1" lang="en-US" altLang="ja-JP" b="0" i="1" smtClean="0">
                              <a:latin typeface="Cambria Math" panose="02040503050406030204" pitchFamily="18" charset="0"/>
                            </a:rPr>
                            <m:t>𝑇</m:t>
                          </m:r>
                        </m:num>
                        <m:den>
                          <m:r>
                            <a:rPr lang="en-US" altLang="ja-JP" i="1">
                              <a:latin typeface="Cambria Math" panose="02040503050406030204" pitchFamily="18" charset="0"/>
                              <a:ea typeface="Cambria Math" panose="02040503050406030204" pitchFamily="18" charset="0"/>
                            </a:rPr>
                            <m:t>𝜎</m:t>
                          </m:r>
                          <m:rad>
                            <m:radPr>
                              <m:degHide m:val="on"/>
                              <m:ctrlPr>
                                <a:rPr lang="en-US" altLang="ja-JP" i="1" smtClean="0">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ea typeface="Cambria Math" panose="02040503050406030204" pitchFamily="18" charset="0"/>
                                </a:rPr>
                                <m:t>𝑇</m:t>
                              </m:r>
                            </m:e>
                          </m:rad>
                        </m:den>
                      </m:f>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𝜎</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𝑇</m:t>
                          </m:r>
                        </m:e>
                      </m:rad>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F7125D23-93A7-4A75-91EE-7076C6CC936D}"/>
                  </a:ext>
                </a:extLst>
              </p:cNvPr>
              <p:cNvSpPr txBox="1">
                <a:spLocks noRot="1" noChangeAspect="1" noMove="1" noResize="1" noEditPoints="1" noAdjustHandles="1" noChangeArrowheads="1" noChangeShapeType="1" noTextEdit="1"/>
              </p:cNvSpPr>
              <p:nvPr/>
            </p:nvSpPr>
            <p:spPr>
              <a:xfrm>
                <a:off x="6666149" y="5793502"/>
                <a:ext cx="4340099" cy="708977"/>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2B5CAFE-8CB2-41F4-A721-2B6953D7A3CE}"/>
              </a:ext>
            </a:extLst>
          </p:cNvPr>
          <p:cNvSpPr txBox="1"/>
          <p:nvPr/>
        </p:nvSpPr>
        <p:spPr>
          <a:xfrm>
            <a:off x="222379" y="3959399"/>
            <a:ext cx="2525050" cy="52322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外国の金利 　</a:t>
            </a:r>
            <a:r>
              <a:rPr kumimoji="1" lang="en-US" altLang="ja-JP" sz="2800" dirty="0">
                <a:latin typeface="ＭＳ Ｐゴシック" panose="020B0600070205080204" pitchFamily="50" charset="-128"/>
                <a:ea typeface="ＭＳ Ｐゴシック" panose="020B0600070205080204" pitchFamily="50" charset="-128"/>
              </a:rPr>
              <a:t>r</a:t>
            </a:r>
            <a:r>
              <a:rPr kumimoji="1" lang="en-US" altLang="ja-JP" sz="2800" baseline="-25000" dirty="0">
                <a:latin typeface="ＭＳ Ｐゴシック" panose="020B0600070205080204" pitchFamily="50" charset="-128"/>
                <a:ea typeface="ＭＳ Ｐゴシック" panose="020B0600070205080204" pitchFamily="50" charset="-128"/>
              </a:rPr>
              <a:t>f</a:t>
            </a:r>
            <a:endParaRPr kumimoji="1" lang="ja-JP" altLang="en-US" sz="2800" baseline="-25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48260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4F170-A3D1-43D0-9F4D-BEA0DAD93C2D}"/>
              </a:ext>
            </a:extLst>
          </p:cNvPr>
          <p:cNvSpPr>
            <a:spLocks noGrp="1"/>
          </p:cNvSpPr>
          <p:nvPr>
            <p:ph type="title"/>
          </p:nvPr>
        </p:nvSpPr>
        <p:spPr>
          <a:xfrm>
            <a:off x="2478597" y="146807"/>
            <a:ext cx="7299121" cy="991319"/>
          </a:xfrm>
        </p:spPr>
        <p:txBody>
          <a:bodyPr/>
          <a:lstStyle/>
          <a:p>
            <a:r>
              <a:rPr kumimoji="1" lang="ja-JP" altLang="en-US" dirty="0">
                <a:latin typeface="ＭＳ Ｐゴシック" panose="020B0600070205080204" pitchFamily="50" charset="-128"/>
                <a:ea typeface="ＭＳ Ｐゴシック" panose="020B0600070205080204" pitchFamily="50" charset="-128"/>
              </a:rPr>
              <a:t>外国為替市場について</a:t>
            </a:r>
          </a:p>
        </p:txBody>
      </p:sp>
      <p:sp>
        <p:nvSpPr>
          <p:cNvPr id="3" name="コンテンツ プレースホルダー 2">
            <a:extLst>
              <a:ext uri="{FF2B5EF4-FFF2-40B4-BE49-F238E27FC236}">
                <a16:creationId xmlns:a16="http://schemas.microsoft.com/office/drawing/2014/main" id="{E0A53132-B186-4452-9303-E3292C932CCF}"/>
              </a:ext>
            </a:extLst>
          </p:cNvPr>
          <p:cNvSpPr>
            <a:spLocks noGrp="1"/>
          </p:cNvSpPr>
          <p:nvPr>
            <p:ph idx="1"/>
          </p:nvPr>
        </p:nvSpPr>
        <p:spPr>
          <a:xfrm>
            <a:off x="268448" y="1140903"/>
            <a:ext cx="11719420" cy="5570290"/>
          </a:xfrm>
        </p:spPr>
        <p:txBody>
          <a:bodyPr>
            <a:normAutofit/>
          </a:bodyPr>
          <a:lstStyle/>
          <a:p>
            <a:r>
              <a:rPr lang="ja-JP" altLang="en-US" sz="3200" dirty="0">
                <a:latin typeface="ＭＳ Ｐゴシック" panose="020B0600070205080204" pitchFamily="50" charset="-128"/>
                <a:ea typeface="ＭＳ Ｐゴシック" panose="020B0600070205080204" pitchFamily="50" charset="-128"/>
              </a:rPr>
              <a:t>外国為替レートの予測は経済・金融市場の中でもっとも難しい。</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難しさは市場参加者と情報の発信等、市場の構造にある。</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国籍、年齢、業種、目的等、多様な参加者がいる。</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国別の会計制度、経済指標の基準の違い、公表の方法、中央銀行・公的機関の立場などの違いがある。</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同じ情報であっても、その立場によって全く解釈が違う。</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客観的な分析が難しく、主観的なものの見方が市場を左右する。</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多くの為替レートのモデルが発表されている。</a:t>
            </a:r>
            <a:endParaRPr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プロのトレーダーの間ではチャート分析、テクニカル分析が用いられる。</a:t>
            </a:r>
            <a:endParaRPr kumimoji="1" lang="ja-JP" altLang="en-US"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4807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B6B04C-716E-48FE-A45C-DDA452FCAFB9}"/>
              </a:ext>
            </a:extLst>
          </p:cNvPr>
          <p:cNvSpPr>
            <a:spLocks noGrp="1"/>
          </p:cNvSpPr>
          <p:nvPr>
            <p:ph type="title"/>
          </p:nvPr>
        </p:nvSpPr>
        <p:spPr/>
        <p:txBody>
          <a:bodyPr/>
          <a:lstStyle/>
          <a:p>
            <a:pPr algn="ctr"/>
            <a:r>
              <a:rPr lang="ja-JP" altLang="en-US" dirty="0">
                <a:latin typeface="ＭＳ Ｐゴシック" panose="020B0600070205080204" pitchFamily="50" charset="-128"/>
                <a:ea typeface="ＭＳ Ｐゴシック" panose="020B0600070205080204" pitchFamily="50" charset="-128"/>
              </a:rPr>
              <a:t>金融市場の中で最も</a:t>
            </a:r>
            <a:r>
              <a:rPr kumimoji="1" lang="ja-JP" altLang="en-US" dirty="0">
                <a:latin typeface="ＭＳ Ｐゴシック" panose="020B0600070205080204" pitchFamily="50" charset="-128"/>
                <a:ea typeface="ＭＳ Ｐゴシック" panose="020B0600070205080204" pitchFamily="50" charset="-128"/>
              </a:rPr>
              <a:t>厳しい外国為替市場</a:t>
            </a:r>
          </a:p>
        </p:txBody>
      </p:sp>
      <p:sp>
        <p:nvSpPr>
          <p:cNvPr id="3" name="コンテンツ プレースホルダー 2">
            <a:extLst>
              <a:ext uri="{FF2B5EF4-FFF2-40B4-BE49-F238E27FC236}">
                <a16:creationId xmlns:a16="http://schemas.microsoft.com/office/drawing/2014/main" id="{C4112647-D702-4819-A266-54F9E3D00291}"/>
              </a:ext>
            </a:extLst>
          </p:cNvPr>
          <p:cNvSpPr>
            <a:spLocks noGrp="1"/>
          </p:cNvSpPr>
          <p:nvPr>
            <p:ph idx="1"/>
          </p:nvPr>
        </p:nvSpPr>
        <p:spPr>
          <a:xfrm>
            <a:off x="514040" y="2124562"/>
            <a:ext cx="11290041" cy="3518875"/>
          </a:xfrm>
        </p:spPr>
        <p:txBody>
          <a:bodyPr>
            <a:normAutofit/>
          </a:bodyPr>
          <a:lstStyle/>
          <a:p>
            <a:r>
              <a:rPr kumimoji="1" lang="ja-JP" altLang="en-US" sz="3200" dirty="0">
                <a:latin typeface="ＭＳ Ｐゴシック" panose="020B0600070205080204" pitchFamily="50" charset="-128"/>
                <a:ea typeface="ＭＳ Ｐゴシック" panose="020B0600070205080204" pitchFamily="50" charset="-128"/>
              </a:rPr>
              <a:t>ヘッジファンドでも外国為替市場で利益を上げるのはむずかしい。</a:t>
            </a:r>
            <a:endParaRPr kumimoji="1"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外国為替取引専門のヘッジファンドは破綻の確率が他の戦略に比べて高い。</a:t>
            </a:r>
            <a:endParaRPr lang="en-US" altLang="ja-JP" sz="3200" dirty="0">
              <a:latin typeface="ＭＳ Ｐゴシック" panose="020B0600070205080204" pitchFamily="50" charset="-128"/>
              <a:ea typeface="ＭＳ Ｐゴシック" panose="020B0600070205080204" pitchFamily="50" charset="-128"/>
            </a:endParaRPr>
          </a:p>
          <a:p>
            <a:r>
              <a:rPr kumimoji="1" lang="ja-JP" altLang="en-US" sz="3200" dirty="0">
                <a:latin typeface="ＭＳ Ｐゴシック" panose="020B0600070205080204" pitchFamily="50" charset="-128"/>
                <a:ea typeface="ＭＳ Ｐゴシック" panose="020B0600070205080204" pitchFamily="50" charset="-128"/>
              </a:rPr>
              <a:t>なぜ先物市場ではなく、銀行間市場や、証拠金取引市場</a:t>
            </a:r>
            <a:r>
              <a:rPr kumimoji="1" lang="en-US" altLang="ja-JP" sz="3200" dirty="0">
                <a:latin typeface="ＭＳ Ｐゴシック" panose="020B0600070205080204" pitchFamily="50" charset="-128"/>
                <a:ea typeface="ＭＳ Ｐゴシック" panose="020B0600070205080204" pitchFamily="50" charset="-128"/>
              </a:rPr>
              <a:t>(FX)</a:t>
            </a:r>
            <a:r>
              <a:rPr kumimoji="1" lang="ja-JP" altLang="en-US" sz="3200" dirty="0">
                <a:latin typeface="ＭＳ Ｐゴシック" panose="020B0600070205080204" pitchFamily="50" charset="-128"/>
                <a:ea typeface="ＭＳ Ｐゴシック" panose="020B0600070205080204" pitchFamily="50" charset="-128"/>
              </a:rPr>
              <a:t>が発達したのか？</a:t>
            </a:r>
            <a:endParaRPr kumimoji="1" lang="en-US" altLang="ja-JP" sz="3200" dirty="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透明で持続可能な市場を構築するのが難しい。</a:t>
            </a:r>
            <a:endParaRPr lang="en-US" altLang="ja-JP" sz="3200" dirty="0">
              <a:latin typeface="ＭＳ Ｐゴシック" panose="020B0600070205080204" pitchFamily="50" charset="-128"/>
              <a:ea typeface="ＭＳ Ｐゴシック" panose="020B0600070205080204" pitchFamily="50" charset="-128"/>
            </a:endParaRPr>
          </a:p>
          <a:p>
            <a:pPr lvl="1"/>
            <a:endParaRPr kumimoji="1" lang="ja-JP" altLang="en-US" dirty="0"/>
          </a:p>
        </p:txBody>
      </p:sp>
    </p:spTree>
    <p:extLst>
      <p:ext uri="{BB962C8B-B14F-4D97-AF65-F5344CB8AC3E}">
        <p14:creationId xmlns:p14="http://schemas.microsoft.com/office/powerpoint/2010/main" val="408079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E94A65-554A-43D9-8698-CDC432251EB6}"/>
              </a:ext>
            </a:extLst>
          </p:cNvPr>
          <p:cNvSpPr>
            <a:spLocks noGrp="1"/>
          </p:cNvSpPr>
          <p:nvPr>
            <p:ph type="title"/>
          </p:nvPr>
        </p:nvSpPr>
        <p:spPr/>
        <p:txBody>
          <a:bodyPr/>
          <a:lstStyle/>
          <a:p>
            <a:pPr algn="ctr"/>
            <a:r>
              <a:rPr lang="ja-JP" altLang="en-US" dirty="0">
                <a:latin typeface="ＭＳ Ｐゴシック" panose="020B0600070205080204" pitchFamily="50" charset="-128"/>
                <a:ea typeface="ＭＳ Ｐゴシック" panose="020B0600070205080204" pitchFamily="50" charset="-128"/>
              </a:rPr>
              <a:t>外国為替市場の取引対象</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a:extLst>
              <a:ext uri="{FF2B5EF4-FFF2-40B4-BE49-F238E27FC236}">
                <a16:creationId xmlns:a16="http://schemas.microsoft.com/office/drawing/2014/main" id="{85B5F977-C674-4CFA-AF9F-ED414C16E6E4}"/>
              </a:ext>
            </a:extLst>
          </p:cNvPr>
          <p:cNvSpPr>
            <a:spLocks noGrp="1"/>
          </p:cNvSpPr>
          <p:nvPr>
            <p:ph idx="1"/>
          </p:nvPr>
        </p:nvSpPr>
        <p:spPr/>
        <p:txBody>
          <a:bodyPr/>
          <a:lstStyle/>
          <a:p>
            <a:r>
              <a:rPr lang="ja-JP" altLang="en-US" sz="3600" dirty="0">
                <a:latin typeface="ＭＳ Ｐゴシック" panose="020B0600070205080204" pitchFamily="50" charset="-128"/>
                <a:ea typeface="ＭＳ Ｐゴシック" panose="020B0600070205080204" pitchFamily="50" charset="-128"/>
              </a:rPr>
              <a:t>推奨できるヘッジ取引のための金融</a:t>
            </a:r>
            <a:r>
              <a:rPr kumimoji="1" lang="ja-JP" altLang="en-US" sz="3600" dirty="0">
                <a:latin typeface="ＭＳ Ｐゴシック" panose="020B0600070205080204" pitchFamily="50" charset="-128"/>
                <a:ea typeface="ＭＳ Ｐゴシック" panose="020B0600070205080204" pitchFamily="50" charset="-128"/>
              </a:rPr>
              <a:t>商品</a:t>
            </a:r>
            <a:endParaRPr kumimoji="1" lang="en-US" altLang="ja-JP" sz="3600" dirty="0">
              <a:latin typeface="ＭＳ Ｐゴシック" panose="020B0600070205080204" pitchFamily="50" charset="-128"/>
              <a:ea typeface="ＭＳ Ｐゴシック" panose="020B0600070205080204" pitchFamily="50" charset="-128"/>
            </a:endParaRPr>
          </a:p>
          <a:p>
            <a:pPr lvl="1"/>
            <a:r>
              <a:rPr kumimoji="1" lang="ja-JP" altLang="en-US" sz="3200" dirty="0">
                <a:latin typeface="ＭＳ Ｐゴシック" panose="020B0600070205080204" pitchFamily="50" charset="-128"/>
                <a:ea typeface="ＭＳ Ｐゴシック" panose="020B0600070205080204" pitchFamily="50" charset="-128"/>
              </a:rPr>
              <a:t>先物市場</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最も理想的</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または先渡市場</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フォワード市場</a:t>
            </a:r>
            <a:r>
              <a:rPr kumimoji="1" lang="en-US" altLang="ja-JP" sz="3200" dirty="0">
                <a:latin typeface="ＭＳ Ｐゴシック" panose="020B0600070205080204" pitchFamily="50" charset="-128"/>
                <a:ea typeface="ＭＳ Ｐゴシック" panose="020B0600070205080204" pitchFamily="50" charset="-128"/>
              </a:rPr>
              <a:t>)</a:t>
            </a:r>
          </a:p>
          <a:p>
            <a:pPr lvl="1"/>
            <a:r>
              <a:rPr lang="ja-JP" altLang="en-US" sz="3200" dirty="0">
                <a:latin typeface="ＭＳ Ｐゴシック" panose="020B0600070205080204" pitchFamily="50" charset="-128"/>
                <a:ea typeface="ＭＳ Ｐゴシック" panose="020B0600070205080204" pitchFamily="50" charset="-128"/>
              </a:rPr>
              <a:t>これ</a:t>
            </a:r>
            <a:r>
              <a:rPr kumimoji="1" lang="ja-JP" altLang="en-US" sz="3200" dirty="0">
                <a:latin typeface="ＭＳ Ｐゴシック" panose="020B0600070205080204" pitchFamily="50" charset="-128"/>
                <a:ea typeface="ＭＳ Ｐゴシック" panose="020B0600070205080204" pitchFamily="50" charset="-128"/>
              </a:rPr>
              <a:t>以外の市場での取引は薦めない。</a:t>
            </a:r>
            <a:endParaRPr kumimoji="1" lang="en-US" altLang="ja-JP" sz="3200" dirty="0">
              <a:latin typeface="ＭＳ Ｐゴシック" panose="020B0600070205080204" pitchFamily="50" charset="-128"/>
              <a:ea typeface="ＭＳ Ｐゴシック" panose="020B0600070205080204" pitchFamily="50" charset="-128"/>
            </a:endParaRPr>
          </a:p>
          <a:p>
            <a:r>
              <a:rPr lang="ja-JP" altLang="en-US" sz="3600" dirty="0">
                <a:latin typeface="ＭＳ Ｐゴシック" panose="020B0600070205080204" pitchFamily="50" charset="-128"/>
                <a:ea typeface="ＭＳ Ｐゴシック" panose="020B0600070205080204" pitchFamily="50" charset="-128"/>
              </a:rPr>
              <a:t>推奨できない金融</a:t>
            </a:r>
            <a:r>
              <a:rPr kumimoji="1" lang="ja-JP" altLang="en-US" sz="3600" dirty="0">
                <a:latin typeface="ＭＳ Ｐゴシック" panose="020B0600070205080204" pitchFamily="50" charset="-128"/>
                <a:ea typeface="ＭＳ Ｐゴシック" panose="020B0600070205080204" pitchFamily="50" charset="-128"/>
              </a:rPr>
              <a:t>商品。</a:t>
            </a:r>
            <a:endParaRPr kumimoji="1" lang="en-US" altLang="ja-JP" sz="3600" dirty="0">
              <a:latin typeface="ＭＳ Ｐゴシック" panose="020B0600070205080204" pitchFamily="50" charset="-128"/>
              <a:ea typeface="ＭＳ Ｐゴシック" panose="020B0600070205080204" pitchFamily="50" charset="-128"/>
            </a:endParaRPr>
          </a:p>
          <a:p>
            <a:pPr lvl="1"/>
            <a:r>
              <a:rPr lang="ja-JP" altLang="en-US" sz="3200" dirty="0">
                <a:latin typeface="ＭＳ Ｐゴシック" panose="020B0600070205080204" pitchFamily="50" charset="-128"/>
                <a:ea typeface="ＭＳ Ｐゴシック" panose="020B0600070205080204" pitchFamily="50" charset="-128"/>
              </a:rPr>
              <a:t>オプション</a:t>
            </a:r>
            <a:endParaRPr lang="en-US" altLang="ja-JP" sz="3200" dirty="0">
              <a:latin typeface="ＭＳ Ｐゴシック" panose="020B0600070205080204" pitchFamily="50" charset="-128"/>
              <a:ea typeface="ＭＳ Ｐゴシック" panose="020B0600070205080204" pitchFamily="50" charset="-128"/>
            </a:endParaRPr>
          </a:p>
          <a:p>
            <a:pPr lvl="2"/>
            <a:r>
              <a:rPr kumimoji="1" lang="ja-JP" altLang="en-US" sz="2800" dirty="0">
                <a:latin typeface="ＭＳ Ｐゴシック" panose="020B0600070205080204" pitchFamily="50" charset="-128"/>
                <a:ea typeface="ＭＳ Ｐゴシック" panose="020B0600070205080204" pitchFamily="50" charset="-128"/>
              </a:rPr>
              <a:t>コール、プット、ゼロコストオプション、エキゾチックオプション</a:t>
            </a:r>
            <a:endParaRPr kumimoji="1" lang="en-US" altLang="ja-JP" sz="2800" dirty="0">
              <a:latin typeface="ＭＳ Ｐゴシック" panose="020B0600070205080204" pitchFamily="50" charset="-128"/>
              <a:ea typeface="ＭＳ Ｐゴシック" panose="020B0600070205080204" pitchFamily="50" charset="-128"/>
            </a:endParaRPr>
          </a:p>
          <a:p>
            <a:pPr lvl="1"/>
            <a:r>
              <a:rPr lang="ja-JP" altLang="en-US" sz="3200" dirty="0">
                <a:latin typeface="ＭＳ Ｐゴシック" panose="020B0600070205080204" pitchFamily="50" charset="-128"/>
                <a:ea typeface="ＭＳ Ｐゴシック" panose="020B0600070205080204" pitchFamily="50" charset="-128"/>
              </a:rPr>
              <a:t>証拠金取引（</a:t>
            </a:r>
            <a:r>
              <a:rPr lang="en-US" altLang="ja-JP" sz="3200" dirty="0">
                <a:latin typeface="ＭＳ Ｐゴシック" panose="020B0600070205080204" pitchFamily="50" charset="-128"/>
                <a:ea typeface="ＭＳ Ｐゴシック" panose="020B0600070205080204" pitchFamily="50" charset="-128"/>
              </a:rPr>
              <a:t>FX)</a:t>
            </a:r>
            <a:endParaRPr kumimoji="1" lang="en-US" altLang="ja-JP" sz="3200" dirty="0">
              <a:latin typeface="ＭＳ Ｐゴシック" panose="020B0600070205080204" pitchFamily="50" charset="-128"/>
              <a:ea typeface="ＭＳ Ｐゴシック" panose="020B0600070205080204" pitchFamily="50" charset="-128"/>
            </a:endParaRPr>
          </a:p>
          <a:p>
            <a:pPr lvl="1"/>
            <a:endParaRPr kumimoji="1" lang="ja-JP" altLang="en-US" dirty="0"/>
          </a:p>
        </p:txBody>
      </p:sp>
    </p:spTree>
    <p:extLst>
      <p:ext uri="{BB962C8B-B14F-4D97-AF65-F5344CB8AC3E}">
        <p14:creationId xmlns:p14="http://schemas.microsoft.com/office/powerpoint/2010/main" val="86124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FC2EC-A845-46CC-A7B8-6841015D7AB9}"/>
              </a:ext>
            </a:extLst>
          </p:cNvPr>
          <p:cNvSpPr>
            <a:spLocks noGrp="1"/>
          </p:cNvSpPr>
          <p:nvPr>
            <p:ph type="title"/>
          </p:nvPr>
        </p:nvSpPr>
        <p:spPr>
          <a:xfrm>
            <a:off x="1349928" y="348091"/>
            <a:ext cx="10515600" cy="1325563"/>
          </a:xfrm>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多くの市場参加者にとっての最終目標</a:t>
            </a:r>
          </a:p>
        </p:txBody>
      </p:sp>
      <p:sp>
        <p:nvSpPr>
          <p:cNvPr id="3" name="コンテンツ プレースホルダー 2">
            <a:extLst>
              <a:ext uri="{FF2B5EF4-FFF2-40B4-BE49-F238E27FC236}">
                <a16:creationId xmlns:a16="http://schemas.microsoft.com/office/drawing/2014/main" id="{82A3E0DB-15E3-4442-A7A0-18F79ACFD2B6}"/>
              </a:ext>
            </a:extLst>
          </p:cNvPr>
          <p:cNvSpPr>
            <a:spLocks noGrp="1"/>
          </p:cNvSpPr>
          <p:nvPr>
            <p:ph idx="1"/>
          </p:nvPr>
        </p:nvSpPr>
        <p:spPr>
          <a:xfrm>
            <a:off x="2006367" y="1409350"/>
            <a:ext cx="8179266" cy="3917659"/>
          </a:xfrm>
        </p:spPr>
        <p:txBody>
          <a:bodyPr>
            <a:normAutofit/>
          </a:bodyPr>
          <a:lstStyle/>
          <a:p>
            <a:r>
              <a:rPr lang="ja-JP" altLang="en-US" sz="3600" dirty="0">
                <a:latin typeface="ＭＳ Ｐゴシック" panose="020B0600070205080204" pitchFamily="50" charset="-128"/>
                <a:ea typeface="ＭＳ Ｐゴシック" panose="020B0600070205080204" pitchFamily="50" charset="-128"/>
              </a:rPr>
              <a:t>売上を伸ばす。</a:t>
            </a:r>
            <a:endParaRPr lang="en-US" altLang="ja-JP" sz="3600" dirty="0">
              <a:latin typeface="ＭＳ Ｐゴシック" panose="020B0600070205080204" pitchFamily="50" charset="-128"/>
              <a:ea typeface="ＭＳ Ｐゴシック" panose="020B0600070205080204" pitchFamily="50" charset="-128"/>
            </a:endParaRPr>
          </a:p>
          <a:p>
            <a:r>
              <a:rPr kumimoji="1" lang="ja-JP" altLang="en-US" sz="3600" dirty="0">
                <a:latin typeface="ＭＳ Ｐゴシック" panose="020B0600070205080204" pitchFamily="50" charset="-128"/>
                <a:ea typeface="ＭＳ Ｐゴシック" panose="020B0600070205080204" pitchFamily="50" charset="-128"/>
              </a:rPr>
              <a:t>経営を安定させる。</a:t>
            </a:r>
            <a:endParaRPr kumimoji="1" lang="en-US" altLang="ja-JP" sz="3600" dirty="0">
              <a:latin typeface="ＭＳ Ｐゴシック" panose="020B0600070205080204" pitchFamily="50" charset="-128"/>
              <a:ea typeface="ＭＳ Ｐゴシック" panose="020B0600070205080204" pitchFamily="50" charset="-128"/>
            </a:endParaRPr>
          </a:p>
          <a:p>
            <a:r>
              <a:rPr kumimoji="1" lang="ja-JP" altLang="en-US" sz="3600" dirty="0">
                <a:latin typeface="ＭＳ Ｐゴシック" panose="020B0600070205080204" pitchFamily="50" charset="-128"/>
                <a:ea typeface="ＭＳ Ｐゴシック" panose="020B0600070205080204" pitchFamily="50" charset="-128"/>
              </a:rPr>
              <a:t>信頼のおける商品価格を設定する。</a:t>
            </a:r>
            <a:endParaRPr lang="en-US" altLang="ja-JP" sz="3600" dirty="0">
              <a:latin typeface="ＭＳ Ｐゴシック" panose="020B0600070205080204" pitchFamily="50" charset="-128"/>
              <a:ea typeface="ＭＳ Ｐゴシック" panose="020B0600070205080204" pitchFamily="50" charset="-128"/>
            </a:endParaRPr>
          </a:p>
          <a:p>
            <a:r>
              <a:rPr kumimoji="1" lang="ja-JP" altLang="en-US" sz="3600" dirty="0">
                <a:solidFill>
                  <a:srgbClr val="FF0000"/>
                </a:solidFill>
                <a:latin typeface="ＭＳ Ｐゴシック" panose="020B0600070205080204" pitchFamily="50" charset="-128"/>
                <a:ea typeface="ＭＳ Ｐゴシック" panose="020B0600070205080204" pitchFamily="50" charset="-128"/>
              </a:rPr>
              <a:t>決して</a:t>
            </a:r>
            <a:r>
              <a:rPr lang="ja-JP" altLang="en-US" sz="3600" dirty="0">
                <a:solidFill>
                  <a:srgbClr val="FF0000"/>
                </a:solidFill>
                <a:latin typeface="ＭＳ Ｐゴシック" panose="020B0600070205080204" pitchFamily="50" charset="-128"/>
                <a:ea typeface="ＭＳ Ｐゴシック" panose="020B0600070205080204" pitchFamily="50" charset="-128"/>
              </a:rPr>
              <a:t>為替取引</a:t>
            </a:r>
            <a:r>
              <a:rPr kumimoji="1" lang="ja-JP" altLang="en-US" sz="3600" dirty="0">
                <a:solidFill>
                  <a:srgbClr val="FF0000"/>
                </a:solidFill>
                <a:latin typeface="ＭＳ Ｐゴシック" panose="020B0600070205080204" pitchFamily="50" charset="-128"/>
                <a:ea typeface="ＭＳ Ｐゴシック" panose="020B0600070205080204" pitchFamily="50" charset="-128"/>
              </a:rPr>
              <a:t>で利益を</a:t>
            </a:r>
            <a:r>
              <a:rPr lang="ja-JP" altLang="en-US" sz="3600" dirty="0">
                <a:solidFill>
                  <a:srgbClr val="FF0000"/>
                </a:solidFill>
                <a:latin typeface="ＭＳ Ｐゴシック" panose="020B0600070205080204" pitchFamily="50" charset="-128"/>
                <a:ea typeface="ＭＳ Ｐゴシック" panose="020B0600070205080204" pitchFamily="50" charset="-128"/>
              </a:rPr>
              <a:t>上げる</a:t>
            </a:r>
            <a:r>
              <a:rPr kumimoji="1" lang="ja-JP" altLang="en-US" sz="3600" dirty="0">
                <a:solidFill>
                  <a:srgbClr val="FF0000"/>
                </a:solidFill>
                <a:latin typeface="ＭＳ Ｐゴシック" panose="020B0600070205080204" pitchFamily="50" charset="-128"/>
                <a:ea typeface="ＭＳ Ｐゴシック" panose="020B0600070205080204" pitchFamily="50" charset="-128"/>
              </a:rPr>
              <a:t>ことではない。</a:t>
            </a:r>
          </a:p>
        </p:txBody>
      </p:sp>
    </p:spTree>
    <p:extLst>
      <p:ext uri="{BB962C8B-B14F-4D97-AF65-F5344CB8AC3E}">
        <p14:creationId xmlns:p14="http://schemas.microsoft.com/office/powerpoint/2010/main" val="117328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37C284-ACC3-4B9B-83EB-EDF3175D7732}"/>
              </a:ext>
            </a:extLst>
          </p:cNvPr>
          <p:cNvSpPr>
            <a:spLocks noGrp="1"/>
          </p:cNvSpPr>
          <p:nvPr>
            <p:ph type="ctrTitle"/>
          </p:nvPr>
        </p:nvSpPr>
        <p:spPr>
          <a:xfrm>
            <a:off x="1524000" y="350576"/>
            <a:ext cx="9144000" cy="840661"/>
          </a:xfrm>
        </p:spPr>
        <p:txBody>
          <a:bodyPr>
            <a:normAutofit/>
          </a:bodyPr>
          <a:lstStyle/>
          <a:p>
            <a:r>
              <a:rPr lang="ja-JP" altLang="en-US" sz="4400" dirty="0">
                <a:latin typeface="ＭＳ Ｐゴシック" panose="020B0600070205080204" pitchFamily="50" charset="-128"/>
                <a:ea typeface="ＭＳ Ｐゴシック" panose="020B0600070205080204" pitchFamily="50" charset="-128"/>
              </a:rPr>
              <a:t>予測モデルと期待値</a:t>
            </a:r>
            <a:endParaRPr kumimoji="1" lang="ja-JP" altLang="en-US" sz="4400" dirty="0">
              <a:latin typeface="ＭＳ Ｐゴシック" panose="020B0600070205080204" pitchFamily="50" charset="-128"/>
              <a:ea typeface="ＭＳ Ｐゴシック" panose="020B0600070205080204" pitchFamily="50" charset="-128"/>
            </a:endParaRPr>
          </a:p>
        </p:txBody>
      </p:sp>
      <p:sp>
        <p:nvSpPr>
          <p:cNvPr id="3" name="字幕 2">
            <a:extLst>
              <a:ext uri="{FF2B5EF4-FFF2-40B4-BE49-F238E27FC236}">
                <a16:creationId xmlns:a16="http://schemas.microsoft.com/office/drawing/2014/main" id="{3AC42211-E3D2-440A-AF7A-B554E4386667}"/>
              </a:ext>
            </a:extLst>
          </p:cNvPr>
          <p:cNvSpPr>
            <a:spLocks noGrp="1"/>
          </p:cNvSpPr>
          <p:nvPr>
            <p:ph type="subTitle" idx="1"/>
          </p:nvPr>
        </p:nvSpPr>
        <p:spPr>
          <a:xfrm>
            <a:off x="796954" y="1790015"/>
            <a:ext cx="10888910" cy="3906110"/>
          </a:xfrm>
        </p:spPr>
        <p:txBody>
          <a:bodyPr>
            <a:normAutofit/>
          </a:bodyPr>
          <a:lstStyle/>
          <a:p>
            <a:pPr marL="342900" indent="-342900" algn="l">
              <a:buFont typeface="Arial" panose="020B0604020202020204" pitchFamily="34" charset="0"/>
              <a:buChar char="•"/>
            </a:pPr>
            <a:r>
              <a:rPr kumimoji="1" lang="ja-JP" altLang="en-US" sz="3200" dirty="0">
                <a:latin typeface="ＭＳ Ｐゴシック" panose="020B0600070205080204" pitchFamily="50" charset="-128"/>
                <a:ea typeface="ＭＳ Ｐゴシック" panose="020B0600070205080204" pitchFamily="50" charset="-128"/>
              </a:rPr>
              <a:t>確定的現象</a:t>
            </a:r>
            <a:endParaRPr kumimoji="1"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現象が確定的であれば確実な予測ができる。</a:t>
            </a:r>
            <a:endParaRPr kumimoji="1" lang="en-US" altLang="ja-JP" sz="3200" dirty="0">
              <a:latin typeface="ＭＳ Ｐゴシック" panose="020B0600070205080204" pitchFamily="50" charset="-128"/>
              <a:ea typeface="ＭＳ Ｐゴシック" panose="020B0600070205080204" pitchFamily="50" charset="-128"/>
            </a:endParaRPr>
          </a:p>
          <a:p>
            <a:pPr marL="342900" indent="-342900" algn="l">
              <a:buFont typeface="Arial" panose="020B0604020202020204" pitchFamily="34" charset="0"/>
              <a:buChar char="•"/>
            </a:pPr>
            <a:r>
              <a:rPr kumimoji="1" lang="ja-JP" altLang="en-US" sz="3200" dirty="0">
                <a:latin typeface="ＭＳ Ｐゴシック" panose="020B0600070205080204" pitchFamily="50" charset="-128"/>
                <a:ea typeface="ＭＳ Ｐゴシック" panose="020B0600070205080204" pitchFamily="50" charset="-128"/>
              </a:rPr>
              <a:t>確率的現象</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現象が確率的であれば、予測は分布で与えられる。</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dirty="0">
                <a:latin typeface="ＭＳ Ｐゴシック" panose="020B0600070205080204" pitchFamily="50" charset="-128"/>
                <a:ea typeface="ＭＳ Ｐゴシック" panose="020B0600070205080204" pitchFamily="50" charset="-128"/>
              </a:rPr>
              <a:t>期待値</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確率が確定すれば期待値が算出でき、理論価格が得られます。</a:t>
            </a:r>
            <a:endParaRPr kumimoji="1" lang="en-US" altLang="ja-JP" sz="3200" dirty="0">
              <a:latin typeface="ＭＳ Ｐゴシック" panose="020B0600070205080204" pitchFamily="50" charset="-128"/>
              <a:ea typeface="ＭＳ Ｐゴシック" panose="020B0600070205080204" pitchFamily="50" charset="-128"/>
            </a:endParaRPr>
          </a:p>
          <a:p>
            <a:pPr marL="342900" indent="-342900" algn="l">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154793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489C9-AAD0-4AEF-88B8-127A189068FC}"/>
              </a:ext>
            </a:extLst>
          </p:cNvPr>
          <p:cNvSpPr>
            <a:spLocks noGrp="1"/>
          </p:cNvSpPr>
          <p:nvPr>
            <p:ph type="title"/>
          </p:nvPr>
        </p:nvSpPr>
        <p:spPr>
          <a:xfrm>
            <a:off x="3044504" y="-215392"/>
            <a:ext cx="5461932" cy="906010"/>
          </a:xfrm>
        </p:spPr>
        <p:txBody>
          <a:bodyPr>
            <a:normAutofit/>
          </a:bodyPr>
          <a:lstStyle/>
          <a:p>
            <a:r>
              <a:rPr lang="ja-JP" altLang="en-US" dirty="0">
                <a:latin typeface="ＭＳ Ｐゴシック" panose="020B0600070205080204" pitchFamily="50" charset="-128"/>
                <a:ea typeface="ＭＳ Ｐゴシック" panose="020B0600070205080204" pitchFamily="50" charset="-128"/>
              </a:rPr>
              <a:t>建値の方式について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a:extLst>
              <a:ext uri="{FF2B5EF4-FFF2-40B4-BE49-F238E27FC236}">
                <a16:creationId xmlns:a16="http://schemas.microsoft.com/office/drawing/2014/main" id="{3E46DCF8-D7C0-4517-9FA0-08241F1E8628}"/>
              </a:ext>
            </a:extLst>
          </p:cNvPr>
          <p:cNvSpPr>
            <a:spLocks noGrp="1"/>
          </p:cNvSpPr>
          <p:nvPr>
            <p:ph idx="1"/>
          </p:nvPr>
        </p:nvSpPr>
        <p:spPr>
          <a:xfrm>
            <a:off x="135622" y="338281"/>
            <a:ext cx="11920755" cy="6683304"/>
          </a:xfrm>
        </p:spPr>
        <p:txBody>
          <a:bodyPr>
            <a:normAutofit fontScale="55000" lnSpcReduction="20000"/>
          </a:bodyPr>
          <a:lstStyle/>
          <a:p>
            <a:pPr>
              <a:lnSpc>
                <a:spcPct val="150000"/>
              </a:lnSpc>
            </a:pPr>
            <a:r>
              <a:rPr kumimoji="1" lang="ja-JP" altLang="en-US" sz="5800" dirty="0">
                <a:latin typeface="ＭＳ Ｐゴシック" panose="020B0600070205080204" pitchFamily="50" charset="-128"/>
                <a:ea typeface="ＭＳ Ｐゴシック" panose="020B0600070205080204" pitchFamily="50" charset="-128"/>
              </a:rPr>
              <a:t>自国通貨建て：外貨</a:t>
            </a:r>
            <a:r>
              <a:rPr kumimoji="1" lang="en-US" altLang="ja-JP" sz="5800" dirty="0">
                <a:latin typeface="ＭＳ Ｐゴシック" panose="020B0600070205080204" pitchFamily="50" charset="-128"/>
                <a:ea typeface="ＭＳ Ｐゴシック" panose="020B0600070205080204" pitchFamily="50" charset="-128"/>
              </a:rPr>
              <a:t>1</a:t>
            </a:r>
            <a:r>
              <a:rPr kumimoji="1" lang="ja-JP" altLang="en-US" sz="5800" dirty="0">
                <a:latin typeface="ＭＳ Ｐゴシック" panose="020B0600070205080204" pitchFamily="50" charset="-128"/>
                <a:ea typeface="ＭＳ Ｐゴシック" panose="020B0600070205080204" pitchFamily="50" charset="-128"/>
              </a:rPr>
              <a:t>単位に対して自国通貨でいくら</a:t>
            </a:r>
            <a:endParaRPr kumimoji="1" lang="en-US" altLang="ja-JP" sz="5800" dirty="0">
              <a:latin typeface="ＭＳ Ｐゴシック" panose="020B0600070205080204" pitchFamily="50" charset="-128"/>
              <a:ea typeface="ＭＳ Ｐゴシック" panose="020B0600070205080204" pitchFamily="50" charset="-128"/>
            </a:endParaRPr>
          </a:p>
          <a:p>
            <a:pPr lvl="1">
              <a:lnSpc>
                <a:spcPct val="150000"/>
              </a:lnSpc>
            </a:pPr>
            <a:r>
              <a:rPr lang="ja-JP" altLang="en-US" sz="5100" dirty="0">
                <a:latin typeface="ＭＳ Ｐゴシック" panose="020B0600070205080204" pitchFamily="50" charset="-128"/>
                <a:ea typeface="ＭＳ Ｐゴシック" panose="020B0600070205080204" pitchFamily="50" charset="-128"/>
              </a:rPr>
              <a:t>ドル円</a:t>
            </a:r>
            <a:r>
              <a:rPr lang="en-US" altLang="ja-JP" sz="5100" dirty="0">
                <a:latin typeface="ＭＳ Ｐゴシック" panose="020B0600070205080204" pitchFamily="50" charset="-128"/>
                <a:ea typeface="ＭＳ Ｐゴシック" panose="020B0600070205080204" pitchFamily="50" charset="-128"/>
              </a:rPr>
              <a:t>(USDJPY)</a:t>
            </a:r>
            <a:r>
              <a:rPr lang="ja-JP" altLang="en-US" sz="5100" dirty="0">
                <a:latin typeface="ＭＳ Ｐゴシック" panose="020B0600070205080204" pitchFamily="50" charset="-128"/>
                <a:ea typeface="ＭＳ Ｐゴシック" panose="020B0600070205080204" pitchFamily="50" charset="-128"/>
              </a:rPr>
              <a:t>は、例えば</a:t>
            </a:r>
            <a:r>
              <a:rPr lang="en-US" altLang="ja-JP" sz="5100" dirty="0">
                <a:latin typeface="ＭＳ Ｐゴシック" panose="020B0600070205080204" pitchFamily="50" charset="-128"/>
                <a:ea typeface="ＭＳ Ｐゴシック" panose="020B0600070205080204" pitchFamily="50" charset="-128"/>
              </a:rPr>
              <a:t>1</a:t>
            </a:r>
            <a:r>
              <a:rPr lang="ja-JP" altLang="en-US" sz="5100" dirty="0">
                <a:latin typeface="ＭＳ Ｐゴシック" panose="020B0600070205080204" pitchFamily="50" charset="-128"/>
                <a:ea typeface="ＭＳ Ｐゴシック" panose="020B0600070205080204" pitchFamily="50" charset="-128"/>
              </a:rPr>
              <a:t>ドル</a:t>
            </a:r>
            <a:r>
              <a:rPr lang="en-US" altLang="ja-JP" sz="5100" dirty="0">
                <a:latin typeface="ＭＳ Ｐゴシック" panose="020B0600070205080204" pitchFamily="50" charset="-128"/>
                <a:ea typeface="ＭＳ Ｐゴシック" panose="020B0600070205080204" pitchFamily="50" charset="-128"/>
              </a:rPr>
              <a:t>108.00</a:t>
            </a:r>
            <a:r>
              <a:rPr lang="ja-JP" altLang="en-US" sz="5100" dirty="0">
                <a:latin typeface="ＭＳ Ｐゴシック" panose="020B0600070205080204" pitchFamily="50" charset="-128"/>
                <a:ea typeface="ＭＳ Ｐゴシック" panose="020B0600070205080204" pitchFamily="50" charset="-128"/>
              </a:rPr>
              <a:t>円などと建値される。</a:t>
            </a:r>
            <a:endParaRPr lang="en-US" altLang="ja-JP" sz="5100" dirty="0">
              <a:latin typeface="ＭＳ Ｐゴシック" panose="020B0600070205080204" pitchFamily="50" charset="-128"/>
              <a:ea typeface="ＭＳ Ｐゴシック" panose="020B0600070205080204" pitchFamily="50" charset="-128"/>
            </a:endParaRPr>
          </a:p>
          <a:p>
            <a:pPr lvl="1">
              <a:lnSpc>
                <a:spcPct val="150000"/>
              </a:lnSpc>
            </a:pPr>
            <a:r>
              <a:rPr kumimoji="1" lang="ja-JP" altLang="en-US" sz="5100" dirty="0">
                <a:latin typeface="ＭＳ Ｐゴシック" panose="020B0600070205080204" pitchFamily="50" charset="-128"/>
                <a:ea typeface="ＭＳ Ｐゴシック" panose="020B0600070205080204" pitchFamily="50" charset="-128"/>
              </a:rPr>
              <a:t>日本では</a:t>
            </a:r>
            <a:r>
              <a:rPr kumimoji="1" lang="en-US" altLang="ja-JP" sz="5100" dirty="0">
                <a:latin typeface="ＭＳ Ｐゴシック" panose="020B0600070205080204" pitchFamily="50" charset="-128"/>
                <a:ea typeface="ＭＳ Ｐゴシック" panose="020B0600070205080204" pitchFamily="50" charset="-128"/>
              </a:rPr>
              <a:t>1</a:t>
            </a:r>
            <a:r>
              <a:rPr kumimoji="1" lang="ja-JP" altLang="en-US" sz="5100" dirty="0">
                <a:latin typeface="ＭＳ Ｐゴシック" panose="020B0600070205080204" pitchFamily="50" charset="-128"/>
                <a:ea typeface="ＭＳ Ｐゴシック" panose="020B0600070205080204" pitchFamily="50" charset="-128"/>
              </a:rPr>
              <a:t>ドル</a:t>
            </a:r>
            <a:r>
              <a:rPr kumimoji="1" lang="en-US" altLang="ja-JP" sz="5100" dirty="0">
                <a:latin typeface="ＭＳ Ｐゴシック" panose="020B0600070205080204" pitchFamily="50" charset="-128"/>
                <a:ea typeface="ＭＳ Ｐゴシック" panose="020B0600070205080204" pitchFamily="50" charset="-128"/>
              </a:rPr>
              <a:t>108</a:t>
            </a:r>
            <a:r>
              <a:rPr kumimoji="1" lang="ja-JP" altLang="en-US" sz="5100" dirty="0">
                <a:latin typeface="ＭＳ Ｐゴシック" panose="020B0600070205080204" pitchFamily="50" charset="-128"/>
                <a:ea typeface="ＭＳ Ｐゴシック" panose="020B0600070205080204" pitchFamily="50" charset="-128"/>
              </a:rPr>
              <a:t>円は自国通貨建て</a:t>
            </a:r>
            <a:endParaRPr kumimoji="1" lang="en-US" altLang="ja-JP" sz="5100" dirty="0">
              <a:latin typeface="ＭＳ Ｐゴシック" panose="020B0600070205080204" pitchFamily="50" charset="-128"/>
              <a:ea typeface="ＭＳ Ｐゴシック" panose="020B0600070205080204" pitchFamily="50" charset="-128"/>
            </a:endParaRPr>
          </a:p>
          <a:p>
            <a:pPr>
              <a:lnSpc>
                <a:spcPct val="150000"/>
              </a:lnSpc>
            </a:pPr>
            <a:r>
              <a:rPr lang="ja-JP" altLang="en-US" sz="5800" dirty="0">
                <a:latin typeface="ＭＳ Ｐゴシック" panose="020B0600070205080204" pitchFamily="50" charset="-128"/>
                <a:ea typeface="ＭＳ Ｐゴシック" panose="020B0600070205080204" pitchFamily="50" charset="-128"/>
              </a:rPr>
              <a:t>他国通貨建て：自国通貨</a:t>
            </a:r>
            <a:r>
              <a:rPr lang="en-US" altLang="ja-JP" sz="5800" dirty="0">
                <a:latin typeface="ＭＳ Ｐゴシック" panose="020B0600070205080204" pitchFamily="50" charset="-128"/>
                <a:ea typeface="ＭＳ Ｐゴシック" panose="020B0600070205080204" pitchFamily="50" charset="-128"/>
              </a:rPr>
              <a:t>1</a:t>
            </a:r>
            <a:r>
              <a:rPr lang="ja-JP" altLang="en-US" sz="5800" dirty="0">
                <a:latin typeface="ＭＳ Ｐゴシック" panose="020B0600070205080204" pitchFamily="50" charset="-128"/>
                <a:ea typeface="ＭＳ Ｐゴシック" panose="020B0600070205080204" pitchFamily="50" charset="-128"/>
              </a:rPr>
              <a:t>単位に対して外貨でいくら</a:t>
            </a:r>
            <a:endParaRPr lang="en-US" altLang="ja-JP" sz="5800" dirty="0">
              <a:latin typeface="ＭＳ Ｐゴシック" panose="020B0600070205080204" pitchFamily="50" charset="-128"/>
              <a:ea typeface="ＭＳ Ｐゴシック" panose="020B0600070205080204" pitchFamily="50" charset="-128"/>
            </a:endParaRPr>
          </a:p>
          <a:p>
            <a:pPr lvl="1">
              <a:lnSpc>
                <a:spcPct val="150000"/>
              </a:lnSpc>
            </a:pPr>
            <a:r>
              <a:rPr lang="ja-JP" altLang="en-US" sz="5100" dirty="0">
                <a:latin typeface="ＭＳ Ｐゴシック" panose="020B0600070205080204" pitchFamily="50" charset="-128"/>
                <a:ea typeface="ＭＳ Ｐゴシック" panose="020B0600070205080204" pitchFamily="50" charset="-128"/>
              </a:rPr>
              <a:t>アメリカでは</a:t>
            </a:r>
            <a:r>
              <a:rPr lang="en-US" altLang="ja-JP" sz="5100" dirty="0">
                <a:latin typeface="ＭＳ Ｐゴシック" panose="020B0600070205080204" pitchFamily="50" charset="-128"/>
                <a:ea typeface="ＭＳ Ｐゴシック" panose="020B0600070205080204" pitchFamily="50" charset="-128"/>
              </a:rPr>
              <a:t>1</a:t>
            </a:r>
            <a:r>
              <a:rPr lang="ja-JP" altLang="en-US" sz="5100" dirty="0">
                <a:latin typeface="ＭＳ Ｐゴシック" panose="020B0600070205080204" pitchFamily="50" charset="-128"/>
                <a:ea typeface="ＭＳ Ｐゴシック" panose="020B0600070205080204" pitchFamily="50" charset="-128"/>
              </a:rPr>
              <a:t>ドル</a:t>
            </a:r>
            <a:r>
              <a:rPr lang="en-US" altLang="ja-JP" sz="5100" dirty="0">
                <a:latin typeface="ＭＳ Ｐゴシック" panose="020B0600070205080204" pitchFamily="50" charset="-128"/>
                <a:ea typeface="ＭＳ Ｐゴシック" panose="020B0600070205080204" pitchFamily="50" charset="-128"/>
              </a:rPr>
              <a:t>108</a:t>
            </a:r>
            <a:r>
              <a:rPr lang="ja-JP" altLang="en-US" sz="5100" dirty="0">
                <a:latin typeface="ＭＳ Ｐゴシック" panose="020B0600070205080204" pitchFamily="50" charset="-128"/>
                <a:ea typeface="ＭＳ Ｐゴシック" panose="020B0600070205080204" pitchFamily="50" charset="-128"/>
              </a:rPr>
              <a:t>円は他国通貨建て</a:t>
            </a:r>
            <a:endParaRPr kumimoji="1" lang="en-US" altLang="ja-JP" sz="5100" dirty="0">
              <a:latin typeface="ＭＳ Ｐゴシック" panose="020B0600070205080204" pitchFamily="50" charset="-128"/>
              <a:ea typeface="ＭＳ Ｐゴシック" panose="020B0600070205080204" pitchFamily="50" charset="-128"/>
            </a:endParaRPr>
          </a:p>
          <a:p>
            <a:pPr>
              <a:lnSpc>
                <a:spcPct val="150000"/>
              </a:lnSpc>
            </a:pPr>
            <a:r>
              <a:rPr lang="ja-JP" altLang="en-US" sz="5800" dirty="0">
                <a:latin typeface="ＭＳ Ｐゴシック" panose="020B0600070205080204" pitchFamily="50" charset="-128"/>
                <a:ea typeface="ＭＳ Ｐゴシック" panose="020B0600070205080204" pitchFamily="50" charset="-128"/>
              </a:rPr>
              <a:t>インターバンク市場（どの国でも）</a:t>
            </a:r>
            <a:endParaRPr lang="en-US" altLang="ja-JP" sz="5800" dirty="0">
              <a:latin typeface="ＭＳ Ｐゴシック" panose="020B0600070205080204" pitchFamily="50" charset="-128"/>
              <a:ea typeface="ＭＳ Ｐゴシック" panose="020B0600070205080204" pitchFamily="50" charset="-128"/>
            </a:endParaRPr>
          </a:p>
          <a:p>
            <a:pPr lvl="1">
              <a:lnSpc>
                <a:spcPct val="150000"/>
              </a:lnSpc>
            </a:pPr>
            <a:r>
              <a:rPr lang="ja-JP" altLang="en-US" sz="5100" dirty="0">
                <a:latin typeface="ＭＳ Ｐゴシック" panose="020B0600070205080204" pitchFamily="50" charset="-128"/>
                <a:ea typeface="ＭＳ Ｐゴシック" panose="020B0600070205080204" pitchFamily="50" charset="-128"/>
              </a:rPr>
              <a:t>ドル円は</a:t>
            </a:r>
            <a:r>
              <a:rPr lang="en-US" altLang="ja-JP" sz="5100" dirty="0">
                <a:latin typeface="ＭＳ Ｐゴシック" panose="020B0600070205080204" pitchFamily="50" charset="-128"/>
                <a:ea typeface="ＭＳ Ｐゴシック" panose="020B0600070205080204" pitchFamily="50" charset="-128"/>
              </a:rPr>
              <a:t>1</a:t>
            </a:r>
            <a:r>
              <a:rPr lang="ja-JP" altLang="en-US" sz="5100" dirty="0">
                <a:latin typeface="ＭＳ Ｐゴシック" panose="020B0600070205080204" pitchFamily="50" charset="-128"/>
                <a:ea typeface="ＭＳ Ｐゴシック" panose="020B0600070205080204" pitchFamily="50" charset="-128"/>
              </a:rPr>
              <a:t>ドル</a:t>
            </a:r>
            <a:r>
              <a:rPr lang="en-US" altLang="ja-JP" sz="5100" dirty="0">
                <a:latin typeface="ＭＳ Ｐゴシック" panose="020B0600070205080204" pitchFamily="50" charset="-128"/>
                <a:ea typeface="ＭＳ Ｐゴシック" panose="020B0600070205080204" pitchFamily="50" charset="-128"/>
              </a:rPr>
              <a:t>108</a:t>
            </a:r>
            <a:r>
              <a:rPr lang="ja-JP" altLang="en-US" sz="5100" dirty="0">
                <a:latin typeface="ＭＳ Ｐゴシック" panose="020B0600070205080204" pitchFamily="50" charset="-128"/>
                <a:ea typeface="ＭＳ Ｐゴシック" panose="020B0600070205080204" pitchFamily="50" charset="-128"/>
              </a:rPr>
              <a:t>円と建値される。</a:t>
            </a:r>
            <a:endParaRPr lang="en-US" altLang="ja-JP" sz="5100" dirty="0">
              <a:latin typeface="ＭＳ Ｐゴシック" panose="020B0600070205080204" pitchFamily="50" charset="-128"/>
              <a:ea typeface="ＭＳ Ｐゴシック" panose="020B0600070205080204" pitchFamily="50" charset="-128"/>
            </a:endParaRPr>
          </a:p>
          <a:p>
            <a:pPr lvl="1">
              <a:lnSpc>
                <a:spcPct val="150000"/>
              </a:lnSpc>
            </a:pPr>
            <a:r>
              <a:rPr lang="ja-JP" altLang="en-US" sz="5100" dirty="0">
                <a:latin typeface="ＭＳ Ｐゴシック" panose="020B0600070205080204" pitchFamily="50" charset="-128"/>
                <a:ea typeface="ＭＳ Ｐゴシック" panose="020B0600070205080204" pitchFamily="50" charset="-128"/>
              </a:rPr>
              <a:t>多くの通貨は</a:t>
            </a:r>
            <a:r>
              <a:rPr lang="en-US" altLang="ja-JP" sz="5100" dirty="0">
                <a:latin typeface="ＭＳ Ｐゴシック" panose="020B0600070205080204" pitchFamily="50" charset="-128"/>
                <a:ea typeface="ＭＳ Ｐゴシック" panose="020B0600070205080204" pitchFamily="50" charset="-128"/>
              </a:rPr>
              <a:t>1</a:t>
            </a:r>
            <a:r>
              <a:rPr lang="ja-JP" altLang="en-US" sz="5100" dirty="0">
                <a:latin typeface="ＭＳ Ｐゴシック" panose="020B0600070205080204" pitchFamily="50" charset="-128"/>
                <a:ea typeface="ＭＳ Ｐゴシック" panose="020B0600070205080204" pitchFamily="50" charset="-128"/>
              </a:rPr>
              <a:t>ドルに対して建値される。しかしポンド、オーストラリアドルなどの英国連邦の通貨は英国のポンドが基軸通貨であった時の名残りで、</a:t>
            </a:r>
            <a:r>
              <a:rPr lang="en-US" altLang="ja-JP" sz="5100" dirty="0">
                <a:latin typeface="ＭＳ Ｐゴシック" panose="020B0600070205080204" pitchFamily="50" charset="-128"/>
                <a:ea typeface="ＭＳ Ｐゴシック" panose="020B0600070205080204" pitchFamily="50" charset="-128"/>
              </a:rPr>
              <a:t> 1</a:t>
            </a:r>
            <a:r>
              <a:rPr lang="ja-JP" altLang="en-US" sz="5100" dirty="0">
                <a:latin typeface="ＭＳ Ｐゴシック" panose="020B0600070205080204" pitchFamily="50" charset="-128"/>
                <a:ea typeface="ＭＳ Ｐゴシック" panose="020B0600070205080204" pitchFamily="50" charset="-128"/>
              </a:rPr>
              <a:t>ポンド</a:t>
            </a:r>
            <a:r>
              <a:rPr lang="en-US" altLang="ja-JP" sz="5100" dirty="0">
                <a:latin typeface="ＭＳ Ｐゴシック" panose="020B0600070205080204" pitchFamily="50" charset="-128"/>
                <a:ea typeface="ＭＳ Ｐゴシック" panose="020B0600070205080204" pitchFamily="50" charset="-128"/>
              </a:rPr>
              <a:t>1.2293</a:t>
            </a:r>
            <a:r>
              <a:rPr lang="ja-JP" altLang="en-US" sz="5100" dirty="0">
                <a:latin typeface="ＭＳ Ｐゴシック" panose="020B0600070205080204" pitchFamily="50" charset="-128"/>
                <a:ea typeface="ＭＳ Ｐゴシック" panose="020B0600070205080204" pitchFamily="50" charset="-128"/>
              </a:rPr>
              <a:t>ドルなどと建値される。</a:t>
            </a:r>
            <a:endParaRPr lang="en-US" altLang="ja-JP" sz="5100" dirty="0">
              <a:latin typeface="ＭＳ Ｐゴシック" panose="020B0600070205080204" pitchFamily="50" charset="-128"/>
              <a:ea typeface="ＭＳ Ｐゴシック" panose="020B0600070205080204" pitchFamily="50" charset="-128"/>
            </a:endParaRPr>
          </a:p>
          <a:p>
            <a:endParaRPr kumimoji="1"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94000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506351-4BE3-404C-96EA-C4250B8B3920}"/>
              </a:ext>
            </a:extLst>
          </p:cNvPr>
          <p:cNvSpPr/>
          <p:nvPr/>
        </p:nvSpPr>
        <p:spPr>
          <a:xfrm>
            <a:off x="864066" y="2724325"/>
            <a:ext cx="2038525" cy="70467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フォワードレートの理論値</a:t>
            </a:r>
          </a:p>
        </p:txBody>
      </p:sp>
      <p:sp>
        <p:nvSpPr>
          <p:cNvPr id="5" name="テキスト ボックス 4">
            <a:extLst>
              <a:ext uri="{FF2B5EF4-FFF2-40B4-BE49-F238E27FC236}">
                <a16:creationId xmlns:a16="http://schemas.microsoft.com/office/drawing/2014/main" id="{99ECE91D-D3E9-4898-9FF7-57026014FFB8}"/>
              </a:ext>
            </a:extLst>
          </p:cNvPr>
          <p:cNvSpPr txBox="1"/>
          <p:nvPr/>
        </p:nvSpPr>
        <p:spPr>
          <a:xfrm>
            <a:off x="2902591" y="2782669"/>
            <a:ext cx="646331" cy="646331"/>
          </a:xfrm>
          <a:prstGeom prst="rect">
            <a:avLst/>
          </a:prstGeom>
          <a:noFill/>
        </p:spPr>
        <p:txBody>
          <a:bodyPr wrap="none" rtlCol="0">
            <a:spAutoFit/>
          </a:bodyPr>
          <a:lstStyle/>
          <a:p>
            <a:r>
              <a:rPr kumimoji="1" lang="ja-JP" altLang="en-US" sz="3600" dirty="0"/>
              <a:t>＝</a:t>
            </a:r>
          </a:p>
        </p:txBody>
      </p:sp>
      <p:sp>
        <p:nvSpPr>
          <p:cNvPr id="7" name="正方形/長方形 6">
            <a:extLst>
              <a:ext uri="{FF2B5EF4-FFF2-40B4-BE49-F238E27FC236}">
                <a16:creationId xmlns:a16="http://schemas.microsoft.com/office/drawing/2014/main" id="{F93EA7A0-E835-44B1-A373-48A1A9CA2EC7}"/>
              </a:ext>
            </a:extLst>
          </p:cNvPr>
          <p:cNvSpPr/>
          <p:nvPr/>
        </p:nvSpPr>
        <p:spPr>
          <a:xfrm>
            <a:off x="3686317" y="2120650"/>
            <a:ext cx="2038525" cy="7046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自国通貨</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D32647B0-652C-49BE-90F0-EC8299B8BE0A}"/>
              </a:ext>
            </a:extLst>
          </p:cNvPr>
          <p:cNvSpPr/>
          <p:nvPr/>
        </p:nvSpPr>
        <p:spPr>
          <a:xfrm>
            <a:off x="3679499" y="3401460"/>
            <a:ext cx="2038525" cy="7046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他国通貨</a:t>
            </a:r>
            <a:endParaRPr kumimoji="1" lang="ja-JP" altLang="en-US" dirty="0">
              <a:solidFill>
                <a:schemeClr val="tx1"/>
              </a:solidFill>
            </a:endParaRPr>
          </a:p>
        </p:txBody>
      </p:sp>
      <p:cxnSp>
        <p:nvCxnSpPr>
          <p:cNvPr id="12" name="直線コネクタ 11">
            <a:extLst>
              <a:ext uri="{FF2B5EF4-FFF2-40B4-BE49-F238E27FC236}">
                <a16:creationId xmlns:a16="http://schemas.microsoft.com/office/drawing/2014/main" id="{845DDFEF-D9CA-4139-9AE8-C838E786CCCE}"/>
              </a:ext>
            </a:extLst>
          </p:cNvPr>
          <p:cNvCxnSpPr>
            <a:cxnSpLocks/>
          </p:cNvCxnSpPr>
          <p:nvPr/>
        </p:nvCxnSpPr>
        <p:spPr>
          <a:xfrm flipV="1">
            <a:off x="6185892" y="3105834"/>
            <a:ext cx="3762899" cy="18468"/>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3576B3D9-0BF1-47F7-A98C-7E470C6D046B}"/>
              </a:ext>
            </a:extLst>
          </p:cNvPr>
          <p:cNvSpPr/>
          <p:nvPr/>
        </p:nvSpPr>
        <p:spPr>
          <a:xfrm>
            <a:off x="6185893" y="2122028"/>
            <a:ext cx="3762899" cy="704675"/>
          </a:xfrm>
          <a:prstGeom prst="rect">
            <a:avLst/>
          </a:prstGeom>
          <a:solidFill>
            <a:srgbClr val="FF0000">
              <a:alpha val="1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１＋自国通貨の利率</a:t>
            </a:r>
            <a:r>
              <a:rPr lang="en-US" altLang="ja-JP" dirty="0">
                <a:solidFill>
                  <a:schemeClr val="tx1"/>
                </a:solidFill>
              </a:rPr>
              <a:t>/</a:t>
            </a:r>
            <a:r>
              <a:rPr lang="ja-JP" altLang="en-US" dirty="0">
                <a:solidFill>
                  <a:schemeClr val="tx1"/>
                </a:solidFill>
              </a:rPr>
              <a:t>日数</a:t>
            </a:r>
            <a:r>
              <a:rPr lang="en-US" altLang="ja-JP" dirty="0">
                <a:solidFill>
                  <a:schemeClr val="tx1"/>
                </a:solidFill>
              </a:rPr>
              <a:t>×365</a:t>
            </a:r>
            <a:r>
              <a:rPr lang="ja-JP" altLang="en-US" dirty="0">
                <a:solidFill>
                  <a:schemeClr val="tx1"/>
                </a:solidFill>
              </a:rPr>
              <a:t>日</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BF76196A-A0C5-4192-B593-10147F23249E}"/>
              </a:ext>
            </a:extLst>
          </p:cNvPr>
          <p:cNvSpPr/>
          <p:nvPr/>
        </p:nvSpPr>
        <p:spPr>
          <a:xfrm>
            <a:off x="6185892" y="3410718"/>
            <a:ext cx="3762899" cy="704675"/>
          </a:xfrm>
          <a:prstGeom prst="rect">
            <a:avLst/>
          </a:prstGeom>
          <a:solidFill>
            <a:srgbClr val="FF0000">
              <a:alpha val="1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１＋他国通貨の利率</a:t>
            </a:r>
            <a:r>
              <a:rPr lang="en-US" altLang="ja-JP" dirty="0">
                <a:solidFill>
                  <a:schemeClr val="tx1"/>
                </a:solidFill>
              </a:rPr>
              <a:t>/</a:t>
            </a:r>
            <a:r>
              <a:rPr lang="ja-JP" altLang="en-US" dirty="0">
                <a:solidFill>
                  <a:schemeClr val="tx1"/>
                </a:solidFill>
              </a:rPr>
              <a:t>日数</a:t>
            </a:r>
            <a:r>
              <a:rPr lang="en-US" altLang="ja-JP" dirty="0">
                <a:solidFill>
                  <a:schemeClr val="tx1"/>
                </a:solidFill>
              </a:rPr>
              <a:t>×365</a:t>
            </a:r>
            <a:r>
              <a:rPr lang="ja-JP" altLang="en-US" dirty="0">
                <a:solidFill>
                  <a:schemeClr val="tx1"/>
                </a:solidFill>
              </a:rPr>
              <a:t>日</a:t>
            </a:r>
            <a:endParaRPr kumimoji="1" lang="ja-JP" altLang="en-US" dirty="0">
              <a:solidFill>
                <a:schemeClr val="tx1"/>
              </a:solidFill>
            </a:endParaRPr>
          </a:p>
        </p:txBody>
      </p:sp>
      <p:sp>
        <p:nvSpPr>
          <p:cNvPr id="16" name="テキスト ボックス 15">
            <a:extLst>
              <a:ext uri="{FF2B5EF4-FFF2-40B4-BE49-F238E27FC236}">
                <a16:creationId xmlns:a16="http://schemas.microsoft.com/office/drawing/2014/main" id="{F78A7E7F-B5A1-4547-8F68-2FD98FDE724F}"/>
              </a:ext>
            </a:extLst>
          </p:cNvPr>
          <p:cNvSpPr txBox="1"/>
          <p:nvPr/>
        </p:nvSpPr>
        <p:spPr>
          <a:xfrm>
            <a:off x="3798514" y="4313915"/>
            <a:ext cx="1800493" cy="646331"/>
          </a:xfrm>
          <a:prstGeom prst="rect">
            <a:avLst/>
          </a:prstGeom>
          <a:noFill/>
        </p:spPr>
        <p:txBody>
          <a:bodyPr wrap="none" rtlCol="0">
            <a:spAutoFit/>
          </a:bodyPr>
          <a:lstStyle/>
          <a:p>
            <a:pPr algn="ctr"/>
            <a:r>
              <a:rPr kumimoji="1" lang="ja-JP" altLang="en-US" b="1" dirty="0">
                <a:solidFill>
                  <a:schemeClr val="accent1">
                    <a:lumMod val="75000"/>
                  </a:schemeClr>
                </a:solidFill>
              </a:rPr>
              <a:t>スポットレート</a:t>
            </a:r>
            <a:endParaRPr kumimoji="1" lang="en-US" altLang="ja-JP" b="1" dirty="0">
              <a:solidFill>
                <a:schemeClr val="accent1">
                  <a:lumMod val="75000"/>
                </a:schemeClr>
              </a:solidFill>
            </a:endParaRPr>
          </a:p>
          <a:p>
            <a:pPr algn="ctr"/>
            <a:r>
              <a:rPr lang="ja-JP" altLang="en-US" b="1" dirty="0">
                <a:solidFill>
                  <a:schemeClr val="accent1">
                    <a:lumMod val="75000"/>
                  </a:schemeClr>
                </a:solidFill>
              </a:rPr>
              <a:t>自国通貨建て</a:t>
            </a:r>
            <a:endParaRPr kumimoji="1" lang="ja-JP" altLang="en-US" b="1" dirty="0">
              <a:solidFill>
                <a:schemeClr val="accent1">
                  <a:lumMod val="75000"/>
                </a:schemeClr>
              </a:solidFill>
            </a:endParaRPr>
          </a:p>
        </p:txBody>
      </p:sp>
      <p:cxnSp>
        <p:nvCxnSpPr>
          <p:cNvPr id="17" name="直線コネクタ 16">
            <a:extLst>
              <a:ext uri="{FF2B5EF4-FFF2-40B4-BE49-F238E27FC236}">
                <a16:creationId xmlns:a16="http://schemas.microsoft.com/office/drawing/2014/main" id="{E710AE78-CD40-4316-B484-A274FA866EF1}"/>
              </a:ext>
            </a:extLst>
          </p:cNvPr>
          <p:cNvCxnSpPr>
            <a:cxnSpLocks/>
          </p:cNvCxnSpPr>
          <p:nvPr/>
        </p:nvCxnSpPr>
        <p:spPr>
          <a:xfrm>
            <a:off x="3679499" y="3128196"/>
            <a:ext cx="2038525" cy="0"/>
          </a:xfrm>
          <a:prstGeom prst="line">
            <a:avLst/>
          </a:prstGeom>
          <a:ln w="539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72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705A2-FC86-4F3F-ABCB-8C6877997C8A}"/>
              </a:ext>
            </a:extLst>
          </p:cNvPr>
          <p:cNvSpPr>
            <a:spLocks noGrp="1"/>
          </p:cNvSpPr>
          <p:nvPr>
            <p:ph type="title"/>
          </p:nvPr>
        </p:nvSpPr>
        <p:spPr>
          <a:xfrm>
            <a:off x="1115037" y="306199"/>
            <a:ext cx="10515600" cy="1325563"/>
          </a:xfrm>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金利平価説：フォワードレートバイアス</a:t>
            </a:r>
          </a:p>
        </p:txBody>
      </p:sp>
      <p:sp>
        <p:nvSpPr>
          <p:cNvPr id="3" name="コンテンツ プレースホルダー 2">
            <a:extLst>
              <a:ext uri="{FF2B5EF4-FFF2-40B4-BE49-F238E27FC236}">
                <a16:creationId xmlns:a16="http://schemas.microsoft.com/office/drawing/2014/main" id="{DB13283B-05D6-442E-9639-95CA37B12E4B}"/>
              </a:ext>
            </a:extLst>
          </p:cNvPr>
          <p:cNvSpPr>
            <a:spLocks noGrp="1"/>
          </p:cNvSpPr>
          <p:nvPr>
            <p:ph idx="1"/>
          </p:nvPr>
        </p:nvSpPr>
        <p:spPr>
          <a:xfrm>
            <a:off x="1003533" y="1798360"/>
            <a:ext cx="10050710" cy="4753441"/>
          </a:xfrm>
        </p:spPr>
        <p:txBody>
          <a:bodyPr>
            <a:normAutofit/>
          </a:bodyPr>
          <a:lstStyle/>
          <a:p>
            <a:pPr>
              <a:lnSpc>
                <a:spcPct val="120000"/>
              </a:lnSpc>
            </a:pPr>
            <a:r>
              <a:rPr lang="ja-JP" altLang="en-US" sz="3200" dirty="0">
                <a:latin typeface="ＭＳ Ｐゴシック" panose="020B0600070205080204" pitchFamily="50" charset="-128"/>
                <a:ea typeface="ＭＳ Ｐゴシック" panose="020B0600070205080204" pitchFamily="50" charset="-128"/>
              </a:rPr>
              <a:t>フォワードレートバイアスの存在は、スポットレートに対してディスカウントの通貨を買い、プレミアムの通貨を売ることで収益が得られる可能性を示唆している。</a:t>
            </a:r>
          </a:p>
          <a:p>
            <a:endParaRPr lang="en-US" altLang="ja-JP" dirty="0"/>
          </a:p>
        </p:txBody>
      </p:sp>
    </p:spTree>
    <p:extLst>
      <p:ext uri="{BB962C8B-B14F-4D97-AF65-F5344CB8AC3E}">
        <p14:creationId xmlns:p14="http://schemas.microsoft.com/office/powerpoint/2010/main" val="1793394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14862</TotalTime>
  <Words>1337</Words>
  <Application>Microsoft Office PowerPoint</Application>
  <PresentationFormat>ワイド画面</PresentationFormat>
  <Paragraphs>139</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ＭＳ Ｐゴシック</vt:lpstr>
      <vt:lpstr>游ゴシック</vt:lpstr>
      <vt:lpstr>游ゴシック Light</vt:lpstr>
      <vt:lpstr>Arial</vt:lpstr>
      <vt:lpstr>Cambria Math</vt:lpstr>
      <vt:lpstr>Office テーマ</vt:lpstr>
      <vt:lpstr>為替市場における普遍的な原理</vt:lpstr>
      <vt:lpstr>外国為替市場について</vt:lpstr>
      <vt:lpstr>金融市場の中で最も厳しい外国為替市場</vt:lpstr>
      <vt:lpstr>外国為替市場の取引対象</vt:lpstr>
      <vt:lpstr>多くの市場参加者にとっての最終目標</vt:lpstr>
      <vt:lpstr>予測モデルと期待値</vt:lpstr>
      <vt:lpstr>建値の方式について</vt:lpstr>
      <vt:lpstr>PowerPoint プレゼンテーション</vt:lpstr>
      <vt:lpstr>金利平価説：フォワードレートバイアス</vt:lpstr>
      <vt:lpstr>金利平価説：フォワードレートバイアス</vt:lpstr>
      <vt:lpstr>フォワードレートバイアスの存在理由</vt:lpstr>
      <vt:lpstr>金利平価説：実際の市場で確かめてみる。</vt:lpstr>
      <vt:lpstr>モデルの評価</vt:lpstr>
      <vt:lpstr>モデルの評価</vt:lpstr>
      <vt:lpstr>オプションペイオフ：コール</vt:lpstr>
      <vt:lpstr>オプションペイオフ：プット</vt:lpstr>
      <vt:lpstr>オプションペイオフ： プットコールパリティ</vt:lpstr>
      <vt:lpstr>オプション取引 オプション・プレミアム</vt:lpstr>
      <vt:lpstr>ブラック・ショールズ・モデル 外国為替レート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森谷博之</dc:creator>
  <cp:lastModifiedBy>森谷博之</cp:lastModifiedBy>
  <cp:revision>105</cp:revision>
  <cp:lastPrinted>2019-09-30T10:35:42Z</cp:lastPrinted>
  <dcterms:created xsi:type="dcterms:W3CDTF">2019-09-28T03:28:55Z</dcterms:created>
  <dcterms:modified xsi:type="dcterms:W3CDTF">2020-12-03T19:07:20Z</dcterms:modified>
</cp:coreProperties>
</file>