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2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C143-7805-8D4E-A26D-1DC6F31D123C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28AA-FAC0-6642-A6FD-5945362D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0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3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9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3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09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5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19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79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8AA-FAC0-6642-A6FD-5945362D31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4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F9FB-67D4-C644-A1C2-C3270BB32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68687-0A03-4F4A-B648-11B0D1B7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54FA-37DF-7C42-9A9B-E8FD5C12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E85-B155-F94D-901D-3495215E067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3ED3-0584-F247-A23B-8060D29D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870E8-3919-1441-8F2E-4B836A2A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2A56-CFC2-D941-AD0F-61B7D061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9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99C6-2BFC-7142-8324-2FD0AC58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EBE19-F063-3C43-8C92-19309ED90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FE68-838B-5642-8907-0AC3E18A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E85-B155-F94D-901D-3495215E067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2731-5A26-3F4C-A8A9-42756DDA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9AA7A-4C2D-A143-B4DD-2E771ECF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2A56-CFC2-D941-AD0F-61B7D061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F74C3-8297-A547-9F29-651275FC1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BA521-98D7-7B4E-830C-A62421318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052B4-7861-F145-88EE-6827AFD4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E85-B155-F94D-901D-3495215E067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1335E-1769-3842-8A56-EAD75704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EA6FD-A564-7F42-8474-B3B290BA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2A56-CFC2-D941-AD0F-61B7D061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0F02-23D6-E043-BBFD-73D36724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AE17-F9BD-8C40-ADCD-E3DDEA232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B0EEA-21D9-2D42-B76B-A9DC7369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E85-B155-F94D-901D-3495215E067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59BF-D340-CA44-A3B1-8C181F06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A9893-A737-A74B-8478-F66BAAF2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2A56-CFC2-D941-AD0F-61B7D061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B77-6DEA-F14D-8B7F-28D866B7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605A7-CC0F-3E40-8DF0-4ABDA486C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D80B-7C59-6E4A-A900-B12A2218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E85-B155-F94D-901D-3495215E067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C379C-7E56-4941-9390-361C900C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8913-C639-8245-BDA5-8F7DCEB3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2A56-CFC2-D941-AD0F-61B7D061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6196-C525-5A43-9F19-2374DB38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BC6-B5E9-6640-A5D6-765B1169C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CDFA-9EAD-A743-A58A-8A1C3121F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F8FFE-1373-A348-8A07-33EF785E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E85-B155-F94D-901D-3495215E0672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EADEE-1774-094A-ABFC-B4D0AF4F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B436A-FE6C-7B4A-B037-B5AD79B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2A56-CFC2-D941-AD0F-61B7D061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A6B9-2D70-3B41-856F-87351773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75E02-69E0-DC48-A248-C8A03EEDF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00448-D51D-E545-BFA7-3764FA384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14C78-5FAF-F74A-9857-C37E2687F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9D3BA-A01D-8B4C-A16D-5217990DF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572F-E11C-F64C-ADD2-B98857E5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E85-B155-F94D-901D-3495215E0672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7C18C-85BB-0D4E-9D9B-F01B5E02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F23EB-AAA3-924D-A3A4-ABBF26C6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2A56-CFC2-D941-AD0F-61B7D061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DE2A-8115-F64E-BB32-F8FD380C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EF287-8F4A-FC4A-B57C-86F7FF12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E85-B155-F94D-901D-3495215E0672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6F941-FC45-584F-A897-C99C732C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0D88E-FDD6-BF4D-AA78-6D313A51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2A56-CFC2-D941-AD0F-61B7D061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A74D2-BF97-F44E-AB6F-85A28DB1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E85-B155-F94D-901D-3495215E0672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A298B-15AD-2F4C-B2BE-D05E0D35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8E0CE-C21B-674D-A669-68A3EEE0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2A56-CFC2-D941-AD0F-61B7D061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BA6B-F902-694F-8C7A-CC85B638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2776-EDAA-E84F-9717-79B830A0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67B36-ECBE-6443-A5C6-8DD2B56D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1073D-4B3B-EA4D-AD05-B7B301F8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E85-B155-F94D-901D-3495215E0672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5C18B-645F-0E47-B06E-84590FA3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5E035-60BC-BD43-81D8-24DE760A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2A56-CFC2-D941-AD0F-61B7D061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3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FA7A-3A45-FF48-80F3-FFC66AB0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2EC74-F40B-BC43-BAA9-74019B354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BC307-4214-974D-9FEC-E9292CB0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01CDA-53B7-354A-821D-8AD00B80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E85-B155-F94D-901D-3495215E0672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21EEB-1DF9-E64B-AF73-11F3A133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1C849-2B7B-3749-A22B-B4CA1025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2A56-CFC2-D941-AD0F-61B7D061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5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BE473-A783-2841-A75F-3C591F04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0665A-4FDF-8F4E-B9BF-CCC3A32E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233CA-87F1-574B-B1E3-3F57F8C1F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5E85-B155-F94D-901D-3495215E067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57AA-2F3B-F84A-A01A-E2C3AAD9B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D499-C3A6-544F-B3E6-7FA5CA34D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2A56-CFC2-D941-AD0F-61B7D061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4ED4-0E52-014D-ACCE-CAA3D1412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Introducing </a:t>
            </a:r>
            <a:r>
              <a:rPr lang="en-US" dirty="0" err="1">
                <a:solidFill>
                  <a:schemeClr val="bg1"/>
                </a:solidFill>
              </a:rPr>
              <a:t>RobotLab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99C43-F0F6-9249-8873-7EB5615D3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Tony Hirst</a:t>
            </a:r>
          </a:p>
          <a:p>
            <a:r>
              <a:rPr lang="en-US" dirty="0">
                <a:solidFill>
                  <a:schemeClr val="bg1"/>
                </a:solidFill>
              </a:rPr>
              <a:t>Computing and </a:t>
            </a:r>
            <a:r>
              <a:rPr lang="en-US" dirty="0" err="1">
                <a:solidFill>
                  <a:schemeClr val="bg1"/>
                </a:solidFill>
              </a:rPr>
              <a:t>Communicatons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The Open University</a:t>
            </a:r>
          </a:p>
        </p:txBody>
      </p:sp>
    </p:spTree>
    <p:extLst>
      <p:ext uri="{BB962C8B-B14F-4D97-AF65-F5344CB8AC3E}">
        <p14:creationId xmlns:p14="http://schemas.microsoft.com/office/powerpoint/2010/main" val="2006521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85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RobotLab</a:t>
            </a:r>
            <a:r>
              <a:rPr lang="en-US" sz="5400" b="1" dirty="0">
                <a:solidFill>
                  <a:schemeClr val="bg1"/>
                </a:solidFill>
              </a:rPr>
              <a:t> — notebook + </a:t>
            </a:r>
            <a:r>
              <a:rPr lang="en-US" sz="5400" b="1" i="1" dirty="0">
                <a:solidFill>
                  <a:schemeClr val="bg1"/>
                </a:solidFill>
              </a:rPr>
              <a:t>nbev3devsim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0F5A1FB-1513-E049-811C-5285A894F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40" y="1170185"/>
            <a:ext cx="9687719" cy="568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%</a:t>
            </a:r>
            <a:r>
              <a:rPr lang="en-GB" b="1" i="1" dirty="0" err="1">
                <a:solidFill>
                  <a:schemeClr val="bg1"/>
                </a:solidFill>
              </a:rPr>
              <a:t>sim_magic</a:t>
            </a:r>
            <a:r>
              <a:rPr lang="en-GB" b="1" i="1" dirty="0">
                <a:solidFill>
                  <a:schemeClr val="bg1"/>
                </a:solidFill>
              </a:rPr>
              <a:t> </a:t>
            </a:r>
            <a:r>
              <a:rPr lang="en-GB" b="1" dirty="0">
                <a:solidFill>
                  <a:schemeClr val="bg1"/>
                </a:solidFill>
              </a:rPr>
              <a:t>— line magic lab assistants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5E778-5856-7641-9A8A-BD389E45C39C}"/>
              </a:ext>
            </a:extLst>
          </p:cNvPr>
          <p:cNvSpPr/>
          <p:nvPr/>
        </p:nvSpPr>
        <p:spPr>
          <a:xfrm>
            <a:off x="819150" y="1718786"/>
            <a:ext cx="100536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chemeClr val="bg1"/>
                </a:solidFill>
                <a:effectLst/>
                <a:latin typeface="-apple-system"/>
              </a:rPr>
              <a:t>load a specified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chemeClr val="bg1"/>
                </a:solidFill>
                <a:effectLst/>
                <a:latin typeface="-apple-system"/>
              </a:rPr>
              <a:t>hide / reveal different simulator display panels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chemeClr val="bg1"/>
                </a:solidFill>
                <a:effectLst/>
                <a:latin typeface="-apple-system"/>
              </a:rPr>
              <a:t>enable pen up / pen down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chemeClr val="bg1"/>
                </a:solidFill>
                <a:effectLst/>
                <a:latin typeface="-apple-system"/>
              </a:rPr>
              <a:t>situate the robot at a specific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chemeClr val="bg1"/>
                </a:solidFill>
                <a:effectLst/>
                <a:latin typeface="-apple-system"/>
              </a:rPr>
              <a:t>automatically run a downloaded program</a:t>
            </a:r>
          </a:p>
        </p:txBody>
      </p:sp>
    </p:spTree>
    <p:extLst>
      <p:ext uri="{BB962C8B-B14F-4D97-AF65-F5344CB8AC3E}">
        <p14:creationId xmlns:p14="http://schemas.microsoft.com/office/powerpoint/2010/main" val="384615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RobotLab</a:t>
            </a:r>
            <a:r>
              <a:rPr lang="en-US" sz="4800" b="1" dirty="0">
                <a:solidFill>
                  <a:schemeClr val="bg1"/>
                </a:solidFill>
              </a:rPr>
              <a:t> — defining simulator setups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A0C80BA-612C-BE41-B3C7-9E2E62021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4" y="1085850"/>
            <a:ext cx="10920412" cy="56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99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Downloading code from block </a:t>
            </a:r>
            <a:r>
              <a:rPr lang="en-US" sz="4800" b="1" i="1" dirty="0">
                <a:solidFill>
                  <a:schemeClr val="bg1"/>
                </a:solidFill>
              </a:rPr>
              <a:t>%%</a:t>
            </a:r>
            <a:r>
              <a:rPr lang="en-US" sz="4800" b="1" i="1" dirty="0" err="1">
                <a:solidFill>
                  <a:schemeClr val="bg1"/>
                </a:solidFill>
              </a:rPr>
              <a:t>sim_magic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71BA584-D1BB-404E-94E9-F6A746389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663"/>
            <a:ext cx="12192000" cy="587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59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Using magics to preload boilerplate code 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151EEC8-89B1-9940-B490-7834320DA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591" y="1185862"/>
            <a:ext cx="5036821" cy="539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3C0B51-B4D0-5845-98C3-460A685B025D}"/>
              </a:ext>
            </a:extLst>
          </p:cNvPr>
          <p:cNvSpPr txBox="1"/>
          <p:nvPr/>
        </p:nvSpPr>
        <p:spPr>
          <a:xfrm>
            <a:off x="0" y="1185862"/>
            <a:ext cx="590550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Block magics preload boilerplate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14DF2-E41C-5A46-93C4-8766C0260376}"/>
              </a:ext>
            </a:extLst>
          </p:cNvPr>
          <p:cNvSpPr txBox="1"/>
          <p:nvPr/>
        </p:nvSpPr>
        <p:spPr>
          <a:xfrm>
            <a:off x="-1" y="2056416"/>
            <a:ext cx="590550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Preview boilerplate in notebook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B34F4-ADB0-7741-8A38-BEB6E4A750E3}"/>
              </a:ext>
            </a:extLst>
          </p:cNvPr>
          <p:cNvSpPr txBox="1"/>
          <p:nvPr/>
        </p:nvSpPr>
        <p:spPr>
          <a:xfrm>
            <a:off x="-2" y="2926970"/>
            <a:ext cx="590550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View complete program in simulator</a:t>
            </a:r>
          </a:p>
        </p:txBody>
      </p:sp>
    </p:spTree>
    <p:extLst>
      <p:ext uri="{BB962C8B-B14F-4D97-AF65-F5344CB8AC3E}">
        <p14:creationId xmlns:p14="http://schemas.microsoft.com/office/powerpoint/2010/main" val="396848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Light Sensor Display and Control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C0B51-B4D0-5845-98C3-460A685B025D}"/>
              </a:ext>
            </a:extLst>
          </p:cNvPr>
          <p:cNvSpPr txBox="1"/>
          <p:nvPr/>
        </p:nvSpPr>
        <p:spPr>
          <a:xfrm>
            <a:off x="0" y="1185862"/>
            <a:ext cx="590550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Light sensor acts as crude camera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14DF2-E41C-5A46-93C4-8766C0260376}"/>
              </a:ext>
            </a:extLst>
          </p:cNvPr>
          <p:cNvSpPr txBox="1"/>
          <p:nvPr/>
        </p:nvSpPr>
        <p:spPr>
          <a:xfrm>
            <a:off x="-1" y="2056416"/>
            <a:ext cx="590550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controlled noise levels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B34F4-ADB0-7741-8A38-BEB6E4A750E3}"/>
              </a:ext>
            </a:extLst>
          </p:cNvPr>
          <p:cNvSpPr txBox="1"/>
          <p:nvPr/>
        </p:nvSpPr>
        <p:spPr>
          <a:xfrm>
            <a:off x="-2" y="2926970"/>
            <a:ext cx="590550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Logged data available in notebook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D70748B-053A-C946-AB95-8256A457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5862"/>
            <a:ext cx="6024562" cy="543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Live Charts Available in Simulator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2916607-9B32-6E4C-B054-794ABFEE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" y="1015253"/>
            <a:ext cx="11520487" cy="584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37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Data Available for Charting in Notebook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1CF5BC2C-01B1-BB44-829E-226E30A1F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6" y="1068559"/>
            <a:ext cx="9397206" cy="558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5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638623-10B6-0C47-95E1-FE5C834B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769" y="1865312"/>
            <a:ext cx="3700461" cy="2292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7900" i="1" dirty="0">
                <a:solidFill>
                  <a:schemeClr val="bg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12017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638623-10B6-0C47-95E1-FE5C834B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729" y="1922462"/>
            <a:ext cx="5874542" cy="2292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7900" dirty="0">
                <a:solidFill>
                  <a:schemeClr val="bg1"/>
                </a:solidFill>
              </a:rPr>
              <a:t>Extras</a:t>
            </a:r>
          </a:p>
        </p:txBody>
      </p:sp>
    </p:spTree>
    <p:extLst>
      <p:ext uri="{BB962C8B-B14F-4D97-AF65-F5344CB8AC3E}">
        <p14:creationId xmlns:p14="http://schemas.microsoft.com/office/powerpoint/2010/main" val="372325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4ED4-0E52-014D-ACCE-CAA3D1412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698" y="457301"/>
            <a:ext cx="9144000" cy="1095693"/>
          </a:xfrm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Play along…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99C43-F0F6-9249-8873-7EB5615D3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54707"/>
            <a:ext cx="12192000" cy="1998662"/>
          </a:xfrm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pPr algn="l"/>
            <a:endParaRPr lang="en-US" sz="2600" dirty="0"/>
          </a:p>
          <a:p>
            <a:pPr algn="l"/>
            <a:r>
              <a:rPr lang="en-US" sz="4300" dirty="0"/>
              <a:t>Or try it yourself via Docker:</a:t>
            </a:r>
          </a:p>
          <a:p>
            <a:pPr algn="l"/>
            <a:endParaRPr lang="en-US" sz="3900" dirty="0"/>
          </a:p>
          <a:p>
            <a:pPr algn="l"/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-p 8129:8888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ousefulcoursecontainers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/ou-tm129:current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B719D-950F-F14D-ADF9-EF998965E235}"/>
              </a:ext>
            </a:extLst>
          </p:cNvPr>
          <p:cNvSpPr/>
          <p:nvPr/>
        </p:nvSpPr>
        <p:spPr>
          <a:xfrm>
            <a:off x="0" y="1700098"/>
            <a:ext cx="12192000" cy="113877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Online demo via </a:t>
            </a:r>
            <a:r>
              <a:rPr lang="en-US" sz="4000" dirty="0" err="1"/>
              <a:t>MyBinder</a:t>
            </a:r>
            <a:r>
              <a:rPr lang="en-US" sz="4000" dirty="0"/>
              <a:t>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ouseful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-demos/tm129-lite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7EA4C-B77E-1E4B-AFDF-087313A53F3C}"/>
              </a:ext>
            </a:extLst>
          </p:cNvPr>
          <p:cNvSpPr txBox="1"/>
          <p:nvPr/>
        </p:nvSpPr>
        <p:spPr>
          <a:xfrm>
            <a:off x="114299" y="5754368"/>
            <a:ext cx="11382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https://</a:t>
            </a:r>
            <a:r>
              <a:rPr lang="en-US" sz="3600" i="1" dirty="0" err="1">
                <a:solidFill>
                  <a:schemeClr val="bg1"/>
                </a:solidFill>
              </a:rPr>
              <a:t>github.com</a:t>
            </a:r>
            <a:r>
              <a:rPr lang="en-US" sz="3600" i="1" dirty="0">
                <a:solidFill>
                  <a:schemeClr val="bg1"/>
                </a:solidFill>
              </a:rPr>
              <a:t>/</a:t>
            </a:r>
            <a:r>
              <a:rPr lang="en-US" sz="3600" i="1" dirty="0" err="1">
                <a:solidFill>
                  <a:schemeClr val="bg1"/>
                </a:solidFill>
              </a:rPr>
              <a:t>innovationOUtside</a:t>
            </a:r>
            <a:r>
              <a:rPr lang="en-US" sz="3600" i="1" dirty="0">
                <a:solidFill>
                  <a:schemeClr val="bg1"/>
                </a:solidFill>
              </a:rPr>
              <a:t>/tm129-robotics2020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A59309-F1FD-E040-BB1F-380F6820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586" y="2068830"/>
            <a:ext cx="2348865" cy="4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0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Cross-Notebook Search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2029C32A-BCBC-454F-80E9-76ABA2B39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71" y="1173321"/>
            <a:ext cx="7106117" cy="537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752B3-C1BE-624F-A8A6-B80836A21E29}"/>
              </a:ext>
            </a:extLst>
          </p:cNvPr>
          <p:cNvSpPr txBox="1"/>
          <p:nvPr/>
        </p:nvSpPr>
        <p:spPr>
          <a:xfrm>
            <a:off x="-14288" y="1173321"/>
            <a:ext cx="470058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Search across notebooks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EAF51-50BD-6A45-8529-6F4057CDAEFB}"/>
              </a:ext>
            </a:extLst>
          </p:cNvPr>
          <p:cNvSpPr txBox="1"/>
          <p:nvPr/>
        </p:nvSpPr>
        <p:spPr>
          <a:xfrm>
            <a:off x="0" y="1982004"/>
            <a:ext cx="470058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Search markdown &amp; code cells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91F9E-21B7-9640-9B1A-557E664B6D52}"/>
              </a:ext>
            </a:extLst>
          </p:cNvPr>
          <p:cNvSpPr txBox="1"/>
          <p:nvPr/>
        </p:nvSpPr>
        <p:spPr>
          <a:xfrm>
            <a:off x="-14289" y="3599370"/>
            <a:ext cx="470058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Show full cell 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E5D34-4CA2-4445-A29E-1F93DCC16B31}"/>
              </a:ext>
            </a:extLst>
          </p:cNvPr>
          <p:cNvSpPr txBox="1"/>
          <p:nvPr/>
        </p:nvSpPr>
        <p:spPr>
          <a:xfrm>
            <a:off x="-14292" y="5216736"/>
            <a:ext cx="470058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Show next/previous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00EFF-F360-864B-A03A-3197D160B5D2}"/>
              </a:ext>
            </a:extLst>
          </p:cNvPr>
          <p:cNvSpPr txBox="1"/>
          <p:nvPr/>
        </p:nvSpPr>
        <p:spPr>
          <a:xfrm>
            <a:off x="-14293" y="6025416"/>
            <a:ext cx="470058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Link to original notebook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DFF64-45E2-C04B-A402-06B6B918DCA3}"/>
              </a:ext>
            </a:extLst>
          </p:cNvPr>
          <p:cNvSpPr txBox="1"/>
          <p:nvPr/>
        </p:nvSpPr>
        <p:spPr>
          <a:xfrm>
            <a:off x="-14291" y="4408053"/>
            <a:ext cx="470058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Code syntax highlighting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F6DCF-91AE-2744-B8B1-A49358A22987}"/>
              </a:ext>
            </a:extLst>
          </p:cNvPr>
          <p:cNvSpPr txBox="1"/>
          <p:nvPr/>
        </p:nvSpPr>
        <p:spPr>
          <a:xfrm>
            <a:off x="-1" y="2790687"/>
            <a:ext cx="470058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Highlight search term</a:t>
            </a:r>
          </a:p>
        </p:txBody>
      </p:sp>
    </p:spTree>
    <p:extLst>
      <p:ext uri="{BB962C8B-B14F-4D97-AF65-F5344CB8AC3E}">
        <p14:creationId xmlns:p14="http://schemas.microsoft.com/office/powerpoint/2010/main" val="2970866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Proxied Interactive Web Apps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5F8DA-9391-EC4B-921F-DFFA4F241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1083330"/>
            <a:ext cx="7519987" cy="5474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06FE13-E7EC-A842-AF5B-EF8D5572591E}"/>
              </a:ext>
            </a:extLst>
          </p:cNvPr>
          <p:cNvSpPr txBox="1"/>
          <p:nvPr/>
        </p:nvSpPr>
        <p:spPr>
          <a:xfrm>
            <a:off x="0" y="1083330"/>
            <a:ext cx="422910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Provide links to neural network web apps</a:t>
            </a:r>
          </a:p>
        </p:txBody>
      </p:sp>
    </p:spTree>
    <p:extLst>
      <p:ext uri="{BB962C8B-B14F-4D97-AF65-F5344CB8AC3E}">
        <p14:creationId xmlns:p14="http://schemas.microsoft.com/office/powerpoint/2010/main" val="1165586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Distribution via Docker Container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2D2D1EE1-6F2D-BC4F-8024-4B02ACF0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752" y="1185862"/>
            <a:ext cx="7807723" cy="54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6F401A-27DC-544B-88E2-1917510DAB73}"/>
              </a:ext>
            </a:extLst>
          </p:cNvPr>
          <p:cNvSpPr txBox="1"/>
          <p:nvPr/>
        </p:nvSpPr>
        <p:spPr>
          <a:xfrm>
            <a:off x="0" y="1185862"/>
            <a:ext cx="382904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Cross-platform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355D8-5EA8-284F-85C3-65CF1128A575}"/>
              </a:ext>
            </a:extLst>
          </p:cNvPr>
          <p:cNvSpPr txBox="1"/>
          <p:nvPr/>
        </p:nvSpPr>
        <p:spPr>
          <a:xfrm>
            <a:off x="0" y="2176626"/>
            <a:ext cx="382905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All software preinstalled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B13D8-95FE-524F-9ED6-4C684A64D4F4}"/>
              </a:ext>
            </a:extLst>
          </p:cNvPr>
          <p:cNvSpPr txBox="1"/>
          <p:nvPr/>
        </p:nvSpPr>
        <p:spPr>
          <a:xfrm>
            <a:off x="0" y="3167390"/>
            <a:ext cx="382905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Can be run from remote server (e.g. Raspberry Pi)</a:t>
            </a:r>
          </a:p>
        </p:txBody>
      </p:sp>
    </p:spTree>
    <p:extLst>
      <p:ext uri="{BB962C8B-B14F-4D97-AF65-F5344CB8AC3E}">
        <p14:creationId xmlns:p14="http://schemas.microsoft.com/office/powerpoint/2010/main" val="238356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4ED4-0E52-014D-ACCE-CAA3D1412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187"/>
            <a:ext cx="9144000" cy="4986338"/>
          </a:xfrm>
        </p:spPr>
        <p:txBody>
          <a:bodyPr>
            <a:no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In the beginning…</a:t>
            </a:r>
          </a:p>
        </p:txBody>
      </p:sp>
    </p:spTree>
    <p:extLst>
      <p:ext uri="{BB962C8B-B14F-4D97-AF65-F5344CB8AC3E}">
        <p14:creationId xmlns:p14="http://schemas.microsoft.com/office/powerpoint/2010/main" val="278840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864CFB-31A4-1047-82DD-0A0C4E10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" y="92392"/>
            <a:ext cx="11186160" cy="654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6102826"/>
            <a:ext cx="12085320" cy="66278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 the Beginning — </a:t>
            </a:r>
            <a:r>
              <a:rPr lang="en-US" b="1" dirty="0" err="1">
                <a:solidFill>
                  <a:schemeClr val="bg1"/>
                </a:solidFill>
              </a:rPr>
              <a:t>RoboLab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85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Updating the TM129 Robotics Activity (1)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2CC86-DE0A-2941-AB55-58330DCF58FF}"/>
              </a:ext>
            </a:extLst>
          </p:cNvPr>
          <p:cNvSpPr/>
          <p:nvPr/>
        </p:nvSpPr>
        <p:spPr>
          <a:xfrm>
            <a:off x="357187" y="1386265"/>
            <a:ext cx="115585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0" i="0" dirty="0">
                <a:solidFill>
                  <a:schemeClr val="bg1"/>
                </a:solidFill>
                <a:effectLst/>
                <a:latin typeface="-apple-system"/>
              </a:rPr>
              <a:t>replace </a:t>
            </a:r>
            <a:r>
              <a:rPr lang="en-GB" sz="4800" b="0" i="0" dirty="0" err="1">
                <a:solidFill>
                  <a:schemeClr val="bg1"/>
                </a:solidFill>
                <a:effectLst/>
                <a:latin typeface="-apple-system"/>
              </a:rPr>
              <a:t>RobotLab</a:t>
            </a:r>
            <a:endParaRPr lang="en-GB" sz="4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0" i="0" dirty="0">
                <a:solidFill>
                  <a:schemeClr val="bg1"/>
                </a:solidFill>
                <a:effectLst/>
                <a:latin typeface="-apple-system"/>
              </a:rPr>
              <a:t>retain original narrative and activity coverage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0" i="0" dirty="0">
                <a:solidFill>
                  <a:schemeClr val="bg1"/>
                </a:solidFill>
                <a:effectLst/>
                <a:latin typeface="-apple-system"/>
              </a:rPr>
              <a:t>move to a Python style text based programming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0" i="0" dirty="0">
                <a:solidFill>
                  <a:schemeClr val="bg1"/>
                </a:solidFill>
                <a:effectLst/>
                <a:latin typeface="-apple-system"/>
              </a:rPr>
              <a:t>work on OU minimum specification computers</a:t>
            </a:r>
          </a:p>
        </p:txBody>
      </p:sp>
    </p:spTree>
    <p:extLst>
      <p:ext uri="{BB962C8B-B14F-4D97-AF65-F5344CB8AC3E}">
        <p14:creationId xmlns:p14="http://schemas.microsoft.com/office/powerpoint/2010/main" val="158261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85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Updating the TM129 Robotics Activity 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2CC86-DE0A-2941-AB55-58330DCF58FF}"/>
              </a:ext>
            </a:extLst>
          </p:cNvPr>
          <p:cNvSpPr/>
          <p:nvPr/>
        </p:nvSpPr>
        <p:spPr>
          <a:xfrm>
            <a:off x="357188" y="2200653"/>
            <a:ext cx="111385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0" i="1" dirty="0">
                <a:solidFill>
                  <a:schemeClr val="bg1"/>
                </a:solidFill>
                <a:effectLst/>
                <a:latin typeface="-apple-system"/>
              </a:rPr>
              <a:t>(deliver software through a browser)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0" i="1" dirty="0">
                <a:solidFill>
                  <a:schemeClr val="bg1"/>
                </a:solidFill>
                <a:effectLst/>
                <a:latin typeface="-apple-system"/>
              </a:rPr>
              <a:t>(use </a:t>
            </a:r>
            <a:r>
              <a:rPr lang="en-GB" sz="4800" b="0" i="1" dirty="0" err="1">
                <a:solidFill>
                  <a:schemeClr val="bg1"/>
                </a:solidFill>
                <a:effectLst/>
                <a:latin typeface="-apple-system"/>
              </a:rPr>
              <a:t>Jupyter</a:t>
            </a:r>
            <a:r>
              <a:rPr lang="en-GB" sz="4800" b="0" i="1" dirty="0">
                <a:solidFill>
                  <a:schemeClr val="bg1"/>
                </a:solidFill>
                <a:effectLst/>
                <a:latin typeface="-apple-system"/>
              </a:rPr>
              <a:t> notebooks)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0" i="0" dirty="0">
                <a:solidFill>
                  <a:schemeClr val="bg1"/>
                </a:solidFill>
                <a:effectLst/>
                <a:latin typeface="-apple-system"/>
              </a:rPr>
              <a:t>as with the original T184 design, the activities should be </a:t>
            </a:r>
            <a:r>
              <a:rPr lang="en-GB" sz="4800" b="0" i="1" dirty="0">
                <a:solidFill>
                  <a:schemeClr val="bg1"/>
                </a:solidFill>
                <a:effectLst/>
                <a:latin typeface="-apple-system"/>
              </a:rPr>
              <a:t>fun</a:t>
            </a:r>
            <a:endParaRPr lang="en-GB" sz="48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0666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85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TM129 Original </a:t>
            </a:r>
            <a:r>
              <a:rPr lang="en-US" sz="5400" b="1" dirty="0" err="1">
                <a:solidFill>
                  <a:schemeClr val="bg1"/>
                </a:solidFill>
              </a:rPr>
              <a:t>RoboLab</a:t>
            </a:r>
            <a:r>
              <a:rPr lang="en-US" sz="5400" b="1" dirty="0">
                <a:solidFill>
                  <a:schemeClr val="bg1"/>
                </a:solidFill>
              </a:rPr>
              <a:t> Activities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2CC86-DE0A-2941-AB55-58330DCF58FF}"/>
              </a:ext>
            </a:extLst>
          </p:cNvPr>
          <p:cNvSpPr/>
          <p:nvPr/>
        </p:nvSpPr>
        <p:spPr>
          <a:xfrm>
            <a:off x="357188" y="1371979"/>
            <a:ext cx="1113853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Desktop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2D simulator (code could also run on Lego Mindstorms RCX brick)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range of sensor types (touch, light) and output tones and pre-recorded speech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integrated charting tools for sensor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neural network (multilayer perceptron) training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"multi-agent" activity with co-operating robot and MLP</a:t>
            </a:r>
          </a:p>
        </p:txBody>
      </p:sp>
    </p:spTree>
    <p:extLst>
      <p:ext uri="{BB962C8B-B14F-4D97-AF65-F5344CB8AC3E}">
        <p14:creationId xmlns:p14="http://schemas.microsoft.com/office/powerpoint/2010/main" val="20375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85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Alternatives — Ev3devsim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D4D99E-7838-7B48-A512-6DC81E9B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1340185"/>
            <a:ext cx="5868988" cy="533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FADE32-CAD8-4149-ABC2-546F4EDE1DCA}"/>
              </a:ext>
            </a:extLst>
          </p:cNvPr>
          <p:cNvSpPr txBox="1"/>
          <p:nvPr/>
        </p:nvSpPr>
        <p:spPr>
          <a:xfrm>
            <a:off x="0" y="1340185"/>
            <a:ext cx="586898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Browser based </a:t>
            </a:r>
            <a:r>
              <a:rPr lang="en-US" sz="2800" dirty="0" err="1"/>
              <a:t>Javascript</a:t>
            </a:r>
            <a:r>
              <a:rPr lang="en-US" sz="2800" dirty="0"/>
              <a:t> 2D simulator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D285A-01E6-CE44-A85C-203F4B683BE0}"/>
              </a:ext>
            </a:extLst>
          </p:cNvPr>
          <p:cNvSpPr txBox="1"/>
          <p:nvPr/>
        </p:nvSpPr>
        <p:spPr>
          <a:xfrm>
            <a:off x="0" y="2215779"/>
            <a:ext cx="586898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In-browser Python </a:t>
            </a:r>
            <a:r>
              <a:rPr lang="en-US" sz="2800" i="1" dirty="0"/>
              <a:t>(</a:t>
            </a:r>
            <a:r>
              <a:rPr lang="en-US" sz="2800" i="1" dirty="0" err="1"/>
              <a:t>skulpt</a:t>
            </a:r>
            <a:r>
              <a:rPr lang="en-US" sz="2800" i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4D60F-035A-1840-A7A3-076600B740C3}"/>
              </a:ext>
            </a:extLst>
          </p:cNvPr>
          <p:cNvSpPr txBox="1"/>
          <p:nvPr/>
        </p:nvSpPr>
        <p:spPr>
          <a:xfrm>
            <a:off x="0" y="3091373"/>
            <a:ext cx="586898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In-page syntax highlighting code editor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01E05-FDA7-CB41-BF47-9E16B8FD6CCF}"/>
              </a:ext>
            </a:extLst>
          </p:cNvPr>
          <p:cNvSpPr txBox="1"/>
          <p:nvPr/>
        </p:nvSpPr>
        <p:spPr>
          <a:xfrm>
            <a:off x="0" y="3966967"/>
            <a:ext cx="586898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Light, ultrasound &amp; gyroscope sensors</a:t>
            </a:r>
            <a:endParaRPr lang="en-US" sz="2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85A9A-2F8D-944F-B838-0A8E69C0FD24}"/>
              </a:ext>
            </a:extLst>
          </p:cNvPr>
          <p:cNvSpPr txBox="1"/>
          <p:nvPr/>
        </p:nvSpPr>
        <p:spPr>
          <a:xfrm>
            <a:off x="0" y="4842561"/>
            <a:ext cx="586898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Motor/wheel odometry</a:t>
            </a:r>
            <a:endParaRPr lang="en-US" sz="2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861F0-05D7-B74B-8DCB-280C90E29434}"/>
              </a:ext>
            </a:extLst>
          </p:cNvPr>
          <p:cNvSpPr txBox="1"/>
          <p:nvPr/>
        </p:nvSpPr>
        <p:spPr>
          <a:xfrm>
            <a:off x="0" y="5718155"/>
            <a:ext cx="5868988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Uses ev3dev Python API for Lego Mindstorms brick running ev3dev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44418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249-8E0E-9147-8344-D1D0788C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85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Jupyter</a:t>
            </a:r>
            <a:r>
              <a:rPr lang="en-US" sz="5400" b="1" dirty="0">
                <a:solidFill>
                  <a:schemeClr val="bg1"/>
                </a:solidFill>
              </a:rPr>
              <a:t> Notebooks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ADE32-CAD8-4149-ABC2-546F4EDE1DCA}"/>
              </a:ext>
            </a:extLst>
          </p:cNvPr>
          <p:cNvSpPr txBox="1"/>
          <p:nvPr/>
        </p:nvSpPr>
        <p:spPr>
          <a:xfrm>
            <a:off x="-1" y="1340185"/>
            <a:ext cx="398621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In-browser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62051E-6D37-E440-A62F-26779605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88" y="1340185"/>
            <a:ext cx="8018311" cy="53320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5CAE42-0B9F-A742-A57C-7A9B359B2445}"/>
              </a:ext>
            </a:extLst>
          </p:cNvPr>
          <p:cNvSpPr txBox="1"/>
          <p:nvPr/>
        </p:nvSpPr>
        <p:spPr>
          <a:xfrm>
            <a:off x="-2" y="2126440"/>
            <a:ext cx="398621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Read/write/execute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74A17-C976-8C4F-9F50-291112E4E4FE}"/>
              </a:ext>
            </a:extLst>
          </p:cNvPr>
          <p:cNvSpPr txBox="1"/>
          <p:nvPr/>
        </p:nvSpPr>
        <p:spPr>
          <a:xfrm>
            <a:off x="-3" y="2912695"/>
            <a:ext cx="398621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Rich text (markdown)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B8C44-2BA6-2E41-8217-2B0B57D75E1B}"/>
              </a:ext>
            </a:extLst>
          </p:cNvPr>
          <p:cNvSpPr txBox="1"/>
          <p:nvPr/>
        </p:nvSpPr>
        <p:spPr>
          <a:xfrm>
            <a:off x="0" y="3698950"/>
            <a:ext cx="398621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Embed images, audio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C7124A-6A90-AA4B-B46B-0640AA0563B4}"/>
              </a:ext>
            </a:extLst>
          </p:cNvPr>
          <p:cNvSpPr txBox="1"/>
          <p:nvPr/>
        </p:nvSpPr>
        <p:spPr>
          <a:xfrm>
            <a:off x="-4" y="4485205"/>
            <a:ext cx="3986213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Embed interactive widgets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1ABF6B-1DDA-2844-917E-6714A6C4B915}"/>
              </a:ext>
            </a:extLst>
          </p:cNvPr>
          <p:cNvSpPr txBox="1"/>
          <p:nvPr/>
        </p:nvSpPr>
        <p:spPr>
          <a:xfrm>
            <a:off x="0" y="5702347"/>
            <a:ext cx="3986213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Execute code &amp; display code outputs</a:t>
            </a:r>
          </a:p>
        </p:txBody>
      </p:sp>
    </p:spTree>
    <p:extLst>
      <p:ext uri="{BB962C8B-B14F-4D97-AF65-F5344CB8AC3E}">
        <p14:creationId xmlns:p14="http://schemas.microsoft.com/office/powerpoint/2010/main" val="10841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436</Words>
  <Application>Microsoft Macintosh PowerPoint</Application>
  <PresentationFormat>Widescreen</PresentationFormat>
  <Paragraphs>94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Courier New</vt:lpstr>
      <vt:lpstr>Office Theme</vt:lpstr>
      <vt:lpstr>Introducing RobotLab</vt:lpstr>
      <vt:lpstr>Play along…</vt:lpstr>
      <vt:lpstr>In the beginning…</vt:lpstr>
      <vt:lpstr>In the Beginning — RoboLab</vt:lpstr>
      <vt:lpstr>Updating the TM129 Robotics Activity (1)</vt:lpstr>
      <vt:lpstr>Updating the TM129 Robotics Activity (2)</vt:lpstr>
      <vt:lpstr>TM129 Original RoboLab Activities</vt:lpstr>
      <vt:lpstr>Alternatives — Ev3devsim</vt:lpstr>
      <vt:lpstr>Jupyter Notebooks</vt:lpstr>
      <vt:lpstr>RobotLab — notebook + nbev3devsim</vt:lpstr>
      <vt:lpstr>%sim_magic — line magic lab assistants</vt:lpstr>
      <vt:lpstr>RobotLab — defining simulator setups</vt:lpstr>
      <vt:lpstr>Downloading code from block %%sim_magic</vt:lpstr>
      <vt:lpstr>Using magics to preload boilerplate code </vt:lpstr>
      <vt:lpstr>Light Sensor Display and Control</vt:lpstr>
      <vt:lpstr>Live Charts Available in Simulator</vt:lpstr>
      <vt:lpstr>Data Available for Charting in Notebook</vt:lpstr>
      <vt:lpstr>fin</vt:lpstr>
      <vt:lpstr>Extras</vt:lpstr>
      <vt:lpstr>Cross-Notebook Search</vt:lpstr>
      <vt:lpstr>Proxied Interactive Web Apps</vt:lpstr>
      <vt:lpstr>Distribution via Docker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RobotLab</dc:title>
  <dc:creator>Tony.Hirst</dc:creator>
  <cp:lastModifiedBy>Tony.Hirst</cp:lastModifiedBy>
  <cp:revision>12</cp:revision>
  <dcterms:created xsi:type="dcterms:W3CDTF">2021-03-01T10:28:53Z</dcterms:created>
  <dcterms:modified xsi:type="dcterms:W3CDTF">2021-03-01T13:24:08Z</dcterms:modified>
</cp:coreProperties>
</file>