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67" r:id="rId2"/>
    <p:sldMasterId id="2147483774" r:id="rId3"/>
    <p:sldMasterId id="2147483781" r:id="rId4"/>
    <p:sldMasterId id="2147483788" r:id="rId5"/>
    <p:sldMasterId id="2147483795" r:id="rId6"/>
    <p:sldMasterId id="2147483802" r:id="rId7"/>
  </p:sldMasterIdLst>
  <p:notesMasterIdLst>
    <p:notesMasterId r:id="rId16"/>
  </p:notesMasterIdLst>
  <p:handoutMasterIdLst>
    <p:handoutMasterId r:id="rId17"/>
  </p:handoutMasterIdLst>
  <p:sldIdLst>
    <p:sldId id="350" r:id="rId8"/>
    <p:sldId id="351" r:id="rId9"/>
    <p:sldId id="352" r:id="rId10"/>
    <p:sldId id="353" r:id="rId11"/>
    <p:sldId id="354" r:id="rId12"/>
    <p:sldId id="355" r:id="rId13"/>
    <p:sldId id="357" r:id="rId14"/>
    <p:sldId id="359" r:id="rId1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05" userDrawn="1">
          <p15:clr>
            <a:srgbClr val="A4A3A4"/>
          </p15:clr>
        </p15:guide>
        <p15:guide id="2" orient="horz" pos="204" userDrawn="1">
          <p15:clr>
            <a:srgbClr val="A4A3A4"/>
          </p15:clr>
        </p15:guide>
        <p15:guide id="3" orient="horz" pos="3116" userDrawn="1">
          <p15:clr>
            <a:srgbClr val="A4A3A4"/>
          </p15:clr>
        </p15:guide>
        <p15:guide id="4" pos="302" userDrawn="1">
          <p15:clr>
            <a:srgbClr val="A4A3A4"/>
          </p15:clr>
        </p15:guide>
        <p15:guide id="5" pos="5478" userDrawn="1">
          <p15:clr>
            <a:srgbClr val="A4A3A4"/>
          </p15:clr>
        </p15:guide>
        <p15:guide id="6" pos="40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63"/>
    <a:srgbClr val="00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00" autoAdjust="0"/>
    <p:restoredTop sz="94638"/>
  </p:normalViewPr>
  <p:slideViewPr>
    <p:cSldViewPr snapToGrid="0" showGuides="1">
      <p:cViewPr varScale="1">
        <p:scale>
          <a:sx n="108" d="100"/>
          <a:sy n="108" d="100"/>
        </p:scale>
        <p:origin x="811" y="82"/>
      </p:cViewPr>
      <p:guideLst>
        <p:guide orient="horz" pos="805"/>
        <p:guide orient="horz" pos="204"/>
        <p:guide orient="horz" pos="3116"/>
        <p:guide pos="302"/>
        <p:guide pos="5478"/>
        <p:guide pos="4002"/>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5B5A1699-07DC-6341-A542-EDE38A062D5D}" type="datetime1">
              <a:rPr lang="en-US"/>
              <a:pPr>
                <a:defRPr/>
              </a:pPr>
              <a:t>10/3/2018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B584260-858E-7D42-9572-289239DD66D7}" type="slidenum">
              <a:rPr lang="en-US"/>
              <a:pPr>
                <a:defRPr/>
              </a:pPr>
              <a:t>‹#›</a:t>
            </a:fld>
            <a:endParaRPr lang="en-US" dirty="0"/>
          </a:p>
        </p:txBody>
      </p:sp>
    </p:spTree>
    <p:extLst>
      <p:ext uri="{BB962C8B-B14F-4D97-AF65-F5344CB8AC3E}">
        <p14:creationId xmlns:p14="http://schemas.microsoft.com/office/powerpoint/2010/main" val="14642482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E7882F77-E135-8344-9837-CD6552BB96D3}" type="datetime1">
              <a:rPr lang="en-US"/>
              <a:pPr>
                <a:defRPr/>
              </a:pPr>
              <a:t>10/3/2018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95172E71-CA9A-5B48-9FDB-7CE7372289BC}" type="slidenum">
              <a:rPr lang="en-US"/>
              <a:pPr>
                <a:defRPr/>
              </a:pPr>
              <a:t>‹#›</a:t>
            </a:fld>
            <a:endParaRPr lang="en-US" dirty="0"/>
          </a:p>
        </p:txBody>
      </p:sp>
    </p:spTree>
    <p:extLst>
      <p:ext uri="{BB962C8B-B14F-4D97-AF65-F5344CB8AC3E}">
        <p14:creationId xmlns:p14="http://schemas.microsoft.com/office/powerpoint/2010/main" val="190305384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7676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0324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629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0267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43479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12938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39973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6315716"/>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14671664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06650268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255390"/>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420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147806316"/>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62987136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3766010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97125655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762421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582952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2682971"/>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656542633"/>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877605526"/>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097146736"/>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9203255"/>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204645"/>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77330357"/>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784889086"/>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64290503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6105" y="4652689"/>
            <a:ext cx="1654233" cy="428875"/>
          </a:xfrm>
          <a:prstGeom prst="rect">
            <a:avLst/>
          </a:prstGeom>
        </p:spPr>
      </p:pic>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509450581"/>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690082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2975121"/>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2323595"/>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2616612655"/>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742144047"/>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818573371"/>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5079666"/>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5377284"/>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20682871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486545354"/>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818701886"/>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78347663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7535702"/>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897945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63296913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theme" Target="../theme/theme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9.xml"/><Relationship Id="rId7" Type="http://schemas.openxmlformats.org/officeDocument/2006/relationships/theme" Target="../theme/theme7.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387746" y="397414"/>
            <a:ext cx="8229600" cy="747596"/>
          </a:xfrm>
          <a:prstGeom prst="rect">
            <a:avLst/>
          </a:prstGeom>
        </p:spPr>
        <p:txBody>
          <a:bodyPr vert="horz" lIns="0" tIns="0" rIns="0" bIns="0" rtlCol="0" anchor="t">
            <a:noAutofit/>
          </a:bodyPr>
          <a:lstStyle/>
          <a:p>
            <a:r>
              <a:rPr lang="en-US" dirty="0"/>
              <a:t>Click to edit Master title style</a:t>
            </a:r>
          </a:p>
        </p:txBody>
      </p:sp>
      <p:sp>
        <p:nvSpPr>
          <p:cNvPr id="1027"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69382" y="4757071"/>
            <a:ext cx="1326052" cy="343791"/>
          </a:xfrm>
          <a:prstGeom prst="rect">
            <a:avLst/>
          </a:prstGeom>
        </p:spPr>
      </p:pic>
    </p:spTree>
  </p:cSld>
  <p:clrMap bg1="lt1" tx1="dk1" bg2="lt2" tx2="dk2" accent1="accent1" accent2="accent2" accent3="accent3" accent4="accent4" accent5="accent5" accent6="accent6" hlink="hlink" folHlink="folHlink"/>
  <p:sldLayoutIdLst>
    <p:sldLayoutId id="2147483757" r:id="rId1"/>
    <p:sldLayoutId id="2147483762" r:id="rId2"/>
    <p:sldLayoutId id="2147483754" r:id="rId3"/>
    <p:sldLayoutId id="2147483760" r:id="rId4"/>
    <p:sldLayoutId id="2147483765" r:id="rId5"/>
    <p:sldLayoutId id="2147483766" r:id="rId6"/>
  </p:sldLayoutIdLst>
  <p:transition spd="slow"/>
  <p:hf hdr="0"/>
  <p:txStyles>
    <p:titleStyle>
      <a:lvl1pPr algn="l" defTabSz="457189"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127981088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245365789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351532027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127892035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86058885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36001156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package" Target="../embeddings/Microsoft_Excel_Worksheet.xls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F2270-5B8D-4940-B941-06C9E30A41ED}"/>
              </a:ext>
            </a:extLst>
          </p:cNvPr>
          <p:cNvSpPr>
            <a:spLocks noGrp="1"/>
          </p:cNvSpPr>
          <p:nvPr>
            <p:ph type="ctrTitle"/>
          </p:nvPr>
        </p:nvSpPr>
        <p:spPr>
          <a:xfrm>
            <a:off x="0" y="1"/>
            <a:ext cx="9144000" cy="2563586"/>
          </a:xfrm>
        </p:spPr>
        <p:txBody>
          <a:bodyPr/>
          <a:lstStyle/>
          <a:p>
            <a:r>
              <a:rPr lang="en-US" dirty="0"/>
              <a:t>American Express Campus </a:t>
            </a:r>
            <a:br>
              <a:rPr lang="en-US" dirty="0"/>
            </a:br>
            <a:r>
              <a:rPr lang="en-US" dirty="0"/>
              <a:t>Analyze This 2018</a:t>
            </a:r>
          </a:p>
        </p:txBody>
      </p:sp>
      <p:sp>
        <p:nvSpPr>
          <p:cNvPr id="5" name="Text Placeholder 2">
            <a:extLst>
              <a:ext uri="{FF2B5EF4-FFF2-40B4-BE49-F238E27FC236}">
                <a16:creationId xmlns:a16="http://schemas.microsoft.com/office/drawing/2014/main" id="{182D3EB4-EF3E-B746-BF7F-D358F7C387DB}"/>
              </a:ext>
            </a:extLst>
          </p:cNvPr>
          <p:cNvSpPr>
            <a:spLocks noGrp="1"/>
          </p:cNvSpPr>
          <p:nvPr>
            <p:ph type="body" sz="quarter" idx="11"/>
          </p:nvPr>
        </p:nvSpPr>
        <p:spPr>
          <a:xfrm>
            <a:off x="0" y="2563587"/>
            <a:ext cx="9144000" cy="2579913"/>
          </a:xfrm>
        </p:spPr>
        <p:txBody>
          <a:bodyPr/>
          <a:lstStyle/>
          <a:p>
            <a:r>
              <a:rPr lang="en-US" dirty="0"/>
              <a:t>Final Submission</a:t>
            </a:r>
          </a:p>
        </p:txBody>
      </p:sp>
    </p:spTree>
    <p:extLst>
      <p:ext uri="{BB962C8B-B14F-4D97-AF65-F5344CB8AC3E}">
        <p14:creationId xmlns:p14="http://schemas.microsoft.com/office/powerpoint/2010/main" val="113172512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7746" y="151214"/>
            <a:ext cx="8229600" cy="747596"/>
          </a:xfrm>
        </p:spPr>
        <p:txBody>
          <a:bodyPr/>
          <a:lstStyle/>
          <a:p>
            <a:r>
              <a:rPr lang="en-US" dirty="0"/>
              <a:t>Team Details</a:t>
            </a:r>
          </a:p>
        </p:txBody>
      </p:sp>
      <p:cxnSp>
        <p:nvCxnSpPr>
          <p:cNvPr id="48" name="Straight Connector 47"/>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49" name="Chart Placeholder 4"/>
          <p:cNvGraphicFramePr>
            <a:graphicFrameLocks/>
          </p:cNvGraphicFramePr>
          <p:nvPr>
            <p:extLst>
              <p:ext uri="{D42A27DB-BD31-4B8C-83A1-F6EECF244321}">
                <p14:modId xmlns:p14="http://schemas.microsoft.com/office/powerpoint/2010/main" val="1405957734"/>
              </p:ext>
            </p:extLst>
          </p:nvPr>
        </p:nvGraphicFramePr>
        <p:xfrm>
          <a:off x="584424" y="2530475"/>
          <a:ext cx="8229600" cy="1407160"/>
        </p:xfrm>
        <a:graphic>
          <a:graphicData uri="http://schemas.openxmlformats.org/drawingml/2006/table">
            <a:tbl>
              <a:tblPr firstRow="1" bandRow="1">
                <a:tableStyleId>{073A0DAA-6AF3-43AB-8588-CEC1D06C72B9}</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dirty="0"/>
                        <a:t>Name </a:t>
                      </a:r>
                    </a:p>
                  </a:txBody>
                  <a:tcPr/>
                </a:tc>
                <a:tc>
                  <a:txBody>
                    <a:bodyPr/>
                    <a:lstStyle/>
                    <a:p>
                      <a:r>
                        <a:rPr lang="en-US" dirty="0"/>
                        <a:t>Campus</a:t>
                      </a:r>
                    </a:p>
                  </a:txBody>
                  <a:tcPr/>
                </a:tc>
                <a:tc>
                  <a:txBody>
                    <a:bodyPr/>
                    <a:lstStyle/>
                    <a:p>
                      <a:r>
                        <a:rPr lang="en-US" dirty="0"/>
                        <a:t>Roll No.</a:t>
                      </a:r>
                    </a:p>
                  </a:txBody>
                  <a:tcPr/>
                </a:tc>
                <a:tc>
                  <a:txBody>
                    <a:bodyPr/>
                    <a:lstStyle/>
                    <a:p>
                      <a:r>
                        <a:rPr lang="en-US" dirty="0"/>
                        <a:t>Mobile No. </a:t>
                      </a:r>
                    </a:p>
                  </a:txBody>
                  <a:tcPr/>
                </a:tc>
                <a:tc>
                  <a:txBody>
                    <a:bodyPr/>
                    <a:lstStyle/>
                    <a:p>
                      <a:r>
                        <a:rPr lang="en-US" dirty="0"/>
                        <a:t>Email</a:t>
                      </a:r>
                      <a:r>
                        <a:rPr lang="en-US" baseline="0" dirty="0"/>
                        <a:t> Id</a:t>
                      </a:r>
                      <a:endParaRPr lang="en-US" dirty="0"/>
                    </a:p>
                  </a:txBody>
                  <a:tcPr/>
                </a:tc>
                <a:extLst>
                  <a:ext uri="{0D108BD9-81ED-4DB2-BD59-A6C34878D82A}">
                    <a16:rowId xmlns:a16="http://schemas.microsoft.com/office/drawing/2014/main" val="10000"/>
                  </a:ext>
                </a:extLst>
              </a:tr>
              <a:tr h="370840">
                <a:tc>
                  <a:txBody>
                    <a:bodyPr/>
                    <a:lstStyle/>
                    <a:p>
                      <a:r>
                        <a:rPr lang="en-US" sz="1400" dirty="0"/>
                        <a:t>Ashutosh Kumar</a:t>
                      </a:r>
                    </a:p>
                  </a:txBody>
                  <a:tcPr/>
                </a:tc>
                <a:tc>
                  <a:txBody>
                    <a:bodyPr/>
                    <a:lstStyle/>
                    <a:p>
                      <a:r>
                        <a:rPr lang="en-US" sz="1400" dirty="0"/>
                        <a:t>IIT Kharagpur</a:t>
                      </a:r>
                    </a:p>
                  </a:txBody>
                  <a:tcPr/>
                </a:tc>
                <a:tc>
                  <a:txBody>
                    <a:bodyPr/>
                    <a:lstStyle/>
                    <a:p>
                      <a:r>
                        <a:rPr lang="en-IN" sz="1800" b="0" i="0" kern="1200" dirty="0">
                          <a:solidFill>
                            <a:schemeClr val="dk1"/>
                          </a:solidFill>
                          <a:effectLst/>
                          <a:latin typeface="+mn-lt"/>
                          <a:ea typeface="+mn-ea"/>
                          <a:cs typeface="+mn-cs"/>
                        </a:rPr>
                        <a:t>14GG20010</a:t>
                      </a:r>
                      <a:endParaRPr lang="en-US" sz="1400" dirty="0"/>
                    </a:p>
                  </a:txBody>
                  <a:tcPr/>
                </a:tc>
                <a:tc>
                  <a:txBody>
                    <a:bodyPr/>
                    <a:lstStyle/>
                    <a:p>
                      <a:r>
                        <a:rPr lang="en-US" sz="1400" dirty="0"/>
                        <a:t>8145859343</a:t>
                      </a:r>
                    </a:p>
                  </a:txBody>
                  <a:tcPr/>
                </a:tc>
                <a:tc>
                  <a:txBody>
                    <a:bodyPr/>
                    <a:lstStyle/>
                    <a:p>
                      <a:r>
                        <a:rPr lang="en-IN" sz="1400" b="0" i="0" kern="1200" dirty="0">
                          <a:solidFill>
                            <a:schemeClr val="dk1"/>
                          </a:solidFill>
                          <a:effectLst/>
                          <a:latin typeface="+mn-lt"/>
                          <a:ea typeface="+mn-ea"/>
                          <a:cs typeface="+mn-cs"/>
                        </a:rPr>
                        <a:t>ashutoshk124@gmail.com</a:t>
                      </a:r>
                      <a:endParaRPr lang="en-US" sz="1400" dirty="0"/>
                    </a:p>
                  </a:txBody>
                  <a:tcPr/>
                </a:tc>
                <a:extLst>
                  <a:ext uri="{0D108BD9-81ED-4DB2-BD59-A6C34878D82A}">
                    <a16:rowId xmlns:a16="http://schemas.microsoft.com/office/drawing/2014/main" val="10001"/>
                  </a:ext>
                </a:extLst>
              </a:tr>
              <a:tr h="370840">
                <a:tc>
                  <a:txBody>
                    <a:bodyPr/>
                    <a:lstStyle/>
                    <a:p>
                      <a:r>
                        <a:rPr lang="en-US" sz="1400" dirty="0"/>
                        <a:t>Rahul Singh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IIT Kharagpur</a:t>
                      </a:r>
                    </a:p>
                  </a:txBody>
                  <a:tcPr/>
                </a:tc>
                <a:tc>
                  <a:txBody>
                    <a:bodyPr/>
                    <a:lstStyle/>
                    <a:p>
                      <a:r>
                        <a:rPr lang="en-IN" sz="1800" b="0" i="0" kern="1200" dirty="0">
                          <a:solidFill>
                            <a:schemeClr val="dk1"/>
                          </a:solidFill>
                          <a:effectLst/>
                          <a:latin typeface="+mn-lt"/>
                          <a:ea typeface="+mn-ea"/>
                          <a:cs typeface="+mn-cs"/>
                        </a:rPr>
                        <a:t>14HS20029</a:t>
                      </a:r>
                      <a:endParaRPr lang="en-US" sz="1400" dirty="0"/>
                    </a:p>
                  </a:txBody>
                  <a:tcPr/>
                </a:tc>
                <a:tc>
                  <a:txBody>
                    <a:bodyPr/>
                    <a:lstStyle/>
                    <a:p>
                      <a:r>
                        <a:rPr lang="en-US" sz="1400" dirty="0"/>
                        <a:t>8145834358</a:t>
                      </a:r>
                    </a:p>
                  </a:txBody>
                  <a:tcPr/>
                </a:tc>
                <a:tc>
                  <a:txBody>
                    <a:bodyPr/>
                    <a:lstStyle/>
                    <a:p>
                      <a:r>
                        <a:rPr lang="en-US" sz="1400" dirty="0"/>
                        <a:t>srahul1502@gmail.com</a:t>
                      </a:r>
                    </a:p>
                  </a:txBody>
                  <a:tcPr/>
                </a:tc>
                <a:extLst>
                  <a:ext uri="{0D108BD9-81ED-4DB2-BD59-A6C34878D82A}">
                    <a16:rowId xmlns:a16="http://schemas.microsoft.com/office/drawing/2014/main" val="10002"/>
                  </a:ext>
                </a:extLst>
              </a:tr>
            </a:tbl>
          </a:graphicData>
        </a:graphic>
      </p:graphicFrame>
      <p:sp>
        <p:nvSpPr>
          <p:cNvPr id="50" name="TextBox 49"/>
          <p:cNvSpPr txBox="1"/>
          <p:nvPr/>
        </p:nvSpPr>
        <p:spPr>
          <a:xfrm>
            <a:off x="600070" y="1285890"/>
            <a:ext cx="3614738" cy="461665"/>
          </a:xfrm>
          <a:prstGeom prst="rect">
            <a:avLst/>
          </a:prstGeom>
          <a:noFill/>
        </p:spPr>
        <p:txBody>
          <a:bodyPr wrap="square" rtlCol="0">
            <a:spAutoFit/>
          </a:bodyPr>
          <a:lstStyle/>
          <a:p>
            <a:r>
              <a:rPr lang="en-US" sz="2400" b="1" u="sng" dirty="0"/>
              <a:t>Team Name</a:t>
            </a:r>
            <a:r>
              <a:rPr lang="en-US" sz="2400" b="1" dirty="0"/>
              <a:t> :</a:t>
            </a:r>
            <a:endParaRPr lang="en-US" sz="2400" b="1" u="sng" dirty="0"/>
          </a:p>
        </p:txBody>
      </p:sp>
    </p:spTree>
    <p:extLst>
      <p:ext uri="{BB962C8B-B14F-4D97-AF65-F5344CB8AC3E}">
        <p14:creationId xmlns:p14="http://schemas.microsoft.com/office/powerpoint/2010/main" val="281733225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51214"/>
            <a:ext cx="8229600" cy="747596"/>
          </a:xfrm>
        </p:spPr>
        <p:txBody>
          <a:bodyPr/>
          <a:lstStyle/>
          <a:p>
            <a:r>
              <a:rPr lang="en-US" dirty="0"/>
              <a:t>Estimation Technique Used</a:t>
            </a:r>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97298" y="752490"/>
            <a:ext cx="8805187" cy="1384995"/>
          </a:xfrm>
          <a:prstGeom prst="rect">
            <a:avLst/>
          </a:prstGeom>
          <a:noFill/>
        </p:spPr>
        <p:txBody>
          <a:bodyPr wrap="square" rtlCol="0">
            <a:spAutoFit/>
          </a:bodyPr>
          <a:lstStyle/>
          <a:p>
            <a:r>
              <a:rPr lang="en-US" sz="2400" b="1" dirty="0">
                <a:latin typeface="Calibri" pitchFamily="34" charset="0"/>
                <a:cs typeface="Calibri" pitchFamily="34" charset="0"/>
              </a:rPr>
              <a:t>Please provide the estimation/modeling technique(s)/approach used to arrive at the solution/equation</a:t>
            </a: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
        <p:nvSpPr>
          <p:cNvPr id="5" name="TextBox 4">
            <a:extLst>
              <a:ext uri="{FF2B5EF4-FFF2-40B4-BE49-F238E27FC236}">
                <a16:creationId xmlns:a16="http://schemas.microsoft.com/office/drawing/2014/main" id="{F136F2E9-FAB8-4236-9F45-7A6B2C76BFD3}"/>
              </a:ext>
            </a:extLst>
          </p:cNvPr>
          <p:cNvSpPr txBox="1"/>
          <p:nvPr/>
        </p:nvSpPr>
        <p:spPr>
          <a:xfrm>
            <a:off x="169405" y="1543578"/>
            <a:ext cx="4225385" cy="3847207"/>
          </a:xfrm>
          <a:prstGeom prst="rect">
            <a:avLst/>
          </a:prstGeom>
          <a:noFill/>
        </p:spPr>
        <p:txBody>
          <a:bodyPr wrap="square" rtlCol="0">
            <a:spAutoFit/>
          </a:bodyPr>
          <a:lstStyle/>
          <a:p>
            <a:r>
              <a:rPr lang="en-US" sz="1600" dirty="0">
                <a:latin typeface="Calibri" pitchFamily="34" charset="0"/>
                <a:cs typeface="Calibri" pitchFamily="34" charset="0"/>
              </a:rPr>
              <a:t>There are 3 parts in the solution</a:t>
            </a:r>
          </a:p>
          <a:p>
            <a:pPr marL="342900" indent="-342900">
              <a:buAutoNum type="arabicPeriod"/>
            </a:pPr>
            <a:r>
              <a:rPr lang="en-US" sz="1600" dirty="0">
                <a:latin typeface="Calibri" pitchFamily="34" charset="0"/>
                <a:cs typeface="Calibri" pitchFamily="34" charset="0"/>
              </a:rPr>
              <a:t>Feature Selection</a:t>
            </a:r>
          </a:p>
          <a:p>
            <a:pPr marL="342900" indent="-342900">
              <a:buAutoNum type="arabicPeriod"/>
            </a:pPr>
            <a:r>
              <a:rPr lang="en-US" sz="1600" dirty="0">
                <a:latin typeface="Calibri" pitchFamily="34" charset="0"/>
                <a:cs typeface="Calibri" pitchFamily="34" charset="0"/>
              </a:rPr>
              <a:t>Missing value imputation using </a:t>
            </a:r>
            <a:r>
              <a:rPr lang="en-US" sz="1600" dirty="0" err="1">
                <a:latin typeface="Calibri" pitchFamily="34" charset="0"/>
                <a:cs typeface="Calibri" pitchFamily="34" charset="0"/>
              </a:rPr>
              <a:t>kNN</a:t>
            </a:r>
            <a:r>
              <a:rPr lang="en-US" sz="1600" dirty="0">
                <a:latin typeface="Calibri" pitchFamily="34" charset="0"/>
                <a:cs typeface="Calibri" pitchFamily="34" charset="0"/>
              </a:rPr>
              <a:t> </a:t>
            </a:r>
            <a:r>
              <a:rPr lang="en-US" sz="1600" dirty="0" err="1">
                <a:latin typeface="Calibri" pitchFamily="34" charset="0"/>
                <a:cs typeface="Calibri" pitchFamily="34" charset="0"/>
              </a:rPr>
              <a:t>Algo</a:t>
            </a:r>
            <a:r>
              <a:rPr lang="en-US" sz="1600" dirty="0">
                <a:latin typeface="Calibri" pitchFamily="34" charset="0"/>
                <a:cs typeface="Calibri" pitchFamily="34" charset="0"/>
              </a:rPr>
              <a:t>.</a:t>
            </a:r>
          </a:p>
          <a:p>
            <a:pPr lvl="1"/>
            <a:r>
              <a:rPr lang="en-US" sz="1200" dirty="0">
                <a:latin typeface="Calibri" pitchFamily="34" charset="0"/>
                <a:cs typeface="Calibri" pitchFamily="34" charset="0"/>
              </a:rPr>
              <a:t>During Missing data imputation, not all the values were imputed. If feature importance of that attribute is high, then missing values for that variable is imputed. Missing Value imputation was done for - ['mvar1', 'mvar6', 'mvar7', 'mvar8', 'mvar9', 'mvar18', 'mvar25', 'mvar26', 'mvar27']</a:t>
            </a:r>
          </a:p>
          <a:p>
            <a:pPr marL="342900" indent="-342900">
              <a:buAutoNum type="arabicPeriod"/>
            </a:pPr>
            <a:r>
              <a:rPr lang="en-US" sz="1600" dirty="0">
                <a:latin typeface="Calibri" pitchFamily="34" charset="0"/>
                <a:cs typeface="Calibri" pitchFamily="34" charset="0"/>
              </a:rPr>
              <a:t>Under-Sampling</a:t>
            </a:r>
          </a:p>
          <a:p>
            <a:pPr lvl="1"/>
            <a:r>
              <a:rPr lang="en-US" sz="1200" dirty="0">
                <a:latin typeface="Calibri" pitchFamily="34" charset="0"/>
                <a:cs typeface="Calibri" pitchFamily="34" charset="0"/>
              </a:rPr>
              <a:t>Almost 25% data has target variable 1s. Hence, 20,000 1s and random 20,000 0s were clubbed and used for training. This was done 20 times and the avg. probability across these 20 models were used to predict final probability.</a:t>
            </a:r>
          </a:p>
          <a:p>
            <a:pPr marL="342900" indent="-342900">
              <a:buAutoNum type="arabicPeriod"/>
            </a:pPr>
            <a:r>
              <a:rPr lang="en-US" sz="1600" dirty="0">
                <a:latin typeface="Calibri" pitchFamily="34" charset="0"/>
                <a:cs typeface="Calibri" pitchFamily="34" charset="0"/>
              </a:rPr>
              <a:t>Decision Trees ML Model : </a:t>
            </a:r>
            <a:r>
              <a:rPr lang="en-US" sz="1600" dirty="0" err="1">
                <a:latin typeface="Calibri" pitchFamily="34" charset="0"/>
                <a:cs typeface="Calibri" pitchFamily="34" charset="0"/>
              </a:rPr>
              <a:t>LightGBM</a:t>
            </a:r>
            <a:endParaRPr lang="en-US" sz="1600" dirty="0">
              <a:latin typeface="Calibri" pitchFamily="34" charset="0"/>
              <a:cs typeface="Calibri" pitchFamily="34" charset="0"/>
            </a:endParaRPr>
          </a:p>
          <a:p>
            <a:pPr marL="285750" indent="-285750">
              <a:buFont typeface="Arial" panose="020B0604020202020204" pitchFamily="34" charset="0"/>
              <a:buChar char="•"/>
            </a:pPr>
            <a:endParaRPr lang="en-US" sz="1600" dirty="0">
              <a:latin typeface="Calibri" pitchFamily="34" charset="0"/>
              <a:cs typeface="Calibri" pitchFamily="34" charset="0"/>
            </a:endParaRPr>
          </a:p>
          <a:p>
            <a:pPr marL="342900" indent="-342900">
              <a:buAutoNum type="arabicPeriod"/>
            </a:pPr>
            <a:endParaRPr lang="en-US" sz="1600" dirty="0">
              <a:latin typeface="Calibri" pitchFamily="34" charset="0"/>
              <a:cs typeface="Calibri" pitchFamily="34" charset="0"/>
            </a:endParaRPr>
          </a:p>
        </p:txBody>
      </p:sp>
      <p:pic>
        <p:nvPicPr>
          <p:cNvPr id="3" name="Picture 2">
            <a:extLst>
              <a:ext uri="{FF2B5EF4-FFF2-40B4-BE49-F238E27FC236}">
                <a16:creationId xmlns:a16="http://schemas.microsoft.com/office/drawing/2014/main" id="{7BAB8FA6-45C9-41A9-8A86-817FF0DD3776}"/>
              </a:ext>
            </a:extLst>
          </p:cNvPr>
          <p:cNvPicPr>
            <a:picLocks noChangeAspect="1"/>
          </p:cNvPicPr>
          <p:nvPr/>
        </p:nvPicPr>
        <p:blipFill>
          <a:blip r:embed="rId3"/>
          <a:stretch>
            <a:fillRect/>
          </a:stretch>
        </p:blipFill>
        <p:spPr>
          <a:xfrm>
            <a:off x="4341301" y="1535957"/>
            <a:ext cx="4689078" cy="2674531"/>
          </a:xfrm>
          <a:prstGeom prst="rect">
            <a:avLst/>
          </a:prstGeom>
        </p:spPr>
      </p:pic>
      <p:sp>
        <p:nvSpPr>
          <p:cNvPr id="12" name="TextBox 11">
            <a:extLst>
              <a:ext uri="{FF2B5EF4-FFF2-40B4-BE49-F238E27FC236}">
                <a16:creationId xmlns:a16="http://schemas.microsoft.com/office/drawing/2014/main" id="{1895C8F5-BEEE-4933-97D0-546DE31BEB3A}"/>
              </a:ext>
            </a:extLst>
          </p:cNvPr>
          <p:cNvSpPr txBox="1"/>
          <p:nvPr/>
        </p:nvSpPr>
        <p:spPr>
          <a:xfrm>
            <a:off x="4572000" y="1651301"/>
            <a:ext cx="1620869" cy="584775"/>
          </a:xfrm>
          <a:prstGeom prst="rect">
            <a:avLst/>
          </a:prstGeom>
          <a:noFill/>
        </p:spPr>
        <p:txBody>
          <a:bodyPr wrap="square" rtlCol="0">
            <a:spAutoFit/>
          </a:bodyPr>
          <a:lstStyle/>
          <a:p>
            <a:r>
              <a:rPr lang="en-US" sz="1600" b="1" dirty="0">
                <a:latin typeface="Calibri" pitchFamily="34" charset="0"/>
                <a:cs typeface="Calibri" pitchFamily="34" charset="0"/>
              </a:rPr>
              <a:t>Missing Data Statistics</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11277439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Strategy to decide final list</a:t>
            </a:r>
          </a:p>
        </p:txBody>
      </p:sp>
      <p:cxnSp>
        <p:nvCxnSpPr>
          <p:cNvPr id="7" name="Straight Connector 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7298" y="752490"/>
            <a:ext cx="8805187" cy="1107996"/>
          </a:xfrm>
          <a:prstGeom prst="rect">
            <a:avLst/>
          </a:prstGeom>
          <a:noFill/>
        </p:spPr>
        <p:txBody>
          <a:bodyPr wrap="square" rtlCol="0">
            <a:spAutoFit/>
          </a:bodyPr>
          <a:lstStyle/>
          <a:p>
            <a:r>
              <a:rPr lang="en-US" sz="2400" b="1" dirty="0">
                <a:latin typeface="Calibri" pitchFamily="34" charset="0"/>
                <a:cs typeface="Calibri" pitchFamily="34" charset="0"/>
              </a:rPr>
              <a:t>Please provide the strategy employed to decide the final list for submission</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
        <p:nvSpPr>
          <p:cNvPr id="5" name="TextBox 4">
            <a:extLst>
              <a:ext uri="{FF2B5EF4-FFF2-40B4-BE49-F238E27FC236}">
                <a16:creationId xmlns:a16="http://schemas.microsoft.com/office/drawing/2014/main" id="{F35C8E1B-DC7B-4A5E-A4CE-CF9D70528843}"/>
              </a:ext>
            </a:extLst>
          </p:cNvPr>
          <p:cNvSpPr txBox="1"/>
          <p:nvPr/>
        </p:nvSpPr>
        <p:spPr>
          <a:xfrm>
            <a:off x="169405" y="1543578"/>
            <a:ext cx="4742837"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itchFamily="34" charset="0"/>
                <a:cs typeface="Calibri" pitchFamily="34" charset="0"/>
              </a:rPr>
              <a:t>Once the first 3 steps were completed. We trained a supervised Decision Tree model over the train dataset and found the raw probabilities of our target variable between 0-1 for the test dataset.</a:t>
            </a:r>
          </a:p>
          <a:p>
            <a:pPr marL="285750" indent="-285750">
              <a:buFont typeface="Arial" panose="020B0604020202020204" pitchFamily="34" charset="0"/>
              <a:buChar char="•"/>
            </a:pPr>
            <a:r>
              <a:rPr lang="en-US" sz="1600" dirty="0">
                <a:latin typeface="Calibri" pitchFamily="34" charset="0"/>
                <a:cs typeface="Calibri" pitchFamily="34" charset="0"/>
              </a:rPr>
              <a:t>After that, we sorted the applications on the basis of the probabilities found in increasing order – 0 means no default and 1 mean default.</a:t>
            </a:r>
          </a:p>
          <a:p>
            <a:pPr marL="285750" indent="-285750">
              <a:buFont typeface="Arial" panose="020B0604020202020204" pitchFamily="34" charset="0"/>
              <a:buChar char="•"/>
            </a:pPr>
            <a:r>
              <a:rPr lang="en-US" sz="1600" dirty="0">
                <a:latin typeface="Calibri" pitchFamily="34" charset="0"/>
                <a:cs typeface="Calibri" pitchFamily="34" charset="0"/>
              </a:rPr>
              <a:t>Then we decided a threshold probability between 0-1 that divides the test data into 25% - 75 % ratio of 0s and 1s on target variable to match this ratio in the train dataset.</a:t>
            </a:r>
          </a:p>
          <a:p>
            <a:pPr marL="285750" indent="-285750">
              <a:buFont typeface="Arial" panose="020B0604020202020204" pitchFamily="34" charset="0"/>
              <a:buChar char="•"/>
            </a:pPr>
            <a:r>
              <a:rPr lang="en-US" sz="1600" dirty="0">
                <a:latin typeface="Calibri" pitchFamily="34" charset="0"/>
                <a:cs typeface="Calibri" pitchFamily="34" charset="0"/>
              </a:rPr>
              <a:t>This gave us the list of applications in the decreasing order of probability to default.</a:t>
            </a:r>
          </a:p>
          <a:p>
            <a:endParaRPr lang="en-US" sz="1600" dirty="0">
              <a:latin typeface="Calibri" pitchFamily="34" charset="0"/>
              <a:cs typeface="Calibri" pitchFamily="34" charset="0"/>
            </a:endParaRPr>
          </a:p>
        </p:txBody>
      </p:sp>
      <p:pic>
        <p:nvPicPr>
          <p:cNvPr id="6" name="Picture 5">
            <a:extLst>
              <a:ext uri="{FF2B5EF4-FFF2-40B4-BE49-F238E27FC236}">
                <a16:creationId xmlns:a16="http://schemas.microsoft.com/office/drawing/2014/main" id="{7A764E71-BB03-40B7-AD8C-BD9354F1FEE1}"/>
              </a:ext>
            </a:extLst>
          </p:cNvPr>
          <p:cNvPicPr>
            <a:picLocks noChangeAspect="1"/>
          </p:cNvPicPr>
          <p:nvPr/>
        </p:nvPicPr>
        <p:blipFill>
          <a:blip r:embed="rId3"/>
          <a:stretch>
            <a:fillRect/>
          </a:stretch>
        </p:blipFill>
        <p:spPr>
          <a:xfrm>
            <a:off x="4714690" y="1240231"/>
            <a:ext cx="3954389" cy="3571280"/>
          </a:xfrm>
          <a:prstGeom prst="rect">
            <a:avLst/>
          </a:prstGeom>
        </p:spPr>
      </p:pic>
      <p:sp>
        <p:nvSpPr>
          <p:cNvPr id="9" name="TextBox 8">
            <a:extLst>
              <a:ext uri="{FF2B5EF4-FFF2-40B4-BE49-F238E27FC236}">
                <a16:creationId xmlns:a16="http://schemas.microsoft.com/office/drawing/2014/main" id="{C9B976CE-93A1-492C-BA48-8D115B0A88F2}"/>
              </a:ext>
            </a:extLst>
          </p:cNvPr>
          <p:cNvSpPr txBox="1"/>
          <p:nvPr/>
        </p:nvSpPr>
        <p:spPr>
          <a:xfrm>
            <a:off x="7048210" y="2081935"/>
            <a:ext cx="1620869" cy="584775"/>
          </a:xfrm>
          <a:prstGeom prst="rect">
            <a:avLst/>
          </a:prstGeom>
          <a:noFill/>
        </p:spPr>
        <p:txBody>
          <a:bodyPr wrap="square" rtlCol="0">
            <a:spAutoFit/>
          </a:bodyPr>
          <a:lstStyle/>
          <a:p>
            <a:r>
              <a:rPr lang="en-US" sz="1600" b="1" dirty="0">
                <a:latin typeface="Calibri" pitchFamily="34" charset="0"/>
                <a:cs typeface="Calibri" pitchFamily="34" charset="0"/>
              </a:rPr>
              <a:t>Correlation Graph</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6832106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Details of each Variable used in the logic/model/strategy</a:t>
            </a:r>
          </a:p>
        </p:txBody>
      </p:sp>
      <p:cxnSp>
        <p:nvCxnSpPr>
          <p:cNvPr id="12" name="Straight Connector 11"/>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222926" y="672443"/>
            <a:ext cx="4572000" cy="1200329"/>
          </a:xfrm>
          <a:prstGeom prst="rect">
            <a:avLst/>
          </a:prstGeom>
        </p:spPr>
        <p:txBody>
          <a:bodyPr>
            <a:spAutoFit/>
          </a:bodyPr>
          <a:lstStyle/>
          <a:p>
            <a:r>
              <a:rPr lang="en-US" b="1" dirty="0">
                <a:latin typeface="Calibri" pitchFamily="34" charset="0"/>
                <a:cs typeface="Calibri" pitchFamily="34" charset="0"/>
              </a:rPr>
              <a:t>Please provide details of each variable used in the final logic</a:t>
            </a:r>
            <a:endParaRPr lang="en-US" dirty="0">
              <a:latin typeface="Calibri" pitchFamily="34" charset="0"/>
              <a:cs typeface="Calibri" pitchFamily="34" charset="0"/>
            </a:endParaRPr>
          </a:p>
          <a:p>
            <a:pPr marL="342900" indent="-342900">
              <a:buAutoNum type="arabicParenR"/>
            </a:pP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
        <p:nvSpPr>
          <p:cNvPr id="5" name="TextBox 4">
            <a:extLst>
              <a:ext uri="{FF2B5EF4-FFF2-40B4-BE49-F238E27FC236}">
                <a16:creationId xmlns:a16="http://schemas.microsoft.com/office/drawing/2014/main" id="{E532CBE1-47D5-446C-B279-0CFBEFA26A61}"/>
              </a:ext>
            </a:extLst>
          </p:cNvPr>
          <p:cNvSpPr txBox="1"/>
          <p:nvPr/>
        </p:nvSpPr>
        <p:spPr>
          <a:xfrm>
            <a:off x="222926" y="1272607"/>
            <a:ext cx="5128795" cy="3293209"/>
          </a:xfrm>
          <a:prstGeom prst="rect">
            <a:avLst/>
          </a:prstGeom>
          <a:noFill/>
        </p:spPr>
        <p:txBody>
          <a:bodyPr wrap="square" rtlCol="0">
            <a:spAutoFit/>
          </a:bodyPr>
          <a:lstStyle/>
          <a:p>
            <a:r>
              <a:rPr lang="en-US" sz="1600" dirty="0">
                <a:latin typeface="Calibri" pitchFamily="34" charset="0"/>
                <a:cs typeface="Calibri" pitchFamily="34" charset="0"/>
              </a:rPr>
              <a:t>Instead of saying why we selected the variables, we would like to highlight the reasons for deleting some of the attributes from our train dataset. We employed two methods before deleting the variables/attributes</a:t>
            </a:r>
          </a:p>
          <a:p>
            <a:endParaRPr lang="en-US" sz="1600" dirty="0">
              <a:latin typeface="Calibri" pitchFamily="34" charset="0"/>
              <a:cs typeface="Calibri" pitchFamily="34" charset="0"/>
            </a:endParaRPr>
          </a:p>
          <a:p>
            <a:pPr marL="342900" indent="-342900">
              <a:buAutoNum type="arabicPeriod"/>
            </a:pPr>
            <a:r>
              <a:rPr lang="en-US" sz="1600" b="1" dirty="0">
                <a:latin typeface="Calibri" pitchFamily="34" charset="0"/>
                <a:cs typeface="Calibri" pitchFamily="34" charset="0"/>
              </a:rPr>
              <a:t>Correlation Heatmap(refer slide 3</a:t>
            </a:r>
          </a:p>
          <a:p>
            <a:pPr lvl="1"/>
            <a:r>
              <a:rPr lang="en-US" sz="1600" dirty="0">
                <a:latin typeface="Calibri" pitchFamily="34" charset="0"/>
                <a:cs typeface="Calibri" pitchFamily="34" charset="0"/>
              </a:rPr>
              <a:t>According to the correlation heatmap, the following tuple of attributes were highly co-related. </a:t>
            </a:r>
          </a:p>
          <a:p>
            <a:pPr lvl="1"/>
            <a:r>
              <a:rPr lang="en-US" sz="1600" dirty="0">
                <a:latin typeface="Calibri" pitchFamily="34" charset="0"/>
                <a:cs typeface="Calibri" pitchFamily="34" charset="0"/>
              </a:rPr>
              <a:t>(16, 17, 18), (19, 20), (32, 37), (46, 4), (7, 10). Out of the closely related attributes, we deleted the ones with most missing values. – (16, 17, 20, 37, 46, 7)</a:t>
            </a:r>
          </a:p>
          <a:p>
            <a:pPr marL="342900" indent="-342900">
              <a:buAutoNum type="arabicPeriod"/>
            </a:pPr>
            <a:r>
              <a:rPr lang="en-US" sz="1600" b="1" dirty="0">
                <a:latin typeface="Calibri" pitchFamily="34" charset="0"/>
                <a:cs typeface="Calibri" pitchFamily="34" charset="0"/>
              </a:rPr>
              <a:t>Feature Importance Plot</a:t>
            </a:r>
          </a:p>
          <a:p>
            <a:pPr lvl="1"/>
            <a:r>
              <a:rPr lang="en-US" sz="1600" dirty="0">
                <a:latin typeface="Calibri" pitchFamily="34" charset="0"/>
                <a:cs typeface="Calibri" pitchFamily="34" charset="0"/>
              </a:rPr>
              <a:t>Last 3 least imp features were removed from train set.</a:t>
            </a:r>
          </a:p>
        </p:txBody>
      </p:sp>
      <p:pic>
        <p:nvPicPr>
          <p:cNvPr id="4" name="Picture 3">
            <a:extLst>
              <a:ext uri="{FF2B5EF4-FFF2-40B4-BE49-F238E27FC236}">
                <a16:creationId xmlns:a16="http://schemas.microsoft.com/office/drawing/2014/main" id="{61500B0D-0AE7-4076-B77B-07A860DB2363}"/>
              </a:ext>
            </a:extLst>
          </p:cNvPr>
          <p:cNvPicPr>
            <a:picLocks noChangeAspect="1"/>
          </p:cNvPicPr>
          <p:nvPr/>
        </p:nvPicPr>
        <p:blipFill>
          <a:blip r:embed="rId3"/>
          <a:stretch>
            <a:fillRect/>
          </a:stretch>
        </p:blipFill>
        <p:spPr>
          <a:xfrm>
            <a:off x="5145578" y="1401494"/>
            <a:ext cx="3897671" cy="2874901"/>
          </a:xfrm>
          <a:prstGeom prst="rect">
            <a:avLst/>
          </a:prstGeom>
        </p:spPr>
      </p:pic>
    </p:spTree>
    <p:extLst>
      <p:ext uri="{BB962C8B-B14F-4D97-AF65-F5344CB8AC3E}">
        <p14:creationId xmlns:p14="http://schemas.microsoft.com/office/powerpoint/2010/main" val="42722844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Reasons for Technique(s) Used</a:t>
            </a:r>
          </a:p>
        </p:txBody>
      </p:sp>
      <p:cxnSp>
        <p:nvCxnSpPr>
          <p:cNvPr id="29" name="Straight Connector 28"/>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7298" y="752490"/>
            <a:ext cx="8805187" cy="1384995"/>
          </a:xfrm>
          <a:prstGeom prst="rect">
            <a:avLst/>
          </a:prstGeom>
          <a:noFill/>
        </p:spPr>
        <p:txBody>
          <a:bodyPr wrap="square" rtlCol="0">
            <a:spAutoFit/>
          </a:bodyPr>
          <a:lstStyle/>
          <a:p>
            <a:r>
              <a:rPr lang="en-US" sz="2400" b="1" dirty="0">
                <a:latin typeface="Calibri" pitchFamily="34" charset="0"/>
                <a:cs typeface="Calibri" pitchFamily="34" charset="0"/>
              </a:rPr>
              <a:t>Why do you think this is the best technique(s) for this particular problem?</a:t>
            </a: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
        <p:nvSpPr>
          <p:cNvPr id="5" name="TextBox 4">
            <a:extLst>
              <a:ext uri="{FF2B5EF4-FFF2-40B4-BE49-F238E27FC236}">
                <a16:creationId xmlns:a16="http://schemas.microsoft.com/office/drawing/2014/main" id="{E1D1BBF3-561C-4075-A020-212784C0C5C0}"/>
              </a:ext>
            </a:extLst>
          </p:cNvPr>
          <p:cNvSpPr txBox="1"/>
          <p:nvPr/>
        </p:nvSpPr>
        <p:spPr>
          <a:xfrm>
            <a:off x="279633" y="1699077"/>
            <a:ext cx="8502860" cy="2554545"/>
          </a:xfrm>
          <a:prstGeom prst="rect">
            <a:avLst/>
          </a:prstGeom>
          <a:noFill/>
        </p:spPr>
        <p:txBody>
          <a:bodyPr wrap="square" rtlCol="0">
            <a:spAutoFit/>
          </a:bodyPr>
          <a:lstStyle/>
          <a:p>
            <a:r>
              <a:rPr lang="en-US" sz="1600" dirty="0">
                <a:latin typeface="Calibri" pitchFamily="34" charset="0"/>
                <a:cs typeface="Calibri" pitchFamily="34" charset="0"/>
              </a:rPr>
              <a:t>This could be ONE OF THE BEST SOLUTIONS as</a:t>
            </a:r>
          </a:p>
          <a:p>
            <a:pPr marL="342900" indent="-342900">
              <a:buAutoNum type="arabicPeriod"/>
            </a:pPr>
            <a:r>
              <a:rPr lang="en-US" sz="1600" dirty="0">
                <a:latin typeface="Calibri" pitchFamily="34" charset="0"/>
                <a:cs typeface="Calibri" pitchFamily="34" charset="0"/>
              </a:rPr>
              <a:t>The data contained a lot of missing values, but instead of truncating the data, we imputed them with another unsupervised model. In fact, not all the missing data was imputed as imputing all would create another bias in the model. </a:t>
            </a:r>
          </a:p>
          <a:p>
            <a:pPr marL="342900" indent="-342900">
              <a:buAutoNum type="arabicPeriod"/>
            </a:pPr>
            <a:r>
              <a:rPr lang="en-US" sz="1600" dirty="0">
                <a:latin typeface="Calibri" pitchFamily="34" charset="0"/>
                <a:cs typeface="Calibri" pitchFamily="34" charset="0"/>
              </a:rPr>
              <a:t>Averaging of probabilities was done for multiple models (sort of </a:t>
            </a:r>
            <a:r>
              <a:rPr lang="en-US" sz="1600" b="1" dirty="0">
                <a:latin typeface="Calibri" pitchFamily="34" charset="0"/>
                <a:cs typeface="Calibri" pitchFamily="34" charset="0"/>
              </a:rPr>
              <a:t>stacking</a:t>
            </a:r>
            <a:r>
              <a:rPr lang="en-US" sz="1600" dirty="0">
                <a:latin typeface="Calibri" pitchFamily="34" charset="0"/>
                <a:cs typeface="Calibri" pitchFamily="34" charset="0"/>
              </a:rPr>
              <a:t>) to ensure that the model fits very well when it faces a new dataset (test dataset)</a:t>
            </a:r>
          </a:p>
          <a:p>
            <a:pPr marL="342900" indent="-342900">
              <a:buAutoNum type="arabicPeriod"/>
            </a:pPr>
            <a:r>
              <a:rPr lang="en-US" sz="1600" dirty="0">
                <a:latin typeface="Calibri" pitchFamily="34" charset="0"/>
                <a:cs typeface="Calibri" pitchFamily="34" charset="0"/>
              </a:rPr>
              <a:t>We respected the bias present in the target variable and used sampling methods to training our model.</a:t>
            </a:r>
          </a:p>
          <a:p>
            <a:pPr marL="342900" indent="-342900">
              <a:buAutoNum type="arabicPeriod"/>
            </a:pPr>
            <a:r>
              <a:rPr lang="en-US" sz="1600" dirty="0">
                <a:latin typeface="Calibri" pitchFamily="34" charset="0"/>
                <a:cs typeface="Calibri" pitchFamily="34" charset="0"/>
              </a:rPr>
              <a:t>We used a light weight and latest improvised machine learning model developed by Microsoft – </a:t>
            </a:r>
            <a:r>
              <a:rPr lang="en-US" sz="1600" dirty="0" err="1">
                <a:latin typeface="Calibri" pitchFamily="34" charset="0"/>
                <a:cs typeface="Calibri" pitchFamily="34" charset="0"/>
              </a:rPr>
              <a:t>LightGBM</a:t>
            </a:r>
            <a:r>
              <a:rPr lang="en-US" sz="1600" dirty="0">
                <a:latin typeface="Calibri" pitchFamily="34" charset="0"/>
                <a:cs typeface="Calibri" pitchFamily="34" charset="0"/>
              </a:rPr>
              <a:t>. The model fits very well across missing values, un-standardized values.</a:t>
            </a:r>
          </a:p>
        </p:txBody>
      </p:sp>
    </p:spTree>
    <p:extLst>
      <p:ext uri="{BB962C8B-B14F-4D97-AF65-F5344CB8AC3E}">
        <p14:creationId xmlns:p14="http://schemas.microsoft.com/office/powerpoint/2010/main" val="26693512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Final Submission File</a:t>
            </a:r>
          </a:p>
        </p:txBody>
      </p:sp>
      <p:sp>
        <p:nvSpPr>
          <p:cNvPr id="27" name="TextBox 26"/>
          <p:cNvSpPr txBox="1"/>
          <p:nvPr/>
        </p:nvSpPr>
        <p:spPr>
          <a:xfrm>
            <a:off x="197298" y="1456302"/>
            <a:ext cx="8805187" cy="1015663"/>
          </a:xfrm>
          <a:prstGeom prst="rect">
            <a:avLst/>
          </a:prstGeom>
          <a:noFill/>
        </p:spPr>
        <p:txBody>
          <a:bodyPr wrap="square" rtlCol="0">
            <a:spAutoFit/>
          </a:bodyPr>
          <a:lstStyle/>
          <a:p>
            <a:r>
              <a:rPr lang="en-US" sz="2400" b="1" dirty="0">
                <a:latin typeface="Calibri" pitchFamily="34" charset="0"/>
                <a:cs typeface="Calibri" pitchFamily="34" charset="0"/>
              </a:rPr>
              <a:t>Please embed your final submission file (.</a:t>
            </a:r>
            <a:r>
              <a:rPr lang="en-US" sz="2400" b="1" dirty="0" err="1">
                <a:latin typeface="Calibri" pitchFamily="34" charset="0"/>
                <a:cs typeface="Calibri" pitchFamily="34" charset="0"/>
              </a:rPr>
              <a:t>csv</a:t>
            </a:r>
            <a:r>
              <a:rPr lang="en-US" sz="2400" b="1" dirty="0">
                <a:latin typeface="Calibri" pitchFamily="34" charset="0"/>
                <a:cs typeface="Calibri" pitchFamily="34" charset="0"/>
              </a:rPr>
              <a:t>) here. </a:t>
            </a: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cxnSp>
        <p:nvCxnSpPr>
          <p:cNvPr id="34" name="Straight Connector 33"/>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4" name="Object 3">
            <a:extLst>
              <a:ext uri="{FF2B5EF4-FFF2-40B4-BE49-F238E27FC236}">
                <a16:creationId xmlns:a16="http://schemas.microsoft.com/office/drawing/2014/main" id="{700D41A6-0CA9-43A3-B6E1-D040569F0784}"/>
              </a:ext>
            </a:extLst>
          </p:cNvPr>
          <p:cNvGraphicFramePr>
            <a:graphicFrameLocks noChangeAspect="1"/>
          </p:cNvGraphicFramePr>
          <p:nvPr>
            <p:extLst>
              <p:ext uri="{D42A27DB-BD31-4B8C-83A1-F6EECF244321}">
                <p14:modId xmlns:p14="http://schemas.microsoft.com/office/powerpoint/2010/main" val="1904122286"/>
              </p:ext>
            </p:extLst>
          </p:nvPr>
        </p:nvGraphicFramePr>
        <p:xfrm>
          <a:off x="4114800" y="2174875"/>
          <a:ext cx="914400" cy="792163"/>
        </p:xfrm>
        <a:graphic>
          <a:graphicData uri="http://schemas.openxmlformats.org/presentationml/2006/ole">
            <mc:AlternateContent xmlns:mc="http://schemas.openxmlformats.org/markup-compatibility/2006">
              <mc:Choice xmlns:v="urn:schemas-microsoft-com:vml" Requires="v">
                <p:oleObj spid="_x0000_s1026"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4114800" y="2174875"/>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81651851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188608322"/>
      </p:ext>
    </p:extLst>
  </p:cSld>
  <p:clrMapOvr>
    <a:masterClrMapping/>
  </p:clrMapOvr>
  <p:transition spd="slow"/>
</p:sld>
</file>

<file path=ppt/theme/theme1.xml><?xml version="1.0" encoding="utf-8"?>
<a:theme xmlns:a="http://schemas.openxmlformats.org/drawingml/2006/main"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2.xml><?xml version="1.0" encoding="utf-8"?>
<a:theme xmlns:a="http://schemas.openxmlformats.org/drawingml/2006/main" name="1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3.xml><?xml version="1.0" encoding="utf-8"?>
<a:theme xmlns:a="http://schemas.openxmlformats.org/drawingml/2006/main" name="2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4.xml><?xml version="1.0" encoding="utf-8"?>
<a:theme xmlns:a="http://schemas.openxmlformats.org/drawingml/2006/main" name="3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5.xml><?xml version="1.0" encoding="utf-8"?>
<a:theme xmlns:a="http://schemas.openxmlformats.org/drawingml/2006/main" name="4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6.xml><?xml version="1.0" encoding="utf-8"?>
<a:theme xmlns:a="http://schemas.openxmlformats.org/drawingml/2006/main" name="5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7.xml><?xml version="1.0" encoding="utf-8"?>
<a:theme xmlns:a="http://schemas.openxmlformats.org/drawingml/2006/main" name="6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EnterpriseCorpID_PPT_PRINTtemplate_v1</Template>
  <TotalTime>1791</TotalTime>
  <Words>654</Words>
  <Application>Microsoft Office PowerPoint</Application>
  <PresentationFormat>On-screen Show (16:9)</PresentationFormat>
  <Paragraphs>61</Paragraphs>
  <Slides>8</Slides>
  <Notes>6</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8</vt:i4>
      </vt:variant>
    </vt:vector>
  </HeadingPairs>
  <TitlesOfParts>
    <vt:vector size="23" baseType="lpstr">
      <vt:lpstr>MS PGothic</vt:lpstr>
      <vt:lpstr>Arial</vt:lpstr>
      <vt:lpstr>BentonSans</vt:lpstr>
      <vt:lpstr>BentonSans Light</vt:lpstr>
      <vt:lpstr>Calibri</vt:lpstr>
      <vt:lpstr>Guardian Egyp</vt:lpstr>
      <vt:lpstr>Guardian Egyp Regular</vt:lpstr>
      <vt:lpstr>Enterprise CorpID version 2</vt:lpstr>
      <vt:lpstr>1_Enterprise CorpID version 2</vt:lpstr>
      <vt:lpstr>2_Enterprise CorpID version 2</vt:lpstr>
      <vt:lpstr>3_Enterprise CorpID version 2</vt:lpstr>
      <vt:lpstr>4_Enterprise CorpID version 2</vt:lpstr>
      <vt:lpstr>5_Enterprise CorpID version 2</vt:lpstr>
      <vt:lpstr>6_Enterprise CorpID version 2</vt:lpstr>
      <vt:lpstr>Microsoft Excel Worksheet</vt:lpstr>
      <vt:lpstr>American Express Campus  Analyze This 2018</vt:lpstr>
      <vt:lpstr>Team Details</vt:lpstr>
      <vt:lpstr>Estimation Technique Used</vt:lpstr>
      <vt:lpstr>Strategy to decide final list</vt:lpstr>
      <vt:lpstr>Details of each Variable used in the logic/model/strategy</vt:lpstr>
      <vt:lpstr>Reasons for Technique(s) Used</vt:lpstr>
      <vt:lpstr>Final Submission File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Title—Do not alter this design template</dc:title>
  <dc:creator>Jared Weinberger</dc:creator>
  <cp:lastModifiedBy>Ankit Lohani</cp:lastModifiedBy>
  <cp:revision>60</cp:revision>
  <cp:lastPrinted>2017-11-21T21:34:38Z</cp:lastPrinted>
  <dcterms:created xsi:type="dcterms:W3CDTF">2017-11-20T16:47:07Z</dcterms:created>
  <dcterms:modified xsi:type="dcterms:W3CDTF">2018-10-03T18:19:52Z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Christina Zullo</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Offisync_ProviderInitializationData">
    <vt:lpwstr>https://square.americanexpress.com</vt:lpwstr>
  </property>
  <property fmtid="{D5CDD505-2E9C-101B-9397-08002B2CF9AE}" pid="6" name="Jive_LatestUserAccountName">
    <vt:lpwstr>aasishpi</vt:lpwstr>
  </property>
  <property fmtid="{D5CDD505-2E9C-101B-9397-08002B2CF9AE}" pid="7" name="Offisync_UpdateToken">
    <vt:lpwstr>2</vt:lpwstr>
  </property>
  <property fmtid="{D5CDD505-2E9C-101B-9397-08002B2CF9AE}" pid="8" name="Offisync_UniqueId">
    <vt:lpwstr>19478</vt:lpwstr>
  </property>
  <property fmtid="{D5CDD505-2E9C-101B-9397-08002B2CF9AE}" pid="9" name="Offisync_ServerID">
    <vt:lpwstr>1705d9cf-de7c-4d04-92a9-b248fa970c4a</vt:lpwstr>
  </property>
  <property fmtid="{D5CDD505-2E9C-101B-9397-08002B2CF9AE}" pid="10" name="Jive_VersionGuid">
    <vt:lpwstr>6db0c164-02a4-4cea-8625-665d9d52b6f4</vt:lpwstr>
  </property>
</Properties>
</file>