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3" r:id="rId1"/>
  </p:sldMasterIdLst>
  <p:notesMasterIdLst>
    <p:notesMasterId r:id="rId23"/>
  </p:notesMasterIdLst>
  <p:handoutMasterIdLst>
    <p:handoutMasterId r:id="rId24"/>
  </p:handoutMasterIdLst>
  <p:sldIdLst>
    <p:sldId id="294" r:id="rId2"/>
    <p:sldId id="29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04" r:id="rId22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52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A84D3"/>
    <a:srgbClr val="ECF7FF"/>
    <a:srgbClr val="D4E6F6"/>
    <a:srgbClr val="154269"/>
    <a:srgbClr val="ECF8FF"/>
    <a:srgbClr val="F2FBFF"/>
    <a:srgbClr val="1F639E"/>
    <a:srgbClr val="F3F3F3"/>
    <a:srgbClr val="9954CC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38" y="-114"/>
      </p:cViewPr>
      <p:guideLst>
        <p:guide orient="horz" pos="1952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C6B81B-3EB2-4A7C-AF35-6FAF21E7FC75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D41E47E-DFB0-4268-AC73-C34D6B7D65B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="" xmlns:p14="http://schemas.microsoft.com/office/powerpoint/2010/main" val="196890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D0D0CE-8648-4886-9DC4-D0CA9380FE05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450559-6487-423E-9296-A3007207C4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="" xmlns:p14="http://schemas.microsoft.com/office/powerpoint/2010/main" val="36449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file:///\\Volumes\grupos\GabDesign\03_Projetos\Ministro%20Levy\Proposta%20apresentacao%20Min.%20Joaquim%20Levy\Imagens\Logos\Governo-MF-COR--Preto-V--PT.png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\\Volumes\grupos\GabDesign\03_Projetos\Ministro%20Levy\Proposta%20apresentacao%20Min.%20Joaquim%20Levy\Imagens\Logos\Governo-MF-COR--Preto-V--PT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\\Volumes\grupos\GabDesign\03_Projetos\Ministro%20Levy\Proposta%20apresentacao%20Min.%20Joaquim%20Levy\Imagens\Logos\Governo-MF-COR--Preto-V--PT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file:///\\Volumes\grupos\GabDesign\03_Projetos\Ministro%20Levy\Proposta%20apresentacao%20Min.%20Joaquim%20Levy\Imagens\Logos\Governo-MF-COR--Preto-V--PT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\\Volumes\grupos\GabDesign\03_Projetos\Ministro%20Levy\Proposta%20apresentacao%20Min.%20Joaquim%20Levy\Imagens\Logos\Governo-MF-COR--Preto-V--PT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-T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4606925" y="3357563"/>
            <a:ext cx="2085975" cy="17462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3"/>
          <p:cNvSpPr/>
          <p:nvPr userDrawn="1"/>
        </p:nvSpPr>
        <p:spPr>
          <a:xfrm>
            <a:off x="0" y="3357563"/>
            <a:ext cx="5420769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>
            <a:off x="5796817" y="3357563"/>
            <a:ext cx="3347183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Content Placeholder 24"/>
          <p:cNvSpPr txBox="1">
            <a:spLocks/>
          </p:cNvSpPr>
          <p:nvPr/>
        </p:nvSpPr>
        <p:spPr>
          <a:xfrm>
            <a:off x="5924532" y="3470275"/>
            <a:ext cx="3011506" cy="71278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1800" b="1" kern="1200" baseline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1200" b="0" dirty="0" err="1" smtClean="0">
                <a:solidFill>
                  <a:schemeClr val="bg2"/>
                </a:solidFill>
              </a:rPr>
              <a:t>Secretário</a:t>
            </a:r>
            <a:r>
              <a:rPr lang="en-US" sz="1200" b="0" dirty="0" smtClean="0">
                <a:solidFill>
                  <a:schemeClr val="bg2"/>
                </a:solidFill>
              </a:rPr>
              <a:t> </a:t>
            </a:r>
            <a:r>
              <a:rPr lang="en-US" sz="1200" b="0" dirty="0" err="1" smtClean="0">
                <a:solidFill>
                  <a:schemeClr val="bg2"/>
                </a:solidFill>
              </a:rPr>
              <a:t>Adjunto</a:t>
            </a:r>
            <a:r>
              <a:rPr lang="en-US" sz="1200" b="0" dirty="0" smtClean="0">
                <a:solidFill>
                  <a:schemeClr val="bg2"/>
                </a:solidFill>
              </a:rPr>
              <a:t> de </a:t>
            </a:r>
            <a:r>
              <a:rPr lang="en-US" sz="1200" b="0" dirty="0" err="1" smtClean="0">
                <a:solidFill>
                  <a:schemeClr val="bg2"/>
                </a:solidFill>
              </a:rPr>
              <a:t>Política</a:t>
            </a:r>
            <a:r>
              <a:rPr lang="en-US" sz="1200" b="0" dirty="0" smtClean="0">
                <a:solidFill>
                  <a:schemeClr val="bg2"/>
                </a:solidFill>
              </a:rPr>
              <a:t> </a:t>
            </a:r>
            <a:r>
              <a:rPr lang="en-US" sz="1200" b="0" dirty="0" err="1" smtClean="0">
                <a:solidFill>
                  <a:schemeClr val="bg2"/>
                </a:solidFill>
              </a:rPr>
              <a:t>Econômica</a:t>
            </a:r>
            <a:r>
              <a:rPr lang="en-US" sz="1500" b="0" dirty="0" smtClean="0">
                <a:solidFill>
                  <a:schemeClr val="bg2"/>
                </a:solidFill>
              </a:rPr>
              <a:t/>
            </a:r>
            <a:br>
              <a:rPr lang="en-US" sz="1500" b="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Fernando</a:t>
            </a:r>
            <a:r>
              <a:rPr lang="en-US" sz="1600" baseline="0" dirty="0" smtClean="0">
                <a:solidFill>
                  <a:schemeClr val="bg2"/>
                </a:solidFill>
              </a:rPr>
              <a:t> de </a:t>
            </a:r>
            <a:r>
              <a:rPr lang="en-US" sz="1600" baseline="0" dirty="0" err="1" smtClean="0">
                <a:solidFill>
                  <a:schemeClr val="bg2"/>
                </a:solidFill>
              </a:rPr>
              <a:t>Holanda</a:t>
            </a:r>
            <a:r>
              <a:rPr lang="en-US" sz="1600" baseline="0" dirty="0" smtClean="0">
                <a:solidFill>
                  <a:schemeClr val="bg2"/>
                </a:solidFill>
              </a:rPr>
              <a:t> B. </a:t>
            </a:r>
            <a:r>
              <a:rPr lang="en-US" sz="1600" baseline="0" dirty="0" err="1" smtClean="0">
                <a:solidFill>
                  <a:schemeClr val="bg2"/>
                </a:solidFill>
              </a:rPr>
              <a:t>Filho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747713"/>
            <a:ext cx="7604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3470275"/>
            <a:ext cx="4945235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800057" y="4324464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0" i="1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17" name="Straight Connector 7"/>
          <p:cNvCxnSpPr>
            <a:cxnSpLocks noChangeShapeType="1"/>
            <a:endCxn id="7" idx="3"/>
          </p:cNvCxnSpPr>
          <p:nvPr userDrawn="1"/>
        </p:nvCxnSpPr>
        <p:spPr bwMode="auto">
          <a:xfrm>
            <a:off x="5981294" y="4230688"/>
            <a:ext cx="3162706" cy="0"/>
          </a:xfrm>
          <a:prstGeom prst="line">
            <a:avLst/>
          </a:prstGeom>
          <a:noFill/>
          <a:ln w="12700">
            <a:solidFill>
              <a:srgbClr val="F2F2F2"/>
            </a:solidFill>
            <a:round/>
            <a:headEnd/>
            <a:tailEnd/>
          </a:ln>
          <a:effectLst/>
        </p:spPr>
      </p:cxnSp>
      <p:pic>
        <p:nvPicPr>
          <p:cNvPr id="14" name="Picture 9" descr="/Volumes/grupos/GabDesign/03_Projetos/Ministro Levy/Proposta apresentacao Min. Joaquim Levy/Imagens/Logos/Governo-MF-COR--Preto-V--PT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857375"/>
            <a:ext cx="1752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arca SPE - Horizontal.wm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535706"/>
            <a:ext cx="2239424" cy="83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662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iv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7599363" y="363538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F26E667-14EA-44D3-BDC4-C29F4105E525}" type="slidenum">
              <a:rPr lang="en-US" altLang="pt-BR" sz="1200" b="1">
                <a:solidFill>
                  <a:srgbClr val="2A84D3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2A84D3"/>
              </a:solidFill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599363" y="363538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31292AA-EA83-44F0-ABCE-6290C738A5AE}" type="slidenum">
              <a:rPr lang="en-US" altLang="pt-BR" sz="1200" b="1">
                <a:solidFill>
                  <a:srgbClr val="131C26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131C26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6591300"/>
            <a:ext cx="91440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2575" y="239713"/>
            <a:ext cx="7316788" cy="6208712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665163"/>
            <a:ext cx="13239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Marca SPE - Vertical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3" y="1602525"/>
            <a:ext cx="990243" cy="8171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3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iver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8921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7483475" y="0"/>
            <a:ext cx="1663700" cy="8921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7599363" y="279400"/>
            <a:ext cx="1355725" cy="3651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4505227-077C-4B9D-BA1E-5B385D8A66A3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 dirty="0">
              <a:solidFill>
                <a:srgbClr val="EAE8E8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98778"/>
            <a:ext cx="6669085" cy="793397"/>
          </a:xfrm>
          <a:prstGeom prst="rect">
            <a:avLst/>
          </a:prstGeom>
        </p:spPr>
        <p:txBody>
          <a:bodyPr anchor="ctr"/>
          <a:lstStyle>
            <a:lvl1pPr algn="l"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graphicFrame>
        <p:nvGraphicFramePr>
          <p:cNvPr id="11" name="Tabela 1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559316850"/>
              </p:ext>
            </p:extLst>
          </p:nvPr>
        </p:nvGraphicFramePr>
        <p:xfrm>
          <a:off x="869951" y="2268770"/>
          <a:ext cx="7664449" cy="3616608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3568172"/>
                <a:gridCol w="1369431"/>
                <a:gridCol w="1369432"/>
                <a:gridCol w="1357414"/>
              </a:tblGrid>
              <a:tr h="60276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88328" marR="88328" marT="44158" marB="4415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7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7384B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88328" marR="88328" marT="44158" marB="44158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88328" marR="88328" marT="44158" marB="44158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88328" marR="88328" marT="44158" marB="44158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88328" marR="88328" marT="44158" marB="44158" anchor="ctr" horzOverflow="overflow"/>
                </a:tc>
              </a:tr>
              <a:tr h="60276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</a:tr>
              <a:tr h="602768"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</a:tr>
              <a:tr h="602768"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</a:tr>
              <a:tr h="602768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Total</a:t>
                      </a:r>
                      <a:endParaRPr lang="pt-BR" sz="17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2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460375" y="6234784"/>
            <a:ext cx="5731832" cy="4867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rgbClr val="161616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6455380" y="6214418"/>
            <a:ext cx="2499707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200" b="1" kern="1200" baseline="0" dirty="0">
                <a:solidFill>
                  <a:srgbClr val="161616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9681" y="1492585"/>
            <a:ext cx="8495406" cy="56324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buNone/>
              <a:defRPr lang="en-US" sz="1800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16" name="Picture 15" descr="Marca SPE - Vertical-Branca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84" y="199868"/>
            <a:ext cx="647299" cy="534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625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iver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8921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7483475" y="0"/>
            <a:ext cx="1663700" cy="8921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7599363" y="279400"/>
            <a:ext cx="1355725" cy="3651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4505227-077C-4B9D-BA1E-5B385D8A66A3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98778"/>
            <a:ext cx="6669085" cy="793397"/>
          </a:xfrm>
          <a:prstGeom prst="rect">
            <a:avLst/>
          </a:prstGeom>
        </p:spPr>
        <p:txBody>
          <a:bodyPr anchor="ctr"/>
          <a:lstStyle>
            <a:lvl1pPr algn="l"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460375" y="6234784"/>
            <a:ext cx="5731832" cy="4867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rgbClr val="161616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6455380" y="6214418"/>
            <a:ext cx="2499707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200" b="1" kern="1200" baseline="0" dirty="0">
                <a:solidFill>
                  <a:srgbClr val="161616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9681" y="1492585"/>
            <a:ext cx="8495406" cy="56324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buNone/>
              <a:defRPr lang="en-US" sz="1800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60375" y="2389188"/>
            <a:ext cx="8494713" cy="34480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15" name="Picture 14" descr="Marca SPE - Vertical-Branca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84" y="199868"/>
            <a:ext cx="647299" cy="534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92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F63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695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3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-4763" y="0"/>
            <a:ext cx="9144001" cy="6858000"/>
          </a:xfrm>
          <a:prstGeom prst="rect">
            <a:avLst/>
          </a:prstGeom>
          <a:solidFill>
            <a:srgbClr val="C7C8C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76213" y="3348038"/>
            <a:ext cx="9485313" cy="1270000"/>
          </a:xfrm>
          <a:prstGeom prst="rect">
            <a:avLst/>
          </a:prstGeom>
          <a:solidFill>
            <a:srgbClr val="1F63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" name="Content Placeholder 24"/>
          <p:cNvSpPr txBox="1">
            <a:spLocks/>
          </p:cNvSpPr>
          <p:nvPr userDrawn="1"/>
        </p:nvSpPr>
        <p:spPr>
          <a:xfrm>
            <a:off x="-4763" y="4756753"/>
            <a:ext cx="9148763" cy="714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1800" b="1" kern="1200" baseline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Secretário</a:t>
            </a:r>
            <a:r>
              <a:rPr lang="en-US" sz="1800" b="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Adjunto</a:t>
            </a:r>
            <a:r>
              <a:rPr lang="en-US" sz="1800" b="0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Política</a:t>
            </a:r>
            <a:r>
              <a:rPr lang="en-US" sz="1800" b="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Econômica</a:t>
            </a:r>
            <a:r>
              <a:rPr lang="en-US" sz="2400" b="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Fernando</a:t>
            </a:r>
            <a:r>
              <a:rPr lang="en-US" sz="2400" baseline="0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400" baseline="0" dirty="0" err="1" smtClean="0">
                <a:solidFill>
                  <a:schemeClr val="bg2">
                    <a:lumMod val="25000"/>
                  </a:schemeClr>
                </a:solidFill>
              </a:rPr>
              <a:t>Holanda</a:t>
            </a:r>
            <a:r>
              <a:rPr lang="en-US" sz="2400" baseline="0" dirty="0" smtClean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2400" baseline="0" dirty="0" err="1" smtClean="0">
                <a:solidFill>
                  <a:schemeClr val="bg2">
                    <a:lumMod val="25000"/>
                  </a:schemeClr>
                </a:solidFill>
              </a:rPr>
              <a:t>Filho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2003425"/>
            <a:ext cx="7604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47" y="3474265"/>
            <a:ext cx="8753051" cy="1016194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5000"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8" name="Picture 11" descr="/Volumes/grupos/GabDesign/03_Projetos/Ministro Levy/Proposta apresentacao Min. Joaquim Levy/Imagens/Logos/Governo-MF-COR--Preto-V--PT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88" y="212267"/>
            <a:ext cx="1553510" cy="89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4"/>
          <p:cNvSpPr txBox="1">
            <a:spLocks/>
          </p:cNvSpPr>
          <p:nvPr userDrawn="1"/>
        </p:nvSpPr>
        <p:spPr>
          <a:xfrm>
            <a:off x="2743200" y="2613401"/>
            <a:ext cx="3648075" cy="714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1800" b="1" kern="1200" baseline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Ministério</a:t>
            </a:r>
            <a:r>
              <a:rPr lang="en-US" sz="1800" b="0" dirty="0" smtClean="0">
                <a:solidFill>
                  <a:schemeClr val="bg2">
                    <a:lumMod val="25000"/>
                  </a:schemeClr>
                </a:solidFill>
              </a:rPr>
              <a:t> da Fazenda</a:t>
            </a:r>
          </a:p>
        </p:txBody>
      </p:sp>
    </p:spTree>
    <p:extLst>
      <p:ext uri="{BB962C8B-B14F-4D97-AF65-F5344CB8AC3E}">
        <p14:creationId xmlns="" xmlns:p14="http://schemas.microsoft.com/office/powerpoint/2010/main" val="56317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adecimento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-4763" y="0"/>
            <a:ext cx="9144001" cy="6858000"/>
          </a:xfrm>
          <a:prstGeom prst="rect">
            <a:avLst/>
          </a:prstGeom>
          <a:solidFill>
            <a:srgbClr val="C7C8C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76213" y="3348038"/>
            <a:ext cx="9485313" cy="1270000"/>
          </a:xfrm>
          <a:prstGeom prst="rect">
            <a:avLst/>
          </a:prstGeom>
          <a:solidFill>
            <a:srgbClr val="1F63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2003425"/>
            <a:ext cx="7604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47" y="3474265"/>
            <a:ext cx="8753051" cy="1016194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5000"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8" name="Picture 11" descr="/Volumes/grupos/GabDesign/03_Projetos/Ministro Levy/Proposta apresentacao Min. Joaquim Levy/Imagens/Logos/Governo-MF-COR--Preto-V--PT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41" y="6518"/>
            <a:ext cx="1553510" cy="89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4"/>
          <p:cNvSpPr txBox="1">
            <a:spLocks/>
          </p:cNvSpPr>
          <p:nvPr userDrawn="1"/>
        </p:nvSpPr>
        <p:spPr>
          <a:xfrm>
            <a:off x="2743200" y="2613401"/>
            <a:ext cx="3648075" cy="714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1800" b="1" kern="1200" baseline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en-US" sz="1800" b="0" dirty="0" err="1" smtClean="0">
                <a:solidFill>
                  <a:schemeClr val="bg2">
                    <a:lumMod val="25000"/>
                  </a:schemeClr>
                </a:solidFill>
              </a:rPr>
              <a:t>Ministério</a:t>
            </a:r>
            <a:r>
              <a:rPr lang="en-US" sz="1800" b="0" dirty="0" smtClean="0">
                <a:solidFill>
                  <a:schemeClr val="bg2">
                    <a:lumMod val="25000"/>
                  </a:schemeClr>
                </a:solidFill>
              </a:rPr>
              <a:t> da Fazenda</a:t>
            </a:r>
          </a:p>
        </p:txBody>
      </p:sp>
    </p:spTree>
    <p:extLst>
      <p:ext uri="{BB962C8B-B14F-4D97-AF65-F5344CB8AC3E}">
        <p14:creationId xmlns="" xmlns:p14="http://schemas.microsoft.com/office/powerpoint/2010/main" val="209546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50350" cy="6858000"/>
          </a:xfrm>
          <a:prstGeom prst="rect">
            <a:avLst/>
          </a:prstGeom>
          <a:solidFill>
            <a:srgbClr val="849090">
              <a:alpha val="90195"/>
            </a:srgb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792288"/>
            <a:ext cx="9004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6350" y="6132513"/>
            <a:ext cx="9144000" cy="725487"/>
          </a:xfrm>
          <a:prstGeom prst="rect">
            <a:avLst/>
          </a:prstGeom>
          <a:solidFill>
            <a:srgbClr val="6D706D"/>
          </a:solidFill>
          <a:ln>
            <a:noFill/>
          </a:ln>
          <a:effectLst>
            <a:outerShdw dist="38100" dir="5400000" algn="t" rotWithShape="0">
              <a:srgbClr val="808080">
                <a:alpha val="39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sp>
        <p:nvSpPr>
          <p:cNvPr id="8" name="Rounded Rectangular Callout 10"/>
          <p:cNvSpPr>
            <a:spLocks noChangeArrowheads="1"/>
          </p:cNvSpPr>
          <p:nvPr userDrawn="1"/>
        </p:nvSpPr>
        <p:spPr bwMode="auto">
          <a:xfrm>
            <a:off x="581025" y="1316038"/>
            <a:ext cx="909638" cy="560387"/>
          </a:xfrm>
          <a:prstGeom prst="wedgeRoundRectCallout">
            <a:avLst>
              <a:gd name="adj1" fmla="val -20833"/>
              <a:gd name="adj2" fmla="val 90407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Canadá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9" name="Rounded Rectangular Callout 12"/>
          <p:cNvSpPr>
            <a:spLocks noChangeArrowheads="1"/>
          </p:cNvSpPr>
          <p:nvPr userDrawn="1"/>
        </p:nvSpPr>
        <p:spPr bwMode="auto">
          <a:xfrm>
            <a:off x="128588" y="3132138"/>
            <a:ext cx="909637" cy="558800"/>
          </a:xfrm>
          <a:prstGeom prst="wedgeRoundRectCallout">
            <a:avLst>
              <a:gd name="adj1" fmla="val 83250"/>
              <a:gd name="adj2" fmla="val -27190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México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0" name="Rounded Rectangular Callout 12"/>
          <p:cNvSpPr>
            <a:spLocks noChangeArrowheads="1"/>
          </p:cNvSpPr>
          <p:nvPr userDrawn="1"/>
        </p:nvSpPr>
        <p:spPr bwMode="auto">
          <a:xfrm>
            <a:off x="2517775" y="3560763"/>
            <a:ext cx="909638" cy="558800"/>
          </a:xfrm>
          <a:prstGeom prst="wedgeRoundRectCallout">
            <a:avLst>
              <a:gd name="adj1" fmla="val -20833"/>
              <a:gd name="adj2" fmla="val 90407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Brasil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1" name="Rounded Rectangular Callout 13"/>
          <p:cNvSpPr>
            <a:spLocks noChangeArrowheads="1"/>
          </p:cNvSpPr>
          <p:nvPr userDrawn="1"/>
        </p:nvSpPr>
        <p:spPr bwMode="auto">
          <a:xfrm>
            <a:off x="942975" y="3698875"/>
            <a:ext cx="909638" cy="558800"/>
          </a:xfrm>
          <a:prstGeom prst="wedgeRoundRectCallout">
            <a:avLst>
              <a:gd name="adj1" fmla="val 76903"/>
              <a:gd name="adj2" fmla="val -31315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Colômbia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2" name="Rounded Rectangular Callout 14"/>
          <p:cNvSpPr>
            <a:spLocks noChangeArrowheads="1"/>
          </p:cNvSpPr>
          <p:nvPr userDrawn="1"/>
        </p:nvSpPr>
        <p:spPr bwMode="auto">
          <a:xfrm>
            <a:off x="1038225" y="4714875"/>
            <a:ext cx="909638" cy="558800"/>
          </a:xfrm>
          <a:prstGeom prst="wedgeRoundRectCallout">
            <a:avLst>
              <a:gd name="adj1" fmla="val 75634"/>
              <a:gd name="adj2" fmla="val -29250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Chile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3" name="Rounded Rectangular Callout 15"/>
          <p:cNvSpPr>
            <a:spLocks noChangeArrowheads="1"/>
          </p:cNvSpPr>
          <p:nvPr userDrawn="1"/>
        </p:nvSpPr>
        <p:spPr bwMode="auto">
          <a:xfrm>
            <a:off x="2216150" y="5329238"/>
            <a:ext cx="909638" cy="560387"/>
          </a:xfrm>
          <a:prstGeom prst="wedgeRoundRectCallout">
            <a:avLst>
              <a:gd name="adj1" fmla="val -29718"/>
              <a:gd name="adj2" fmla="val -95269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Argentina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4" name="Rounded Rectangular Callout 17"/>
          <p:cNvSpPr>
            <a:spLocks noChangeArrowheads="1"/>
          </p:cNvSpPr>
          <p:nvPr userDrawn="1"/>
        </p:nvSpPr>
        <p:spPr bwMode="auto">
          <a:xfrm>
            <a:off x="2774950" y="2125663"/>
            <a:ext cx="909638" cy="560387"/>
          </a:xfrm>
          <a:prstGeom prst="wedgeRoundRectCallout">
            <a:avLst>
              <a:gd name="adj1" fmla="val 88329"/>
              <a:gd name="adj2" fmla="val 57398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Espanha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5" name="Rounded Rectangular Callout 19"/>
          <p:cNvSpPr>
            <a:spLocks noChangeArrowheads="1"/>
          </p:cNvSpPr>
          <p:nvPr userDrawn="1"/>
        </p:nvSpPr>
        <p:spPr bwMode="auto">
          <a:xfrm>
            <a:off x="4937125" y="1751013"/>
            <a:ext cx="909638" cy="558800"/>
          </a:xfrm>
          <a:prstGeom prst="wedgeRoundRectCallout">
            <a:avLst>
              <a:gd name="adj1" fmla="val -90648"/>
              <a:gd name="adj2" fmla="val 102787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dirty="0" err="1" smtClean="0">
                <a:solidFill>
                  <a:srgbClr val="E6E9E9"/>
                </a:solidFill>
              </a:rPr>
              <a:t>Itália</a:t>
            </a:r>
            <a:r>
              <a:rPr lang="en-US" altLang="pt-BR" sz="1300" dirty="0" smtClean="0">
                <a:solidFill>
                  <a:srgbClr val="E6E9E9"/>
                </a:solidFill>
              </a:rPr>
              <a:t/>
            </a:r>
            <a:br>
              <a:rPr lang="en-US" altLang="pt-BR" sz="1300" dirty="0" smtClean="0">
                <a:solidFill>
                  <a:srgbClr val="E6E9E9"/>
                </a:solidFill>
              </a:rPr>
            </a:br>
            <a:r>
              <a:rPr lang="en-US" altLang="pt-BR" sz="1300" b="1" dirty="0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6" name="Rounded Rectangular Callout 20"/>
          <p:cNvSpPr>
            <a:spLocks noChangeArrowheads="1"/>
          </p:cNvSpPr>
          <p:nvPr userDrawn="1"/>
        </p:nvSpPr>
        <p:spPr bwMode="auto">
          <a:xfrm>
            <a:off x="4594225" y="5308600"/>
            <a:ext cx="909638" cy="560388"/>
          </a:xfrm>
          <a:prstGeom prst="wedgeRoundRectCallout">
            <a:avLst>
              <a:gd name="adj1" fmla="val -18296"/>
              <a:gd name="adj2" fmla="val -111773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África 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smtClean="0">
                <a:solidFill>
                  <a:srgbClr val="E6E9E9"/>
                </a:solidFill>
              </a:rPr>
              <a:t>do Sul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7" name="Rounded Rectangular Callout 21"/>
          <p:cNvSpPr>
            <a:spLocks noChangeArrowheads="1"/>
          </p:cNvSpPr>
          <p:nvPr userDrawn="1"/>
        </p:nvSpPr>
        <p:spPr bwMode="auto">
          <a:xfrm>
            <a:off x="5630863" y="2309813"/>
            <a:ext cx="909637" cy="560387"/>
          </a:xfrm>
          <a:prstGeom prst="wedgeRoundRectCallout">
            <a:avLst>
              <a:gd name="adj1" fmla="val -105880"/>
              <a:gd name="adj2" fmla="val 22329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Turquia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8" name="Rounded Rectangular Callout 20"/>
          <p:cNvSpPr>
            <a:spLocks noChangeArrowheads="1"/>
          </p:cNvSpPr>
          <p:nvPr userDrawn="1"/>
        </p:nvSpPr>
        <p:spPr bwMode="auto">
          <a:xfrm>
            <a:off x="4138613" y="3419475"/>
            <a:ext cx="909637" cy="558800"/>
          </a:xfrm>
          <a:prstGeom prst="wedgeRoundRectCallout">
            <a:avLst>
              <a:gd name="adj1" fmla="val 47713"/>
              <a:gd name="adj2" fmla="val -113838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Egito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19" name="Rounded Rectangular Callout 21"/>
          <p:cNvSpPr>
            <a:spLocks noChangeArrowheads="1"/>
          </p:cNvSpPr>
          <p:nvPr userDrawn="1"/>
        </p:nvSpPr>
        <p:spPr bwMode="auto">
          <a:xfrm>
            <a:off x="5175250" y="3560763"/>
            <a:ext cx="909638" cy="558800"/>
          </a:xfrm>
          <a:prstGeom prst="wedgeRoundRectCallout">
            <a:avLst>
              <a:gd name="adj1" fmla="val -23375"/>
              <a:gd name="adj2" fmla="val -120023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Arábia Saudita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0" name="Rounded Rectangular Callout 22"/>
          <p:cNvSpPr>
            <a:spLocks noChangeArrowheads="1"/>
          </p:cNvSpPr>
          <p:nvPr userDrawn="1"/>
        </p:nvSpPr>
        <p:spPr bwMode="auto">
          <a:xfrm>
            <a:off x="6200775" y="3702050"/>
            <a:ext cx="909638" cy="560388"/>
          </a:xfrm>
          <a:prstGeom prst="wedgeRoundRectCallout">
            <a:avLst>
              <a:gd name="adj1" fmla="val -20833"/>
              <a:gd name="adj2" fmla="val -126213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Índia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1" name="Rounded Rectangular Callout 23"/>
          <p:cNvSpPr>
            <a:spLocks noChangeArrowheads="1"/>
          </p:cNvSpPr>
          <p:nvPr userDrawn="1"/>
        </p:nvSpPr>
        <p:spPr bwMode="auto">
          <a:xfrm>
            <a:off x="6281738" y="1036638"/>
            <a:ext cx="909637" cy="558800"/>
          </a:xfrm>
          <a:prstGeom prst="wedgeRoundRectCallout">
            <a:avLst>
              <a:gd name="adj1" fmla="val -8139"/>
              <a:gd name="adj2" fmla="val 100722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Rússia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2" name="Rounded Rectangular Callout 24"/>
          <p:cNvSpPr>
            <a:spLocks noChangeArrowheads="1"/>
          </p:cNvSpPr>
          <p:nvPr userDrawn="1"/>
        </p:nvSpPr>
        <p:spPr bwMode="auto">
          <a:xfrm>
            <a:off x="6735763" y="2020888"/>
            <a:ext cx="909637" cy="560387"/>
          </a:xfrm>
          <a:prstGeom prst="wedgeRoundRectCallout">
            <a:avLst>
              <a:gd name="adj1" fmla="val -8139"/>
              <a:gd name="adj2" fmla="val 100722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China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3" name="Rounded Rectangular Callout 25"/>
          <p:cNvSpPr>
            <a:spLocks noChangeArrowheads="1"/>
          </p:cNvSpPr>
          <p:nvPr userDrawn="1"/>
        </p:nvSpPr>
        <p:spPr bwMode="auto">
          <a:xfrm>
            <a:off x="7086600" y="3000375"/>
            <a:ext cx="909638" cy="560388"/>
          </a:xfrm>
          <a:prstGeom prst="wedgeRoundRectCallout">
            <a:avLst>
              <a:gd name="adj1" fmla="val 29940"/>
              <a:gd name="adj2" fmla="val -89079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Coréia 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smtClean="0">
                <a:solidFill>
                  <a:srgbClr val="E6E9E9"/>
                </a:solidFill>
              </a:rPr>
              <a:t>do Sul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4" name="Rounded Rectangular Callout 28"/>
          <p:cNvSpPr>
            <a:spLocks noChangeArrowheads="1"/>
          </p:cNvSpPr>
          <p:nvPr userDrawn="1"/>
        </p:nvSpPr>
        <p:spPr bwMode="auto">
          <a:xfrm>
            <a:off x="7542213" y="5224463"/>
            <a:ext cx="909637" cy="560387"/>
          </a:xfrm>
          <a:prstGeom prst="wedgeRoundRectCallout">
            <a:avLst>
              <a:gd name="adj1" fmla="val -18296"/>
              <a:gd name="adj2" fmla="val -111773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Austrália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5" name="Rounded Rectangular Callout 27"/>
          <p:cNvSpPr>
            <a:spLocks noChangeArrowheads="1"/>
          </p:cNvSpPr>
          <p:nvPr userDrawn="1"/>
        </p:nvSpPr>
        <p:spPr bwMode="auto">
          <a:xfrm>
            <a:off x="8158163" y="3143250"/>
            <a:ext cx="909637" cy="558800"/>
          </a:xfrm>
          <a:prstGeom prst="wedgeRoundRectCallout">
            <a:avLst>
              <a:gd name="adj1" fmla="val -33065"/>
              <a:gd name="adj2" fmla="val -87199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Japão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b="1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6" name="Rounded Rectangular Callout 28"/>
          <p:cNvSpPr>
            <a:spLocks noChangeArrowheads="1"/>
          </p:cNvSpPr>
          <p:nvPr/>
        </p:nvSpPr>
        <p:spPr bwMode="auto">
          <a:xfrm>
            <a:off x="3286125" y="1444625"/>
            <a:ext cx="909638" cy="615950"/>
          </a:xfrm>
          <a:prstGeom prst="wedgeRoundRectCallout">
            <a:avLst>
              <a:gd name="adj1" fmla="val 48074"/>
              <a:gd name="adj2" fmla="val 96144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Alemanha</a:t>
            </a:r>
            <a:br>
              <a:rPr lang="en-US" altLang="pt-BR" sz="1300" smtClean="0">
                <a:solidFill>
                  <a:srgbClr val="E6E9E9"/>
                </a:solidFill>
              </a:rPr>
            </a:br>
            <a:r>
              <a:rPr lang="en-US" altLang="pt-BR" sz="1300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27" name="Rounded Rectangular Callout 29"/>
          <p:cNvSpPr>
            <a:spLocks noChangeArrowheads="1"/>
          </p:cNvSpPr>
          <p:nvPr userDrawn="1"/>
        </p:nvSpPr>
        <p:spPr bwMode="auto">
          <a:xfrm>
            <a:off x="119063" y="6261100"/>
            <a:ext cx="1244600" cy="350838"/>
          </a:xfrm>
          <a:prstGeom prst="wedgeRoundRectCallout">
            <a:avLst>
              <a:gd name="adj1" fmla="val -22519"/>
              <a:gd name="adj2" fmla="val 98389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Legenda 1</a:t>
            </a:r>
          </a:p>
        </p:txBody>
      </p:sp>
      <p:sp>
        <p:nvSpPr>
          <p:cNvPr id="28" name="Rectangle 33"/>
          <p:cNvSpPr>
            <a:spLocks noChangeArrowheads="1"/>
          </p:cNvSpPr>
          <p:nvPr userDrawn="1"/>
        </p:nvSpPr>
        <p:spPr bwMode="auto">
          <a:xfrm>
            <a:off x="850900" y="6388100"/>
            <a:ext cx="184150" cy="3460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endParaRPr lang="pt-BR" altLang="pt-BR" smtClean="0">
              <a:solidFill>
                <a:srgbClr val="E6E9E9"/>
              </a:solidFill>
            </a:endParaRPr>
          </a:p>
        </p:txBody>
      </p:sp>
      <p:sp>
        <p:nvSpPr>
          <p:cNvPr id="29" name="Rounded Rectangular Callout 34"/>
          <p:cNvSpPr>
            <a:spLocks noChangeArrowheads="1"/>
          </p:cNvSpPr>
          <p:nvPr userDrawn="1"/>
        </p:nvSpPr>
        <p:spPr bwMode="auto">
          <a:xfrm>
            <a:off x="1593850" y="6261100"/>
            <a:ext cx="1244600" cy="350838"/>
          </a:xfrm>
          <a:prstGeom prst="wedgeRoundRectCallout">
            <a:avLst>
              <a:gd name="adj1" fmla="val -22519"/>
              <a:gd name="adj2" fmla="val 98389"/>
              <a:gd name="adj3" fmla="val 16667"/>
            </a:avLst>
          </a:prstGeom>
          <a:solidFill>
            <a:srgbClr val="132B3B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Legenda 2</a:t>
            </a:r>
          </a:p>
        </p:txBody>
      </p:sp>
      <p:sp>
        <p:nvSpPr>
          <p:cNvPr id="30" name="Rounded Rectangular Callout 19"/>
          <p:cNvSpPr>
            <a:spLocks noChangeArrowheads="1"/>
          </p:cNvSpPr>
          <p:nvPr userDrawn="1"/>
        </p:nvSpPr>
        <p:spPr bwMode="auto">
          <a:xfrm>
            <a:off x="2216150" y="1165225"/>
            <a:ext cx="909638" cy="558800"/>
          </a:xfrm>
          <a:prstGeom prst="wedgeRoundRectCallout">
            <a:avLst>
              <a:gd name="adj1" fmla="val 50116"/>
              <a:gd name="adj2" fmla="val 102787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Reino Unido</a:t>
            </a:r>
          </a:p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31" name="Rounded Rectangular Callout 19"/>
          <p:cNvSpPr>
            <a:spLocks noChangeArrowheads="1"/>
          </p:cNvSpPr>
          <p:nvPr userDrawn="1"/>
        </p:nvSpPr>
        <p:spPr bwMode="auto">
          <a:xfrm>
            <a:off x="850900" y="2279650"/>
            <a:ext cx="909638" cy="558800"/>
          </a:xfrm>
          <a:prstGeom prst="wedgeRoundRectCallout">
            <a:avLst>
              <a:gd name="adj1" fmla="val 50116"/>
              <a:gd name="adj2" fmla="val 102787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Mexico</a:t>
            </a:r>
          </a:p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32" name="Rounded Rectangular Callout 19"/>
          <p:cNvSpPr>
            <a:spLocks noChangeArrowheads="1"/>
          </p:cNvSpPr>
          <p:nvPr userDrawn="1"/>
        </p:nvSpPr>
        <p:spPr bwMode="auto">
          <a:xfrm>
            <a:off x="3181350" y="2955925"/>
            <a:ext cx="909638" cy="558800"/>
          </a:xfrm>
          <a:prstGeom prst="wedgeRoundRectCallout">
            <a:avLst>
              <a:gd name="adj1" fmla="val 55884"/>
              <a:gd name="adj2" fmla="val -73778"/>
              <a:gd name="adj3" fmla="val 16667"/>
            </a:avLst>
          </a:prstGeom>
          <a:solidFill>
            <a:srgbClr val="7E160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França</a:t>
            </a:r>
          </a:p>
          <a:p>
            <a:pPr algn="ctr" defTabSz="914400" eaLnBrk="1" hangingPunct="1">
              <a:lnSpc>
                <a:spcPct val="80000"/>
              </a:lnSpc>
              <a:defRPr/>
            </a:pPr>
            <a:r>
              <a:rPr lang="en-US" altLang="pt-BR" sz="1300" smtClean="0">
                <a:solidFill>
                  <a:srgbClr val="E6E9E9"/>
                </a:solidFill>
              </a:rPr>
              <a:t>3,5</a:t>
            </a:r>
          </a:p>
        </p:txBody>
      </p:sp>
      <p:sp>
        <p:nvSpPr>
          <p:cNvPr id="33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892175"/>
          </a:xfrm>
          <a:prstGeom prst="rect">
            <a:avLst/>
          </a:prstGeom>
          <a:solidFill>
            <a:schemeClr val="accent3">
              <a:lumMod val="75000"/>
              <a:alpha val="90979"/>
            </a:scheme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34" name="Rectangle 30"/>
          <p:cNvSpPr>
            <a:spLocks noChangeArrowheads="1"/>
          </p:cNvSpPr>
          <p:nvPr userDrawn="1"/>
        </p:nvSpPr>
        <p:spPr bwMode="auto">
          <a:xfrm>
            <a:off x="7483475" y="0"/>
            <a:ext cx="1663700" cy="8921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lide Number Placeholder 2"/>
          <p:cNvSpPr txBox="1">
            <a:spLocks/>
          </p:cNvSpPr>
          <p:nvPr userDrawn="1"/>
        </p:nvSpPr>
        <p:spPr bwMode="auto">
          <a:xfrm>
            <a:off x="7599363" y="279400"/>
            <a:ext cx="1355725" cy="3651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E688459-15A3-4545-B0BB-D0FF6387DE7A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37" name="Rectangle 2"/>
          <p:cNvSpPr/>
          <p:nvPr userDrawn="1"/>
        </p:nvSpPr>
        <p:spPr>
          <a:xfrm>
            <a:off x="9377363" y="677863"/>
            <a:ext cx="727075" cy="7191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4"/>
          <p:cNvSpPr/>
          <p:nvPr userDrawn="1"/>
        </p:nvSpPr>
        <p:spPr>
          <a:xfrm>
            <a:off x="9690100" y="688975"/>
            <a:ext cx="671513" cy="71913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3125788" y="6192838"/>
            <a:ext cx="3609975" cy="5572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chemeClr val="accent3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832418" y="6203905"/>
            <a:ext cx="2122669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00" b="1" kern="1200" baseline="0" dirty="0">
                <a:solidFill>
                  <a:schemeClr val="accent3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457200" y="98778"/>
            <a:ext cx="6669085" cy="793397"/>
          </a:xfrm>
          <a:prstGeom prst="rect">
            <a:avLst/>
          </a:prstGeom>
        </p:spPr>
        <p:txBody>
          <a:bodyPr anchor="ctr"/>
          <a:lstStyle>
            <a:lvl1pPr algn="l"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3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212725"/>
            <a:ext cx="8048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1663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50350" cy="6858000"/>
          </a:xfrm>
          <a:prstGeom prst="rect">
            <a:avLst/>
          </a:prstGeom>
          <a:solidFill>
            <a:srgbClr val="849090">
              <a:alpha val="90195"/>
            </a:srgb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792288"/>
            <a:ext cx="9004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6350" y="6132513"/>
            <a:ext cx="9144000" cy="725487"/>
          </a:xfrm>
          <a:prstGeom prst="rect">
            <a:avLst/>
          </a:prstGeom>
          <a:solidFill>
            <a:srgbClr val="6D706D"/>
          </a:solidFill>
          <a:ln>
            <a:noFill/>
          </a:ln>
          <a:effectLst>
            <a:outerShdw dist="38100" dir="5400000" algn="t" rotWithShape="0">
              <a:srgbClr val="808080">
                <a:alpha val="39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DED9C9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892175"/>
          </a:xfrm>
          <a:prstGeom prst="rect">
            <a:avLst/>
          </a:prstGeom>
          <a:solidFill>
            <a:schemeClr val="accent3">
              <a:lumMod val="75000"/>
              <a:alpha val="90979"/>
            </a:scheme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7483475" y="0"/>
            <a:ext cx="1663700" cy="8921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 bwMode="auto">
          <a:xfrm>
            <a:off x="7599363" y="279400"/>
            <a:ext cx="1355725" cy="3651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ACD5D38-902B-41C8-89CF-B50558DA4C1B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12" name="Rectangle 2"/>
          <p:cNvSpPr/>
          <p:nvPr userDrawn="1"/>
        </p:nvSpPr>
        <p:spPr>
          <a:xfrm>
            <a:off x="9377363" y="677863"/>
            <a:ext cx="727075" cy="7191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4"/>
          <p:cNvSpPr/>
          <p:nvPr userDrawn="1"/>
        </p:nvSpPr>
        <p:spPr>
          <a:xfrm>
            <a:off x="9690100" y="688975"/>
            <a:ext cx="671513" cy="71913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3125788" y="6192838"/>
            <a:ext cx="3609975" cy="5572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chemeClr val="accent3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832418" y="6203905"/>
            <a:ext cx="2122669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00" b="1" kern="1200" baseline="0" dirty="0">
                <a:solidFill>
                  <a:schemeClr val="accent3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98778"/>
            <a:ext cx="6669085" cy="793397"/>
          </a:xfrm>
          <a:prstGeom prst="rect">
            <a:avLst/>
          </a:prstGeom>
        </p:spPr>
        <p:txBody>
          <a:bodyPr anchor="ctr"/>
          <a:lstStyle>
            <a:lvl1pPr algn="l"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212725"/>
            <a:ext cx="8048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3214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-Brasão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5568950" y="3357563"/>
            <a:ext cx="2085975" cy="17462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3"/>
          <p:cNvSpPr/>
          <p:nvPr userDrawn="1"/>
        </p:nvSpPr>
        <p:spPr>
          <a:xfrm>
            <a:off x="0" y="3357563"/>
            <a:ext cx="6319838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>
            <a:off x="6692900" y="3357563"/>
            <a:ext cx="2451100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Content Placeholder 24"/>
          <p:cNvSpPr txBox="1">
            <a:spLocks/>
          </p:cNvSpPr>
          <p:nvPr/>
        </p:nvSpPr>
        <p:spPr>
          <a:xfrm>
            <a:off x="6800850" y="3470275"/>
            <a:ext cx="2135188" cy="71278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1800" b="1" kern="1200" baseline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 marL="0" indent="0" algn="ctr" defTabSz="457200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x-none" sz="2500" kern="12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1500" b="0" dirty="0" smtClean="0">
                <a:solidFill>
                  <a:schemeClr val="bg2"/>
                </a:solidFill>
              </a:rPr>
              <a:t>Ministro da Fazenda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2200" dirty="0" err="1" smtClean="0">
                <a:solidFill>
                  <a:schemeClr val="bg2"/>
                </a:solidFill>
              </a:rPr>
              <a:t>Joaquim</a:t>
            </a:r>
            <a:r>
              <a:rPr lang="en-US" sz="2200" dirty="0" smtClean="0">
                <a:solidFill>
                  <a:schemeClr val="bg2"/>
                </a:solidFill>
              </a:rPr>
              <a:t> </a:t>
            </a:r>
            <a:r>
              <a:rPr lang="en-US" sz="2200" dirty="0">
                <a:solidFill>
                  <a:schemeClr val="bg2"/>
                </a:solidFill>
              </a:rPr>
              <a:t>Levy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3470275"/>
            <a:ext cx="5850750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800057" y="4324464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0" i="1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17" name="Straight Connector 7"/>
          <p:cNvCxnSpPr>
            <a:cxnSpLocks noChangeShapeType="1"/>
            <a:endCxn id="7" idx="3"/>
          </p:cNvCxnSpPr>
          <p:nvPr userDrawn="1"/>
        </p:nvCxnSpPr>
        <p:spPr bwMode="auto">
          <a:xfrm flipV="1">
            <a:off x="6800850" y="4230688"/>
            <a:ext cx="2343150" cy="6350"/>
          </a:xfrm>
          <a:prstGeom prst="line">
            <a:avLst/>
          </a:prstGeom>
          <a:noFill/>
          <a:ln w="12700">
            <a:solidFill>
              <a:srgbClr val="F2F2F2"/>
            </a:solidFill>
            <a:round/>
            <a:headEnd/>
            <a:tailEnd/>
          </a:ln>
          <a:effectLst/>
        </p:spPr>
      </p:cxn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569" y="2457395"/>
            <a:ext cx="63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Marca SPE - Horizontal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535706"/>
            <a:ext cx="2239424" cy="83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92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-Brasão se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5568950" y="3357563"/>
            <a:ext cx="2085975" cy="17462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3"/>
          <p:cNvSpPr/>
          <p:nvPr userDrawn="1"/>
        </p:nvSpPr>
        <p:spPr>
          <a:xfrm>
            <a:off x="0" y="3357563"/>
            <a:ext cx="6319838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>
            <a:off x="6692900" y="3357563"/>
            <a:ext cx="2451100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3470275"/>
            <a:ext cx="5850750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800057" y="4324464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0" i="1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17" name="Straight Connector 7"/>
          <p:cNvCxnSpPr>
            <a:cxnSpLocks noChangeShapeType="1"/>
          </p:cNvCxnSpPr>
          <p:nvPr userDrawn="1"/>
        </p:nvCxnSpPr>
        <p:spPr bwMode="auto">
          <a:xfrm>
            <a:off x="6800850" y="4237038"/>
            <a:ext cx="2343150" cy="0"/>
          </a:xfrm>
          <a:prstGeom prst="line">
            <a:avLst/>
          </a:prstGeom>
          <a:noFill/>
          <a:ln w="12700">
            <a:solidFill>
              <a:srgbClr val="F2F2F2"/>
            </a:solidFill>
            <a:round/>
            <a:headEnd/>
            <a:tailEnd/>
          </a:ln>
          <a:effectLst/>
        </p:spPr>
      </p:cxn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569" y="2513811"/>
            <a:ext cx="63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00057" y="3470275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1" i="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pic>
        <p:nvPicPr>
          <p:cNvPr id="11" name="Picture 10" descr="Marca SPE - Horizontal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535706"/>
            <a:ext cx="2239424" cy="83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706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-Lim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5568950" y="3357563"/>
            <a:ext cx="2085975" cy="17462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3"/>
          <p:cNvSpPr/>
          <p:nvPr userDrawn="1"/>
        </p:nvSpPr>
        <p:spPr>
          <a:xfrm>
            <a:off x="0" y="3357563"/>
            <a:ext cx="6319838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>
            <a:off x="6692900" y="3357563"/>
            <a:ext cx="2451100" cy="1746250"/>
          </a:xfrm>
          <a:prstGeom prst="rect">
            <a:avLst/>
          </a:prstGeom>
          <a:solidFill>
            <a:srgbClr val="1F63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3470275"/>
            <a:ext cx="5850750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800057" y="4324464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0" i="1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17" name="Straight Connector 7"/>
          <p:cNvCxnSpPr>
            <a:cxnSpLocks noChangeShapeType="1"/>
          </p:cNvCxnSpPr>
          <p:nvPr userDrawn="1"/>
        </p:nvCxnSpPr>
        <p:spPr bwMode="auto">
          <a:xfrm>
            <a:off x="6800850" y="4237038"/>
            <a:ext cx="2343150" cy="0"/>
          </a:xfrm>
          <a:prstGeom prst="line">
            <a:avLst/>
          </a:prstGeom>
          <a:noFill/>
          <a:ln w="12700">
            <a:solidFill>
              <a:srgbClr val="F2F2F2"/>
            </a:solidFill>
            <a:round/>
            <a:headEnd/>
            <a:tailEnd/>
          </a:ln>
          <a:effectLst/>
        </p:spPr>
      </p:cxnSp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00057" y="3470275"/>
            <a:ext cx="2135981" cy="63965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lang="x-none" sz="1600" b="1" i="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Times" charset="0"/>
              </a:defRPr>
            </a:lvl1pPr>
            <a:lvl2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2pPr>
            <a:lvl3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3pPr>
            <a:lvl4pPr>
              <a:defRPr lang="x-none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4pPr>
            <a:lvl5pPr>
              <a:defRPr lang="en-US" sz="1800" b="0" i="1" kern="1200" dirty="0" smtClean="0">
                <a:solidFill>
                  <a:srgbClr val="132B3B"/>
                </a:solidFill>
                <a:latin typeface="Calibri" charset="0"/>
                <a:ea typeface="ＭＳ Ｐゴシック" charset="0"/>
                <a:cs typeface="Times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pic>
        <p:nvPicPr>
          <p:cNvPr id="10" name="Picture 9" descr="Marca SPE - Horizontal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535706"/>
            <a:ext cx="2239424" cy="83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873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3684588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>
          <a:xfrm>
            <a:off x="0" y="3334472"/>
            <a:ext cx="6390121" cy="1746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3470275"/>
            <a:ext cx="5850750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pic>
        <p:nvPicPr>
          <p:cNvPr id="11" name="Picture 11" descr="/Volumes/grupos/GabDesign/03_Projetos/Ministro Levy/Proposta apresentacao Min. Joaquim Levy/Imagens/Logos/Governo-MF-COR--Preto-V--PT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3695700"/>
            <a:ext cx="17272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arca SPE - Horizontal.wm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535706"/>
            <a:ext cx="2239424" cy="83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34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de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0" y="5111750"/>
            <a:ext cx="6327775" cy="1746250"/>
          </a:xfrm>
          <a:prstGeom prst="rect">
            <a:avLst/>
          </a:prstGeom>
          <a:solidFill>
            <a:srgbClr val="1F63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41391" y="5248013"/>
            <a:ext cx="5850750" cy="1493838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>
              <a:buNone/>
              <a:defRPr>
                <a:solidFill>
                  <a:srgbClr val="E6E9E9"/>
                </a:solidFill>
              </a:defRPr>
            </a:lvl1pPr>
            <a:lvl2pPr algn="r">
              <a:defRPr lang="en-US" sz="4000" kern="1200" dirty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pic>
        <p:nvPicPr>
          <p:cNvPr id="8" name="Picture 11" descr="/Volumes/grupos/GabDesign/03_Projetos/Ministro Levy/Proposta apresentacao Min. Joaquim Levy/Imagens/Logos/Governo-MF-COR--Preto-V--PT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5468938"/>
            <a:ext cx="17272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6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3"/>
          <p:cNvCxnSpPr/>
          <p:nvPr userDrawn="1"/>
        </p:nvCxnSpPr>
        <p:spPr>
          <a:xfrm>
            <a:off x="477982" y="1584325"/>
            <a:ext cx="67643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655638"/>
            <a:ext cx="8048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7599363" y="363538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DC51EFF-3CC2-4796-B3CB-74FAD6FE9915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7221538" y="-20548"/>
            <a:ext cx="1922462" cy="6858000"/>
          </a:xfrm>
          <a:prstGeom prst="rect">
            <a:avLst/>
          </a:prstGeom>
          <a:solidFill>
            <a:schemeClr val="accent3">
              <a:lumMod val="75000"/>
              <a:alpha val="90979"/>
            </a:scheme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pt-BR" smtClean="0">
              <a:solidFill>
                <a:srgbClr val="FFFFFF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7221539" y="-26988"/>
            <a:ext cx="1922462" cy="16113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4" name="Slide Number Placeholder 2"/>
          <p:cNvSpPr txBox="1">
            <a:spLocks/>
          </p:cNvSpPr>
          <p:nvPr userDrawn="1"/>
        </p:nvSpPr>
        <p:spPr>
          <a:xfrm>
            <a:off x="7599363" y="363538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5C727C8-71F2-4309-9BEC-053D0C085085}" type="slidenum">
              <a:rPr lang="en-US" altLang="pt-BR" sz="1200" b="1">
                <a:solidFill>
                  <a:srgbClr val="EAE8E8"/>
                </a:solidFill>
              </a:rPr>
              <a:pPr algn="r" eaLnBrk="1" hangingPunct="1"/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cxnSp>
        <p:nvCxnSpPr>
          <p:cNvPr id="15" name="Straight Connector 9"/>
          <p:cNvCxnSpPr/>
          <p:nvPr userDrawn="1"/>
        </p:nvCxnSpPr>
        <p:spPr>
          <a:xfrm>
            <a:off x="457200" y="1584325"/>
            <a:ext cx="67643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/>
          <p:cNvCxnSpPr/>
          <p:nvPr userDrawn="1"/>
        </p:nvCxnSpPr>
        <p:spPr>
          <a:xfrm>
            <a:off x="7410450" y="4678363"/>
            <a:ext cx="1544638" cy="0"/>
          </a:xfrm>
          <a:prstGeom prst="line">
            <a:avLst/>
          </a:prstGeom>
          <a:ln w="12700" cmpd="sng">
            <a:solidFill>
              <a:srgbClr val="FFFFF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"/>
          <p:cNvCxnSpPr/>
          <p:nvPr userDrawn="1"/>
        </p:nvCxnSpPr>
        <p:spPr>
          <a:xfrm>
            <a:off x="7410450" y="4678363"/>
            <a:ext cx="1544638" cy="0"/>
          </a:xfrm>
          <a:prstGeom prst="line">
            <a:avLst/>
          </a:prstGeom>
          <a:ln w="12700" cmpd="sng">
            <a:solidFill>
              <a:srgbClr val="FFFFF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57200" y="379096"/>
            <a:ext cx="6669085" cy="105889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lang="en-US" sz="2500" b="1" kern="1200" dirty="0">
                <a:solidFill>
                  <a:srgbClr val="16161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7" name="Subtitle 2"/>
          <p:cNvSpPr>
            <a:spLocks noGrp="1"/>
          </p:cNvSpPr>
          <p:nvPr>
            <p:ph type="subTitle" idx="1"/>
          </p:nvPr>
        </p:nvSpPr>
        <p:spPr>
          <a:xfrm>
            <a:off x="459681" y="1679403"/>
            <a:ext cx="6666604" cy="56324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buNone/>
              <a:defRPr lang="en-US" sz="1800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7378965" y="1679403"/>
            <a:ext cx="1576123" cy="282349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7378964" y="4828285"/>
            <a:ext cx="1576123" cy="1921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b="1" kern="1200" baseline="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2455863"/>
            <a:ext cx="6669088" cy="429418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lnSpc>
                <a:spcPct val="80000"/>
              </a:lnSpc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lnSpc>
                <a:spcPct val="80000"/>
              </a:lnSpc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lnSpc>
                <a:spcPct val="80000"/>
              </a:lnSpc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lnSpc>
                <a:spcPct val="80000"/>
              </a:lnSpc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21" name="Picture 20" descr="Marca SPE - Vertical-Branca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45" y="728663"/>
            <a:ext cx="798512" cy="65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14081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029575" y="0"/>
            <a:ext cx="1117600" cy="14081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7599363" y="279400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80000"/>
              </a:lnSpc>
            </a:pPr>
            <a:fld id="{2E697F94-608E-4EDE-B3E8-E94C6293AC33}" type="slidenum">
              <a:rPr lang="en-US" altLang="pt-BR" sz="1200" b="1">
                <a:solidFill>
                  <a:srgbClr val="EAE8E8"/>
                </a:solidFill>
              </a:rPr>
              <a:pPr algn="r" eaLnBrk="1" hangingPunct="1">
                <a:lnSpc>
                  <a:spcPct val="80000"/>
                </a:lnSpc>
              </a:pPr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274238"/>
            <a:ext cx="7414249" cy="105396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460375" y="6234784"/>
            <a:ext cx="5731832" cy="4867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rgbClr val="161616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6455380" y="6214418"/>
            <a:ext cx="2499707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200" b="1" kern="1200" baseline="0" dirty="0">
                <a:solidFill>
                  <a:srgbClr val="161616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9681" y="1492585"/>
            <a:ext cx="8495406" cy="56324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buNone/>
              <a:defRPr lang="en-US" sz="1800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457201" y="2155413"/>
            <a:ext cx="8497888" cy="397440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>
                <a:solidFill>
                  <a:srgbClr val="161616"/>
                </a:solidFill>
              </a:defRPr>
            </a:lvl1pPr>
            <a:lvl2pPr>
              <a:lnSpc>
                <a:spcPct val="80000"/>
              </a:lnSpc>
              <a:defRPr>
                <a:solidFill>
                  <a:srgbClr val="161616"/>
                </a:solidFill>
              </a:defRPr>
            </a:lvl2pPr>
            <a:lvl3pPr>
              <a:lnSpc>
                <a:spcPct val="80000"/>
              </a:lnSpc>
              <a:defRPr>
                <a:solidFill>
                  <a:srgbClr val="161616"/>
                </a:solidFill>
              </a:defRPr>
            </a:lvl3pPr>
            <a:lvl4pPr>
              <a:lnSpc>
                <a:spcPct val="80000"/>
              </a:lnSpc>
              <a:defRPr>
                <a:solidFill>
                  <a:srgbClr val="161616"/>
                </a:solidFill>
              </a:defRPr>
            </a:lvl4pPr>
            <a:lvl5pPr>
              <a:lnSpc>
                <a:spcPct val="80000"/>
              </a:lnSpc>
              <a:defRPr>
                <a:solidFill>
                  <a:srgbClr val="161616"/>
                </a:solidFill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pic>
        <p:nvPicPr>
          <p:cNvPr id="12" name="Picture 11" descr="Marca SPE - Vertical-Branca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7" y="693188"/>
            <a:ext cx="647299" cy="534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521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-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175" y="0"/>
            <a:ext cx="9144000" cy="14081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029575" y="0"/>
            <a:ext cx="1117600" cy="1408113"/>
          </a:xfrm>
          <a:prstGeom prst="rect">
            <a:avLst/>
          </a:prstGeom>
          <a:solidFill>
            <a:srgbClr val="1542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7599363" y="279400"/>
            <a:ext cx="1355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80000"/>
              </a:lnSpc>
            </a:pPr>
            <a:fld id="{2E697F94-608E-4EDE-B3E8-E94C6293AC33}" type="slidenum">
              <a:rPr lang="en-US" altLang="pt-BR" sz="1200" b="1">
                <a:solidFill>
                  <a:srgbClr val="EAE8E8"/>
                </a:solidFill>
              </a:rPr>
              <a:pPr algn="r" eaLnBrk="1" hangingPunct="1">
                <a:lnSpc>
                  <a:spcPct val="80000"/>
                </a:lnSpc>
              </a:pPr>
              <a:t>‹nº›</a:t>
            </a:fld>
            <a:endParaRPr lang="en-US" altLang="pt-BR" sz="1200" b="1">
              <a:solidFill>
                <a:srgbClr val="EAE8E8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274238"/>
            <a:ext cx="7414249" cy="105396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460375" y="5611321"/>
            <a:ext cx="3823804" cy="4867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rgbClr val="161616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214418"/>
            <a:ext cx="3826979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200" b="1" kern="1200" baseline="0" dirty="0">
                <a:solidFill>
                  <a:srgbClr val="161616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9681" y="1492585"/>
            <a:ext cx="3824498" cy="56324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buNone/>
              <a:defRPr lang="en-US" sz="1600" b="1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457201" y="2155414"/>
            <a:ext cx="3826978" cy="325980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>
                <a:solidFill>
                  <a:srgbClr val="161616"/>
                </a:solidFill>
              </a:defRPr>
            </a:lvl1pPr>
            <a:lvl2pPr>
              <a:lnSpc>
                <a:spcPct val="80000"/>
              </a:lnSpc>
              <a:defRPr>
                <a:solidFill>
                  <a:srgbClr val="161616"/>
                </a:solidFill>
              </a:defRPr>
            </a:lvl2pPr>
            <a:lvl3pPr>
              <a:lnSpc>
                <a:spcPct val="80000"/>
              </a:lnSpc>
              <a:defRPr>
                <a:solidFill>
                  <a:srgbClr val="161616"/>
                </a:solidFill>
              </a:defRPr>
            </a:lvl3pPr>
            <a:lvl4pPr>
              <a:lnSpc>
                <a:spcPct val="80000"/>
              </a:lnSpc>
              <a:defRPr>
                <a:solidFill>
                  <a:srgbClr val="161616"/>
                </a:solidFill>
              </a:defRPr>
            </a:lvl4pPr>
            <a:lvl5pPr>
              <a:lnSpc>
                <a:spcPct val="80000"/>
              </a:lnSpc>
              <a:defRPr>
                <a:solidFill>
                  <a:srgbClr val="161616"/>
                </a:solidFill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4741380" y="2155413"/>
            <a:ext cx="3826978" cy="325980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3200">
                <a:solidFill>
                  <a:srgbClr val="161616"/>
                </a:solidFill>
              </a:defRPr>
            </a:lvl1pPr>
            <a:lvl2pPr>
              <a:lnSpc>
                <a:spcPct val="80000"/>
              </a:lnSpc>
              <a:defRPr>
                <a:solidFill>
                  <a:srgbClr val="161616"/>
                </a:solidFill>
              </a:defRPr>
            </a:lvl2pPr>
            <a:lvl3pPr>
              <a:lnSpc>
                <a:spcPct val="80000"/>
              </a:lnSpc>
              <a:defRPr>
                <a:solidFill>
                  <a:srgbClr val="161616"/>
                </a:solidFill>
              </a:defRPr>
            </a:lvl3pPr>
            <a:lvl4pPr>
              <a:lnSpc>
                <a:spcPct val="80000"/>
              </a:lnSpc>
              <a:defRPr>
                <a:solidFill>
                  <a:srgbClr val="161616"/>
                </a:solidFill>
              </a:defRPr>
            </a:lvl4pPr>
            <a:lvl5pPr>
              <a:lnSpc>
                <a:spcPct val="80000"/>
              </a:lnSpc>
              <a:defRPr>
                <a:solidFill>
                  <a:srgbClr val="161616"/>
                </a:solidFill>
              </a:defRPr>
            </a:lvl5pPr>
          </a:lstStyle>
          <a:p>
            <a:pPr lvl="0"/>
            <a:r>
              <a:rPr lang="x-none" dirty="0" smtClean="0"/>
              <a:t>Click to edit Master 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1_H-Conteúdo</a:t>
            </a:r>
            <a:r>
              <a:rPr lang="x-none" dirty="0" smtClean="0"/>
              <a:t>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744554" y="5611321"/>
            <a:ext cx="3823804" cy="4867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x-none" sz="1200" kern="1200" dirty="0" smtClean="0">
                <a:solidFill>
                  <a:srgbClr val="161616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x-none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kern="12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23" name="Text Placeholder 35"/>
          <p:cNvSpPr>
            <a:spLocks noGrp="1"/>
          </p:cNvSpPr>
          <p:nvPr>
            <p:ph type="body" sz="quarter" idx="19" hasCustomPrompt="1"/>
          </p:nvPr>
        </p:nvSpPr>
        <p:spPr>
          <a:xfrm>
            <a:off x="4741379" y="6214418"/>
            <a:ext cx="3826979" cy="535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200" b="1" kern="1200" baseline="0" dirty="0">
                <a:solidFill>
                  <a:srgbClr val="161616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x-none" dirty="0" smtClean="0"/>
              <a:t>Fonte: </a:t>
            </a:r>
            <a:br>
              <a:rPr lang="x-none" dirty="0" smtClean="0"/>
            </a:br>
            <a:r>
              <a:rPr lang="x-none" dirty="0" smtClean="0"/>
              <a:t>Elaboração: Ministério da Fazenda</a:t>
            </a:r>
          </a:p>
        </p:txBody>
      </p:sp>
      <p:cxnSp>
        <p:nvCxnSpPr>
          <p:cNvPr id="24" name="Conector reto 35"/>
          <p:cNvCxnSpPr/>
          <p:nvPr userDrawn="1"/>
        </p:nvCxnSpPr>
        <p:spPr>
          <a:xfrm>
            <a:off x="4505326" y="1492585"/>
            <a:ext cx="0" cy="525691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 txBox="1">
            <a:spLocks/>
          </p:cNvSpPr>
          <p:nvPr userDrawn="1"/>
        </p:nvSpPr>
        <p:spPr>
          <a:xfrm>
            <a:off x="4741379" y="1492585"/>
            <a:ext cx="3824498" cy="5632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b="1" i="1" kern="1200" dirty="0">
                <a:solidFill>
                  <a:srgbClr val="16161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MS PGothic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MS PGothic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MS PGothic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MS PGothic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26" name="Picture 25" descr="Marca SPE - Vertical-Branca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7" y="693188"/>
            <a:ext cx="647299" cy="534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532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170" r:id="rId1"/>
    <p:sldLayoutId id="2147486185" r:id="rId2"/>
    <p:sldLayoutId id="2147486186" r:id="rId3"/>
    <p:sldLayoutId id="2147486187" r:id="rId4"/>
    <p:sldLayoutId id="2147486171" r:id="rId5"/>
    <p:sldLayoutId id="2147486172" r:id="rId6"/>
    <p:sldLayoutId id="2147486173" r:id="rId7"/>
    <p:sldLayoutId id="2147486174" r:id="rId8"/>
    <p:sldLayoutId id="2147486183" r:id="rId9"/>
    <p:sldLayoutId id="2147486176" r:id="rId10"/>
    <p:sldLayoutId id="2147486177" r:id="rId11"/>
    <p:sldLayoutId id="2147486184" r:id="rId12"/>
    <p:sldLayoutId id="2147486178" r:id="rId13"/>
    <p:sldLayoutId id="2147486179" r:id="rId14"/>
    <p:sldLayoutId id="2147486180" r:id="rId15"/>
    <p:sldLayoutId id="2147486188" r:id="rId16"/>
    <p:sldLayoutId id="2147486181" r:id="rId17"/>
    <p:sldLayoutId id="2147486182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824" y="3470275"/>
            <a:ext cx="4760802" cy="1493838"/>
          </a:xfrm>
        </p:spPr>
        <p:txBody>
          <a:bodyPr/>
          <a:lstStyle/>
          <a:p>
            <a:r>
              <a:rPr lang="pt-BR" dirty="0"/>
              <a:t>Crescimento e Inovação</a:t>
            </a:r>
            <a:endParaRPr lang="en-US" sz="1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13825" y="4324464"/>
            <a:ext cx="2922214" cy="538889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160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609600" indent="-609600" eaLnBrk="1" hangingPunct="1"/>
            <a:r>
              <a:rPr lang="pt-BR" altLang="pt-BR" sz="2400" dirty="0" smtClean="0"/>
              <a:t>Possuímos </a:t>
            </a:r>
            <a:r>
              <a:rPr lang="pt-BR" altLang="pt-BR" sz="2400" dirty="0"/>
              <a:t>poucos pesquisadores comparados com outros países.</a:t>
            </a:r>
          </a:p>
          <a:p>
            <a:pPr marL="609600" indent="-609600" eaLnBrk="1" hangingPunct="1"/>
            <a:r>
              <a:rPr lang="pt-BR" altLang="pt-BR" sz="2400" dirty="0"/>
              <a:t>Menezes-Filho  e </a:t>
            </a:r>
            <a:r>
              <a:rPr lang="pt-BR" altLang="pt-BR" sz="2400" dirty="0" err="1"/>
              <a:t>Kannebley</a:t>
            </a:r>
            <a:r>
              <a:rPr lang="pt-BR" altLang="pt-BR" sz="2400" dirty="0"/>
              <a:t>-Júnior (2013) indicam que Brasil possuía 2,7% do total de publicações em periódicos científicos mas somente 0,1% de patentes.</a:t>
            </a:r>
          </a:p>
          <a:p>
            <a:pPr marL="609600" indent="-609600" eaLnBrk="1" hangingPunct="1"/>
            <a:r>
              <a:rPr lang="pt-BR" altLang="pt-BR" sz="2400" dirty="0"/>
              <a:t>No entanto, nossa produtividade em termos de patentes parece abaixo da média</a:t>
            </a:r>
            <a:r>
              <a:rPr lang="pt-BR" alt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68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777" t="27016" r="67556" b="13856"/>
          <a:stretch>
            <a:fillRect/>
          </a:stretch>
        </p:blipFill>
        <p:spPr bwMode="auto">
          <a:xfrm>
            <a:off x="1650124" y="1469889"/>
            <a:ext cx="5074271" cy="532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242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3" y="2349500"/>
            <a:ext cx="54102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09713" y="1843901"/>
            <a:ext cx="5220271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50850"/>
            <a:r>
              <a:rPr lang="pt-BR" altLang="pt-BR" sz="1200" b="1" dirty="0">
                <a:cs typeface="Times New Roman" pitchFamily="18" charset="0"/>
              </a:rPr>
              <a:t>Figura 1: Investimentos das Empresas e Produtividade em P&amp;D</a:t>
            </a:r>
            <a:endParaRPr lang="pt-BR" altLang="pt-BR" sz="600" dirty="0"/>
          </a:p>
          <a:p>
            <a:pPr indent="450850"/>
            <a:endParaRPr lang="pt-BR" altLang="pt-B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509713" y="5598461"/>
            <a:ext cx="10583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100" dirty="0">
                <a:cs typeface="Times New Roman" pitchFamily="18" charset="0"/>
              </a:rPr>
              <a:t>Fonte: </a:t>
            </a:r>
            <a:r>
              <a:rPr lang="pt-BR" altLang="pt-BR" sz="1100" i="1" dirty="0">
                <a:cs typeface="Times New Roman" pitchFamily="18" charset="0"/>
              </a:rPr>
              <a:t>UNESCO</a:t>
            </a:r>
            <a:r>
              <a:rPr lang="pt-BR" altLang="pt-BR" sz="1100" dirty="0">
                <a:cs typeface="Times New Roman" pitchFamily="18" charset="0"/>
              </a:rPr>
              <a:t> </a:t>
            </a:r>
            <a:endParaRPr lang="pt-BR" altLang="pt-BR" sz="11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 smtClean="0"/>
              <a:t>Medidas </a:t>
            </a:r>
            <a:r>
              <a:rPr lang="pt-BR" sz="2400" dirty="0"/>
              <a:t>Recentes que visam expandir P&amp;D no Brasil:</a:t>
            </a:r>
          </a:p>
          <a:p>
            <a:r>
              <a:rPr lang="pt-BR" sz="2400" dirty="0"/>
              <a:t>1 – Fundo Nacional de Desenvolvimento Científico e Tecnológico (FNDCT)</a:t>
            </a:r>
          </a:p>
          <a:p>
            <a:r>
              <a:rPr lang="pt-BR" sz="2400" dirty="0"/>
              <a:t>2 – Financiadora de Estudos e Projetos (FINEP).</a:t>
            </a:r>
          </a:p>
          <a:p>
            <a:r>
              <a:rPr lang="pt-BR" sz="2400" dirty="0"/>
              <a:t>Desvinculação a partir de 2004 de 50% dos recursos do setor de origem.</a:t>
            </a:r>
          </a:p>
          <a:p>
            <a:r>
              <a:rPr lang="pt-BR" sz="2400" dirty="0"/>
              <a:t>Maioria dos recursos destinados a universidades e centro tecnológicos.</a:t>
            </a:r>
          </a:p>
          <a:p>
            <a:r>
              <a:rPr lang="pt-BR" sz="2400" dirty="0"/>
              <a:t>Pequena parte do FNDTC vai para setor privado. Lei do Bem permite concessão de subvenção para empresas, para remuneração de pesquisadores empregados em P&amp;D.</a:t>
            </a:r>
          </a:p>
          <a:p>
            <a:endParaRPr lang="pt-B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22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 smtClean="0"/>
              <a:t>De </a:t>
            </a:r>
            <a:r>
              <a:rPr lang="pt-BR" sz="2400" dirty="0"/>
              <a:t>Negri, De Negri &amp; Lemos (2008), </a:t>
            </a:r>
            <a:r>
              <a:rPr lang="pt-BR" sz="2400" dirty="0" err="1"/>
              <a:t>Avelaar</a:t>
            </a:r>
            <a:r>
              <a:rPr lang="pt-BR" sz="2400" dirty="0"/>
              <a:t> (2009) e Araújo et ali (2012) indicam que os programas de fomento do FNDTC possuem efeitos significativos nos esforços de P&amp;D.</a:t>
            </a:r>
          </a:p>
          <a:p>
            <a:r>
              <a:rPr lang="pt-BR" sz="2400" dirty="0"/>
              <a:t>BNDES entrou no setor de crédito e se tornou mais importante do que a FINEP.</a:t>
            </a:r>
          </a:p>
          <a:p>
            <a:r>
              <a:rPr lang="pt-BR" sz="2400" dirty="0"/>
              <a:t>Capital de risco é mínimo no Brasil ainda.</a:t>
            </a:r>
          </a:p>
          <a:p>
            <a:r>
              <a:rPr lang="pt-BR" sz="2400" dirty="0"/>
              <a:t>Incentivos  fiscais para P&amp;D são componentes importantes para a Lei de Informática e para a Lei do Bem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359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Lei de </a:t>
            </a:r>
            <a:r>
              <a:rPr lang="pt-BR" dirty="0" smtClean="0"/>
              <a:t>Informática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Literatura não encontra resultados positivos para a Lei de Informática.</a:t>
            </a:r>
          </a:p>
          <a:p>
            <a:r>
              <a:rPr lang="pt-BR" sz="2400" dirty="0" err="1"/>
              <a:t>Kannebley</a:t>
            </a:r>
            <a:r>
              <a:rPr lang="pt-BR" sz="2400" dirty="0"/>
              <a:t> Júnior e Porto (2012) apontam que não existe evidencia  de incremento significativo nos </a:t>
            </a:r>
            <a:r>
              <a:rPr lang="pt-BR" sz="2400" dirty="0" err="1"/>
              <a:t>I</a:t>
            </a:r>
            <a:r>
              <a:rPr lang="pt-BR" sz="2400" dirty="0"/>
              <a:t> em P&amp;D.</a:t>
            </a:r>
          </a:p>
          <a:p>
            <a:r>
              <a:rPr lang="pt-BR" sz="2400" dirty="0"/>
              <a:t>Proteção de mercado e obrigações de conteúdo local parecem problemas na concepção da lei de informática.</a:t>
            </a:r>
          </a:p>
          <a:p>
            <a:r>
              <a:rPr lang="pt-BR" sz="2400" dirty="0"/>
              <a:t>A falta de concorrência parece bloquear um dos canais importantes para se gerar conhecimento: a concorrência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6170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Lei do </a:t>
            </a:r>
            <a:r>
              <a:rPr lang="pt-BR" dirty="0" smtClean="0"/>
              <a:t>Bem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800" dirty="0"/>
              <a:t>Literatura indica que  alei do Bem possui impactos positivos.</a:t>
            </a:r>
          </a:p>
          <a:p>
            <a:r>
              <a:rPr lang="pt-BR" sz="2800" dirty="0"/>
              <a:t>Avellar (2009), Avelar e Alves (2008) e </a:t>
            </a:r>
            <a:r>
              <a:rPr lang="pt-BR" sz="2800" dirty="0" err="1"/>
              <a:t>Kannebley</a:t>
            </a:r>
            <a:r>
              <a:rPr lang="pt-BR" sz="2800" dirty="0"/>
              <a:t> Júnior e Porto (2012) indicam que a lei do bem tem conseguido elevar o gasto privado em P&amp;D.</a:t>
            </a:r>
          </a:p>
          <a:p>
            <a:r>
              <a:rPr lang="pt-BR" sz="2800" dirty="0"/>
              <a:t>No entanto, como benefício é auferido por empresas de lucro real, exclui pequenas e médias empresas.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350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Como </a:t>
            </a:r>
            <a:r>
              <a:rPr lang="it-IT" dirty="0" smtClean="0"/>
              <a:t>aprimorar </a:t>
            </a:r>
            <a:r>
              <a:rPr lang="it-IT" dirty="0"/>
              <a:t>P&amp;</a:t>
            </a:r>
            <a:r>
              <a:rPr lang="it-IT" dirty="0" smtClean="0"/>
              <a:t>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Melhorar ambiente de negócios. Investimento em P&amp;D são arriscados.</a:t>
            </a:r>
          </a:p>
          <a:p>
            <a:r>
              <a:rPr lang="pt-BR" sz="2400" dirty="0"/>
              <a:t>Deslocar investimentos para o setor privado. </a:t>
            </a:r>
          </a:p>
          <a:p>
            <a:r>
              <a:rPr lang="pt-BR" sz="2400" dirty="0"/>
              <a:t>Possibilitar investimentos de empresas pequenas.</a:t>
            </a:r>
          </a:p>
          <a:p>
            <a:r>
              <a:rPr lang="pt-BR" sz="2400" dirty="0"/>
              <a:t>Permitir compra de insumos e equipamentos de outros países: maior possibilidade de absorção de tecnologias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54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Como </a:t>
            </a:r>
            <a:r>
              <a:rPr lang="it-IT" dirty="0" err="1"/>
              <a:t>Aprimorar</a:t>
            </a:r>
            <a:r>
              <a:rPr lang="it-IT" dirty="0"/>
              <a:t> P&amp;</a:t>
            </a:r>
            <a:r>
              <a:rPr lang="it-IT" dirty="0" smtClean="0"/>
              <a:t>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 smtClean="0"/>
              <a:t>Alinhar </a:t>
            </a:r>
            <a:r>
              <a:rPr lang="pt-BR" sz="2400" dirty="0"/>
              <a:t>pesquisa básica com a necessidade das empresas (lei na Inovação vai na direção correta).</a:t>
            </a:r>
          </a:p>
          <a:p>
            <a:r>
              <a:rPr lang="pt-BR" sz="2400" dirty="0"/>
              <a:t>Aumentar a colaboração entre a academia e o setor produtivo. A Lei do bem atua neste sentido (ou pelo permite e melhora desta relação)</a:t>
            </a:r>
          </a:p>
          <a:p>
            <a:r>
              <a:rPr lang="pt-BR" sz="2400" dirty="0"/>
              <a:t>Avaliar e monitorar P&amp;D.</a:t>
            </a:r>
          </a:p>
          <a:p>
            <a:r>
              <a:rPr lang="pt-BR" sz="2400" dirty="0"/>
              <a:t>Aprimorar capital humano que é insumo essencial no processo de P&amp;D (De Negri (2006))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269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O produto potencial brasileiro vai crescer menos nos próximos anos devido ao menor crescimento populacional.</a:t>
            </a:r>
          </a:p>
          <a:p>
            <a:r>
              <a:rPr lang="pt-BR" sz="2400" dirty="0"/>
              <a:t>Investimentos em </a:t>
            </a:r>
            <a:r>
              <a:rPr lang="pt-BR" sz="2400" dirty="0" err="1"/>
              <a:t>K</a:t>
            </a:r>
            <a:r>
              <a:rPr lang="pt-BR" sz="2400" dirty="0"/>
              <a:t> e H serão importantes.</a:t>
            </a:r>
          </a:p>
          <a:p>
            <a:r>
              <a:rPr lang="pt-BR" sz="2400" dirty="0"/>
              <a:t>Mas PTF será ainda mais importante.</a:t>
            </a:r>
          </a:p>
          <a:p>
            <a:r>
              <a:rPr lang="pt-BR" sz="2400" dirty="0"/>
              <a:t>Para tanto, gerar mais conhecimento e absorver mais tecnologia é fundamental.</a:t>
            </a:r>
          </a:p>
          <a:p>
            <a:r>
              <a:rPr lang="pt-BR" sz="2400" dirty="0"/>
              <a:t>O Brasil não investe pouco em P&amp;D.</a:t>
            </a:r>
          </a:p>
          <a:p>
            <a:r>
              <a:rPr lang="pt-BR" sz="2400" dirty="0"/>
              <a:t>Mas sua alocação é muito concentrada no governo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369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dirty="0"/>
              <a:t>Introdução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pt-BR" sz="2400" dirty="0"/>
              <a:t>Demografia e crescimento</a:t>
            </a:r>
          </a:p>
          <a:p>
            <a:pPr lvl="0"/>
            <a:r>
              <a:rPr lang="pt-BR" sz="2400" dirty="0"/>
              <a:t>Necessidade de compensar efeitos demográficos: Maior crescimento da PTF ou do Investimento</a:t>
            </a:r>
          </a:p>
          <a:p>
            <a:pPr lvl="0"/>
            <a:r>
              <a:rPr lang="pt-BR" sz="2400" dirty="0"/>
              <a:t>Crescimento de PTF fácil (efeito composição) praticamente se esgotou no Brasil.</a:t>
            </a:r>
          </a:p>
          <a:p>
            <a:pPr lvl="0"/>
            <a:r>
              <a:rPr lang="pt-BR" sz="2400" dirty="0"/>
              <a:t>Expansão da PTF depende de capital Humano e inovação.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034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Precisamos alocar mais investimento no setor privado.</a:t>
            </a:r>
          </a:p>
          <a:p>
            <a:r>
              <a:rPr lang="pt-BR" sz="2400" dirty="0"/>
              <a:t>Precisamos ampliar a produtividade dos recursos alocados em P&amp;D.</a:t>
            </a:r>
          </a:p>
          <a:p>
            <a:r>
              <a:rPr lang="pt-BR" sz="2400" dirty="0"/>
              <a:t>Mais concorrência parece fundamental. Investimento por “necessidade” parece dar mais resultado do que investimento que buscam desonerações/reduções tributárias.</a:t>
            </a:r>
          </a:p>
          <a:p>
            <a:r>
              <a:rPr lang="pt-BR" sz="2400" dirty="0"/>
              <a:t>Análise dos programas e melhoras das condições de P&amp;D são </a:t>
            </a:r>
            <a:r>
              <a:rPr lang="pt-BR" sz="2400" dirty="0" smtClean="0"/>
              <a:t>fundamentais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000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 smtClean="0"/>
              <a:t>Obrigado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438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Demografia e Crescimento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Os resultados mostram que a redução na taxa de crescimento do fator trabalho reduzirá a taxa de crescimento do produto potencial doméstico.</a:t>
            </a:r>
          </a:p>
          <a:p>
            <a:r>
              <a:rPr lang="pt-BR" sz="2400" dirty="0"/>
              <a:t>Salvo um forte crescimento da produtividade a economia brasileira crescerá menos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0622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Demografia e </a:t>
            </a:r>
            <a:r>
              <a:rPr lang="pt-BR" dirty="0" smtClean="0"/>
              <a:t>Crescimento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1" y="1638190"/>
            <a:ext cx="8497888" cy="1128940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PIA e PEA</a:t>
            </a:r>
          </a:p>
          <a:p>
            <a:r>
              <a:rPr lang="pt-BR" sz="2400" dirty="0"/>
              <a:t>A taxa de crescimento da PIA e da PEA devem permanecer acima de 1% até 2022</a:t>
            </a:r>
            <a:r>
              <a:rPr lang="pt-BR" sz="2400" dirty="0" smtClean="0"/>
              <a:t>.</a:t>
            </a:r>
            <a:endParaRPr lang="en-US" sz="2400" dirty="0"/>
          </a:p>
        </p:txBody>
      </p:sp>
      <p:graphicFrame>
        <p:nvGraphicFramePr>
          <p:cNvPr id="7" name="Tabe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4339676"/>
              </p:ext>
            </p:extLst>
          </p:nvPr>
        </p:nvGraphicFramePr>
        <p:xfrm>
          <a:off x="457200" y="3573016"/>
          <a:ext cx="8229600" cy="1942338"/>
        </p:xfrm>
        <a:graphic>
          <a:graphicData uri="http://schemas.openxmlformats.org/drawingml/2006/table">
            <a:tbl>
              <a:tblPr firstRow="1" firstCol="1" bandRow="1" bandCol="1">
                <a:tableStyleId>{F2DE63D5-997A-4646-A377-4702673A728D}</a:tableStyleId>
              </a:tblPr>
              <a:tblGrid>
                <a:gridCol w="1267358"/>
                <a:gridCol w="1007303"/>
                <a:gridCol w="997428"/>
                <a:gridCol w="4957511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Ano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PEA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PIA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Taxa de Participação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2012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67,8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2017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69,2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2022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1,1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69,9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2027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0,9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0,7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2032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2037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69,8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2042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69,1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2047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68,6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2052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-0,4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68,1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121024"/>
            <a:ext cx="8229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alibri"/>
              </a:rPr>
              <a:t>Tabela 1: Taxas de Crescimento da PEA e PIA e Taxas de Participação no Mercado de Trabalho, Brasil, 2012 a 2052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alibri"/>
              </a:rPr>
              <a:t> Fonte: Elaboração própria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61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Demografia e </a:t>
            </a:r>
            <a:r>
              <a:rPr lang="pt-BR" dirty="0" smtClean="0"/>
              <a:t>Crescimento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6413780"/>
              </p:ext>
            </p:extLst>
          </p:nvPr>
        </p:nvGraphicFramePr>
        <p:xfrm>
          <a:off x="457200" y="2467070"/>
          <a:ext cx="8229600" cy="3637792"/>
        </p:xfrm>
        <a:graphic>
          <a:graphicData uri="http://schemas.openxmlformats.org/drawingml/2006/table">
            <a:tbl>
              <a:tblPr firstRow="1" firstCol="1" bandCol="1">
                <a:tableStyleId>{F2DE63D5-997A-4646-A377-4702673A728D}</a:tableStyleId>
              </a:tblPr>
              <a:tblGrid>
                <a:gridCol w="2803002"/>
                <a:gridCol w="1808866"/>
                <a:gridCol w="1808866"/>
                <a:gridCol w="1808866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Período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Crescimento PTF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1,0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2017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2022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2027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2032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2037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2,9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2042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1,9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2047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1,0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2052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112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4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1983043"/>
            <a:ext cx="6868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alibri"/>
              </a:rPr>
              <a:t>Tabela 5: Taxa de Crescimento do Produto Potencial, Brasil, 2017-2052.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40" y="5679293"/>
            <a:ext cx="451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</a:t>
            </a:r>
            <a:r>
              <a:rPr lang="pt-BR" sz="1100" dirty="0" smtClean="0"/>
              <a:t>Própria</a:t>
            </a:r>
            <a:endParaRPr lang="pt-BR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Demografia e Crescimento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O menor crescimento populacional reduzirá de forma substancial o crescimento do produto potencial doméstico.</a:t>
            </a:r>
          </a:p>
          <a:p>
            <a:r>
              <a:rPr lang="pt-BR" sz="2400" dirty="0"/>
              <a:t>Expansão de capital humano pode contribuir mas ocorre de forma lenta.</a:t>
            </a:r>
          </a:p>
          <a:p>
            <a:r>
              <a:rPr lang="pt-BR" sz="2400" dirty="0"/>
              <a:t>Aumentar o investimento em </a:t>
            </a:r>
            <a:r>
              <a:rPr lang="pt-BR" sz="2400" dirty="0" err="1"/>
              <a:t>K</a:t>
            </a:r>
            <a:r>
              <a:rPr lang="pt-BR" sz="2400" dirty="0"/>
              <a:t> não deverá ser suficiente.</a:t>
            </a:r>
          </a:p>
          <a:p>
            <a:r>
              <a:rPr lang="pt-BR" sz="2400" dirty="0"/>
              <a:t>Ampliação da PTF será difícil pois possibilidade de ganhos de PTF pelo efeito composição diminuíram.</a:t>
            </a:r>
          </a:p>
          <a:p>
            <a:r>
              <a:rPr lang="pt-BR" sz="2400" dirty="0"/>
              <a:t>Ganhos devem ser através de </a:t>
            </a:r>
            <a:r>
              <a:rPr lang="pt-BR" sz="2400" dirty="0" err="1"/>
              <a:t>invoação</a:t>
            </a:r>
            <a:r>
              <a:rPr lang="pt-BR" sz="2400" dirty="0"/>
              <a:t>/</a:t>
            </a:r>
            <a:r>
              <a:rPr lang="pt-BR" sz="2400" dirty="0" smtClean="0"/>
              <a:t>tecnologia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4000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Inovação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/>
              <a:t>Inovação tecnologia é muitas vezes associadas a Investimento em P&amp;D.</a:t>
            </a:r>
          </a:p>
          <a:p>
            <a:r>
              <a:rPr lang="pt-BR" sz="2400" dirty="0" err="1"/>
              <a:t>I</a:t>
            </a:r>
            <a:r>
              <a:rPr lang="pt-BR" sz="2400" dirty="0"/>
              <a:t> em P&amp;D deve gerar patentes. Com isso maior crescimento tecnológico.</a:t>
            </a:r>
          </a:p>
          <a:p>
            <a:r>
              <a:rPr lang="pt-BR" sz="2400" dirty="0"/>
              <a:t>Brasil Investe pouco em P&amp;D?</a:t>
            </a:r>
          </a:p>
          <a:p>
            <a:r>
              <a:rPr lang="pt-BR" sz="2400" dirty="0"/>
              <a:t>Brasil Investe mal em P&amp;D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0511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sz="2400" dirty="0" smtClean="0"/>
              <a:t>Comparado </a:t>
            </a:r>
            <a:r>
              <a:rPr lang="pt-BR" sz="2400" dirty="0"/>
              <a:t>com países com renda per capita similar, Brasil não investe pouco.</a:t>
            </a:r>
          </a:p>
          <a:p>
            <a:r>
              <a:rPr lang="pt-BR" sz="2400" dirty="0"/>
              <a:t>Mais que AL.</a:t>
            </a:r>
          </a:p>
          <a:p>
            <a:r>
              <a:rPr lang="pt-BR" sz="2400" dirty="0"/>
              <a:t>Mas alocação do </a:t>
            </a:r>
            <a:r>
              <a:rPr lang="pt-BR" sz="2400" dirty="0" err="1"/>
              <a:t>I</a:t>
            </a:r>
            <a:r>
              <a:rPr lang="pt-BR" sz="2400" dirty="0"/>
              <a:t> e P&amp;D doméstico parece diferente.</a:t>
            </a:r>
          </a:p>
          <a:p>
            <a:r>
              <a:rPr lang="pt-BR" sz="2400" dirty="0"/>
              <a:t>Brasil investe muito através do Governo, comparado com outros países e pouco através de empresas.</a:t>
            </a:r>
          </a:p>
          <a:p>
            <a:r>
              <a:rPr lang="pt-BR" sz="2400" dirty="0" err="1"/>
              <a:t>Gov</a:t>
            </a:r>
            <a:r>
              <a:rPr lang="pt-BR" sz="2400" dirty="0"/>
              <a:t> </a:t>
            </a:r>
            <a:r>
              <a:rPr lang="pt-BR" sz="2400" dirty="0" err="1"/>
              <a:t>i</a:t>
            </a:r>
            <a:r>
              <a:rPr lang="pt-BR" sz="2400" dirty="0"/>
              <a:t> Universidades investem bem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330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2800" dirty="0">
                <a:solidFill>
                  <a:schemeClr val="bg1"/>
                </a:solidFill>
              </a:rPr>
              <a:t>Investimento em P&amp;D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3"/>
          <p:cNvPicPr>
            <a:picLocks noChangeAspect="1"/>
          </p:cNvPicPr>
          <p:nvPr/>
        </p:nvPicPr>
        <p:blipFill>
          <a:blip r:embed="rId2" cstate="print"/>
          <a:srcRect l="40698" t="27061" r="26970" b="15950"/>
          <a:stretch>
            <a:fillRect/>
          </a:stretch>
        </p:blipFill>
        <p:spPr bwMode="auto">
          <a:xfrm>
            <a:off x="1681766" y="1451535"/>
            <a:ext cx="5689600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150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esMinistro Levy">
  <a:themeElements>
    <a:clrScheme name="Custom 40">
      <a:dk1>
        <a:srgbClr val="27384B"/>
      </a:dk1>
      <a:lt1>
        <a:srgbClr val="FFFFFF"/>
      </a:lt1>
      <a:dk2>
        <a:srgbClr val="7DA419"/>
      </a:dk2>
      <a:lt2>
        <a:srgbClr val="DDDEDD"/>
      </a:lt2>
      <a:accent1>
        <a:srgbClr val="D1502A"/>
      </a:accent1>
      <a:accent2>
        <a:srgbClr val="F1A608"/>
      </a:accent2>
      <a:accent3>
        <a:srgbClr val="2A84D3"/>
      </a:accent3>
      <a:accent4>
        <a:srgbClr val="1FB18A"/>
      </a:accent4>
      <a:accent5>
        <a:srgbClr val="27384B"/>
      </a:accent5>
      <a:accent6>
        <a:srgbClr val="274E32"/>
      </a:accent6>
      <a:hlink>
        <a:srgbClr val="27384B"/>
      </a:hlink>
      <a:folHlink>
        <a:srgbClr val="27384B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999</Words>
  <Application>Microsoft Office PowerPoint</Application>
  <PresentationFormat>Apresentação na tela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CoresMinistro Levy</vt:lpstr>
      <vt:lpstr>Slide 1</vt:lpstr>
      <vt:lpstr>Introdução</vt:lpstr>
      <vt:lpstr>Demografia e Crescimento</vt:lpstr>
      <vt:lpstr>Demografia e Crescimento</vt:lpstr>
      <vt:lpstr>Demografia e Crescimento</vt:lpstr>
      <vt:lpstr>Demografia e Crescimento</vt:lpstr>
      <vt:lpstr>Inovação</vt:lpstr>
      <vt:lpstr>Investimento em P&amp;D</vt:lpstr>
      <vt:lpstr>Investimento em P&amp;D</vt:lpstr>
      <vt:lpstr>Investimento em P&amp;D</vt:lpstr>
      <vt:lpstr>Investimento em P&amp;D</vt:lpstr>
      <vt:lpstr>Investimento em P&amp;D</vt:lpstr>
      <vt:lpstr>Investimento em P&amp;D</vt:lpstr>
      <vt:lpstr>Investimento em P&amp;D</vt:lpstr>
      <vt:lpstr>Lei de Informática</vt:lpstr>
      <vt:lpstr>Lei do Bem</vt:lpstr>
      <vt:lpstr>Como aprimorar P&amp;D</vt:lpstr>
      <vt:lpstr>Como Aprimorar P&amp;D</vt:lpstr>
      <vt:lpstr>Conclusão</vt:lpstr>
      <vt:lpstr>Conclusão</vt:lpstr>
      <vt:lpstr>Slide 21</vt:lpstr>
    </vt:vector>
  </TitlesOfParts>
  <Company>MF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Gabinete Ministro</dc:creator>
  <cp:lastModifiedBy>04297901714</cp:lastModifiedBy>
  <cp:revision>390</cp:revision>
  <cp:lastPrinted>2015-03-17T21:18:32Z</cp:lastPrinted>
  <dcterms:created xsi:type="dcterms:W3CDTF">2014-09-09T13:21:46Z</dcterms:created>
  <dcterms:modified xsi:type="dcterms:W3CDTF">2015-06-30T15:33:08Z</dcterms:modified>
</cp:coreProperties>
</file>