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1"/>
  </p:notesMasterIdLst>
  <p:sldIdLst>
    <p:sldId id="256" r:id="rId2"/>
    <p:sldId id="275" r:id="rId3"/>
    <p:sldId id="277" r:id="rId4"/>
    <p:sldId id="283" r:id="rId5"/>
    <p:sldId id="280" r:id="rId6"/>
    <p:sldId id="285" r:id="rId7"/>
    <p:sldId id="284" r:id="rId8"/>
    <p:sldId id="261" r:id="rId9"/>
    <p:sldId id="262" r:id="rId10"/>
    <p:sldId id="263" r:id="rId11"/>
    <p:sldId id="266" r:id="rId12"/>
    <p:sldId id="286" r:id="rId13"/>
    <p:sldId id="270" r:id="rId14"/>
    <p:sldId id="269" r:id="rId15"/>
    <p:sldId id="287" r:id="rId16"/>
    <p:sldId id="288" r:id="rId17"/>
    <p:sldId id="291" r:id="rId18"/>
    <p:sldId id="289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53653871\Documents\ocde\Tabela%20Pol&#237;ticas%20de%20Inova&#231;&#227;o%20-%20vs%202704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53653871\Documents\ocde\Tabela%20Pol&#237;ticas%20de%20Inova&#231;&#227;o%20-%20vs%202704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Agriculture</c:v>
                </c:pt>
                <c:pt idx="2">
                  <c:v>Industry (total)</c:v>
                </c:pt>
                <c:pt idx="3">
                  <c:v>Mining</c:v>
                </c:pt>
                <c:pt idx="4">
                  <c:v>Manufacturing</c:v>
                </c:pt>
                <c:pt idx="5">
                  <c:v>Services</c:v>
                </c:pt>
              </c:strCache>
            </c:strRef>
          </c:cat>
          <c:val>
            <c:numRef>
              <c:f>Plan1!$B$2:$B$7</c:f>
              <c:numCache>
                <c:formatCode>0.0%</c:formatCode>
                <c:ptCount val="6"/>
                <c:pt idx="0">
                  <c:v>9.8384791256136417E-3</c:v>
                </c:pt>
                <c:pt idx="1">
                  <c:v>3.7905907469827582E-2</c:v>
                </c:pt>
                <c:pt idx="2">
                  <c:v>-3.8749993428087715E-3</c:v>
                </c:pt>
                <c:pt idx="3">
                  <c:v>2.0277271519423268E-2</c:v>
                </c:pt>
                <c:pt idx="4">
                  <c:v>-7.7540386235418479E-3</c:v>
                </c:pt>
                <c:pt idx="5">
                  <c:v>5.5430558243174666E-3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07040"/>
        <c:axId val="31924224"/>
      </c:barChart>
      <c:catAx>
        <c:axId val="6007040"/>
        <c:scaling>
          <c:orientation val="minMax"/>
        </c:scaling>
        <c:delete val="0"/>
        <c:axPos val="l"/>
        <c:majorTickMark val="out"/>
        <c:minorTickMark val="none"/>
        <c:tickLblPos val="low"/>
        <c:crossAx val="31924224"/>
        <c:crosses val="autoZero"/>
        <c:auto val="1"/>
        <c:lblAlgn val="ctr"/>
        <c:lblOffset val="100"/>
        <c:noMultiLvlLbl val="0"/>
      </c:catAx>
      <c:valAx>
        <c:axId val="31924224"/>
        <c:scaling>
          <c:orientation val="minMax"/>
        </c:scaling>
        <c:delete val="0"/>
        <c:axPos val="b"/>
        <c:majorGridlines/>
        <c:numFmt formatCode="0.0%" sourceLinked="1"/>
        <c:majorTickMark val="out"/>
        <c:minorTickMark val="none"/>
        <c:tickLblPos val="nextTo"/>
        <c:crossAx val="6007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926061875495559E-2"/>
          <c:y val="5.1400554097404488E-2"/>
          <c:w val="0.75433299554201216"/>
          <c:h val="0.8314851302889401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Plan1!$C$8</c:f>
              <c:strCache>
                <c:ptCount val="1"/>
                <c:pt idx="0">
                  <c:v>% of GDP</c:v>
                </c:pt>
              </c:strCache>
            </c:strRef>
          </c:tx>
          <c:invertIfNegative val="0"/>
          <c:cat>
            <c:numRef>
              <c:f>Plan1!$A$9:$A$22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Plan1!$C$9:$C$22</c:f>
              <c:numCache>
                <c:formatCode>0.00%</c:formatCode>
                <c:ptCount val="14"/>
                <c:pt idx="0">
                  <c:v>1.1107988930734E-3</c:v>
                </c:pt>
                <c:pt idx="1">
                  <c:v>1.6097227939324311E-4</c:v>
                </c:pt>
                <c:pt idx="2">
                  <c:v>6.3886564146426296E-4</c:v>
                </c:pt>
                <c:pt idx="3">
                  <c:v>7.2924160033130425E-4</c:v>
                </c:pt>
                <c:pt idx="4">
                  <c:v>6.3281981233047878E-4</c:v>
                </c:pt>
                <c:pt idx="5">
                  <c:v>7.5927705299689511E-4</c:v>
                </c:pt>
                <c:pt idx="6">
                  <c:v>1.1238546873496508E-3</c:v>
                </c:pt>
                <c:pt idx="7">
                  <c:v>1.4770376546586988E-3</c:v>
                </c:pt>
                <c:pt idx="8">
                  <c:v>1.7691793062667638E-3</c:v>
                </c:pt>
                <c:pt idx="9">
                  <c:v>1.5385302975485615E-3</c:v>
                </c:pt>
                <c:pt idx="10">
                  <c:v>1.5410829987277804E-3</c:v>
                </c:pt>
                <c:pt idx="11">
                  <c:v>1.3682891744530511E-3</c:v>
                </c:pt>
                <c:pt idx="12">
                  <c:v>1.4624026727085549E-3</c:v>
                </c:pt>
                <c:pt idx="13">
                  <c:v>1.443059867162616E-3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247808"/>
        <c:axId val="32246016"/>
      </c:barChart>
      <c:lineChart>
        <c:grouping val="standard"/>
        <c:varyColors val="0"/>
        <c:ser>
          <c:idx val="0"/>
          <c:order val="0"/>
          <c:tx>
            <c:strRef>
              <c:f>Plan1!$B$8</c:f>
              <c:strCache>
                <c:ptCount val="1"/>
                <c:pt idx="0">
                  <c:v>total tax breaks </c:v>
                </c:pt>
              </c:strCache>
            </c:strRef>
          </c:tx>
          <c:marker>
            <c:symbol val="none"/>
          </c:marker>
          <c:dLbls>
            <c:dLbl>
              <c:idx val="10"/>
              <c:layout>
                <c:manualLayout>
                  <c:x val="0"/>
                  <c:y val="-3.7881628645840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6.0069446943624906E-2"/>
                  <c:y val="-4.3293289880960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Plan1!$A$9:$A$22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Plan1!$B$9:$B$22</c:f>
              <c:numCache>
                <c:formatCode>_(* #,##0.00_);_(* \(#,##0.00\);_(* "-"??_);_(@_)</c:formatCode>
                <c:ptCount val="14"/>
                <c:pt idx="0">
                  <c:v>1310167.3</c:v>
                </c:pt>
                <c:pt idx="1">
                  <c:v>209607.8</c:v>
                </c:pt>
                <c:pt idx="2">
                  <c:v>944129.7</c:v>
                </c:pt>
                <c:pt idx="3">
                  <c:v>1239672.8</c:v>
                </c:pt>
                <c:pt idx="4">
                  <c:v>1228618.3999999999</c:v>
                </c:pt>
                <c:pt idx="5">
                  <c:v>1630349.3</c:v>
                </c:pt>
                <c:pt idx="6">
                  <c:v>2662955.7000000002</c:v>
                </c:pt>
                <c:pt idx="7">
                  <c:v>3930905.3</c:v>
                </c:pt>
                <c:pt idx="8">
                  <c:v>5364510.8</c:v>
                </c:pt>
                <c:pt idx="9">
                  <c:v>4983921.2</c:v>
                </c:pt>
                <c:pt idx="10">
                  <c:v>5810013.7000000002</c:v>
                </c:pt>
                <c:pt idx="11">
                  <c:v>5668840.2999999998</c:v>
                </c:pt>
                <c:pt idx="12">
                  <c:v>6423010</c:v>
                </c:pt>
                <c:pt idx="13">
                  <c:v>6991358.2000000002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34112"/>
        <c:axId val="32244096"/>
      </c:lineChart>
      <c:catAx>
        <c:axId val="32234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2244096"/>
        <c:crosses val="autoZero"/>
        <c:auto val="1"/>
        <c:lblAlgn val="ctr"/>
        <c:lblOffset val="100"/>
        <c:noMultiLvlLbl val="0"/>
      </c:catAx>
      <c:valAx>
        <c:axId val="3224409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2234112"/>
        <c:crosses val="autoZero"/>
        <c:crossBetween val="between"/>
        <c:dispUnits>
          <c:builtInUnit val="millions"/>
        </c:dispUnits>
      </c:valAx>
      <c:valAx>
        <c:axId val="3224601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2247808"/>
        <c:crosses val="max"/>
        <c:crossBetween val="between"/>
      </c:valAx>
      <c:catAx>
        <c:axId val="32247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24601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7605434826650099"/>
          <c:y val="5.4629964389157556E-2"/>
          <c:w val="0.3227575006273985"/>
          <c:h val="0.1675134730705050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38990795194731"/>
          <c:y val="5.989712768462082E-2"/>
          <c:w val="0.83620603674540683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'BNDES e FINEP'!$B$78</c:f>
              <c:strCache>
                <c:ptCount val="1"/>
                <c:pt idx="0">
                  <c:v>FINEP contracts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-6.790123346778728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790123346778728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'BNDES e FINEP'!$A$79:$A$86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'BNDES e FINEP'!$B$79:$B$86</c:f>
              <c:numCache>
                <c:formatCode>_-* #,##0.0_-;\-* #,##0.0_-;_-* "-"??_-;_-@_-</c:formatCode>
                <c:ptCount val="8"/>
                <c:pt idx="0">
                  <c:v>0.57242953745000003</c:v>
                </c:pt>
                <c:pt idx="1">
                  <c:v>0.82719180336999998</c:v>
                </c:pt>
                <c:pt idx="2">
                  <c:v>1.6739904888900001</c:v>
                </c:pt>
                <c:pt idx="3">
                  <c:v>1.4582150885</c:v>
                </c:pt>
                <c:pt idx="4">
                  <c:v>1.9690935012799999</c:v>
                </c:pt>
                <c:pt idx="5">
                  <c:v>2.7328377719999999</c:v>
                </c:pt>
                <c:pt idx="6">
                  <c:v>6.1984304778199997</c:v>
                </c:pt>
                <c:pt idx="7">
                  <c:v>8.7031308217999985</c:v>
                </c:pt>
              </c:numCache>
            </c:numRef>
          </c:val>
        </c:ser>
        <c:ser>
          <c:idx val="1"/>
          <c:order val="1"/>
          <c:tx>
            <c:strRef>
              <c:f>'BNDES e FINEP'!$C$78</c:f>
              <c:strCache>
                <c:ptCount val="1"/>
                <c:pt idx="0">
                  <c:v>FINEP disbursements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9.0534977957049713E-3"/>
                  <c:y val="1.6580532757323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0370370040336185E-2"/>
                  <c:y val="1.24353995679922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'BNDES e FINEP'!$A$79:$A$86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'BNDES e FINEP'!$C$79:$C$86</c:f>
              <c:numCache>
                <c:formatCode>_-* #,##0.0_-;\-* #,##0.0_-;_-* "-"??_-;_-@_-</c:formatCode>
                <c:ptCount val="8"/>
                <c:pt idx="0">
                  <c:v>0.40639164983999998</c:v>
                </c:pt>
                <c:pt idx="1">
                  <c:v>0.73993734713000003</c:v>
                </c:pt>
                <c:pt idx="2">
                  <c:v>0.88452970987000001</c:v>
                </c:pt>
                <c:pt idx="3">
                  <c:v>1.21810993296</c:v>
                </c:pt>
                <c:pt idx="4">
                  <c:v>1.7532717290499999</c:v>
                </c:pt>
                <c:pt idx="5">
                  <c:v>1.76505852857</c:v>
                </c:pt>
                <c:pt idx="6">
                  <c:v>2.5128998015700001</c:v>
                </c:pt>
                <c:pt idx="7">
                  <c:v>4.4638341780200008</c:v>
                </c:pt>
              </c:numCache>
            </c:numRef>
          </c:val>
        </c:ser>
        <c:ser>
          <c:idx val="2"/>
          <c:order val="2"/>
          <c:tx>
            <c:strRef>
              <c:f>'BNDES e FINEP'!$D$78</c:f>
              <c:strCache>
                <c:ptCount val="1"/>
                <c:pt idx="0">
                  <c:v>BNDES disbursements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6.7901233467787285E-3"/>
                  <c:y val="4.14513318933075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316872244631213E-2"/>
                  <c:y val="2.07256659466537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316872244631213E-2"/>
                  <c:y val="4.14513318933067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790123346778728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'BNDES e FINEP'!$A$79:$A$86</c:f>
              <c:numCache>
                <c:formatCode>General</c:formatCod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numCache>
            </c:numRef>
          </c:cat>
          <c:val>
            <c:numRef>
              <c:f>'BNDES e FINEP'!$D$79:$D$86</c:f>
              <c:numCache>
                <c:formatCode>General</c:formatCode>
                <c:ptCount val="8"/>
                <c:pt idx="2">
                  <c:v>0.6</c:v>
                </c:pt>
                <c:pt idx="3">
                  <c:v>1.4</c:v>
                </c:pt>
                <c:pt idx="4">
                  <c:v>1.7</c:v>
                </c:pt>
                <c:pt idx="5">
                  <c:v>2.2000000000000002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53408"/>
        <c:axId val="103285888"/>
      </c:barChart>
      <c:catAx>
        <c:axId val="10675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285888"/>
        <c:crosses val="autoZero"/>
        <c:auto val="1"/>
        <c:lblAlgn val="ctr"/>
        <c:lblOffset val="100"/>
        <c:noMultiLvlLbl val="0"/>
      </c:catAx>
      <c:valAx>
        <c:axId val="103285888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numFmt formatCode="_-* #,##0.0_-;\-* #,##0.0_-;_-* &quot;-&quot;??_-;_-@_-" sourceLinked="1"/>
        <c:majorTickMark val="out"/>
        <c:minorTickMark val="none"/>
        <c:tickLblPos val="nextTo"/>
        <c:crossAx val="10675340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168041230239956"/>
          <c:y val="6.9809398825146862E-2"/>
          <c:w val="0.43100762066045722"/>
          <c:h val="0.16211473565804274"/>
        </c:manualLayout>
      </c:layout>
      <c:overlay val="0"/>
      <c:txPr>
        <a:bodyPr/>
        <a:lstStyle/>
        <a:p>
          <a:pPr>
            <a:defRPr sz="1200"/>
          </a:pPr>
          <a:endParaRPr lang="pt-B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55773990933454E-2"/>
          <c:y val="3.8273631061139651E-2"/>
          <c:w val="0.9237893496428371"/>
          <c:h val="0.90510399750640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'[Tabela Políticas de Inovação - vs 270415.xlsx]orçamento executado MCTI'!$A$54</c:f>
              <c:strCache>
                <c:ptCount val="1"/>
                <c:pt idx="0">
                  <c:v>Fundo Nacional de Desenvolvimento Científico e Tecnológico - FNDCT</c:v>
                </c:pt>
              </c:strCache>
            </c:strRef>
          </c:tx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'[Tabela Políticas de Inovação - vs 270415.xlsx]orçamento executado MCTI'!$B$53:$N$53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'[Tabela Políticas de Inovação - vs 270415.xlsx]orçamento executado MCTI'!$B$54:$N$54</c:f>
              <c:numCache>
                <c:formatCode>General</c:formatCode>
                <c:ptCount val="13"/>
                <c:pt idx="0">
                  <c:v>176.3</c:v>
                </c:pt>
                <c:pt idx="1">
                  <c:v>372.1</c:v>
                </c:pt>
                <c:pt idx="2">
                  <c:v>333.6</c:v>
                </c:pt>
                <c:pt idx="3">
                  <c:v>628.4</c:v>
                </c:pt>
                <c:pt idx="4">
                  <c:v>628.5</c:v>
                </c:pt>
                <c:pt idx="5">
                  <c:v>784.9</c:v>
                </c:pt>
                <c:pt idx="6" formatCode="#,##0.00">
                  <c:v>1095.0999999999999</c:v>
                </c:pt>
                <c:pt idx="7" formatCode="#,##0.00">
                  <c:v>1518</c:v>
                </c:pt>
                <c:pt idx="8" formatCode="#,##0.00">
                  <c:v>1986.1</c:v>
                </c:pt>
                <c:pt idx="9" formatCode="#,##0.00">
                  <c:v>2357</c:v>
                </c:pt>
                <c:pt idx="10" formatCode="#,##0.00">
                  <c:v>3105.6</c:v>
                </c:pt>
                <c:pt idx="11" formatCode="#,##0.00">
                  <c:v>2774.1</c:v>
                </c:pt>
                <c:pt idx="12" formatCode="#,##0.00">
                  <c:v>2981.4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323520"/>
        <c:axId val="103325056"/>
      </c:barChart>
      <c:catAx>
        <c:axId val="10332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325056"/>
        <c:crosses val="autoZero"/>
        <c:auto val="1"/>
        <c:lblAlgn val="ctr"/>
        <c:lblOffset val="100"/>
        <c:noMultiLvlLbl val="0"/>
      </c:catAx>
      <c:valAx>
        <c:axId val="10332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23520"/>
        <c:crosses val="autoZero"/>
        <c:crossBetween val="between"/>
        <c:dispUnits>
          <c:builtInUnit val="thousands"/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6D0B4-8B3C-4889-940E-082837E8C81A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7C4F-0568-4839-B20A-4D39E6EA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7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189180" y="44624"/>
            <a:ext cx="7847316" cy="93610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1187624" y="1124744"/>
            <a:ext cx="7956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3"/>
          <p:cNvSpPr>
            <a:spLocks noGrp="1"/>
          </p:cNvSpPr>
          <p:nvPr>
            <p:ph type="ctrTitle"/>
          </p:nvPr>
        </p:nvSpPr>
        <p:spPr>
          <a:xfrm>
            <a:off x="1189180" y="44624"/>
            <a:ext cx="7847316" cy="93610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1187624" y="1124744"/>
            <a:ext cx="7956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3"/>
          <p:cNvSpPr>
            <a:spLocks noGrp="1"/>
          </p:cNvSpPr>
          <p:nvPr>
            <p:ph type="ctrTitle"/>
          </p:nvPr>
        </p:nvSpPr>
        <p:spPr>
          <a:xfrm>
            <a:off x="1189180" y="44624"/>
            <a:ext cx="7847316" cy="93610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1187624" y="1124744"/>
            <a:ext cx="7956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882A98-2EF7-412A-8105-4318B8A7D2B1}" type="datetimeFigureOut">
              <a:rPr lang="pt-BR" smtClean="0"/>
              <a:t>01/07/2015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15596F-AA8E-4DB5-99B0-F363DD9F3325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t.wikipedia.org/wiki/Ficheiro:Flag_of_Brazi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google.com.br/url?sa=i&amp;rct=j&amp;q=&amp;esrc=s&amp;source=images&amp;cd=&amp;cad=rja&amp;uact=8&amp;ved=0CAcQjRw&amp;url=http://br.freepik.com/fotos-gratis/20-estrelas-bandeira-dos-estados-unidos_537866.htm&amp;ei=zKhkVYfpKISYNtfpgPgO&amp;bvm=bv.93990622,d.eXY&amp;psig=AFQjCNHX_tgbfro2DNTZL1M1sevBmCxsKg&amp;ust=143274656866750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1340768"/>
            <a:ext cx="7776864" cy="1800200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err="1" smtClean="0">
                <a:effectLst/>
              </a:rPr>
              <a:t>Innovation</a:t>
            </a:r>
            <a:r>
              <a:rPr lang="pt-BR" sz="4800" b="1" dirty="0" smtClean="0">
                <a:effectLst/>
              </a:rPr>
              <a:t> for </a:t>
            </a:r>
            <a:r>
              <a:rPr lang="pt-BR" sz="4800" b="1" dirty="0" err="1" smtClean="0">
                <a:effectLst/>
              </a:rPr>
              <a:t>productivity</a:t>
            </a:r>
            <a:r>
              <a:rPr lang="pt-BR" sz="4800" b="1" dirty="0" smtClean="0">
                <a:effectLst/>
              </a:rPr>
              <a:t> </a:t>
            </a:r>
            <a:r>
              <a:rPr lang="pt-BR" sz="4800" b="1" dirty="0" err="1" smtClean="0">
                <a:effectLst/>
              </a:rPr>
              <a:t>growth</a:t>
            </a:r>
            <a:r>
              <a:rPr lang="pt-BR" sz="4800" b="1" dirty="0" smtClean="0">
                <a:effectLst/>
              </a:rPr>
              <a:t> 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sz="2000" dirty="0" smtClean="0"/>
              <a:t>Fernanda De Negri</a:t>
            </a:r>
          </a:p>
          <a:p>
            <a:pPr algn="ctr"/>
            <a:r>
              <a:rPr lang="en-US" sz="2000" i="1" dirty="0"/>
              <a:t>Director</a:t>
            </a:r>
            <a:endParaRPr lang="pt-BR" sz="2000" dirty="0"/>
          </a:p>
          <a:p>
            <a:pPr algn="ctr"/>
            <a:r>
              <a:rPr lang="en-US" sz="2000" dirty="0"/>
              <a:t>Division of Production and Innovations Studies – DISET</a:t>
            </a:r>
            <a:endParaRPr lang="pt-BR" sz="2000" dirty="0"/>
          </a:p>
          <a:p>
            <a:pPr algn="ctr"/>
            <a:r>
              <a:rPr lang="en-US" sz="2000" dirty="0"/>
              <a:t>Institute for Applied Economic Research  – IPEA</a:t>
            </a:r>
            <a:endParaRPr lang="pt-BR" sz="2000" dirty="0"/>
          </a:p>
        </p:txBody>
      </p:sp>
      <p:sp>
        <p:nvSpPr>
          <p:cNvPr id="4" name="AutoShape 2" descr="Resultado de imagem para logo ipea"/>
          <p:cNvSpPr>
            <a:spLocks noChangeAspect="1" noChangeArrowheads="1"/>
          </p:cNvSpPr>
          <p:nvPr/>
        </p:nvSpPr>
        <p:spPr bwMode="auto">
          <a:xfrm>
            <a:off x="0" y="-136525"/>
            <a:ext cx="14763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56" y="5581976"/>
            <a:ext cx="2088232" cy="121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15616" y="251412"/>
            <a:ext cx="8028384" cy="936104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Credit</a:t>
            </a:r>
            <a:r>
              <a:rPr lang="pt-BR" dirty="0" smtClean="0"/>
              <a:t> for </a:t>
            </a:r>
            <a:r>
              <a:rPr lang="pt-BR" dirty="0" err="1" smtClean="0"/>
              <a:t>innovation</a:t>
            </a:r>
            <a:r>
              <a:rPr lang="pt-BR" dirty="0" smtClean="0"/>
              <a:t>: 2007-2014 </a:t>
            </a:r>
            <a:br>
              <a:rPr lang="pt-BR" dirty="0" smtClean="0"/>
            </a:br>
            <a:r>
              <a:rPr lang="pt-BR" dirty="0" smtClean="0"/>
              <a:t>(R$ bi)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05485"/>
              </p:ext>
            </p:extLst>
          </p:nvPr>
        </p:nvGraphicFramePr>
        <p:xfrm>
          <a:off x="1115616" y="1412776"/>
          <a:ext cx="763284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86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FNDCT’s</a:t>
            </a:r>
            <a:r>
              <a:rPr lang="pt-BR" dirty="0" smtClean="0"/>
              <a:t> budget: 2000-12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50078"/>
              </p:ext>
            </p:extLst>
          </p:nvPr>
        </p:nvGraphicFramePr>
        <p:xfrm>
          <a:off x="2267744" y="1571815"/>
          <a:ext cx="6666706" cy="464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tângulo 1"/>
          <p:cNvSpPr/>
          <p:nvPr/>
        </p:nvSpPr>
        <p:spPr>
          <a:xfrm>
            <a:off x="179512" y="1632188"/>
            <a:ext cx="2189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Demand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: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/>
              <a:t>30%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resources</a:t>
            </a:r>
            <a:r>
              <a:rPr lang="pt-BR" dirty="0"/>
              <a:t> are </a:t>
            </a:r>
            <a:r>
              <a:rPr lang="pt-BR" dirty="0" err="1"/>
              <a:t>used</a:t>
            </a:r>
            <a:r>
              <a:rPr lang="pt-BR" dirty="0"/>
              <a:t> in </a:t>
            </a:r>
            <a:r>
              <a:rPr lang="pt-BR" dirty="0" err="1"/>
              <a:t>projects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companies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352523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focus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5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POLICY RECOMENDATIONS 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27784" y="3933056"/>
            <a:ext cx="6400800" cy="648072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Some </a:t>
            </a:r>
            <a:r>
              <a:rPr lang="pt-BR" sz="2400" i="1" dirty="0" err="1" smtClean="0"/>
              <a:t>ideas</a:t>
            </a:r>
            <a:r>
              <a:rPr lang="pt-BR" sz="2400" i="1" dirty="0" smtClean="0"/>
              <a:t> for debate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050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215224"/>
            <a:ext cx="7488832" cy="50405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82296" indent="0" algn="ctr">
              <a:buNone/>
            </a:pPr>
            <a:r>
              <a:rPr lang="en-US" sz="2400" dirty="0">
                <a:solidFill>
                  <a:schemeClr val="lt1"/>
                </a:solidFill>
              </a:rPr>
              <a:t>Public S&amp;T spending in Brazil is not mission-oriented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188640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1. </a:t>
            </a:r>
            <a:r>
              <a:rPr lang="pt-BR" sz="3600" dirty="0" err="1" smtClean="0"/>
              <a:t>Increase</a:t>
            </a:r>
            <a:r>
              <a:rPr lang="pt-BR" sz="3600" dirty="0" smtClean="0"/>
              <a:t> </a:t>
            </a:r>
            <a:r>
              <a:rPr lang="pt-BR" sz="3600" dirty="0" err="1" smtClean="0"/>
              <a:t>mission</a:t>
            </a:r>
            <a:r>
              <a:rPr lang="pt-BR" sz="3600" dirty="0" smtClean="0"/>
              <a:t> </a:t>
            </a:r>
            <a:r>
              <a:rPr lang="pt-BR" sz="3600" dirty="0" err="1" smtClean="0"/>
              <a:t>oriented</a:t>
            </a:r>
            <a:r>
              <a:rPr lang="pt-BR" sz="3600" dirty="0" smtClean="0"/>
              <a:t> S&amp;T </a:t>
            </a:r>
            <a:r>
              <a:rPr lang="pt-BR" sz="3600" dirty="0" err="1" smtClean="0"/>
              <a:t>spending</a:t>
            </a:r>
            <a:endParaRPr lang="pt-BR" sz="3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1412"/>
              </p:ext>
            </p:extLst>
          </p:nvPr>
        </p:nvGraphicFramePr>
        <p:xfrm>
          <a:off x="539552" y="2520604"/>
          <a:ext cx="3960440" cy="2808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1875"/>
                <a:gridCol w="858565"/>
              </a:tblGrid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MINISTRIES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56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Science, Technology and Innovation (MCTI)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36%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8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Education (MEC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19%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8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Agriculture (MAPA)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13%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8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Health (MS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8424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Development, Industry and Foreign Trade (INMETRO and INPI)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6%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80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Ministry of Planning (IBGE)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6%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78632"/>
              </p:ext>
            </p:extLst>
          </p:nvPr>
        </p:nvGraphicFramePr>
        <p:xfrm>
          <a:off x="4788024" y="2520604"/>
          <a:ext cx="4176464" cy="280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3199"/>
                <a:gridCol w="743265"/>
              </a:tblGrid>
              <a:tr h="306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DEPARTAMENTS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%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Department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of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Defense</a:t>
                      </a:r>
                      <a:r>
                        <a:rPr lang="pt-BR" sz="1400" dirty="0">
                          <a:effectLst/>
                        </a:rPr>
                        <a:t> (</a:t>
                      </a:r>
                      <a:r>
                        <a:rPr lang="pt-BR" sz="1400" dirty="0" err="1">
                          <a:effectLst/>
                        </a:rPr>
                        <a:t>DoD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49%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Department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of</a:t>
                      </a:r>
                      <a:r>
                        <a:rPr lang="pt-BR" sz="1400" dirty="0">
                          <a:effectLst/>
                        </a:rPr>
                        <a:t> Health (DHHS)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23%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Departmente</a:t>
                      </a:r>
                      <a:r>
                        <a:rPr lang="en-US" sz="1400" dirty="0">
                          <a:effectLst/>
                        </a:rPr>
                        <a:t> of Energy (DOE)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8%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NASA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National Science Foundation (NSF)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Departament</a:t>
                      </a:r>
                      <a:r>
                        <a:rPr lang="en-US" sz="1400" dirty="0">
                          <a:effectLst/>
                        </a:rPr>
                        <a:t> of Agriculture (USDA)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57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Others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5%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83568" y="5877272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Only 30% of S&amp;T investments are attached to institutions with problem-solving missions 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1259632" y="5472932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2771800" y="5472932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32040" y="5897837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More than 90% of S&amp;T investments are mission-oriented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5868144" y="5472932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7380312" y="5472932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2" descr="Resultado de imagem para bandeira do brasil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4" descr="Resultado de imagem para bandeira do brasil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4" descr="Bandeira do Brasil">
            <a:hlinkClick r:id="rId2" tooltip="Bandeira do Brasil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8" y="1844824"/>
            <a:ext cx="784075" cy="5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cdns2.freepik.com/fotos-gratis/_19-10377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67852"/>
            <a:ext cx="864096" cy="5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8740" y="2204864"/>
            <a:ext cx="7498080" cy="432048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</a:t>
            </a:r>
            <a:r>
              <a:rPr lang="pt-BR" sz="1800" dirty="0" err="1" smtClean="0"/>
              <a:t>Brazilian</a:t>
            </a:r>
            <a:r>
              <a:rPr lang="pt-BR" sz="1800" dirty="0" smtClean="0"/>
              <a:t> </a:t>
            </a:r>
            <a:r>
              <a:rPr lang="pt-BR" sz="1800" dirty="0" err="1" smtClean="0"/>
              <a:t>Procurement</a:t>
            </a:r>
            <a:r>
              <a:rPr lang="pt-BR" sz="1800" dirty="0" smtClean="0"/>
              <a:t> Law (Lei 8.666) </a:t>
            </a:r>
            <a:r>
              <a:rPr lang="pt-BR" sz="1800" dirty="0" err="1" smtClean="0"/>
              <a:t>doesn’t</a:t>
            </a:r>
            <a:r>
              <a:rPr lang="pt-BR" sz="1800" dirty="0" smtClean="0"/>
              <a:t> </a:t>
            </a:r>
            <a:r>
              <a:rPr lang="pt-BR" sz="1800" dirty="0" err="1" smtClean="0"/>
              <a:t>mention</a:t>
            </a:r>
            <a:r>
              <a:rPr lang="pt-BR" sz="1800" dirty="0" smtClean="0"/>
              <a:t> R&amp;D </a:t>
            </a:r>
            <a:r>
              <a:rPr lang="pt-BR" sz="1800" dirty="0" err="1" smtClean="0"/>
              <a:t>acquisition</a:t>
            </a:r>
            <a:r>
              <a:rPr lang="pt-BR" sz="1800" dirty="0" smtClean="0"/>
              <a:t>. </a:t>
            </a:r>
          </a:p>
          <a:p>
            <a:r>
              <a:rPr lang="en-US" sz="1800" dirty="0"/>
              <a:t>The law </a:t>
            </a:r>
            <a:r>
              <a:rPr lang="en-US" sz="1800" dirty="0" smtClean="0"/>
              <a:t>establishes, since 2010, </a:t>
            </a:r>
            <a:r>
              <a:rPr lang="en-US" sz="1800" dirty="0"/>
              <a:t>a margin of </a:t>
            </a:r>
            <a:r>
              <a:rPr lang="en-US" sz="1800" dirty="0" smtClean="0"/>
              <a:t>preference for products produced in Brazil (up to 20%) and for products with Brazilian technology (up to 25%)</a:t>
            </a:r>
            <a:endParaRPr lang="pt-BR" sz="1800" dirty="0" smtClean="0"/>
          </a:p>
          <a:p>
            <a:r>
              <a:rPr lang="en-US" sz="1800" dirty="0"/>
              <a:t>There is no </a:t>
            </a:r>
            <a:r>
              <a:rPr lang="en-US" sz="1800" dirty="0" smtClean="0"/>
              <a:t>a special part devoted </a:t>
            </a:r>
            <a:r>
              <a:rPr lang="en-US" sz="1800" dirty="0"/>
              <a:t>to R&amp;D acquisition as there is in the </a:t>
            </a:r>
            <a:r>
              <a:rPr lang="en-US" sz="1800" dirty="0" smtClean="0"/>
              <a:t>American Federal </a:t>
            </a:r>
            <a:r>
              <a:rPr lang="en-US" sz="1800" dirty="0"/>
              <a:t>Acquisition Regulation.</a:t>
            </a:r>
            <a:endParaRPr lang="pt-BR" sz="1800" dirty="0"/>
          </a:p>
          <a:p>
            <a:r>
              <a:rPr lang="en-US" sz="1800" dirty="0" smtClean="0"/>
              <a:t>The Innovation Law (</a:t>
            </a:r>
            <a:r>
              <a:rPr lang="en-US" sz="1800" i="1" dirty="0" smtClean="0"/>
              <a:t>20th Article)</a:t>
            </a:r>
            <a:r>
              <a:rPr lang="en-US" sz="1800" dirty="0" smtClean="0"/>
              <a:t> prescribes that Brazilian government can hire a company to do R&amp;D to develop new products and process. </a:t>
            </a:r>
          </a:p>
          <a:p>
            <a:r>
              <a:rPr lang="en-US" sz="1800" dirty="0" smtClean="0"/>
              <a:t>However, this possibility has never been used up to now</a:t>
            </a:r>
            <a:r>
              <a:rPr lang="en-US" sz="1800" dirty="0"/>
              <a:t> </a:t>
            </a:r>
            <a:r>
              <a:rPr lang="en-US" sz="1800" dirty="0" smtClean="0"/>
              <a:t>(difficulties of implementation?) </a:t>
            </a:r>
          </a:p>
          <a:p>
            <a:r>
              <a:rPr lang="en-US" sz="1800" dirty="0" smtClean="0"/>
              <a:t>The Knowledge Platform Program (launched last year but not implemented) is a good example of using public procurement to foster innovation. </a:t>
            </a:r>
          </a:p>
          <a:p>
            <a:endParaRPr lang="en-US" sz="1800" dirty="0" smtClean="0"/>
          </a:p>
          <a:p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116632"/>
            <a:ext cx="7847316" cy="936104"/>
          </a:xfrm>
        </p:spPr>
        <p:txBody>
          <a:bodyPr>
            <a:noAutofit/>
          </a:bodyPr>
          <a:lstStyle/>
          <a:p>
            <a:r>
              <a:rPr lang="pt-BR" sz="3200" dirty="0" smtClean="0"/>
              <a:t>2. </a:t>
            </a:r>
            <a:r>
              <a:rPr lang="pt-BR" sz="3200" dirty="0" err="1" smtClean="0"/>
              <a:t>Reformulate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Procurement</a:t>
            </a:r>
            <a:r>
              <a:rPr lang="pt-BR" sz="3200" dirty="0" smtClean="0"/>
              <a:t> Law </a:t>
            </a:r>
            <a:r>
              <a:rPr lang="pt-BR" sz="3200" dirty="0" err="1" smtClean="0"/>
              <a:t>including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possibility</a:t>
            </a:r>
            <a:r>
              <a:rPr lang="pt-BR" sz="3200" dirty="0" smtClean="0"/>
              <a:t> </a:t>
            </a:r>
            <a:r>
              <a:rPr lang="pt-BR" sz="3200" dirty="0" err="1" smtClean="0"/>
              <a:t>of</a:t>
            </a:r>
            <a:r>
              <a:rPr lang="pt-BR" sz="3200" dirty="0" smtClean="0"/>
              <a:t> R&amp;D </a:t>
            </a:r>
            <a:r>
              <a:rPr lang="pt-BR" sz="3200" dirty="0" err="1" smtClean="0"/>
              <a:t>acquisition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198740" y="1268761"/>
            <a:ext cx="7776864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r>
              <a:rPr lang="pt-BR" sz="2400" dirty="0" err="1">
                <a:solidFill>
                  <a:schemeClr val="lt1"/>
                </a:solidFill>
              </a:rPr>
              <a:t>There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is</a:t>
            </a:r>
            <a:r>
              <a:rPr lang="pt-BR" sz="2400" dirty="0">
                <a:solidFill>
                  <a:schemeClr val="lt1"/>
                </a:solidFill>
              </a:rPr>
              <a:t> no </a:t>
            </a:r>
            <a:r>
              <a:rPr lang="pt-BR" sz="2400" dirty="0" err="1">
                <a:solidFill>
                  <a:schemeClr val="lt1"/>
                </a:solidFill>
              </a:rPr>
              <a:t>clear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regulation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about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the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acquisition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of</a:t>
            </a:r>
            <a:r>
              <a:rPr lang="pt-BR" sz="2400" dirty="0">
                <a:solidFill>
                  <a:schemeClr val="lt1"/>
                </a:solidFill>
              </a:rPr>
              <a:t> R&amp;D </a:t>
            </a:r>
            <a:r>
              <a:rPr lang="pt-BR" sz="2400" dirty="0" err="1">
                <a:solidFill>
                  <a:schemeClr val="lt1"/>
                </a:solidFill>
              </a:rPr>
              <a:t>by</a:t>
            </a:r>
            <a:r>
              <a:rPr lang="pt-BR" sz="2400" dirty="0">
                <a:solidFill>
                  <a:schemeClr val="lt1"/>
                </a:solidFill>
              </a:rPr>
              <a:t> </a:t>
            </a:r>
            <a:r>
              <a:rPr lang="pt-BR" sz="2400" dirty="0" err="1">
                <a:solidFill>
                  <a:schemeClr val="lt1"/>
                </a:solidFill>
              </a:rPr>
              <a:t>public</a:t>
            </a:r>
            <a:r>
              <a:rPr lang="pt-BR" sz="2400" dirty="0">
                <a:solidFill>
                  <a:schemeClr val="lt1"/>
                </a:solidFill>
              </a:rPr>
              <a:t> sector in Brazil.  </a:t>
            </a:r>
          </a:p>
        </p:txBody>
      </p:sp>
    </p:spTree>
    <p:extLst>
      <p:ext uri="{BB962C8B-B14F-4D97-AF65-F5344CB8AC3E}">
        <p14:creationId xmlns:p14="http://schemas.microsoft.com/office/powerpoint/2010/main" val="37017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412776"/>
            <a:ext cx="7776864" cy="4752528"/>
          </a:xfrm>
        </p:spPr>
        <p:txBody>
          <a:bodyPr>
            <a:noAutofit/>
          </a:bodyPr>
          <a:lstStyle/>
          <a:p>
            <a:r>
              <a:rPr lang="pt-BR" sz="2000" dirty="0" smtClean="0"/>
              <a:t>The </a:t>
            </a:r>
            <a:r>
              <a:rPr lang="pt-BR" sz="2000" dirty="0" err="1" smtClean="0"/>
              <a:t>Brazilian</a:t>
            </a:r>
            <a:r>
              <a:rPr lang="pt-BR" sz="2000" dirty="0" smtClean="0"/>
              <a:t> S&amp;T </a:t>
            </a:r>
            <a:r>
              <a:rPr lang="pt-BR" sz="2000" dirty="0" err="1" smtClean="0"/>
              <a:t>institutions</a:t>
            </a:r>
            <a:r>
              <a:rPr lang="pt-BR" sz="2000" dirty="0" smtClean="0"/>
              <a:t> are </a:t>
            </a:r>
            <a:r>
              <a:rPr lang="pt-BR" sz="2000" dirty="0" err="1" smtClean="0"/>
              <a:t>mainly</a:t>
            </a:r>
            <a:r>
              <a:rPr lang="pt-BR" sz="2000" dirty="0" smtClean="0"/>
              <a:t> public. </a:t>
            </a:r>
            <a:r>
              <a:rPr lang="pt-BR" sz="2000" dirty="0" err="1" smtClean="0"/>
              <a:t>It’s</a:t>
            </a:r>
            <a:r>
              <a:rPr lang="pt-BR" sz="2000" dirty="0" smtClean="0"/>
              <a:t> </a:t>
            </a:r>
            <a:r>
              <a:rPr lang="pt-BR" sz="2000" dirty="0" err="1" smtClean="0"/>
              <a:t>necessary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 smtClean="0"/>
              <a:t>allow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facilitate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operation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research</a:t>
            </a:r>
            <a:r>
              <a:rPr lang="pt-BR" sz="2000" dirty="0" smtClean="0"/>
              <a:t> </a:t>
            </a:r>
            <a:r>
              <a:rPr lang="pt-BR" sz="2000" dirty="0" err="1" smtClean="0"/>
              <a:t>institutions</a:t>
            </a:r>
            <a:r>
              <a:rPr lang="pt-BR" sz="2000" dirty="0" smtClean="0"/>
              <a:t>. </a:t>
            </a:r>
          </a:p>
          <a:p>
            <a:r>
              <a:rPr lang="pt-BR" sz="2000" dirty="0" err="1" smtClean="0"/>
              <a:t>Reinforce</a:t>
            </a:r>
            <a:r>
              <a:rPr lang="pt-BR" sz="2000" dirty="0" smtClean="0"/>
              <a:t>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</a:t>
            </a:r>
            <a:r>
              <a:rPr lang="pt-BR" sz="2000" dirty="0" err="1" smtClean="0"/>
              <a:t>models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institutions</a:t>
            </a:r>
            <a:r>
              <a:rPr lang="pt-BR" sz="2000" dirty="0" smtClean="0"/>
              <a:t>, </a:t>
            </a:r>
            <a:r>
              <a:rPr lang="pt-BR" sz="2000" dirty="0" err="1" smtClean="0"/>
              <a:t>such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so</a:t>
            </a:r>
            <a:r>
              <a:rPr lang="pt-BR" sz="2000" dirty="0" smtClean="0"/>
              <a:t> </a:t>
            </a:r>
            <a:r>
              <a:rPr lang="pt-BR" sz="2000" dirty="0" err="1" smtClean="0"/>
              <a:t>called</a:t>
            </a:r>
            <a:r>
              <a:rPr lang="pt-BR" sz="2000" dirty="0" smtClean="0"/>
              <a:t> Social </a:t>
            </a:r>
            <a:r>
              <a:rPr lang="pt-BR" sz="2000" dirty="0" err="1" smtClean="0"/>
              <a:t>Organizations</a:t>
            </a:r>
            <a:r>
              <a:rPr lang="pt-BR" sz="2000" dirty="0" smtClean="0"/>
              <a:t> (OS), </a:t>
            </a:r>
            <a:r>
              <a:rPr lang="pt-BR" sz="2000" dirty="0" err="1" smtClean="0"/>
              <a:t>that</a:t>
            </a:r>
            <a:r>
              <a:rPr lang="pt-BR" sz="2000" dirty="0" smtClean="0"/>
              <a:t> are </a:t>
            </a:r>
            <a:r>
              <a:rPr lang="pt-BR" sz="2000" i="1" dirty="0" err="1" smtClean="0"/>
              <a:t>Government</a:t>
            </a:r>
            <a:r>
              <a:rPr lang="pt-BR" sz="2000" dirty="0" err="1" smtClean="0"/>
              <a:t>-</a:t>
            </a:r>
            <a:r>
              <a:rPr lang="pt-BR" sz="2000" i="1" dirty="0" err="1" smtClean="0"/>
              <a:t>owned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and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privately</a:t>
            </a:r>
            <a:r>
              <a:rPr lang="pt-BR" sz="2000" dirty="0" err="1" smtClean="0"/>
              <a:t>-</a:t>
            </a:r>
            <a:r>
              <a:rPr lang="pt-BR" sz="2000" i="1" dirty="0" err="1" smtClean="0"/>
              <a:t>operated</a:t>
            </a:r>
            <a:r>
              <a:rPr lang="pt-BR" sz="2000" dirty="0" smtClean="0"/>
              <a:t> </a:t>
            </a:r>
            <a:r>
              <a:rPr lang="pt-BR" sz="2000" dirty="0" err="1" smtClean="0"/>
              <a:t>institutions</a:t>
            </a:r>
            <a:r>
              <a:rPr lang="pt-BR" sz="2000" dirty="0" smtClean="0"/>
              <a:t>.</a:t>
            </a:r>
          </a:p>
          <a:p>
            <a:r>
              <a:rPr lang="en-US" sz="2000" dirty="0" smtClean="0"/>
              <a:t>Create different </a:t>
            </a:r>
            <a:r>
              <a:rPr lang="en-US" sz="2000" dirty="0"/>
              <a:t>ways in which the public sector can </a:t>
            </a:r>
            <a:r>
              <a:rPr lang="en-US" sz="2000" dirty="0" smtClean="0"/>
              <a:t>foster innovation, besides the existing ones (grants, credit and direct investment in public research institutions): </a:t>
            </a:r>
            <a:r>
              <a:rPr lang="en-US" sz="2000" dirty="0" err="1" smtClean="0"/>
              <a:t>i</a:t>
            </a:r>
            <a:r>
              <a:rPr lang="en-US" sz="2000" dirty="0" smtClean="0"/>
              <a:t>) R&amp;D acquisition; ii) Venture capital and seed money funds; iii) Cooperation agreements and so on. </a:t>
            </a:r>
          </a:p>
          <a:p>
            <a:r>
              <a:rPr lang="en-US" sz="2000" dirty="0" smtClean="0"/>
              <a:t>Create different models of public agencies to foster innovation: the recent creation of </a:t>
            </a:r>
            <a:r>
              <a:rPr lang="en-US" sz="2000" dirty="0" err="1" smtClean="0"/>
              <a:t>Embrapii</a:t>
            </a:r>
            <a:r>
              <a:rPr lang="en-US" sz="2000" dirty="0" smtClean="0"/>
              <a:t> (inspired in </a:t>
            </a:r>
            <a:r>
              <a:rPr lang="en-US" sz="2000" dirty="0"/>
              <a:t>the </a:t>
            </a:r>
            <a:r>
              <a:rPr lang="en-US" sz="2000" dirty="0" err="1"/>
              <a:t>Fraunhofer</a:t>
            </a:r>
            <a:r>
              <a:rPr lang="en-US" sz="2000" dirty="0"/>
              <a:t> model</a:t>
            </a:r>
            <a:r>
              <a:rPr lang="en-US" sz="2000" dirty="0" smtClean="0"/>
              <a:t>) is a good example of institutional diversification. Others examples are necessary. </a:t>
            </a:r>
          </a:p>
          <a:p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116632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3. </a:t>
            </a:r>
            <a:r>
              <a:rPr lang="pt-BR" sz="3600" dirty="0" err="1" smtClean="0"/>
              <a:t>Diversify</a:t>
            </a:r>
            <a:r>
              <a:rPr lang="pt-BR" sz="3600" dirty="0" smtClean="0"/>
              <a:t> </a:t>
            </a:r>
            <a:r>
              <a:rPr lang="pt-BR" sz="3600" dirty="0" err="1" smtClean="0"/>
              <a:t>Brazilian</a:t>
            </a:r>
            <a:r>
              <a:rPr lang="pt-BR" sz="3600" dirty="0" smtClean="0"/>
              <a:t> S&amp;T system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570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412776"/>
            <a:ext cx="7776864" cy="4752528"/>
          </a:xfrm>
        </p:spPr>
        <p:txBody>
          <a:bodyPr>
            <a:noAutofit/>
          </a:bodyPr>
          <a:lstStyle/>
          <a:p>
            <a:r>
              <a:rPr lang="en-US" sz="2000" dirty="0" smtClean="0"/>
              <a:t>Besides improving general business environment, allowing more competition and entrepreneurship, specific actions are needed: </a:t>
            </a:r>
          </a:p>
          <a:p>
            <a:r>
              <a:rPr lang="en-US" sz="2000" dirty="0" smtClean="0"/>
              <a:t>Reduce bureaucracy associated with research and development. Examples: biological research; patent application mechanisms… </a:t>
            </a:r>
          </a:p>
          <a:p>
            <a:pPr lvl="1"/>
            <a:r>
              <a:rPr lang="en-US" sz="1600" dirty="0" smtClean="0"/>
              <a:t>One important improvement was the Biodiversity Law (recently approved). </a:t>
            </a:r>
          </a:p>
          <a:p>
            <a:r>
              <a:rPr lang="en-US" sz="2000" dirty="0" smtClean="0"/>
              <a:t>Reformulate and update the Innovation Law. Created in 2004, some articles have never been used. </a:t>
            </a:r>
          </a:p>
          <a:p>
            <a:r>
              <a:rPr lang="en-US" sz="2000" dirty="0" smtClean="0"/>
              <a:t>Facilitate the ways for researchers and professors in public institutions to work for companies. </a:t>
            </a:r>
          </a:p>
          <a:p>
            <a:pPr lvl="1"/>
            <a:r>
              <a:rPr lang="pt-BR" sz="1600" dirty="0" smtClean="0"/>
              <a:t>The S&amp;T </a:t>
            </a:r>
            <a:r>
              <a:rPr lang="pt-BR" sz="1600" dirty="0" err="1"/>
              <a:t>C</a:t>
            </a:r>
            <a:r>
              <a:rPr lang="pt-BR" sz="1600" dirty="0" err="1" smtClean="0"/>
              <a:t>ode</a:t>
            </a:r>
            <a:r>
              <a:rPr lang="pt-BR" sz="1600" dirty="0" smtClean="0"/>
              <a:t> (</a:t>
            </a:r>
            <a:r>
              <a:rPr lang="pt-BR" sz="1600" dirty="0" err="1" smtClean="0"/>
              <a:t>now</a:t>
            </a:r>
            <a:r>
              <a:rPr lang="pt-BR" sz="1600" dirty="0" smtClean="0"/>
              <a:t> in </a:t>
            </a:r>
            <a:r>
              <a:rPr lang="pt-BR" sz="1600" dirty="0" err="1" smtClean="0"/>
              <a:t>National</a:t>
            </a:r>
            <a:r>
              <a:rPr lang="pt-BR" sz="1600" dirty="0" smtClean="0"/>
              <a:t> </a:t>
            </a:r>
            <a:r>
              <a:rPr lang="pt-BR" sz="1600" dirty="0" err="1" smtClean="0"/>
              <a:t>Congress</a:t>
            </a:r>
            <a:r>
              <a:rPr lang="pt-BR" sz="1600" dirty="0" smtClean="0"/>
              <a:t>) </a:t>
            </a:r>
            <a:r>
              <a:rPr lang="pt-BR" sz="1600" dirty="0" err="1" smtClean="0"/>
              <a:t>adress</a:t>
            </a:r>
            <a:r>
              <a:rPr lang="pt-BR" sz="1600" dirty="0" smtClean="0"/>
              <a:t> some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legal </a:t>
            </a:r>
            <a:r>
              <a:rPr lang="pt-BR" sz="1600" dirty="0" err="1" smtClean="0"/>
              <a:t>problems</a:t>
            </a:r>
            <a:r>
              <a:rPr lang="pt-BR" sz="1600" dirty="0" smtClean="0"/>
              <a:t>. </a:t>
            </a:r>
          </a:p>
          <a:p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260648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4. Improve Business </a:t>
            </a:r>
            <a:r>
              <a:rPr lang="pt-BR" sz="3600" dirty="0" err="1" smtClean="0"/>
              <a:t>environment</a:t>
            </a:r>
            <a:r>
              <a:rPr lang="pt-BR" sz="3600" dirty="0" smtClean="0"/>
              <a:t> </a:t>
            </a:r>
            <a:r>
              <a:rPr lang="pt-BR" sz="3600" dirty="0" err="1" smtClean="0"/>
              <a:t>to</a:t>
            </a:r>
            <a:r>
              <a:rPr lang="pt-BR" sz="3600" dirty="0" smtClean="0"/>
              <a:t> </a:t>
            </a:r>
            <a:r>
              <a:rPr lang="pt-BR" sz="3600" dirty="0" err="1" smtClean="0"/>
              <a:t>innovation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945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15616" y="1700808"/>
            <a:ext cx="7776864" cy="4104456"/>
          </a:xfrm>
        </p:spPr>
        <p:txBody>
          <a:bodyPr>
            <a:noAutofit/>
          </a:bodyPr>
          <a:lstStyle/>
          <a:p>
            <a:r>
              <a:rPr lang="pt-BR" sz="2400" dirty="0" err="1" smtClean="0"/>
              <a:t>Brazil</a:t>
            </a:r>
            <a:r>
              <a:rPr lang="pt-BR" sz="2400" dirty="0" smtClean="0"/>
              <a:t> </a:t>
            </a:r>
            <a:r>
              <a:rPr lang="pt-BR" sz="2400" dirty="0" err="1" smtClean="0"/>
              <a:t>is</a:t>
            </a:r>
            <a:r>
              <a:rPr lang="pt-BR" sz="2400" dirty="0" smtClean="0"/>
              <a:t> a </a:t>
            </a:r>
            <a:r>
              <a:rPr lang="pt-BR" sz="2400" dirty="0" err="1" smtClean="0"/>
              <a:t>very</a:t>
            </a:r>
            <a:r>
              <a:rPr lang="pt-BR" sz="2400" dirty="0" smtClean="0"/>
              <a:t> </a:t>
            </a:r>
            <a:r>
              <a:rPr lang="pt-BR" sz="2400" dirty="0" err="1" smtClean="0"/>
              <a:t>closed</a:t>
            </a:r>
            <a:r>
              <a:rPr lang="pt-BR" sz="2400" dirty="0" smtClean="0"/>
              <a:t> </a:t>
            </a:r>
            <a:r>
              <a:rPr lang="pt-BR" sz="2400" dirty="0" err="1" smtClean="0"/>
              <a:t>economy</a:t>
            </a:r>
            <a:r>
              <a:rPr lang="pt-BR" sz="2400" dirty="0" smtClean="0"/>
              <a:t>. </a:t>
            </a:r>
            <a:r>
              <a:rPr lang="pt-BR" sz="2400" dirty="0" err="1" smtClean="0"/>
              <a:t>It’s</a:t>
            </a:r>
            <a:r>
              <a:rPr lang="pt-BR" sz="2400" dirty="0" smtClean="0"/>
              <a:t> </a:t>
            </a:r>
            <a:r>
              <a:rPr lang="pt-BR" sz="2400" dirty="0" err="1" smtClean="0"/>
              <a:t>necessary</a:t>
            </a:r>
            <a:r>
              <a:rPr lang="pt-BR" sz="2400" dirty="0" smtClean="0"/>
              <a:t> (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sufficient</a:t>
            </a:r>
            <a:r>
              <a:rPr lang="pt-BR" sz="2400" dirty="0" smtClean="0"/>
              <a:t> </a:t>
            </a:r>
            <a:r>
              <a:rPr lang="pt-BR" sz="2400" dirty="0" err="1" smtClean="0"/>
              <a:t>but</a:t>
            </a:r>
            <a:r>
              <a:rPr lang="pt-BR" sz="2400" dirty="0" smtClean="0"/>
              <a:t> </a:t>
            </a:r>
            <a:r>
              <a:rPr lang="pt-BR" sz="2400" dirty="0" err="1" smtClean="0"/>
              <a:t>necessary</a:t>
            </a:r>
            <a:r>
              <a:rPr lang="pt-BR" sz="2400" dirty="0" smtClean="0"/>
              <a:t>) </a:t>
            </a:r>
            <a:r>
              <a:rPr lang="pt-BR" sz="2400" dirty="0" err="1" smtClean="0"/>
              <a:t>to</a:t>
            </a:r>
            <a:r>
              <a:rPr lang="pt-BR" sz="2400" dirty="0" smtClean="0"/>
              <a:t> open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economy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more </a:t>
            </a:r>
            <a:r>
              <a:rPr lang="pt-BR" sz="2400" dirty="0" err="1" smtClean="0"/>
              <a:t>technology</a:t>
            </a:r>
            <a:r>
              <a:rPr lang="pt-BR" sz="2400" dirty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knowledge</a:t>
            </a:r>
            <a:r>
              <a:rPr lang="pt-BR" sz="2400" dirty="0" smtClean="0"/>
              <a:t>. </a:t>
            </a:r>
          </a:p>
          <a:p>
            <a:r>
              <a:rPr lang="pt-BR" sz="2400" dirty="0" err="1" smtClean="0"/>
              <a:t>Increase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internationalization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Brazilian</a:t>
            </a:r>
            <a:r>
              <a:rPr lang="pt-BR" sz="2400" dirty="0" smtClean="0"/>
              <a:t> Science (</a:t>
            </a:r>
            <a:r>
              <a:rPr lang="pt-BR" sz="2400" dirty="0" err="1" smtClean="0"/>
              <a:t>the</a:t>
            </a:r>
            <a:r>
              <a:rPr lang="pt-BR" sz="2400" dirty="0" smtClean="0"/>
              <a:t> “Science </a:t>
            </a:r>
            <a:r>
              <a:rPr lang="pt-BR" sz="2400" dirty="0" err="1"/>
              <a:t>without</a:t>
            </a:r>
            <a:r>
              <a:rPr lang="pt-BR" sz="2400" dirty="0"/>
              <a:t> </a:t>
            </a:r>
            <a:r>
              <a:rPr lang="pt-BR" sz="2400" dirty="0" err="1" smtClean="0"/>
              <a:t>borders</a:t>
            </a:r>
            <a:r>
              <a:rPr lang="pt-BR" sz="2400" dirty="0" smtClean="0"/>
              <a:t>” 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is</a:t>
            </a:r>
            <a:r>
              <a:rPr lang="pt-BR" sz="2400" dirty="0" smtClean="0"/>
              <a:t> a </a:t>
            </a:r>
            <a:r>
              <a:rPr lang="pt-BR" sz="2400" dirty="0" err="1" smtClean="0"/>
              <a:t>good</a:t>
            </a:r>
            <a:r>
              <a:rPr lang="pt-BR" sz="2400" dirty="0" smtClean="0"/>
              <a:t> </a:t>
            </a:r>
            <a:r>
              <a:rPr lang="pt-BR" sz="2400" dirty="0" err="1" smtClean="0"/>
              <a:t>iniciative</a:t>
            </a:r>
            <a:r>
              <a:rPr lang="pt-BR" sz="2400" dirty="0" smtClean="0"/>
              <a:t>) </a:t>
            </a:r>
          </a:p>
          <a:p>
            <a:r>
              <a:rPr lang="pt-BR" sz="2400" dirty="0" err="1" smtClean="0"/>
              <a:t>Facilitate</a:t>
            </a:r>
            <a:r>
              <a:rPr lang="pt-BR" sz="2400" dirty="0" smtClean="0"/>
              <a:t>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research</a:t>
            </a:r>
            <a:r>
              <a:rPr lang="pt-BR" sz="2400" dirty="0" smtClean="0"/>
              <a:t> </a:t>
            </a:r>
            <a:r>
              <a:rPr lang="pt-BR" sz="2400" dirty="0" err="1" smtClean="0"/>
              <a:t>equipments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inputs </a:t>
            </a:r>
          </a:p>
          <a:p>
            <a:r>
              <a:rPr lang="pt-BR" sz="2400" dirty="0" err="1" smtClean="0"/>
              <a:t>Increase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presence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foreign</a:t>
            </a:r>
            <a:r>
              <a:rPr lang="pt-BR" sz="2400" dirty="0" smtClean="0"/>
              <a:t> </a:t>
            </a:r>
            <a:r>
              <a:rPr lang="pt-BR" sz="2400" dirty="0" err="1" smtClean="0"/>
              <a:t>reserachers</a:t>
            </a:r>
            <a:r>
              <a:rPr lang="pt-BR" sz="2400" dirty="0" smtClean="0"/>
              <a:t> in </a:t>
            </a:r>
            <a:r>
              <a:rPr lang="pt-BR" sz="2400" dirty="0" err="1" smtClean="0"/>
              <a:t>Brazilian</a:t>
            </a:r>
            <a:r>
              <a:rPr lang="pt-BR" sz="2400" dirty="0" smtClean="0"/>
              <a:t> </a:t>
            </a:r>
            <a:r>
              <a:rPr lang="pt-BR" sz="2400" dirty="0" err="1" smtClean="0"/>
              <a:t>Institutions</a:t>
            </a:r>
            <a:r>
              <a:rPr lang="pt-BR" sz="2400" dirty="0" smtClean="0"/>
              <a:t>. 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260648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5. Build a more open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competitive</a:t>
            </a:r>
            <a:r>
              <a:rPr lang="pt-BR" sz="3600" dirty="0" smtClean="0"/>
              <a:t> </a:t>
            </a:r>
            <a:r>
              <a:rPr lang="pt-BR" sz="3600" dirty="0" err="1" smtClean="0"/>
              <a:t>economy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519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412776"/>
            <a:ext cx="7776864" cy="1584176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Brazil needs scale up it’s research infrastructure </a:t>
            </a:r>
          </a:p>
          <a:p>
            <a:r>
              <a:rPr lang="en-US" sz="2000" dirty="0" smtClean="0"/>
              <a:t>Create new, big and mission oriented research institutions</a:t>
            </a:r>
          </a:p>
          <a:p>
            <a:r>
              <a:rPr lang="en-US" sz="2000" dirty="0" smtClean="0"/>
              <a:t>The size of Brazilian research laboratories is not enough to make a competitive science.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260648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6. </a:t>
            </a:r>
            <a:r>
              <a:rPr lang="pt-BR" sz="3600" dirty="0" err="1" smtClean="0"/>
              <a:t>Invest</a:t>
            </a:r>
            <a:r>
              <a:rPr lang="pt-BR" sz="3600" dirty="0" smtClean="0"/>
              <a:t> in big </a:t>
            </a:r>
            <a:r>
              <a:rPr lang="pt-BR" sz="3600" dirty="0" err="1" smtClean="0"/>
              <a:t>science</a:t>
            </a:r>
            <a:r>
              <a:rPr lang="pt-BR" sz="3600" dirty="0" smtClean="0"/>
              <a:t>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research</a:t>
            </a:r>
            <a:r>
              <a:rPr lang="pt-BR" sz="3600" dirty="0" smtClean="0"/>
              <a:t> </a:t>
            </a:r>
            <a:r>
              <a:rPr lang="pt-BR" sz="3600" dirty="0" err="1" smtClean="0"/>
              <a:t>infraestructure</a:t>
            </a:r>
            <a:endParaRPr lang="pt-BR" sz="36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1115616" y="3429000"/>
            <a:ext cx="7847316" cy="9361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3600" dirty="0" smtClean="0"/>
              <a:t>7. Improve </a:t>
            </a:r>
            <a:r>
              <a:rPr lang="pt-BR" sz="3600" dirty="0" err="1" smtClean="0"/>
              <a:t>monitoring</a:t>
            </a:r>
            <a:r>
              <a:rPr lang="pt-BR" sz="3600" dirty="0" smtClean="0"/>
              <a:t>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evaluation</a:t>
            </a:r>
            <a:r>
              <a:rPr lang="pt-BR" sz="3600" dirty="0" smtClean="0"/>
              <a:t> </a:t>
            </a:r>
            <a:r>
              <a:rPr lang="pt-BR" sz="3600" dirty="0" err="1" smtClean="0"/>
              <a:t>indicators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027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</a:t>
            </a:r>
            <a:r>
              <a:rPr lang="pt-BR" dirty="0" smtClean="0"/>
              <a:t>  </a:t>
            </a:r>
            <a:r>
              <a:rPr lang="pt-BR" dirty="0" err="1" smtClean="0"/>
              <a:t>you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27784" y="3284984"/>
            <a:ext cx="6400800" cy="803696"/>
          </a:xfrm>
        </p:spPr>
        <p:txBody>
          <a:bodyPr>
            <a:normAutofit/>
          </a:bodyPr>
          <a:lstStyle/>
          <a:p>
            <a:r>
              <a:rPr lang="pt-BR" dirty="0"/>
              <a:t>f</a:t>
            </a:r>
            <a:r>
              <a:rPr lang="pt-BR" dirty="0" smtClean="0"/>
              <a:t>ernanda.denegri@ipea.gov.br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5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7297" y="2600325"/>
            <a:ext cx="4551207" cy="2286000"/>
          </a:xfrm>
        </p:spPr>
        <p:txBody>
          <a:bodyPr/>
          <a:lstStyle/>
          <a:p>
            <a:r>
              <a:rPr lang="pt-BR" dirty="0" smtClean="0"/>
              <a:t>Productivity in Brazil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" y="0"/>
            <a:ext cx="442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013576" cy="1010376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Productivity estimates in Brazil: annual growth rates, several periods. </a:t>
            </a:r>
            <a:endParaRPr lang="en-US" sz="3200" b="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79187"/>
              </p:ext>
            </p:extLst>
          </p:nvPr>
        </p:nvGraphicFramePr>
        <p:xfrm>
          <a:off x="1043608" y="1168820"/>
          <a:ext cx="7344816" cy="5112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0085"/>
                <a:gridCol w="1120800"/>
                <a:gridCol w="1120800"/>
                <a:gridCol w="876149"/>
                <a:gridCol w="1126982"/>
              </a:tblGrid>
              <a:tr h="11010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 err="1" smtClean="0">
                          <a:effectLst/>
                        </a:rPr>
                        <a:t>Author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 err="1" smtClean="0">
                          <a:effectLst/>
                        </a:rPr>
                        <a:t>Period</a:t>
                      </a:r>
                      <a:r>
                        <a:rPr lang="pt-BR" sz="1100" dirty="0" smtClean="0">
                          <a:effectLst/>
                        </a:rPr>
                        <a:t> </a:t>
                      </a:r>
                      <a:r>
                        <a:rPr lang="pt-BR" sz="1100" dirty="0" err="1" smtClean="0">
                          <a:effectLst/>
                        </a:rPr>
                        <a:t>of</a:t>
                      </a:r>
                      <a:r>
                        <a:rPr lang="pt-BR" sz="1100" dirty="0" smtClean="0">
                          <a:effectLst/>
                        </a:rPr>
                        <a:t> time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Labor </a:t>
                      </a:r>
                      <a:r>
                        <a:rPr lang="pt-BR" sz="1100" dirty="0" err="1" smtClean="0">
                          <a:effectLst/>
                        </a:rPr>
                        <a:t>productivity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 smtClean="0">
                          <a:effectLst/>
                          <a:latin typeface="+mn-lt"/>
                          <a:ea typeface="+mn-ea"/>
                        </a:rPr>
                        <a:t>TFP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TFP </a:t>
                      </a:r>
                      <a:r>
                        <a:rPr lang="pt-BR" sz="1100" dirty="0" err="1" smtClean="0">
                          <a:effectLst/>
                        </a:rPr>
                        <a:t>using</a:t>
                      </a:r>
                      <a:r>
                        <a:rPr lang="pt-BR" sz="1100" dirty="0" smtClean="0">
                          <a:effectLst/>
                        </a:rPr>
                        <a:t> </a:t>
                      </a:r>
                      <a:r>
                        <a:rPr lang="pt-BR" sz="1100" dirty="0" err="1" smtClean="0">
                          <a:effectLst/>
                        </a:rPr>
                        <a:t>human</a:t>
                      </a:r>
                      <a:r>
                        <a:rPr lang="pt-BR" sz="1100" dirty="0" smtClean="0">
                          <a:effectLst/>
                        </a:rPr>
                        <a:t> capital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Bonelli (2014)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2003 e 2013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2,4%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1,3%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19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Ellery (2014)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1970-2011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1,6%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0,72</a:t>
                      </a:r>
                      <a:r>
                        <a:rPr lang="pt-BR" sz="1100" dirty="0" smtClean="0">
                          <a:effectLst/>
                        </a:rPr>
                        <a:t>%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- 0,24%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Cavalcante e De Negri (2014)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2001-2009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1,17%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Cavalcante e De Negri (2014)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1992-2001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1,09%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Bonelli e Bacha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1993-1999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0,36%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0,24%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Bonelli e Bacha (2013)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2000-2009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0,67%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Bonelli e Bacha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2000-2011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1,03%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Bonelli e Veloso (2012)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1995-2003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- 0,8%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Bonelli e Veloso (2012)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2003-2009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1,2%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1,7%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Ellery Jr.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1992-2002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0,91%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Ellery Jr.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2002-2011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1,40%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Ferreira e Veloso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1993-2003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- 1,2%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Ferreira e Veloso (2013)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2003-2009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1,5%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Squeff (2012)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2000-2009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0,9%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19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Barbosa Filho, Pessôa e Veloso (2010)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1992-1999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1,4%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19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Barbosa Filho, </a:t>
                      </a:r>
                      <a:r>
                        <a:rPr lang="pt-BR" sz="1100" dirty="0" err="1">
                          <a:effectLst/>
                        </a:rPr>
                        <a:t>Pessôa</a:t>
                      </a:r>
                      <a:r>
                        <a:rPr lang="pt-BR" sz="1100" dirty="0">
                          <a:effectLst/>
                        </a:rPr>
                        <a:t> e Veloso (2010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1999-2007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0,11%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" y="6309320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>
                <a:solidFill>
                  <a:srgbClr val="307655"/>
                </a:solidFill>
              </a:rPr>
              <a:t>Source</a:t>
            </a:r>
            <a:r>
              <a:rPr lang="pt-BR" sz="1600" i="1" dirty="0">
                <a:solidFill>
                  <a:srgbClr val="307655"/>
                </a:solidFill>
              </a:rPr>
              <a:t>: De Negri </a:t>
            </a:r>
            <a:r>
              <a:rPr lang="pt-BR" sz="1600" i="1" dirty="0" err="1" smtClean="0">
                <a:solidFill>
                  <a:srgbClr val="307655"/>
                </a:solidFill>
              </a:rPr>
              <a:t>and</a:t>
            </a:r>
            <a:r>
              <a:rPr lang="pt-BR" sz="1600" i="1" dirty="0" smtClean="0">
                <a:solidFill>
                  <a:srgbClr val="307655"/>
                </a:solidFill>
              </a:rPr>
              <a:t> Cavalcante (chapter1) </a:t>
            </a:r>
            <a:r>
              <a:rPr lang="pt-BR" sz="1600" i="1" dirty="0">
                <a:solidFill>
                  <a:srgbClr val="307655"/>
                </a:solidFill>
              </a:rPr>
              <a:t>in De Negri, F. e Cavalcante. L.R.M.T. (2014) Produtividade no Brasil: desempenho e </a:t>
            </a:r>
            <a:r>
              <a:rPr lang="pt-BR" sz="1600" i="1" dirty="0" smtClean="0">
                <a:solidFill>
                  <a:srgbClr val="307655"/>
                </a:solidFill>
              </a:rPr>
              <a:t>determinantes</a:t>
            </a:r>
            <a:endParaRPr lang="pt-BR" sz="1600" i="1" dirty="0">
              <a:solidFill>
                <a:srgbClr val="307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099445"/>
              </p:ext>
            </p:extLst>
          </p:nvPr>
        </p:nvGraphicFramePr>
        <p:xfrm>
          <a:off x="1259632" y="1340768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9180" y="116632"/>
            <a:ext cx="7847316" cy="93610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tx2"/>
                </a:solidFill>
                <a:effectLst/>
              </a:rPr>
              <a:t>Labor </a:t>
            </a:r>
            <a:r>
              <a:rPr lang="pt-BR" sz="3600" dirty="0" err="1" smtClean="0">
                <a:solidFill>
                  <a:schemeClr val="tx2"/>
                </a:solidFill>
                <a:effectLst/>
              </a:rPr>
              <a:t>productivity</a:t>
            </a:r>
            <a:r>
              <a:rPr lang="pt-BR" sz="3600" dirty="0" smtClean="0">
                <a:solidFill>
                  <a:schemeClr val="tx2"/>
                </a:solidFill>
                <a:effectLst/>
              </a:rPr>
              <a:t>: </a:t>
            </a:r>
            <a:r>
              <a:rPr lang="pt-BR" sz="3600" dirty="0" err="1" smtClean="0">
                <a:solidFill>
                  <a:schemeClr val="tx2"/>
                </a:solidFill>
                <a:effectLst/>
              </a:rPr>
              <a:t>annual</a:t>
            </a:r>
            <a:r>
              <a:rPr lang="pt-BR" sz="3600" dirty="0" smtClean="0">
                <a:solidFill>
                  <a:schemeClr val="tx2"/>
                </a:solidFill>
                <a:effectLst/>
              </a:rPr>
              <a:t> </a:t>
            </a:r>
            <a:r>
              <a:rPr lang="pt-BR" sz="3600" dirty="0" err="1" smtClean="0">
                <a:solidFill>
                  <a:schemeClr val="tx2"/>
                </a:solidFill>
                <a:effectLst/>
              </a:rPr>
              <a:t>growth</a:t>
            </a:r>
            <a:r>
              <a:rPr lang="pt-BR" sz="3600" dirty="0" smtClean="0">
                <a:solidFill>
                  <a:schemeClr val="tx2"/>
                </a:solidFill>
                <a:effectLst/>
              </a:rPr>
              <a:t> rates (2000 </a:t>
            </a:r>
            <a:r>
              <a:rPr lang="pt-BR" sz="3600" dirty="0" err="1" smtClean="0">
                <a:solidFill>
                  <a:schemeClr val="tx2"/>
                </a:solidFill>
                <a:effectLst/>
              </a:rPr>
              <a:t>to</a:t>
            </a:r>
            <a:r>
              <a:rPr lang="pt-BR" sz="3600" dirty="0" smtClean="0">
                <a:solidFill>
                  <a:schemeClr val="tx2"/>
                </a:solidFill>
                <a:effectLst/>
              </a:rPr>
              <a:t> 2009)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84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89494"/>
              </p:ext>
            </p:extLst>
          </p:nvPr>
        </p:nvGraphicFramePr>
        <p:xfrm>
          <a:off x="611560" y="1743529"/>
          <a:ext cx="8280920" cy="3629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2552"/>
                <a:gridCol w="717726"/>
                <a:gridCol w="717726"/>
                <a:gridCol w="716866"/>
                <a:gridCol w="716866"/>
                <a:gridCol w="716866"/>
                <a:gridCol w="716866"/>
                <a:gridCol w="717726"/>
                <a:gridCol w="717726"/>
              </a:tblGrid>
              <a:tr h="49072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 smtClean="0">
                          <a:effectLst/>
                        </a:rPr>
                        <a:t>Economic</a:t>
                      </a:r>
                      <a:r>
                        <a:rPr lang="pt-BR" sz="1400" dirty="0" smtClean="0">
                          <a:effectLst/>
                        </a:rPr>
                        <a:t> Sector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pt-BR" sz="14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400" b="1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pt-BR" sz="14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1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productive</a:t>
                      </a:r>
                      <a:r>
                        <a:rPr lang="pt-BR" sz="14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country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The </a:t>
                      </a:r>
                      <a:r>
                        <a:rPr lang="pt-BR" sz="1400" dirty="0" err="1" smtClean="0">
                          <a:effectLst/>
                        </a:rPr>
                        <a:t>most</a:t>
                      </a:r>
                      <a:r>
                        <a:rPr lang="pt-BR" sz="1400" dirty="0" smtClean="0">
                          <a:effectLst/>
                        </a:rPr>
                        <a:t> </a:t>
                      </a:r>
                      <a:r>
                        <a:rPr lang="pt-BR" sz="1400" dirty="0" err="1" smtClean="0">
                          <a:effectLst/>
                        </a:rPr>
                        <a:t>productive</a:t>
                      </a:r>
                      <a:r>
                        <a:rPr lang="pt-BR" sz="1400" dirty="0" smtClean="0">
                          <a:effectLst/>
                        </a:rPr>
                        <a:t> country / Brazil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58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1995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2000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2005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2009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1995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2000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2005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2009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 smtClean="0">
                          <a:effectLst/>
                        </a:rPr>
                        <a:t>Agriculture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5,0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5,4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4,8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4,5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16,4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21,0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24,8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21,7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Mining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9,2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4,7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3,0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2,3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6,2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3,6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3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Manufacturing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5,4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4,2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2,9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2,1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4,7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7,4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9,0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 smtClean="0">
                          <a:effectLst/>
                        </a:rPr>
                        <a:t>Construction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3,2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2,3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5,7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6,2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6,8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6,5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Services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5,7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4,0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2,9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5,6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5,9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6,5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6,4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8,6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6,4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4,2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3,0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6,6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6,6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7,3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7,1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6324" y="5877272"/>
            <a:ext cx="898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rgbClr val="307655"/>
                </a:solidFill>
              </a:rPr>
              <a:t>Miguez</a:t>
            </a:r>
            <a:r>
              <a:rPr lang="pt-BR" i="1" dirty="0" smtClean="0">
                <a:solidFill>
                  <a:srgbClr val="307655"/>
                </a:solidFill>
              </a:rPr>
              <a:t> e </a:t>
            </a:r>
            <a:r>
              <a:rPr lang="pt-BR" i="1" dirty="0">
                <a:solidFill>
                  <a:srgbClr val="307655"/>
                </a:solidFill>
              </a:rPr>
              <a:t>Moraes (</a:t>
            </a:r>
            <a:r>
              <a:rPr lang="pt-BR" i="1" dirty="0" err="1">
                <a:solidFill>
                  <a:srgbClr val="307655"/>
                </a:solidFill>
              </a:rPr>
              <a:t>chapter</a:t>
            </a:r>
            <a:r>
              <a:rPr lang="pt-BR" i="1" dirty="0">
                <a:solidFill>
                  <a:srgbClr val="307655"/>
                </a:solidFill>
              </a:rPr>
              <a:t> 7</a:t>
            </a:r>
            <a:r>
              <a:rPr lang="pt-BR" i="1" dirty="0" smtClean="0">
                <a:solidFill>
                  <a:srgbClr val="307655"/>
                </a:solidFill>
              </a:rPr>
              <a:t>) in De Negri, F. e Cavalcante. L.R.M.T. (2014) Produtividade no Brasil: desempenho e determinantes. </a:t>
            </a:r>
          </a:p>
          <a:p>
            <a:r>
              <a:rPr lang="pt-BR" i="1" dirty="0" err="1">
                <a:solidFill>
                  <a:srgbClr val="307655"/>
                </a:solidFill>
              </a:rPr>
              <a:t>B</a:t>
            </a:r>
            <a:r>
              <a:rPr lang="pt-BR" i="1" dirty="0" err="1" smtClean="0">
                <a:solidFill>
                  <a:srgbClr val="307655"/>
                </a:solidFill>
              </a:rPr>
              <a:t>ased</a:t>
            </a:r>
            <a:r>
              <a:rPr lang="pt-BR" i="1" dirty="0" smtClean="0">
                <a:solidFill>
                  <a:srgbClr val="307655"/>
                </a:solidFill>
              </a:rPr>
              <a:t> </a:t>
            </a:r>
            <a:r>
              <a:rPr lang="pt-BR" i="1" dirty="0" err="1">
                <a:solidFill>
                  <a:srgbClr val="307655"/>
                </a:solidFill>
              </a:rPr>
              <a:t>on</a:t>
            </a:r>
            <a:r>
              <a:rPr lang="pt-BR" i="1" dirty="0">
                <a:solidFill>
                  <a:srgbClr val="307655"/>
                </a:solidFill>
              </a:rPr>
              <a:t> </a:t>
            </a:r>
            <a:r>
              <a:rPr lang="pt-BR" i="1" dirty="0" err="1">
                <a:solidFill>
                  <a:srgbClr val="307655"/>
                </a:solidFill>
              </a:rPr>
              <a:t>the</a:t>
            </a:r>
            <a:r>
              <a:rPr lang="pt-BR" i="1" dirty="0">
                <a:solidFill>
                  <a:srgbClr val="307655"/>
                </a:solidFill>
              </a:rPr>
              <a:t> World Input-Output </a:t>
            </a:r>
            <a:r>
              <a:rPr lang="pt-BR" i="1" dirty="0" err="1">
                <a:solidFill>
                  <a:srgbClr val="307655"/>
                </a:solidFill>
              </a:rPr>
              <a:t>Database</a:t>
            </a:r>
            <a:r>
              <a:rPr lang="pt-BR" i="1" dirty="0">
                <a:solidFill>
                  <a:srgbClr val="307655"/>
                </a:solidFill>
              </a:rPr>
              <a:t> (WIOD)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71600" y="-27384"/>
            <a:ext cx="8305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Labor productivity: the distance between Brazil and other countries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15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9632" y="1735832"/>
            <a:ext cx="7498080" cy="4213448"/>
          </a:xfrm>
        </p:spPr>
        <p:txBody>
          <a:bodyPr/>
          <a:lstStyle/>
          <a:p>
            <a:r>
              <a:rPr lang="pt-BR" sz="4000" dirty="0" smtClean="0"/>
              <a:t>Technology </a:t>
            </a:r>
            <a:r>
              <a:rPr lang="pt-BR" sz="4000" dirty="0" err="1" smtClean="0"/>
              <a:t>and</a:t>
            </a:r>
            <a:r>
              <a:rPr lang="pt-BR" sz="4000" dirty="0" smtClean="0"/>
              <a:t> </a:t>
            </a:r>
            <a:r>
              <a:rPr lang="pt-BR" sz="4000" dirty="0" err="1" smtClean="0"/>
              <a:t>Innovation</a:t>
            </a:r>
            <a:r>
              <a:rPr lang="pt-BR" dirty="0" smtClean="0"/>
              <a:t>, </a:t>
            </a:r>
            <a:r>
              <a:rPr lang="pt-BR" i="1" dirty="0" err="1" smtClean="0"/>
              <a:t>but</a:t>
            </a:r>
            <a:r>
              <a:rPr lang="pt-BR" i="1" dirty="0" smtClean="0"/>
              <a:t> </a:t>
            </a:r>
            <a:r>
              <a:rPr lang="pt-BR" i="1" dirty="0" err="1" smtClean="0"/>
              <a:t>also</a:t>
            </a:r>
            <a:r>
              <a:rPr lang="pt-BR" i="1" dirty="0" smtClean="0"/>
              <a:t> </a:t>
            </a:r>
            <a:r>
              <a:rPr lang="pt-BR" i="1" dirty="0" err="1" smtClean="0"/>
              <a:t>to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Infrastructure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Education</a:t>
            </a:r>
            <a:r>
              <a:rPr lang="pt-BR" dirty="0" smtClean="0"/>
              <a:t> (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 smtClean="0"/>
              <a:t>affect</a:t>
            </a:r>
            <a:r>
              <a:rPr lang="pt-BR" dirty="0" smtClean="0"/>
              <a:t> </a:t>
            </a:r>
            <a:r>
              <a:rPr lang="pt-BR" dirty="0" err="1" smtClean="0"/>
              <a:t>innovation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Competition</a:t>
            </a:r>
            <a:r>
              <a:rPr lang="pt-BR" dirty="0" smtClean="0"/>
              <a:t> (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affect</a:t>
            </a:r>
            <a:r>
              <a:rPr lang="pt-BR" dirty="0" smtClean="0"/>
              <a:t> </a:t>
            </a:r>
            <a:r>
              <a:rPr lang="pt-BR" dirty="0" err="1" smtClean="0"/>
              <a:t>innovation</a:t>
            </a:r>
            <a:r>
              <a:rPr lang="pt-BR" dirty="0"/>
              <a:t>)</a:t>
            </a:r>
            <a:r>
              <a:rPr lang="pt-BR" dirty="0" smtClean="0"/>
              <a:t> </a:t>
            </a:r>
          </a:p>
          <a:p>
            <a:r>
              <a:rPr lang="pt-BR" dirty="0" smtClean="0"/>
              <a:t>Business </a:t>
            </a:r>
            <a:r>
              <a:rPr lang="pt-BR" dirty="0" err="1" smtClean="0"/>
              <a:t>environment</a:t>
            </a:r>
            <a:r>
              <a:rPr lang="pt-BR" dirty="0" smtClean="0"/>
              <a:t> (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 smtClean="0"/>
              <a:t>affect</a:t>
            </a:r>
            <a:r>
              <a:rPr lang="pt-BR" dirty="0" smtClean="0"/>
              <a:t> </a:t>
            </a:r>
            <a:r>
              <a:rPr lang="pt-BR" dirty="0" err="1" smtClean="0"/>
              <a:t>innovation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188640"/>
            <a:ext cx="7847316" cy="936104"/>
          </a:xfrm>
        </p:spPr>
        <p:txBody>
          <a:bodyPr>
            <a:noAutofit/>
          </a:bodyPr>
          <a:lstStyle/>
          <a:p>
            <a:r>
              <a:rPr lang="pt-BR" sz="3600" dirty="0" smtClean="0"/>
              <a:t>The </a:t>
            </a:r>
            <a:r>
              <a:rPr lang="pt-BR" sz="3600" dirty="0" err="1" smtClean="0"/>
              <a:t>main</a:t>
            </a:r>
            <a:r>
              <a:rPr lang="pt-BR" sz="3600" dirty="0" smtClean="0"/>
              <a:t> causes </a:t>
            </a:r>
            <a:r>
              <a:rPr lang="pt-BR" sz="3600" dirty="0" err="1" smtClean="0"/>
              <a:t>of</a:t>
            </a:r>
            <a:r>
              <a:rPr lang="pt-BR" sz="3600" dirty="0" smtClean="0"/>
              <a:t> </a:t>
            </a:r>
            <a:r>
              <a:rPr lang="pt-BR" sz="3600" dirty="0" err="1" smtClean="0"/>
              <a:t>low</a:t>
            </a:r>
            <a:r>
              <a:rPr lang="pt-BR" sz="3600" dirty="0" smtClean="0"/>
              <a:t> </a:t>
            </a:r>
            <a:r>
              <a:rPr lang="pt-BR" sz="3600" dirty="0" err="1" smtClean="0"/>
              <a:t>productivity</a:t>
            </a:r>
            <a:r>
              <a:rPr lang="pt-BR" sz="3600" dirty="0" smtClean="0"/>
              <a:t> are </a:t>
            </a:r>
            <a:r>
              <a:rPr lang="pt-BR" sz="3600" dirty="0" err="1" smtClean="0"/>
              <a:t>related</a:t>
            </a:r>
            <a:r>
              <a:rPr lang="pt-BR" sz="3600" dirty="0" smtClean="0"/>
              <a:t> </a:t>
            </a:r>
            <a:r>
              <a:rPr lang="pt-BR" sz="3600" dirty="0" err="1" smtClean="0"/>
              <a:t>to</a:t>
            </a:r>
            <a:r>
              <a:rPr lang="pt-BR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32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Innovation</a:t>
            </a:r>
            <a:r>
              <a:rPr lang="pt-BR" dirty="0" smtClean="0"/>
              <a:t> Policies in </a:t>
            </a:r>
            <a:r>
              <a:rPr lang="pt-BR" dirty="0" err="1" smtClean="0"/>
              <a:t>brazil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483768" y="4437112"/>
            <a:ext cx="6408712" cy="20162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600" dirty="0" smtClean="0"/>
              <a:t>The percentage of firms that have declared getting governmental support to innovate increased from 19% in 2003 to 34% in 2011</a:t>
            </a:r>
          </a:p>
          <a:p>
            <a:r>
              <a:rPr lang="en-US" sz="1600" dirty="0" smtClean="0"/>
              <a:t>Most of public support (75%) is related to machinery financing programs</a:t>
            </a:r>
          </a:p>
          <a:p>
            <a:r>
              <a:rPr lang="en-US" sz="1600" dirty="0" smtClean="0"/>
              <a:t>The percentage of firms benefited from specific innovation instruments increased from 4,6% to 8,6% of innovative firms between 2003  and 2011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54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44624"/>
            <a:ext cx="7847316" cy="936104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Main</a:t>
            </a:r>
            <a:r>
              <a:rPr lang="pt-BR" sz="3600" dirty="0" smtClean="0"/>
              <a:t> </a:t>
            </a:r>
            <a:r>
              <a:rPr lang="pt-BR" sz="3600" dirty="0" err="1" smtClean="0"/>
              <a:t>innovation</a:t>
            </a:r>
            <a:r>
              <a:rPr lang="pt-BR" sz="3600" dirty="0" smtClean="0"/>
              <a:t> policies in Brazil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2479"/>
              </p:ext>
            </p:extLst>
          </p:nvPr>
        </p:nvGraphicFramePr>
        <p:xfrm>
          <a:off x="611559" y="1370073"/>
          <a:ext cx="8352929" cy="5160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8431"/>
                <a:gridCol w="3278431"/>
                <a:gridCol w="1796067"/>
              </a:tblGrid>
              <a:tr h="36927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Innovation and S&amp;T policies and instruments (main sources of funding to S&amp;T in Brazil)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 in 2012 (current </a:t>
                      </a:r>
                      <a:r>
                        <a:rPr lang="en-US" sz="1200" dirty="0" err="1">
                          <a:effectLst/>
                        </a:rPr>
                        <a:t>Reais</a:t>
                      </a:r>
                      <a:r>
                        <a:rPr lang="en-US" sz="1200" dirty="0">
                          <a:effectLst/>
                        </a:rPr>
                        <a:t> – mi)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</a:tr>
              <a:tr h="73855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Tax </a:t>
                      </a:r>
                      <a:r>
                        <a:rPr lang="pt-BR" sz="1200" dirty="0">
                          <a:effectLst/>
                        </a:rPr>
                        <a:t>Breaks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Tax exemption created for companies who invest in R&amp;D, created by Law Nº 11,196/2005 (“Lei do </a:t>
                      </a:r>
                      <a:r>
                        <a:rPr lang="en-US" sz="1200" dirty="0" err="1">
                          <a:effectLst/>
                        </a:rPr>
                        <a:t>Bem</a:t>
                      </a:r>
                      <a:r>
                        <a:rPr lang="en-US" sz="1200" dirty="0">
                          <a:effectLst/>
                        </a:rPr>
                        <a:t>”)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1,476.8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73855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Tax exemption for companies in the ICT sector, created by Law Nº 8.248/1991 and  Nº 10.176/2001 (“Lei de </a:t>
                      </a:r>
                      <a:r>
                        <a:rPr lang="en-US" sz="1200" dirty="0" err="1">
                          <a:effectLst/>
                        </a:rPr>
                        <a:t>Informática</a:t>
                      </a:r>
                      <a:r>
                        <a:rPr lang="en-US" sz="1200" dirty="0">
                          <a:effectLst/>
                        </a:rPr>
                        <a:t>”)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4,482.2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 tax breaks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464.0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(tax breaks)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6,423.0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Subsidized credit for innovation (disbursements)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volume operated by FINEP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1,800.0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volume operated by BNDES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2,200.0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(credit)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4,000.0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S&amp;T Public Investment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Subnational (State) investments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7,033.7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3692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Central government (Federal) investments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18,387.9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3692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(excluding post grad expenditures)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25,421.6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public S&amp;T investment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40,045.0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36927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Counterpart in R&amp;D by companies in regulated sectors (private compulsory investment)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Electricity Regulatory</a:t>
                      </a:r>
                      <a:r>
                        <a:rPr lang="en-US" sz="1200" baseline="0" dirty="0" smtClean="0">
                          <a:effectLst/>
                        </a:rPr>
                        <a:t> Agency (ANEEL) </a:t>
                      </a:r>
                      <a:r>
                        <a:rPr lang="en-US" sz="1200" dirty="0" smtClean="0">
                          <a:effectLst/>
                        </a:rPr>
                        <a:t>R&amp;D </a:t>
                      </a:r>
                      <a:r>
                        <a:rPr lang="en-US" sz="1200" dirty="0">
                          <a:effectLst/>
                        </a:rPr>
                        <a:t>program (approximate values)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~ 300.0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3692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National Petroleum Agency (ANP) R&amp;D program 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1,226.7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  <a:tr h="184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pt-B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1,526.7</a:t>
                      </a:r>
                      <a:endParaRPr lang="pt-B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71" marR="4257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1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89180" y="260648"/>
            <a:ext cx="7847316" cy="936104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Tax</a:t>
            </a:r>
            <a:r>
              <a:rPr lang="pt-BR" dirty="0" smtClean="0"/>
              <a:t> breaks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innovation</a:t>
            </a:r>
            <a:r>
              <a:rPr lang="pt-BR" dirty="0" smtClean="0"/>
              <a:t>: 2000 </a:t>
            </a:r>
            <a:r>
              <a:rPr lang="pt-BR" dirty="0" err="1" smtClean="0"/>
              <a:t>to</a:t>
            </a:r>
            <a:r>
              <a:rPr lang="pt-BR" dirty="0" smtClean="0"/>
              <a:t> 2013 (R$ bi)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32938"/>
              </p:ext>
            </p:extLst>
          </p:nvPr>
        </p:nvGraphicFramePr>
        <p:xfrm>
          <a:off x="1043608" y="1412776"/>
          <a:ext cx="764336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6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2438</TotalTime>
  <Words>1376</Words>
  <Application>Microsoft Office PowerPoint</Application>
  <PresentationFormat>Apresentação na tela (4:3)</PresentationFormat>
  <Paragraphs>291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Solstício</vt:lpstr>
      <vt:lpstr>Innovation for productivity growth </vt:lpstr>
      <vt:lpstr>Productivity in Brazil</vt:lpstr>
      <vt:lpstr>Productivity estimates in Brazil: annual growth rates, several periods. </vt:lpstr>
      <vt:lpstr>Labor productivity: annual growth rates (2000 to 2009)</vt:lpstr>
      <vt:lpstr>Apresentação do PowerPoint</vt:lpstr>
      <vt:lpstr>The main causes of low productivity are related to:</vt:lpstr>
      <vt:lpstr>Innovation Policies in brazil</vt:lpstr>
      <vt:lpstr>Main innovation policies in Brazil</vt:lpstr>
      <vt:lpstr>Tax breaks to innovation: 2000 to 2013 (R$ bi)</vt:lpstr>
      <vt:lpstr>Credit for innovation: 2007-2014  (R$ bi)</vt:lpstr>
      <vt:lpstr>FNDCT’s budget: 2000-12</vt:lpstr>
      <vt:lpstr>POLICY RECOMENDATIONS  </vt:lpstr>
      <vt:lpstr>1. Increase mission oriented S&amp;T spending</vt:lpstr>
      <vt:lpstr>2. Reformulate the Procurement Law including the possibility of R&amp;D acquisition</vt:lpstr>
      <vt:lpstr>3. Diversify Brazilian S&amp;T system </vt:lpstr>
      <vt:lpstr>4. Improve Business environment to innovation</vt:lpstr>
      <vt:lpstr>5. Build a more open and competitive economy</vt:lpstr>
      <vt:lpstr>6. Invest in big science and research infraestructure</vt:lpstr>
      <vt:lpstr>Thank  you!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De Negri</dc:creator>
  <cp:lastModifiedBy>fernanda</cp:lastModifiedBy>
  <cp:revision>63</cp:revision>
  <dcterms:created xsi:type="dcterms:W3CDTF">2015-05-26T12:27:26Z</dcterms:created>
  <dcterms:modified xsi:type="dcterms:W3CDTF">2015-07-01T11:12:21Z</dcterms:modified>
</cp:coreProperties>
</file>