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tiff" ContentType="image/tif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36" r:id="rId2"/>
    <p:sldId id="324" r:id="rId3"/>
    <p:sldId id="570" r:id="rId4"/>
    <p:sldId id="575" r:id="rId5"/>
    <p:sldId id="571" r:id="rId6"/>
    <p:sldId id="567" r:id="rId7"/>
    <p:sldId id="568" r:id="rId8"/>
    <p:sldId id="569" r:id="rId9"/>
    <p:sldId id="589" r:id="rId10"/>
    <p:sldId id="542" r:id="rId11"/>
    <p:sldId id="538" r:id="rId12"/>
    <p:sldId id="574" r:id="rId13"/>
    <p:sldId id="573" r:id="rId14"/>
    <p:sldId id="539" r:id="rId15"/>
    <p:sldId id="576" r:id="rId16"/>
    <p:sldId id="577" r:id="rId17"/>
    <p:sldId id="554" r:id="rId18"/>
    <p:sldId id="583" r:id="rId19"/>
    <p:sldId id="584" r:id="rId20"/>
    <p:sldId id="585" r:id="rId21"/>
    <p:sldId id="586" r:id="rId22"/>
    <p:sldId id="587" r:id="rId23"/>
    <p:sldId id="588" r:id="rId24"/>
    <p:sldId id="561" r:id="rId25"/>
    <p:sldId id="582" r:id="rId26"/>
    <p:sldId id="572" r:id="rId27"/>
    <p:sldId id="559" r:id="rId28"/>
    <p:sldId id="560" r:id="rId29"/>
    <p:sldId id="579" r:id="rId30"/>
    <p:sldId id="580" r:id="rId31"/>
    <p:sldId id="581" r:id="rId32"/>
    <p:sldId id="565" r:id="rId33"/>
    <p:sldId id="566" r:id="rId3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B83362" initials="W" lastIdx="1" clrIdx="0"/>
  <p:cmAuthor id="1" name="WB15643" initials="MD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F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>
      <p:cViewPr varScale="1">
        <p:scale>
          <a:sx n="110" d="100"/>
          <a:sy n="110" d="100"/>
        </p:scale>
        <p:origin x="17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-4266" y="-720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wb15643\Documents\Chile%20-%20Time%20series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biotech</a:t>
            </a:r>
            <a:r>
              <a:rPr lang="en-US" baseline="0" dirty="0" smtClean="0"/>
              <a:t> </a:t>
            </a:r>
            <a:r>
              <a:rPr lang="en-US" dirty="0" smtClean="0"/>
              <a:t>firms </a:t>
            </a:r>
            <a:r>
              <a:rPr lang="en-US" dirty="0"/>
              <a:t>that collaborate with other </a:t>
            </a:r>
            <a:r>
              <a:rPr lang="en-US" dirty="0" smtClean="0"/>
              <a:t>firms/academia </a:t>
            </a:r>
            <a:r>
              <a:rPr lang="en-US" sz="1100" dirty="0"/>
              <a:t>(Respondents:</a:t>
            </a:r>
            <a:r>
              <a:rPr lang="en-US" sz="1100" baseline="0" dirty="0"/>
              <a:t> </a:t>
            </a:r>
            <a:r>
              <a:rPr lang="en-US" sz="1100" baseline="0" dirty="0" smtClean="0"/>
              <a:t>46 </a:t>
            </a:r>
            <a:r>
              <a:rPr lang="en-US" sz="1100" baseline="0" dirty="0"/>
              <a:t>firms)</a:t>
            </a:r>
            <a:endParaRPr lang="en-US" sz="1100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'Profile of investee firms'!$B$5</c:f>
              <c:strCache>
                <c:ptCount val="1"/>
                <c:pt idx="0">
                  <c:v>Number of firms</c:v>
                </c:pt>
              </c:strCache>
            </c:strRef>
          </c:tx>
          <c:dPt>
            <c:idx val="0"/>
            <c:bubble3D val="0"/>
            <c:explosion val="12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78%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22%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'Firms with collaborations'!$A$8:$A$9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'Firms with collaborations'!$B$8:$B$9</c:f>
              <c:numCache>
                <c:formatCode>General</c:formatCode>
                <c:ptCount val="2"/>
                <c:pt idx="0">
                  <c:v>36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753703932272346"/>
          <c:y val="0.43287269151401003"/>
          <c:w val="0.12227610105703281"/>
          <c:h val="0.16951320961810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monitoring </a:t>
            </a:r>
            <a:r>
              <a:rPr lang="en-US" dirty="0" smtClean="0"/>
              <a:t>frameworks </a:t>
            </a:r>
            <a:r>
              <a:rPr lang="en-US" dirty="0"/>
              <a:t>for </a:t>
            </a:r>
            <a:r>
              <a:rPr lang="en-US" dirty="0" smtClean="0"/>
              <a:t>collaboration </a:t>
            </a:r>
          </a:p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 smtClean="0"/>
              <a:t>(of 36 collaborators)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'Profile of investee firms'!$B$5</c:f>
              <c:strCache>
                <c:ptCount val="1"/>
                <c:pt idx="0">
                  <c:v>Number of firms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86%</a:t>
                    </a:r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14%</a:t>
                    </a:r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'Firms with collaborations'!$A$23:$A$24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'Firms with collaborations'!$B$23:$B$24</c:f>
              <c:numCache>
                <c:formatCode>General</c:formatCode>
                <c:ptCount val="2"/>
                <c:pt idx="0">
                  <c:v>30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984426946631735"/>
          <c:y val="0.50367543545693161"/>
          <c:w val="0.16460017497812768"/>
          <c:h val="0.191929133858267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12851171381356"/>
          <c:y val="2.4330864808452594E-2"/>
          <c:w val="0.62513213789452793"/>
          <c:h val="0.92747407577061891"/>
        </c:manualLayout>
      </c:layout>
      <c:scatterChart>
        <c:scatterStyle val="smoothMarker"/>
        <c:varyColors val="0"/>
        <c:ser>
          <c:idx val="4"/>
          <c:order val="0"/>
          <c:tx>
            <c:strRef>
              <c:f>'Time series--$ Dec 2012'!$F$39</c:f>
              <c:strCache>
                <c:ptCount val="1"/>
                <c:pt idx="0">
                  <c:v>Fine Wine Exports/100</c:v>
                </c:pt>
              </c:strCache>
            </c:strRef>
          </c:tx>
          <c:spPr>
            <a:ln w="1270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'Time series--$ Dec 2012'!$A$40:$A$60</c:f>
              <c:numCache>
                <c:formatCode>General</c:formatCode>
                <c:ptCount val="2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</c:numCache>
            </c:numRef>
          </c:xVal>
          <c:yVal>
            <c:numRef>
              <c:f>'Time series--$ Dec 2012'!$F$40:$F$60</c:f>
              <c:numCache>
                <c:formatCode>"$"#,##0</c:formatCode>
                <c:ptCount val="21"/>
                <c:pt idx="0">
                  <c:v>386690.78</c:v>
                </c:pt>
                <c:pt idx="1">
                  <c:v>574684.25</c:v>
                </c:pt>
                <c:pt idx="2">
                  <c:v>802716.68</c:v>
                </c:pt>
                <c:pt idx="3">
                  <c:v>824592.29</c:v>
                </c:pt>
                <c:pt idx="4">
                  <c:v>914400.83</c:v>
                </c:pt>
                <c:pt idx="5">
                  <c:v>1235852.9099999999</c:v>
                </c:pt>
                <c:pt idx="6">
                  <c:v>1872779.15</c:v>
                </c:pt>
                <c:pt idx="7">
                  <c:v>2684056.98</c:v>
                </c:pt>
                <c:pt idx="8">
                  <c:v>3697290.4</c:v>
                </c:pt>
                <c:pt idx="9">
                  <c:v>3884301.26</c:v>
                </c:pt>
                <c:pt idx="10">
                  <c:v>4346619.93</c:v>
                </c:pt>
                <c:pt idx="11">
                  <c:v>4538792.72</c:v>
                </c:pt>
                <c:pt idx="12">
                  <c:v>4716660.16</c:v>
                </c:pt>
                <c:pt idx="13">
                  <c:v>5241147.01</c:v>
                </c:pt>
                <c:pt idx="14">
                  <c:v>6501424.9000000004</c:v>
                </c:pt>
                <c:pt idx="15">
                  <c:v>6960402.3899999997</c:v>
                </c:pt>
                <c:pt idx="16">
                  <c:v>7722154.6200000001</c:v>
                </c:pt>
                <c:pt idx="17">
                  <c:v>10121784.68</c:v>
                </c:pt>
                <c:pt idx="18">
                  <c:v>10954763.6</c:v>
                </c:pt>
                <c:pt idx="19">
                  <c:v>10691220.789999999</c:v>
                </c:pt>
                <c:pt idx="20">
                  <c:v>11864632.449999999</c:v>
                </c:pt>
              </c:numCache>
            </c:numRef>
          </c:yVal>
          <c:smooth val="1"/>
        </c:ser>
        <c:ser>
          <c:idx val="5"/>
          <c:order val="1"/>
          <c:tx>
            <c:strRef>
              <c:f>'Time series--$ Dec 2012'!$G$39</c:f>
              <c:strCache>
                <c:ptCount val="1"/>
                <c:pt idx="0">
                  <c:v>Physical K (ha.planted * $100)</c:v>
                </c:pt>
              </c:strCache>
            </c:strRef>
          </c:tx>
          <c:spPr>
            <a:ln>
              <a:prstDash val="sysDot"/>
            </a:ln>
          </c:spPr>
          <c:marker>
            <c:symbol val="none"/>
          </c:marker>
          <c:xVal>
            <c:numRef>
              <c:f>'Time series--$ Dec 2012'!$A$40:$A$60</c:f>
              <c:numCache>
                <c:formatCode>General</c:formatCode>
                <c:ptCount val="2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</c:numCache>
            </c:numRef>
          </c:xVal>
          <c:yVal>
            <c:numRef>
              <c:f>'Time series--$ Dec 2012'!$G$40:$G$60</c:f>
              <c:numCache>
                <c:formatCode>"$"#,##0</c:formatCode>
                <c:ptCount val="21"/>
                <c:pt idx="0">
                  <c:v>6520200</c:v>
                </c:pt>
                <c:pt idx="1">
                  <c:v>6485000</c:v>
                </c:pt>
                <c:pt idx="2">
                  <c:v>6310600</c:v>
                </c:pt>
                <c:pt idx="3">
                  <c:v>6219200</c:v>
                </c:pt>
                <c:pt idx="4">
                  <c:v>5309200</c:v>
                </c:pt>
                <c:pt idx="5">
                  <c:v>5439300</c:v>
                </c:pt>
                <c:pt idx="6">
                  <c:v>5600400</c:v>
                </c:pt>
                <c:pt idx="7">
                  <c:v>6355000</c:v>
                </c:pt>
                <c:pt idx="8">
                  <c:v>7538800</c:v>
                </c:pt>
                <c:pt idx="9">
                  <c:v>8535700</c:v>
                </c:pt>
                <c:pt idx="10">
                  <c:v>10387600</c:v>
                </c:pt>
                <c:pt idx="11">
                  <c:v>10697100</c:v>
                </c:pt>
                <c:pt idx="12">
                  <c:v>10856900</c:v>
                </c:pt>
                <c:pt idx="13">
                  <c:v>11009700</c:v>
                </c:pt>
                <c:pt idx="14">
                  <c:v>11205600</c:v>
                </c:pt>
                <c:pt idx="15">
                  <c:v>11444800</c:v>
                </c:pt>
                <c:pt idx="16">
                  <c:v>11679600</c:v>
                </c:pt>
                <c:pt idx="17">
                  <c:v>11755890</c:v>
                </c:pt>
                <c:pt idx="18">
                  <c:v>10471700</c:v>
                </c:pt>
                <c:pt idx="19">
                  <c:v>11152400</c:v>
                </c:pt>
                <c:pt idx="20">
                  <c:v>11683100</c:v>
                </c:pt>
              </c:numCache>
            </c:numRef>
          </c:yVal>
          <c:smooth val="1"/>
        </c:ser>
        <c:ser>
          <c:idx val="6"/>
          <c:order val="2"/>
          <c:tx>
            <c:strRef>
              <c:f>'Time series--$ Dec 2012'!$I$39</c:f>
              <c:strCache>
                <c:ptCount val="1"/>
                <c:pt idx="0">
                  <c:v>Physical K2 (#wineries * $30K)</c:v>
                </c:pt>
              </c:strCache>
            </c:strRef>
          </c:tx>
          <c:spPr>
            <a:ln>
              <a:solidFill>
                <a:schemeClr val="accent6">
                  <a:lumMod val="50000"/>
                </a:schemeClr>
              </a:solidFill>
              <a:prstDash val="sysDash"/>
            </a:ln>
          </c:spPr>
          <c:marker>
            <c:symbol val="none"/>
          </c:marker>
          <c:xVal>
            <c:numRef>
              <c:f>('Time series--$ Dec 2012'!$A$40,'Time series--$ Dec 2012'!$A$50,'Time series--$ Dec 2012'!$A$55,'Time series--$ Dec 2012'!$A$60)</c:f>
              <c:numCache>
                <c:formatCode>General</c:formatCode>
                <c:ptCount val="4"/>
                <c:pt idx="0">
                  <c:v>1990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xVal>
          <c:yVal>
            <c:numRef>
              <c:f>('Time series--$ Dec 2012'!$I$40,'Time series--$ Dec 2012'!$I$50,'Time series--$ Dec 2012'!$I$55,'Time series--$ Dec 2012'!$I$60)</c:f>
              <c:numCache>
                <c:formatCode>"$"#,##0</c:formatCode>
                <c:ptCount val="4"/>
                <c:pt idx="0">
                  <c:v>4920000</c:v>
                </c:pt>
                <c:pt idx="1">
                  <c:v>7860000</c:v>
                </c:pt>
                <c:pt idx="2">
                  <c:v>9000000</c:v>
                </c:pt>
                <c:pt idx="3">
                  <c:v>10110000</c:v>
                </c:pt>
              </c:numCache>
            </c:numRef>
          </c:yVal>
          <c:smooth val="1"/>
        </c:ser>
        <c:ser>
          <c:idx val="3"/>
          <c:order val="3"/>
          <c:tx>
            <c:v>KBC (Total)</c:v>
          </c:tx>
          <c:marker>
            <c:symbol val="none"/>
          </c:marker>
          <c:xVal>
            <c:numRef>
              <c:f>'Time series--$ Dec 2012'!$A$40:$A$60</c:f>
              <c:numCache>
                <c:formatCode>General</c:formatCode>
                <c:ptCount val="2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</c:numCache>
            </c:numRef>
          </c:xVal>
          <c:yVal>
            <c:numRef>
              <c:f>'Time series--$ Dec 2012'!$E$40:$E$60</c:f>
              <c:numCache>
                <c:formatCode>"$"#,##0</c:formatCode>
                <c:ptCount val="21"/>
                <c:pt idx="0">
                  <c:v>8079.9221525626563</c:v>
                </c:pt>
                <c:pt idx="1">
                  <c:v>35276.069380448331</c:v>
                </c:pt>
                <c:pt idx="2">
                  <c:v>30561.684110813916</c:v>
                </c:pt>
                <c:pt idx="3">
                  <c:v>143105.02565874855</c:v>
                </c:pt>
                <c:pt idx="4">
                  <c:v>119969.83724646867</c:v>
                </c:pt>
                <c:pt idx="5">
                  <c:v>203380.12366103742</c:v>
                </c:pt>
                <c:pt idx="6">
                  <c:v>493406.90618211858</c:v>
                </c:pt>
                <c:pt idx="7">
                  <c:v>691598.8725261495</c:v>
                </c:pt>
                <c:pt idx="8">
                  <c:v>2136921.3709322093</c:v>
                </c:pt>
                <c:pt idx="9">
                  <c:v>5554094.5035723988</c:v>
                </c:pt>
                <c:pt idx="10">
                  <c:v>6031637.4289363455</c:v>
                </c:pt>
                <c:pt idx="11">
                  <c:v>3710537.7318057832</c:v>
                </c:pt>
                <c:pt idx="12">
                  <c:v>6473550.0486691203</c:v>
                </c:pt>
                <c:pt idx="13">
                  <c:v>5601681.52767005</c:v>
                </c:pt>
                <c:pt idx="14">
                  <c:v>7424985.6208187677</c:v>
                </c:pt>
                <c:pt idx="15">
                  <c:v>10274900.993250905</c:v>
                </c:pt>
                <c:pt idx="16">
                  <c:v>10443710.039750788</c:v>
                </c:pt>
                <c:pt idx="17">
                  <c:v>12708272.477883229</c:v>
                </c:pt>
                <c:pt idx="18">
                  <c:v>13079419.88362501</c:v>
                </c:pt>
                <c:pt idx="19">
                  <c:v>14847666.208970148</c:v>
                </c:pt>
                <c:pt idx="20">
                  <c:v>13925112.46923542</c:v>
                </c:pt>
              </c:numCache>
            </c:numRef>
          </c:yVal>
          <c:smooth val="1"/>
        </c:ser>
        <c:ser>
          <c:idx val="0"/>
          <c:order val="4"/>
          <c:tx>
            <c:v>Innovative Property</c:v>
          </c:tx>
          <c:xVal>
            <c:numRef>
              <c:f>'Time series--$ Dec 2012'!$A$40:$A$60</c:f>
              <c:numCache>
                <c:formatCode>General</c:formatCode>
                <c:ptCount val="2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</c:numCache>
            </c:numRef>
          </c:xVal>
          <c:yVal>
            <c:numRef>
              <c:f>'Time series--$ Dec 2012'!$B$40:$B$60</c:f>
              <c:numCache>
                <c:formatCode>"$"#,##0</c:formatCode>
                <c:ptCount val="21"/>
                <c:pt idx="0">
                  <c:v>8079.9221525626563</c:v>
                </c:pt>
                <c:pt idx="1">
                  <c:v>35276.069380448331</c:v>
                </c:pt>
                <c:pt idx="2">
                  <c:v>30561.684110813916</c:v>
                </c:pt>
                <c:pt idx="3">
                  <c:v>143105.02565874855</c:v>
                </c:pt>
                <c:pt idx="4">
                  <c:v>119969.83724646867</c:v>
                </c:pt>
                <c:pt idx="5">
                  <c:v>203380.12366103742</c:v>
                </c:pt>
                <c:pt idx="6">
                  <c:v>493406.90618211858</c:v>
                </c:pt>
                <c:pt idx="7">
                  <c:v>691598.8725261495</c:v>
                </c:pt>
                <c:pt idx="8">
                  <c:v>1859232.9826816798</c:v>
                </c:pt>
                <c:pt idx="9">
                  <c:v>5388364.9216479491</c:v>
                </c:pt>
                <c:pt idx="10">
                  <c:v>5702171.8710750872</c:v>
                </c:pt>
                <c:pt idx="11">
                  <c:v>3581061.0558346109</c:v>
                </c:pt>
                <c:pt idx="12">
                  <c:v>5867391.5661963904</c:v>
                </c:pt>
                <c:pt idx="13">
                  <c:v>4939009.8071324341</c:v>
                </c:pt>
                <c:pt idx="14">
                  <c:v>6996820.5808938062</c:v>
                </c:pt>
                <c:pt idx="15">
                  <c:v>5846373.528789212</c:v>
                </c:pt>
                <c:pt idx="16">
                  <c:v>6009805.0161942253</c:v>
                </c:pt>
                <c:pt idx="17">
                  <c:v>6456951.9483091235</c:v>
                </c:pt>
                <c:pt idx="18">
                  <c:v>7574136.7698331932</c:v>
                </c:pt>
                <c:pt idx="19">
                  <c:v>7613804.0233664857</c:v>
                </c:pt>
                <c:pt idx="20">
                  <c:v>8327555.0037916368</c:v>
                </c:pt>
              </c:numCache>
            </c:numRef>
          </c:yVal>
          <c:smooth val="1"/>
        </c:ser>
        <c:ser>
          <c:idx val="1"/>
          <c:order val="5"/>
          <c:tx>
            <c:v>Economic Competencies</c:v>
          </c:tx>
          <c:xVal>
            <c:numRef>
              <c:f>'Time series--$ Dec 2012'!$A$40:$A$60</c:f>
              <c:numCache>
                <c:formatCode>General</c:formatCode>
                <c:ptCount val="2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</c:numCache>
            </c:numRef>
          </c:xVal>
          <c:yVal>
            <c:numRef>
              <c:f>'Time series--$ Dec 2012'!$C$40:$C$60</c:f>
              <c:numCache>
                <c:formatCode>General</c:formatCode>
                <c:ptCount val="21"/>
                <c:pt idx="12" formatCode="&quot;$&quot;#,##0">
                  <c:v>175669.36645854707</c:v>
                </c:pt>
                <c:pt idx="13" formatCode="&quot;$&quot;#,##0">
                  <c:v>330711.64204444858</c:v>
                </c:pt>
                <c:pt idx="14" formatCode="&quot;$&quot;#,##0">
                  <c:v>428165.03992496151</c:v>
                </c:pt>
                <c:pt idx="15" formatCode="&quot;$&quot;#,##0">
                  <c:v>3520738.6835022839</c:v>
                </c:pt>
                <c:pt idx="16" formatCode="&quot;$&quot;#,##0">
                  <c:v>3325074.5133776241</c:v>
                </c:pt>
                <c:pt idx="17" formatCode="&quot;$&quot;#,##0">
                  <c:v>5176120.950303101</c:v>
                </c:pt>
                <c:pt idx="18" formatCode="&quot;$&quot;#,##0">
                  <c:v>4387187.4636637168</c:v>
                </c:pt>
                <c:pt idx="19" formatCode="&quot;$&quot;#,##0">
                  <c:v>6553967.6985433111</c:v>
                </c:pt>
                <c:pt idx="20" formatCode="&quot;$&quot;#,##0">
                  <c:v>5351554.0780031038</c:v>
                </c:pt>
              </c:numCache>
            </c:numRef>
          </c:yVal>
          <c:smooth val="1"/>
        </c:ser>
        <c:ser>
          <c:idx val="2"/>
          <c:order val="6"/>
          <c:tx>
            <c:v>Global Connectivity</c:v>
          </c:tx>
          <c:xVal>
            <c:numRef>
              <c:f>'Time series--$ Dec 2012'!$A$40:$A$60</c:f>
              <c:numCache>
                <c:formatCode>General</c:formatCode>
                <c:ptCount val="2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</c:numCache>
            </c:numRef>
          </c:xVal>
          <c:yVal>
            <c:numRef>
              <c:f>'Time series--$ Dec 2012'!$D$40:$D$60</c:f>
              <c:numCache>
                <c:formatCode>General</c:formatCode>
                <c:ptCount val="21"/>
                <c:pt idx="8" formatCode="&quot;$&quot;#,##0">
                  <c:v>277688.3882505293</c:v>
                </c:pt>
                <c:pt idx="9" formatCode="&quot;$&quot;#,##0">
                  <c:v>165729.58192444878</c:v>
                </c:pt>
                <c:pt idx="10" formatCode="&quot;$&quot;#,##0">
                  <c:v>329465.55786125822</c:v>
                </c:pt>
                <c:pt idx="11" formatCode="&quot;$&quot;#,##0">
                  <c:v>129476.6759711722</c:v>
                </c:pt>
                <c:pt idx="12" formatCode="&quot;$&quot;#,##0">
                  <c:v>430489.11601418303</c:v>
                </c:pt>
                <c:pt idx="13" formatCode="&quot;$&quot;#,##0">
                  <c:v>331960.07849316637</c:v>
                </c:pt>
                <c:pt idx="14" formatCode="&quot;$&quot;#,##0">
                  <c:v>0</c:v>
                </c:pt>
                <c:pt idx="15" formatCode="&quot;$&quot;#,##0">
                  <c:v>907788.78095940792</c:v>
                </c:pt>
                <c:pt idx="16" formatCode="&quot;$&quot;#,##0">
                  <c:v>1108830.5101789408</c:v>
                </c:pt>
                <c:pt idx="17" formatCode="&quot;$&quot;#,##0">
                  <c:v>1075199.5792710034</c:v>
                </c:pt>
                <c:pt idx="18" formatCode="&quot;$&quot;#,##0">
                  <c:v>1118095.6501281022</c:v>
                </c:pt>
                <c:pt idx="19" formatCode="&quot;$&quot;#,##0">
                  <c:v>679894.48706035211</c:v>
                </c:pt>
                <c:pt idx="20" formatCode="&quot;$&quot;#,##0">
                  <c:v>246003.38744068047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871568"/>
        <c:axId val="308874704"/>
      </c:scatterChart>
      <c:valAx>
        <c:axId val="308871568"/>
        <c:scaling>
          <c:orientation val="minMax"/>
          <c:max val="2010"/>
          <c:min val="1990"/>
        </c:scaling>
        <c:delete val="0"/>
        <c:axPos val="b"/>
        <c:numFmt formatCode="General" sourceLinked="1"/>
        <c:majorTickMark val="out"/>
        <c:minorTickMark val="in"/>
        <c:tickLblPos val="nextTo"/>
        <c:crossAx val="308874704"/>
        <c:crosses val="autoZero"/>
        <c:crossBetween val="midCat"/>
        <c:minorUnit val="1"/>
      </c:valAx>
      <c:valAx>
        <c:axId val="308874704"/>
        <c:scaling>
          <c:orientation val="minMax"/>
          <c:min val="0"/>
        </c:scaling>
        <c:delete val="0"/>
        <c:axPos val="l"/>
        <c:majorGridlines/>
        <c:numFmt formatCode="&quot;$&quot;#,##0" sourceLinked="1"/>
        <c:majorTickMark val="out"/>
        <c:minorTickMark val="none"/>
        <c:tickLblPos val="nextTo"/>
        <c:crossAx val="30887156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13767509274755652"/>
          <c:y val="3.1830063403421129E-2"/>
          <c:w val="0.26896724674121619"/>
          <c:h val="0.25392255506677514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0.7517</cdr:x>
      <cdr:y>0.07317</cdr:y>
    </cdr:from>
    <cdr:to>
      <cdr:x>0.83284</cdr:x>
      <cdr:y>0.11258</cdr:y>
    </cdr:to>
    <cdr:sp macro="" textlink="">
      <cdr:nvSpPr>
        <cdr:cNvPr id="2" name="TextBox 12"/>
        <cdr:cNvSpPr txBox="1"/>
      </cdr:nvSpPr>
      <cdr:spPr>
        <a:xfrm xmlns:a="http://schemas.openxmlformats.org/drawingml/2006/main">
          <a:off x="5898735" y="457201"/>
          <a:ext cx="636713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dirty="0" smtClean="0">
              <a:solidFill>
                <a:srgbClr val="7030A0"/>
              </a:solidFill>
            </a:rPr>
            <a:t>45% p.a.</a:t>
          </a:r>
          <a:endParaRPr lang="en-US" sz="1000" b="1" dirty="0">
            <a:solidFill>
              <a:srgbClr val="7030A0"/>
            </a:solidFill>
          </a:endParaRPr>
        </a:p>
      </cdr:txBody>
    </cdr:sp>
  </cdr:relSizeAnchor>
  <cdr:relSizeAnchor xmlns:cdr="http://schemas.openxmlformats.org/drawingml/2006/chartDrawing">
    <cdr:from>
      <cdr:x>0.7037</cdr:x>
      <cdr:y>0.18293</cdr:y>
    </cdr:from>
    <cdr:to>
      <cdr:x>0.8498</cdr:x>
      <cdr:y>0.27159</cdr:y>
    </cdr:to>
    <cdr:sp macro="" textlink="">
      <cdr:nvSpPr>
        <cdr:cNvPr id="3" name="TextBox 16"/>
        <cdr:cNvSpPr txBox="1"/>
      </cdr:nvSpPr>
      <cdr:spPr>
        <a:xfrm xmlns:a="http://schemas.openxmlformats.org/drawingml/2006/main">
          <a:off x="7239000" y="1143001"/>
          <a:ext cx="1502925" cy="55399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b="1" dirty="0" smtClean="0"/>
            <a:t>$1.2 </a:t>
          </a:r>
          <a:r>
            <a:rPr lang="en-US" sz="1000" b="1" dirty="0" err="1" smtClean="0"/>
            <a:t>bn</a:t>
          </a:r>
          <a:r>
            <a:rPr lang="en-US" sz="1000" b="1" dirty="0" smtClean="0"/>
            <a:t> of $1.5 </a:t>
          </a:r>
          <a:r>
            <a:rPr lang="en-US" sz="1000" b="1" dirty="0" err="1" smtClean="0"/>
            <a:t>bn</a:t>
          </a:r>
          <a:endParaRPr lang="en-US" sz="1000" b="1" dirty="0" smtClean="0"/>
        </a:p>
        <a:p xmlns:a="http://schemas.openxmlformats.org/drawingml/2006/main">
          <a:pPr algn="ctr"/>
          <a:r>
            <a:rPr lang="en-US" sz="1000" b="1" dirty="0"/>
            <a:t>t</a:t>
          </a:r>
          <a:r>
            <a:rPr lang="en-US" sz="1000" b="1" dirty="0" smtClean="0"/>
            <a:t>otal X (77%),</a:t>
          </a:r>
        </a:p>
        <a:p xmlns:a="http://schemas.openxmlformats.org/drawingml/2006/main">
          <a:pPr algn="ctr"/>
          <a:r>
            <a:rPr lang="en-US" sz="1000" b="1" dirty="0" smtClean="0"/>
            <a:t>19% p.a.</a:t>
          </a:r>
          <a:endParaRPr lang="en-US" sz="1000" b="1" dirty="0"/>
        </a:p>
      </cdr:txBody>
    </cdr:sp>
  </cdr:relSizeAnchor>
  <cdr:relSizeAnchor xmlns:cdr="http://schemas.openxmlformats.org/drawingml/2006/chartDrawing">
    <cdr:from>
      <cdr:x>0.72593</cdr:x>
      <cdr:y>0.29268</cdr:y>
    </cdr:from>
    <cdr:to>
      <cdr:x>0.81105</cdr:x>
      <cdr:y>0.35672</cdr:y>
    </cdr:to>
    <cdr:sp macro="" textlink="">
      <cdr:nvSpPr>
        <cdr:cNvPr id="4" name="TextBox 14"/>
        <cdr:cNvSpPr txBox="1"/>
      </cdr:nvSpPr>
      <cdr:spPr>
        <a:xfrm xmlns:a="http://schemas.openxmlformats.org/drawingml/2006/main">
          <a:off x="7467600" y="1828801"/>
          <a:ext cx="875688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b="1" dirty="0" smtClean="0">
              <a:solidFill>
                <a:schemeClr val="accent6">
                  <a:lumMod val="75000"/>
                </a:schemeClr>
              </a:solidFill>
            </a:rPr>
            <a:t>117k ha.</a:t>
          </a:r>
        </a:p>
        <a:p xmlns:a="http://schemas.openxmlformats.org/drawingml/2006/main">
          <a:pPr algn="ctr"/>
          <a:r>
            <a:rPr lang="en-US" sz="1000" b="1" dirty="0" smtClean="0">
              <a:solidFill>
                <a:schemeClr val="accent6">
                  <a:lumMod val="75000"/>
                </a:schemeClr>
              </a:solidFill>
            </a:rPr>
            <a:t>3% p.a.</a:t>
          </a:r>
          <a:endParaRPr lang="en-US" sz="1000" b="1" dirty="0">
            <a:solidFill>
              <a:schemeClr val="accent6">
                <a:lumMod val="7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0.71111</cdr:x>
      <cdr:y>0.37805</cdr:y>
    </cdr:from>
    <cdr:to>
      <cdr:x>0.82667</cdr:x>
      <cdr:y>0.44208</cdr:y>
    </cdr:to>
    <cdr:sp macro="" textlink="">
      <cdr:nvSpPr>
        <cdr:cNvPr id="5" name="TextBox 15"/>
        <cdr:cNvSpPr txBox="1"/>
      </cdr:nvSpPr>
      <cdr:spPr>
        <a:xfrm xmlns:a="http://schemas.openxmlformats.org/drawingml/2006/main">
          <a:off x="7315200" y="2362201"/>
          <a:ext cx="1188747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b="1" dirty="0">
              <a:solidFill>
                <a:schemeClr val="accent6">
                  <a:lumMod val="50000"/>
                </a:schemeClr>
              </a:solidFill>
            </a:rPr>
            <a:t>337 wineries</a:t>
          </a:r>
        </a:p>
        <a:p xmlns:a="http://schemas.openxmlformats.org/drawingml/2006/main">
          <a:pPr algn="ctr"/>
          <a:r>
            <a:rPr lang="en-US" sz="1000" b="1" dirty="0" smtClean="0">
              <a:solidFill>
                <a:schemeClr val="accent6">
                  <a:lumMod val="50000"/>
                </a:schemeClr>
              </a:solidFill>
            </a:rPr>
            <a:t>3.7% p.a.</a:t>
          </a:r>
          <a:endParaRPr lang="en-US" sz="1000" b="1" dirty="0">
            <a:solidFill>
              <a:schemeClr val="accent6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0.13244</cdr:x>
      <cdr:y>0.5122</cdr:y>
    </cdr:from>
    <cdr:to>
      <cdr:x>0.20878</cdr:x>
      <cdr:y>0.5516</cdr:y>
    </cdr:to>
    <cdr:sp macro="" textlink="">
      <cdr:nvSpPr>
        <cdr:cNvPr id="6" name="TextBox 21"/>
        <cdr:cNvSpPr txBox="1"/>
      </cdr:nvSpPr>
      <cdr:spPr>
        <a:xfrm xmlns:a="http://schemas.openxmlformats.org/drawingml/2006/main">
          <a:off x="990600" y="3200401"/>
          <a:ext cx="57099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dirty="0" smtClean="0">
              <a:solidFill>
                <a:schemeClr val="accent6">
                  <a:lumMod val="75000"/>
                </a:schemeClr>
              </a:solidFill>
            </a:rPr>
            <a:t>65k ha.</a:t>
          </a:r>
        </a:p>
      </cdr:txBody>
    </cdr:sp>
  </cdr:relSizeAnchor>
  <cdr:relSizeAnchor xmlns:cdr="http://schemas.openxmlformats.org/drawingml/2006/chartDrawing">
    <cdr:from>
      <cdr:x>0.13244</cdr:x>
      <cdr:y>0.66914</cdr:y>
    </cdr:from>
    <cdr:to>
      <cdr:x>0.248</cdr:x>
      <cdr:y>0.70854</cdr:y>
    </cdr:to>
    <cdr:sp macro="" textlink="">
      <cdr:nvSpPr>
        <cdr:cNvPr id="7" name="TextBox 19"/>
        <cdr:cNvSpPr txBox="1"/>
      </cdr:nvSpPr>
      <cdr:spPr>
        <a:xfrm xmlns:a="http://schemas.openxmlformats.org/drawingml/2006/main">
          <a:off x="990600" y="4181031"/>
          <a:ext cx="864339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dirty="0" smtClean="0">
              <a:solidFill>
                <a:schemeClr val="accent6">
                  <a:lumMod val="50000"/>
                </a:schemeClr>
              </a:solidFill>
            </a:rPr>
            <a:t>164 wineries</a:t>
          </a:r>
        </a:p>
      </cdr:txBody>
    </cdr:sp>
  </cdr:relSizeAnchor>
  <cdr:relSizeAnchor xmlns:cdr="http://schemas.openxmlformats.org/drawingml/2006/chartDrawing">
    <cdr:from>
      <cdr:x>0.11206</cdr:x>
      <cdr:y>0.82767</cdr:y>
    </cdr:from>
    <cdr:to>
      <cdr:x>0.26191</cdr:x>
      <cdr:y>0.89171</cdr:y>
    </cdr:to>
    <cdr:sp macro="" textlink="">
      <cdr:nvSpPr>
        <cdr:cNvPr id="8" name="TextBox 17"/>
        <cdr:cNvSpPr txBox="1"/>
      </cdr:nvSpPr>
      <cdr:spPr>
        <a:xfrm xmlns:a="http://schemas.openxmlformats.org/drawingml/2006/main">
          <a:off x="838200" y="5171631"/>
          <a:ext cx="1120820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b="1" dirty="0" smtClean="0"/>
            <a:t>$39mn of $52 </a:t>
          </a:r>
          <a:r>
            <a:rPr lang="en-US" sz="1000" b="1" dirty="0" err="1" smtClean="0"/>
            <a:t>mn</a:t>
          </a:r>
          <a:endParaRPr lang="en-US" sz="1000" b="1" dirty="0" smtClean="0"/>
        </a:p>
        <a:p xmlns:a="http://schemas.openxmlformats.org/drawingml/2006/main">
          <a:pPr algn="ctr"/>
          <a:r>
            <a:rPr lang="en-US" sz="1000" b="1" dirty="0"/>
            <a:t>t</a:t>
          </a:r>
          <a:r>
            <a:rPr lang="en-US" sz="1000" b="1" dirty="0" smtClean="0"/>
            <a:t>otal X (75%)</a:t>
          </a:r>
          <a:endParaRPr lang="en-US" sz="1000" b="1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CB9AE-8222-4E2A-A7EB-8034F7A75D3B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1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69188-2C8E-4666-9A1D-40A1EADC64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95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FA522-B401-4BEF-9534-95A82D3AA0A5}" type="datetimeFigureOut">
              <a:rPr lang="en-US" smtClean="0"/>
              <a:pPr/>
              <a:t>6/30/2015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1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D5633-0AA1-4A0B-90DC-802B3F209F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4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D5633-0AA1-4A0B-90DC-802B3F209FB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10/25/2012</a:t>
            </a:r>
            <a:endParaRPr lang="en-US"/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67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D5633-0AA1-4A0B-90DC-802B3F209FB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59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65113-2C82-4090-9413-010D5C0FBA0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10/25/2012</a:t>
            </a:r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4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65113-2C82-4090-9413-010D5C0FBA0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10/25/2012</a:t>
            </a:r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46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65113-2C82-4090-9413-010D5C0FBA0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10/25/2012</a:t>
            </a:r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79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65113-2C82-4090-9413-010D5C0FBA0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10/25/2012</a:t>
            </a:r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94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65113-2C82-4090-9413-010D5C0FBA0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10/25/2012</a:t>
            </a:r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84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65113-2C82-4090-9413-010D5C0FBA0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10/25/2012</a:t>
            </a:r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02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D5633-0AA1-4A0B-90DC-802B3F209FB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88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65113-2C82-4090-9413-010D5C0FBA0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10/25/2012</a:t>
            </a:r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84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D5633-0AA1-4A0B-90DC-802B3F209FB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95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D5633-0AA1-4A0B-90DC-802B3F209FB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32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65113-2C82-4090-9413-010D5C0FBA0C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10/25/2012</a:t>
            </a:r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9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65113-2C82-4090-9413-010D5C0FBA0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10/25/2012</a:t>
            </a:r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29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D5633-0AA1-4A0B-90DC-802B3F209FB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2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D5633-0AA1-4A0B-90DC-802B3F209FB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696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D5633-0AA1-4A0B-90DC-802B3F209FB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684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D5633-0AA1-4A0B-90DC-802B3F209FB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65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D5633-0AA1-4A0B-90DC-802B3F209FB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45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65113-2C82-4090-9413-010D5C0FBA0C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10/25/2012</a:t>
            </a:r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78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65113-2C82-4090-9413-010D5C0FBA0C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10/25/2012</a:t>
            </a:r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645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D5633-0AA1-4A0B-90DC-802B3F209FB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5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D5633-0AA1-4A0B-90DC-802B3F209FB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399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D5633-0AA1-4A0B-90DC-802B3F209FB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360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D5633-0AA1-4A0B-90DC-802B3F209FB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280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D5633-0AA1-4A0B-90DC-802B3F209FB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535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D5633-0AA1-4A0B-90DC-802B3F209FB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50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D5633-0AA1-4A0B-90DC-802B3F209FB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88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D5633-0AA1-4A0B-90DC-802B3F209FB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24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D5633-0AA1-4A0B-90DC-802B3F209FB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71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D5633-0AA1-4A0B-90DC-802B3F209FB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90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65113-2C82-4090-9413-010D5C0FBA0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10/25/2012</a:t>
            </a:r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55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D5633-0AA1-4A0B-90DC-802B3F209FB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5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9124-AD1A-4D42-88CC-A96EACF06EB1}" type="datetime1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A424-5C57-4DF0-BCDC-60192E4071CB}" type="datetime1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608C-40D9-46E1-81AC-4489DF890628}" type="datetime1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4DBE-8CF2-4231-AE33-9583CAAC6725}" type="datetime1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F76A-793F-4AA0-950C-94CAA42AA1A6}" type="datetime1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06B-D44B-433E-B69F-07693BA36F63}" type="datetime1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0738-15F0-4355-97CF-BC1C10DDD96F}" type="datetime1">
              <a:rPr lang="en-US" smtClean="0"/>
              <a:t>6/30/2015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CCBE-2649-40B2-850E-F89B4090D4D9}" type="datetime1">
              <a:rPr lang="en-US" smtClean="0"/>
              <a:t>6/30/2015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B3AF-65A6-4943-B5DB-5787B0FA431C}" type="datetime1">
              <a:rPr lang="en-US" smtClean="0"/>
              <a:t>6/30/2015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D435-E148-45D8-A833-D6E3F4044826}" type="datetime1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CDE9-C450-4225-BBE0-2252CD80BD35}" type="datetime1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CA30D-50DD-48C9-8A37-63538EB02ABC}" type="datetime1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D44A7-67F7-4AE7-B5AB-5144096D2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.docx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9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9144000" cy="5181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Innovation</a:t>
            </a:r>
            <a:r>
              <a:rPr lang="en-US" sz="3600" b="1" dirty="0"/>
              <a:t>, </a:t>
            </a:r>
            <a:r>
              <a:rPr lang="en-US" sz="3600" b="1" dirty="0" smtClean="0"/>
              <a:t>capabilities and incentives</a:t>
            </a:r>
            <a:br>
              <a:rPr lang="en-US" sz="3600" b="1" dirty="0" smtClean="0"/>
            </a:br>
            <a:r>
              <a:rPr lang="en-US" sz="2800" b="1" dirty="0" smtClean="0">
                <a:solidFill>
                  <a:srgbClr val="002060"/>
                </a:solidFill>
              </a:rPr>
              <a:t/>
            </a:r>
            <a:br>
              <a:rPr lang="en-US" sz="2800" b="1" dirty="0" smtClean="0">
                <a:solidFill>
                  <a:srgbClr val="002060"/>
                </a:solidFill>
              </a:rPr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Mark Dutz</a:t>
            </a:r>
            <a:br>
              <a:rPr lang="en-US" sz="2400" b="1" dirty="0" smtClean="0"/>
            </a:br>
            <a:r>
              <a:rPr lang="en-US" sz="2400" b="1" dirty="0" smtClean="0"/>
              <a:t>“Strengthening innovation for productivity growth in Brazil” seminar</a:t>
            </a:r>
            <a:br>
              <a:rPr lang="en-US" sz="2400" b="1" dirty="0" smtClean="0"/>
            </a:br>
            <a:r>
              <a:rPr lang="en-US" sz="2400" b="1" dirty="0" smtClean="0"/>
              <a:t>Brasilia, July 1, 2015</a:t>
            </a:r>
            <a:endParaRPr lang="en-US" sz="2400" b="1" dirty="0"/>
          </a:p>
        </p:txBody>
      </p:sp>
      <p:pic>
        <p:nvPicPr>
          <p:cNvPr id="3" name="Picture 2" descr="BANK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600" y="5029200"/>
            <a:ext cx="1041531" cy="1059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6" y="152400"/>
            <a:ext cx="9144000" cy="7620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II.1 Building capabilities: thru investments in knowledge K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143000"/>
            <a:ext cx="9372600" cy="5715000"/>
          </a:xfrm>
        </p:spPr>
        <p:txBody>
          <a:bodyPr>
            <a:noAutofit/>
          </a:bodyPr>
          <a:lstStyle/>
          <a:p>
            <a:pPr marL="571500" indent="-571500"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(1) </a:t>
            </a:r>
            <a:r>
              <a:rPr lang="en-US" sz="2400" b="1" u="sng" dirty="0" smtClean="0"/>
              <a:t>digital K </a:t>
            </a:r>
            <a:r>
              <a:rPr lang="en-US" sz="2000" dirty="0" smtClean="0"/>
              <a:t>(computerized information): </a:t>
            </a:r>
            <a:r>
              <a:rPr lang="en-US" sz="1800" dirty="0" smtClean="0"/>
              <a:t>software and databases</a:t>
            </a:r>
          </a:p>
          <a:p>
            <a:pPr marL="571500" indent="-571500">
              <a:buNone/>
            </a:pPr>
            <a:r>
              <a:rPr lang="en-US" sz="2400" dirty="0" smtClean="0"/>
              <a:t>	</a:t>
            </a:r>
          </a:p>
          <a:p>
            <a:pPr marL="571500" indent="-57150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(2) </a:t>
            </a:r>
            <a:r>
              <a:rPr lang="en-US" sz="2400" b="1" u="sng" dirty="0" smtClean="0"/>
              <a:t>intellectual K </a:t>
            </a:r>
            <a:r>
              <a:rPr lang="en-US" sz="2000" dirty="0" smtClean="0"/>
              <a:t>(innovative property): </a:t>
            </a:r>
            <a:r>
              <a:rPr lang="en-US" sz="1800" dirty="0" smtClean="0"/>
              <a:t>R&amp;D, creative assets, architectural, engineering &amp; other designs, mineral exploration &amp; evaluation</a:t>
            </a:r>
          </a:p>
          <a:p>
            <a:pPr marL="571500" indent="-571500">
              <a:buNone/>
            </a:pPr>
            <a:r>
              <a:rPr lang="en-US" sz="2400" b="1" dirty="0" smtClean="0"/>
              <a:t>	</a:t>
            </a:r>
          </a:p>
          <a:p>
            <a:pPr marL="571500" indent="-57150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(3) </a:t>
            </a:r>
            <a:r>
              <a:rPr lang="en-US" sz="2400" b="1" u="sng" dirty="0" smtClean="0"/>
              <a:t>human-organizational K </a:t>
            </a:r>
            <a:r>
              <a:rPr lang="en-US" sz="2000" dirty="0" smtClean="0"/>
              <a:t>(business competencies):</a:t>
            </a:r>
          </a:p>
          <a:p>
            <a:pPr marL="571500" indent="-571500">
              <a:buNone/>
            </a:pPr>
            <a:endParaRPr lang="en-US" sz="2400" dirty="0" smtClean="0"/>
          </a:p>
          <a:p>
            <a:pPr marL="571500" indent="-571500">
              <a:buNone/>
            </a:pPr>
            <a:r>
              <a:rPr lang="en-US" sz="1800" dirty="0" smtClean="0"/>
              <a:t>	- </a:t>
            </a:r>
            <a:r>
              <a:rPr lang="en-US" sz="1800" b="1" i="1" dirty="0" smtClean="0"/>
              <a:t>managerial &amp; worker K</a:t>
            </a:r>
            <a:r>
              <a:rPr lang="en-US" sz="1800" dirty="0" smtClean="0"/>
              <a:t>: skills upgrading thru training</a:t>
            </a:r>
          </a:p>
          <a:p>
            <a:pPr marL="571500" indent="-571500">
              <a:buNone/>
            </a:pPr>
            <a:r>
              <a:rPr lang="en-US" sz="1800" dirty="0" smtClean="0"/>
              <a:t>	- </a:t>
            </a:r>
            <a:r>
              <a:rPr lang="en-US" sz="1800" b="1" i="1" dirty="0" smtClean="0"/>
              <a:t>marketing K</a:t>
            </a:r>
            <a:r>
              <a:rPr lang="en-US" sz="1800" dirty="0" smtClean="0"/>
              <a:t>: market research, branding and advertising</a:t>
            </a:r>
          </a:p>
          <a:p>
            <a:pPr marL="571500" indent="-571500">
              <a:buNone/>
            </a:pPr>
            <a:r>
              <a:rPr lang="en-US" sz="1800" dirty="0" smtClean="0"/>
              <a:t>	- </a:t>
            </a:r>
            <a:r>
              <a:rPr lang="en-US" sz="1800" b="1" i="1" dirty="0" smtClean="0"/>
              <a:t>organization K</a:t>
            </a:r>
            <a:r>
              <a:rPr lang="en-US" sz="1800" dirty="0" smtClean="0"/>
              <a:t>: business process/organizational improvements + new business models</a:t>
            </a:r>
          </a:p>
          <a:p>
            <a:pPr marL="571500" indent="-571500">
              <a:buNone/>
            </a:pPr>
            <a:r>
              <a:rPr lang="en-US" sz="2400" dirty="0" smtClean="0"/>
              <a:t>	</a:t>
            </a:r>
            <a:r>
              <a:rPr lang="en-US" sz="1800" dirty="0" smtClean="0"/>
              <a:t>- </a:t>
            </a:r>
            <a:r>
              <a:rPr lang="en-US" sz="1800" b="1" i="1" dirty="0" smtClean="0"/>
              <a:t>collaboration K</a:t>
            </a:r>
            <a:r>
              <a:rPr lang="en-US" sz="1800" dirty="0" smtClean="0"/>
              <a:t>:</a:t>
            </a:r>
          </a:p>
          <a:p>
            <a:pPr marL="571500" indent="-571500">
              <a:buNone/>
            </a:pPr>
            <a:r>
              <a:rPr lang="en-US" sz="1800" dirty="0"/>
              <a:t>	</a:t>
            </a:r>
            <a:r>
              <a:rPr lang="en-US" sz="1800" dirty="0" smtClean="0"/>
              <a:t>	- network building (to learn from clusters/subcontracting/global value chains)</a:t>
            </a:r>
          </a:p>
          <a:p>
            <a:pPr marL="571500" indent="-571500">
              <a:buNone/>
            </a:pPr>
            <a:r>
              <a:rPr lang="en-US" sz="1800" dirty="0" smtClean="0"/>
              <a:t>		- other spending that spurs joint learning from global knowledge</a:t>
            </a:r>
          </a:p>
          <a:p>
            <a:pPr marL="571500" indent="-571500">
              <a:buNone/>
            </a:pPr>
            <a:r>
              <a:rPr lang="en-US" sz="2400" dirty="0" smtClean="0"/>
              <a:t>	</a:t>
            </a:r>
          </a:p>
          <a:p>
            <a:pPr marL="571500" indent="-571500">
              <a:buFontTx/>
              <a:buChar char="-"/>
            </a:pPr>
            <a:endParaRPr lang="en-US" sz="2400" dirty="0" smtClean="0"/>
          </a:p>
          <a:p>
            <a:pPr marL="571500" indent="-571500">
              <a:buNone/>
            </a:pPr>
            <a:r>
              <a:rPr lang="en-US" sz="2400" dirty="0" smtClean="0"/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950347"/>
              </p:ext>
            </p:extLst>
          </p:nvPr>
        </p:nvGraphicFramePr>
        <p:xfrm>
          <a:off x="144740" y="1143000"/>
          <a:ext cx="8797722" cy="4797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9" name="Worksheet" r:id="rId5" imgW="6724689" imgH="3667140" progId="Excel.Sheet.12">
                  <p:embed/>
                </p:oleObj>
              </mc:Choice>
              <mc:Fallback>
                <p:oleObj name="Worksheet" r:id="rId5" imgW="6724689" imgH="366714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40" y="1143000"/>
                        <a:ext cx="8797722" cy="4797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76200" y="152400"/>
            <a:ext cx="906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 dirty="0" smtClean="0"/>
              <a:t>II.1 Investments in </a:t>
            </a:r>
            <a:r>
              <a:rPr lang="en-US" sz="2800" b="1" dirty="0"/>
              <a:t>k</a:t>
            </a:r>
            <a:r>
              <a:rPr lang="en-US" sz="2800" b="1" dirty="0" smtClean="0"/>
              <a:t>nowledge K  go far beyond just R&amp;D</a:t>
            </a:r>
            <a:endParaRPr lang="en-US" sz="2800" dirty="0" smtClean="0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990600" y="3714750"/>
            <a:ext cx="720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vl="1" eaLnBrk="0" hangingPunct="0">
              <a:buFontTx/>
              <a:buChar char="•"/>
            </a:pPr>
            <a:endParaRPr lang="en-US"/>
          </a:p>
          <a:p>
            <a:pPr eaLnBrk="0" hangingPunct="0">
              <a:buFontTx/>
              <a:buChar char="•"/>
            </a:pPr>
            <a:endParaRPr lang="en-US"/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838200" y="1752600"/>
            <a:ext cx="670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1030" y="762000"/>
            <a:ext cx="9005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u="sng" dirty="0" err="1" smtClean="0"/>
              <a:t>Knowledge</a:t>
            </a:r>
            <a:r>
              <a:rPr lang="es-MX" sz="1600" b="1" u="sng" dirty="0" smtClean="0"/>
              <a:t> K as % of </a:t>
            </a:r>
            <a:r>
              <a:rPr lang="es-MX" sz="1600" b="1" u="sng" dirty="0" err="1" smtClean="0"/>
              <a:t>expanded</a:t>
            </a:r>
            <a:r>
              <a:rPr lang="es-MX" sz="1600" b="1" u="sng" dirty="0" smtClean="0"/>
              <a:t> GDP, 2006 – </a:t>
            </a:r>
            <a:r>
              <a:rPr lang="es-MX" sz="1600" b="1" u="sng" dirty="0" err="1" smtClean="0"/>
              <a:t>for</a:t>
            </a:r>
            <a:r>
              <a:rPr lang="es-MX" sz="1600" b="1" u="sng" dirty="0" smtClean="0"/>
              <a:t> </a:t>
            </a:r>
            <a:r>
              <a:rPr lang="es-MX" sz="1600" b="1" u="sng" dirty="0" err="1" smtClean="0"/>
              <a:t>whole</a:t>
            </a:r>
            <a:r>
              <a:rPr lang="es-MX" sz="1600" b="1" u="sng" dirty="0" smtClean="0"/>
              <a:t> </a:t>
            </a:r>
            <a:r>
              <a:rPr lang="es-MX" sz="1600" b="1" u="sng" dirty="0" err="1" smtClean="0"/>
              <a:t>economy</a:t>
            </a:r>
            <a:r>
              <a:rPr lang="es-MX" sz="1600" b="1" u="sng" dirty="0" smtClean="0"/>
              <a:t> (India) and </a:t>
            </a:r>
            <a:r>
              <a:rPr lang="es-MX" sz="1600" b="1" u="sng" dirty="0" err="1" smtClean="0"/>
              <a:t>for</a:t>
            </a:r>
            <a:r>
              <a:rPr lang="es-MX" sz="1600" b="1" u="sng" dirty="0" smtClean="0"/>
              <a:t> </a:t>
            </a:r>
            <a:r>
              <a:rPr lang="es-MX" sz="1600" b="1" u="sng" dirty="0" err="1" smtClean="0"/>
              <a:t>market</a:t>
            </a:r>
            <a:r>
              <a:rPr lang="es-MX" sz="1600" b="1" u="sng" dirty="0" smtClean="0"/>
              <a:t> sector (</a:t>
            </a:r>
            <a:r>
              <a:rPr lang="es-MX" sz="1600" b="1" u="sng" dirty="0" err="1" smtClean="0"/>
              <a:t>others</a:t>
            </a:r>
            <a:r>
              <a:rPr lang="es-MX" sz="1600" b="1" u="sng" dirty="0" smtClean="0"/>
              <a:t>)</a:t>
            </a:r>
            <a:endParaRPr lang="es-MX" sz="16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324600"/>
            <a:ext cx="904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err="1" smtClean="0"/>
              <a:t>Source</a:t>
            </a:r>
            <a:r>
              <a:rPr lang="es-MX" sz="1600" dirty="0" smtClean="0"/>
              <a:t>:  </a:t>
            </a:r>
            <a:r>
              <a:rPr lang="es-MX" sz="1600" dirty="0" err="1" smtClean="0"/>
              <a:t>Hulten</a:t>
            </a:r>
            <a:r>
              <a:rPr lang="es-MX" sz="1600" dirty="0" smtClean="0"/>
              <a:t> and Hao (2012), Dutz et al. (2012b), </a:t>
            </a:r>
            <a:r>
              <a:rPr lang="es-MX" sz="1600" dirty="0" err="1" smtClean="0"/>
              <a:t>Hulten</a:t>
            </a:r>
            <a:r>
              <a:rPr lang="es-MX" sz="1600" dirty="0" smtClean="0"/>
              <a:t>, Hao and </a:t>
            </a:r>
            <a:r>
              <a:rPr lang="es-MX" sz="1600" dirty="0" err="1" smtClean="0"/>
              <a:t>Jaeger</a:t>
            </a:r>
            <a:r>
              <a:rPr lang="es-MX" sz="1600" dirty="0" smtClean="0"/>
              <a:t> (2012)</a:t>
            </a:r>
            <a:endParaRPr lang="es-MX" sz="1600" dirty="0"/>
          </a:p>
        </p:txBody>
      </p:sp>
      <p:sp>
        <p:nvSpPr>
          <p:cNvPr id="9" name="Oval 8"/>
          <p:cNvSpPr/>
          <p:nvPr/>
        </p:nvSpPr>
        <p:spPr>
          <a:xfrm>
            <a:off x="2924798" y="3124200"/>
            <a:ext cx="6143002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2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-73918" y="228600"/>
            <a:ext cx="93703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 dirty="0" smtClean="0"/>
              <a:t>II.1 Knowledge K larger than physical K for US, UK, Sweden</a:t>
            </a:r>
            <a:endParaRPr lang="en-US" sz="2800" dirty="0" smtClean="0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990600" y="3714750"/>
            <a:ext cx="720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vl="1" eaLnBrk="0" hangingPunct="0">
              <a:buFontTx/>
              <a:buChar char="•"/>
            </a:pPr>
            <a:endParaRPr lang="en-US"/>
          </a:p>
          <a:p>
            <a:pPr eaLnBrk="0" hangingPunct="0">
              <a:buFontTx/>
              <a:buChar char="•"/>
            </a:pPr>
            <a:endParaRPr lang="en-US"/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838200" y="1752600"/>
            <a:ext cx="670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5562600"/>
            <a:ext cx="8763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000"/>
              </a:lnSpc>
              <a:buFont typeface="Arial" pitchFamily="34" charset="0"/>
              <a:buChar char="•"/>
            </a:pPr>
            <a:r>
              <a:rPr lang="es-MX" sz="2000" dirty="0" smtClean="0"/>
              <a:t>US: </a:t>
            </a:r>
            <a:r>
              <a:rPr lang="es-MX" sz="2000" dirty="0" err="1" smtClean="0"/>
              <a:t>Knowledge</a:t>
            </a:r>
            <a:r>
              <a:rPr lang="es-MX" sz="2000" dirty="0" smtClean="0"/>
              <a:t> K </a:t>
            </a:r>
            <a:r>
              <a:rPr lang="es-MX" sz="2000" b="1" dirty="0" err="1" smtClean="0">
                <a:solidFill>
                  <a:srgbClr val="00B050"/>
                </a:solidFill>
              </a:rPr>
              <a:t>rising</a:t>
            </a:r>
            <a:r>
              <a:rPr lang="es-MX" sz="2000" b="1" dirty="0" smtClean="0">
                <a:solidFill>
                  <a:srgbClr val="00B050"/>
                </a:solidFill>
              </a:rPr>
              <a:t> </a:t>
            </a:r>
            <a:r>
              <a:rPr lang="es-MX" sz="2000" b="1" dirty="0" err="1" smtClean="0">
                <a:solidFill>
                  <a:srgbClr val="00B050"/>
                </a:solidFill>
              </a:rPr>
              <a:t>almost</a:t>
            </a:r>
            <a:r>
              <a:rPr lang="es-MX" sz="2000" b="1" dirty="0" smtClean="0">
                <a:solidFill>
                  <a:srgbClr val="00B050"/>
                </a:solidFill>
              </a:rPr>
              <a:t> </a:t>
            </a:r>
            <a:r>
              <a:rPr lang="es-MX" sz="2000" b="1" dirty="0" err="1" smtClean="0">
                <a:solidFill>
                  <a:srgbClr val="00B050"/>
                </a:solidFill>
              </a:rPr>
              <a:t>continuously</a:t>
            </a:r>
            <a:r>
              <a:rPr lang="es-MX" sz="2000" b="1" dirty="0" smtClean="0">
                <a:solidFill>
                  <a:srgbClr val="00B050"/>
                </a:solidFill>
              </a:rPr>
              <a:t> </a:t>
            </a:r>
            <a:r>
              <a:rPr lang="es-MX" sz="2000" b="1" dirty="0" err="1" smtClean="0">
                <a:solidFill>
                  <a:srgbClr val="00B050"/>
                </a:solidFill>
              </a:rPr>
              <a:t>for</a:t>
            </a:r>
            <a:r>
              <a:rPr lang="es-MX" sz="2000" b="1" dirty="0" smtClean="0">
                <a:solidFill>
                  <a:srgbClr val="00B050"/>
                </a:solidFill>
              </a:rPr>
              <a:t> 40 </a:t>
            </a:r>
            <a:r>
              <a:rPr lang="es-MX" sz="2000" b="1" dirty="0" err="1" smtClean="0">
                <a:solidFill>
                  <a:srgbClr val="00B050"/>
                </a:solidFill>
              </a:rPr>
              <a:t>years</a:t>
            </a:r>
            <a:r>
              <a:rPr lang="es-MX" sz="2000" dirty="0" smtClean="0"/>
              <a:t>; 15% of VA in 2011</a:t>
            </a:r>
          </a:p>
          <a:p>
            <a:pPr marL="342900" indent="-342900">
              <a:lnSpc>
                <a:spcPts val="3000"/>
              </a:lnSpc>
              <a:buFont typeface="Arial" pitchFamily="34" charset="0"/>
              <a:buChar char="•"/>
            </a:pPr>
            <a:r>
              <a:rPr lang="es-MX" sz="2000" dirty="0" smtClean="0"/>
              <a:t>UK: </a:t>
            </a:r>
            <a:r>
              <a:rPr lang="es-MX" sz="2000" dirty="0" err="1" smtClean="0"/>
              <a:t>Knowledge</a:t>
            </a:r>
            <a:r>
              <a:rPr lang="es-MX" sz="2000" dirty="0" smtClean="0"/>
              <a:t> K </a:t>
            </a:r>
            <a:r>
              <a:rPr lang="es-MX" sz="2000" b="1" dirty="0" smtClean="0">
                <a:solidFill>
                  <a:srgbClr val="00B050"/>
                </a:solidFill>
              </a:rPr>
              <a:t>34% </a:t>
            </a:r>
            <a:r>
              <a:rPr lang="es-MX" sz="2000" b="1" dirty="0" err="1" smtClean="0">
                <a:solidFill>
                  <a:srgbClr val="00B050"/>
                </a:solidFill>
              </a:rPr>
              <a:t>higher</a:t>
            </a:r>
            <a:r>
              <a:rPr lang="es-MX" sz="2000" b="1" dirty="0" smtClean="0">
                <a:solidFill>
                  <a:srgbClr val="00B050"/>
                </a:solidFill>
              </a:rPr>
              <a:t> </a:t>
            </a:r>
            <a:r>
              <a:rPr lang="es-MX" sz="2000" b="1" dirty="0" err="1" smtClean="0">
                <a:solidFill>
                  <a:srgbClr val="00B050"/>
                </a:solidFill>
              </a:rPr>
              <a:t>than</a:t>
            </a:r>
            <a:r>
              <a:rPr lang="es-MX" sz="2000" b="1" dirty="0" smtClean="0">
                <a:solidFill>
                  <a:srgbClr val="00B050"/>
                </a:solidFill>
              </a:rPr>
              <a:t> </a:t>
            </a:r>
            <a:r>
              <a:rPr lang="es-MX" sz="2000" b="1" dirty="0" err="1" smtClean="0">
                <a:solidFill>
                  <a:srgbClr val="00B050"/>
                </a:solidFill>
              </a:rPr>
              <a:t>physical</a:t>
            </a:r>
            <a:r>
              <a:rPr lang="es-MX" sz="2000" b="1" dirty="0" smtClean="0">
                <a:solidFill>
                  <a:srgbClr val="00B050"/>
                </a:solidFill>
              </a:rPr>
              <a:t> K in 2009</a:t>
            </a:r>
          </a:p>
        </p:txBody>
      </p:sp>
      <p:pic>
        <p:nvPicPr>
          <p:cNvPr id="266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2951"/>
            <a:ext cx="4560498" cy="3623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52954"/>
            <a:ext cx="4572000" cy="3776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75" y="914400"/>
            <a:ext cx="4859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 Business Investment, 1972-2011 (% of adjusted GDP)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5291025" y="914400"/>
            <a:ext cx="3207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Business Investment, 2011 (% of VA)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 rot="18468788">
            <a:off x="4850627" y="4271962"/>
            <a:ext cx="494823" cy="19448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Oval 15"/>
          <p:cNvSpPr/>
          <p:nvPr/>
        </p:nvSpPr>
        <p:spPr>
          <a:xfrm rot="18468788">
            <a:off x="6988505" y="4346324"/>
            <a:ext cx="712111" cy="2243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Oval 16"/>
          <p:cNvSpPr/>
          <p:nvPr/>
        </p:nvSpPr>
        <p:spPr>
          <a:xfrm rot="18468788">
            <a:off x="6474584" y="4363755"/>
            <a:ext cx="840810" cy="2243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56698" y="5029200"/>
            <a:ext cx="169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/>
              <a:t>Source</a:t>
            </a:r>
            <a:r>
              <a:rPr lang="es-MX" sz="1400" dirty="0"/>
              <a:t>: OECD (2013</a:t>
            </a:r>
            <a:r>
              <a:rPr lang="es-MX" sz="1400" dirty="0" smtClean="0"/>
              <a:t>)</a:t>
            </a:r>
            <a:endParaRPr lang="es-MX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83886" y="5027776"/>
            <a:ext cx="3507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/>
              <a:t>Source</a:t>
            </a:r>
            <a:r>
              <a:rPr lang="es-MX" sz="1400" dirty="0"/>
              <a:t>: </a:t>
            </a:r>
            <a:r>
              <a:rPr lang="es-MX" sz="1400" dirty="0" err="1" smtClean="0"/>
              <a:t>Corrado</a:t>
            </a:r>
            <a:r>
              <a:rPr lang="es-MX" sz="1400" dirty="0" smtClean="0"/>
              <a:t> and </a:t>
            </a:r>
            <a:r>
              <a:rPr lang="es-MX" sz="1400" dirty="0" err="1" smtClean="0"/>
              <a:t>Hulten</a:t>
            </a:r>
            <a:r>
              <a:rPr lang="es-MX" sz="1400" dirty="0" smtClean="0"/>
              <a:t> </a:t>
            </a:r>
            <a:r>
              <a:rPr lang="es-MX" sz="1400" dirty="0"/>
              <a:t>(</a:t>
            </a:r>
            <a:r>
              <a:rPr lang="es-MX" sz="1400" dirty="0" smtClean="0"/>
              <a:t>2010, </a:t>
            </a:r>
            <a:r>
              <a:rPr lang="es-MX" sz="1400" dirty="0" err="1" smtClean="0"/>
              <a:t>updated</a:t>
            </a:r>
            <a:r>
              <a:rPr lang="es-MX" sz="1400" dirty="0" smtClean="0"/>
              <a:t>)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673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-152400" y="228600"/>
            <a:ext cx="9067800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500" b="1" dirty="0" smtClean="0"/>
              <a:t>II.1 Investments in knowledge K are a key correlate of innovation </a:t>
            </a:r>
            <a:endParaRPr lang="en-US" sz="2500" dirty="0" smtClean="0"/>
          </a:p>
          <a:p>
            <a:pPr eaLnBrk="0" hangingPunct="0"/>
            <a:endParaRPr lang="en-US" sz="2800" dirty="0" smtClean="0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990600" y="3714750"/>
            <a:ext cx="720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vl="1" eaLnBrk="0" hangingPunct="0">
              <a:buFontTx/>
              <a:buChar char="•"/>
            </a:pPr>
            <a:endParaRPr lang="en-US"/>
          </a:p>
          <a:p>
            <a:pPr eaLnBrk="0" hangingPunct="0">
              <a:buFontTx/>
              <a:buChar char="•"/>
            </a:pPr>
            <a:endParaRPr lang="en-US"/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838200" y="1752600"/>
            <a:ext cx="670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 </a:t>
            </a:r>
          </a:p>
        </p:txBody>
      </p:sp>
      <p:pic>
        <p:nvPicPr>
          <p:cNvPr id="204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14400"/>
            <a:ext cx="449579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1893" y="914400"/>
            <a:ext cx="464210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28600" y="5257800"/>
            <a:ext cx="8686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err="1" smtClean="0"/>
              <a:t>Source</a:t>
            </a:r>
            <a:r>
              <a:rPr lang="es-MX" sz="1400" dirty="0" smtClean="0"/>
              <a:t>: </a:t>
            </a:r>
            <a:r>
              <a:rPr lang="es-MX" sz="1400" dirty="0" err="1" smtClean="0"/>
              <a:t>Corrado</a:t>
            </a:r>
            <a:r>
              <a:rPr lang="es-MX" sz="1400" dirty="0" smtClean="0"/>
              <a:t> et al. (2012)</a:t>
            </a:r>
          </a:p>
          <a:p>
            <a:endParaRPr lang="es-MX" sz="2000" b="1" dirty="0" smtClean="0"/>
          </a:p>
          <a:p>
            <a:pPr algn="ctr"/>
            <a:r>
              <a:rPr lang="es-MX" sz="2000" b="1" dirty="0" err="1" smtClean="0"/>
              <a:t>Stronger</a:t>
            </a:r>
            <a:r>
              <a:rPr lang="es-MX" sz="2000" b="1" dirty="0" smtClean="0"/>
              <a:t> </a:t>
            </a:r>
            <a:r>
              <a:rPr lang="es-MX" sz="2000" b="1" u="sng" dirty="0" err="1" smtClean="0"/>
              <a:t>correlation</a:t>
            </a:r>
            <a:r>
              <a:rPr lang="es-MX" sz="2000" b="1" u="sng" dirty="0" smtClean="0"/>
              <a:t> </a:t>
            </a:r>
            <a:r>
              <a:rPr lang="es-MX" sz="2000" b="1" u="sng" dirty="0" err="1" smtClean="0"/>
              <a:t>between</a:t>
            </a:r>
            <a:r>
              <a:rPr lang="es-MX" sz="2000" b="1" u="sng" dirty="0" smtClean="0"/>
              <a:t> TFP </a:t>
            </a:r>
            <a:r>
              <a:rPr lang="es-MX" sz="2000" b="1" u="sng" dirty="0" err="1" smtClean="0"/>
              <a:t>growth</a:t>
            </a:r>
            <a:r>
              <a:rPr lang="es-MX" sz="2000" b="1" u="sng" dirty="0" smtClean="0"/>
              <a:t> &amp; </a:t>
            </a:r>
            <a:r>
              <a:rPr lang="es-MX" sz="2000" b="1" u="sng" dirty="0" err="1" smtClean="0"/>
              <a:t>knolwedge</a:t>
            </a:r>
            <a:r>
              <a:rPr lang="es-MX" sz="2000" b="1" u="sng" dirty="0" smtClean="0"/>
              <a:t> K </a:t>
            </a:r>
            <a:r>
              <a:rPr lang="es-MX" sz="2000" b="1" dirty="0" smtClean="0"/>
              <a:t>(</a:t>
            </a:r>
            <a:r>
              <a:rPr lang="es-MX" sz="2000" b="1" dirty="0" err="1" smtClean="0"/>
              <a:t>than</a:t>
            </a:r>
            <a:r>
              <a:rPr lang="es-MX" sz="2000" b="1" dirty="0" smtClean="0"/>
              <a:t> </a:t>
            </a:r>
            <a:r>
              <a:rPr lang="es-MX" sz="2000" b="1" dirty="0" err="1" smtClean="0"/>
              <a:t>for</a:t>
            </a:r>
            <a:r>
              <a:rPr lang="es-MX" sz="2000" b="1" dirty="0" smtClean="0"/>
              <a:t> </a:t>
            </a:r>
            <a:r>
              <a:rPr lang="es-MX" sz="2000" b="1" dirty="0" err="1" smtClean="0"/>
              <a:t>physical</a:t>
            </a:r>
            <a:r>
              <a:rPr lang="es-MX" sz="2000" b="1" dirty="0" smtClean="0"/>
              <a:t> </a:t>
            </a:r>
            <a:r>
              <a:rPr lang="es-MX" sz="2000" b="1" dirty="0"/>
              <a:t>K</a:t>
            </a:r>
            <a:r>
              <a:rPr lang="es-MX" sz="2000" b="1" dirty="0" smtClean="0"/>
              <a:t>)</a:t>
            </a:r>
            <a:endParaRPr lang="es-MX" sz="2000" b="1" dirty="0"/>
          </a:p>
          <a:p>
            <a:endParaRPr lang="es-MX" sz="2000" b="1" dirty="0" smtClean="0"/>
          </a:p>
        </p:txBody>
      </p:sp>
      <p:sp>
        <p:nvSpPr>
          <p:cNvPr id="8" name="Right Arrow 7"/>
          <p:cNvSpPr/>
          <p:nvPr/>
        </p:nvSpPr>
        <p:spPr>
          <a:xfrm rot="19243780">
            <a:off x="5567320" y="5391469"/>
            <a:ext cx="687703" cy="226860"/>
          </a:xfrm>
          <a:prstGeom prst="rightArrow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1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83321" y="152400"/>
            <a:ext cx="906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 dirty="0" smtClean="0"/>
              <a:t>II.2 Management capabilities across countries</a:t>
            </a:r>
            <a:endParaRPr lang="en-US" sz="2800" dirty="0" smtClean="0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990600" y="3714750"/>
            <a:ext cx="720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vl="1" eaLnBrk="0" hangingPunct="0">
              <a:buFontTx/>
              <a:buChar char="•"/>
            </a:pPr>
            <a:endParaRPr lang="en-US"/>
          </a:p>
          <a:p>
            <a:pPr eaLnBrk="0" hangingPunct="0">
              <a:buFontTx/>
              <a:buChar char="•"/>
            </a:pPr>
            <a:endParaRPr lang="en-US"/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838200" y="1752600"/>
            <a:ext cx="670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768" y="6324600"/>
            <a:ext cx="8305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err="1" smtClean="0"/>
              <a:t>Source</a:t>
            </a:r>
            <a:r>
              <a:rPr lang="es-MX" sz="1600" dirty="0" smtClean="0"/>
              <a:t>:  Bloom, Lemos, </a:t>
            </a:r>
            <a:r>
              <a:rPr lang="es-MX" sz="1600" dirty="0" err="1" smtClean="0"/>
              <a:t>Sadun</a:t>
            </a:r>
            <a:r>
              <a:rPr lang="es-MX" sz="1600" dirty="0" smtClean="0"/>
              <a:t>, Scur and Van </a:t>
            </a:r>
            <a:r>
              <a:rPr lang="es-MX" sz="1600" dirty="0" err="1" smtClean="0"/>
              <a:t>Reenen</a:t>
            </a:r>
            <a:r>
              <a:rPr lang="es-MX" sz="1600" dirty="0" smtClean="0"/>
              <a:t> (2014)</a:t>
            </a:r>
            <a:endParaRPr lang="es-MX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881" y="842582"/>
            <a:ext cx="8039478" cy="531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Oval 12"/>
          <p:cNvSpPr/>
          <p:nvPr/>
        </p:nvSpPr>
        <p:spPr>
          <a:xfrm>
            <a:off x="533400" y="3883025"/>
            <a:ext cx="6143002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28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83321" y="152400"/>
            <a:ext cx="906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 dirty="0" smtClean="0"/>
              <a:t>II.2 Management capabilities across firms</a:t>
            </a:r>
            <a:endParaRPr lang="en-US" sz="2800" dirty="0" smtClean="0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990600" y="3714750"/>
            <a:ext cx="720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vl="1" eaLnBrk="0" hangingPunct="0">
              <a:buFontTx/>
              <a:buChar char="•"/>
            </a:pPr>
            <a:endParaRPr lang="en-US"/>
          </a:p>
          <a:p>
            <a:pPr eaLnBrk="0" hangingPunct="0">
              <a:buFontTx/>
              <a:buChar char="•"/>
            </a:pPr>
            <a:endParaRPr lang="en-US"/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838200" y="1752600"/>
            <a:ext cx="670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768" y="6324600"/>
            <a:ext cx="8305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err="1" smtClean="0"/>
              <a:t>Source</a:t>
            </a:r>
            <a:r>
              <a:rPr lang="es-MX" sz="1600" dirty="0" smtClean="0"/>
              <a:t>:  Bloom, Lemos, </a:t>
            </a:r>
            <a:r>
              <a:rPr lang="es-MX" sz="1600" dirty="0" err="1" smtClean="0"/>
              <a:t>Sadun</a:t>
            </a:r>
            <a:r>
              <a:rPr lang="es-MX" sz="1600" dirty="0" smtClean="0"/>
              <a:t>, Scur and Van </a:t>
            </a:r>
            <a:r>
              <a:rPr lang="es-MX" sz="1600" dirty="0" err="1" smtClean="0"/>
              <a:t>Reenen</a:t>
            </a:r>
            <a:r>
              <a:rPr lang="es-MX" sz="1600" dirty="0" smtClean="0"/>
              <a:t> (2014)</a:t>
            </a:r>
            <a:endParaRPr lang="es-MX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406" y="771365"/>
            <a:ext cx="7469187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3657600" y="779628"/>
            <a:ext cx="5029200" cy="249697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ight Arrow 10"/>
          <p:cNvSpPr/>
          <p:nvPr/>
        </p:nvSpPr>
        <p:spPr>
          <a:xfrm rot="4832704">
            <a:off x="4358808" y="1996983"/>
            <a:ext cx="687703" cy="226860"/>
          </a:xfrm>
          <a:prstGeom prst="rightArrow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540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83321" y="152400"/>
            <a:ext cx="906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 dirty="0" smtClean="0"/>
              <a:t>II.2 Management is correlated with innovation (TFP)</a:t>
            </a:r>
            <a:endParaRPr lang="en-US" sz="2800" dirty="0" smtClean="0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990600" y="3714750"/>
            <a:ext cx="720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vl="1" eaLnBrk="0" hangingPunct="0">
              <a:buFontTx/>
              <a:buChar char="•"/>
            </a:pPr>
            <a:endParaRPr lang="en-US"/>
          </a:p>
          <a:p>
            <a:pPr eaLnBrk="0" hangingPunct="0">
              <a:buFontTx/>
              <a:buChar char="•"/>
            </a:pPr>
            <a:endParaRPr lang="en-US"/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838200" y="1752600"/>
            <a:ext cx="670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768" y="6324600"/>
            <a:ext cx="8305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err="1" smtClean="0"/>
              <a:t>Source</a:t>
            </a:r>
            <a:r>
              <a:rPr lang="es-MX" sz="1600" dirty="0" smtClean="0"/>
              <a:t>:  Bloom, Lemos, </a:t>
            </a:r>
            <a:r>
              <a:rPr lang="es-MX" sz="1600" dirty="0" err="1" smtClean="0"/>
              <a:t>Sadun</a:t>
            </a:r>
            <a:r>
              <a:rPr lang="es-MX" sz="1600" dirty="0" smtClean="0"/>
              <a:t>, Scur and Van </a:t>
            </a:r>
            <a:r>
              <a:rPr lang="es-MX" sz="1600" dirty="0" err="1" smtClean="0"/>
              <a:t>Reenen</a:t>
            </a:r>
            <a:r>
              <a:rPr lang="es-MX" sz="1600" dirty="0" smtClean="0"/>
              <a:t> (2014)</a:t>
            </a:r>
            <a:endParaRPr lang="es-MX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322" y="830656"/>
            <a:ext cx="8093798" cy="5295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859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9372600" cy="4572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II.2 Does management have a causal impact on innovation?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2 randomized trials suggest YES</a:t>
            </a:r>
          </a:p>
          <a:p>
            <a:pPr>
              <a:spcBef>
                <a:spcPts val="0"/>
              </a:spcBef>
            </a:pPr>
            <a:r>
              <a:rPr lang="en-US" sz="2200" b="1" u="sng" dirty="0" smtClean="0">
                <a:solidFill>
                  <a:srgbClr val="00B050"/>
                </a:solidFill>
              </a:rPr>
              <a:t>training </a:t>
            </a:r>
            <a:r>
              <a:rPr lang="en-US" sz="2200" b="1" u="sng" dirty="0">
                <a:solidFill>
                  <a:srgbClr val="00B050"/>
                </a:solidFill>
              </a:rPr>
              <a:t>policy can spur </a:t>
            </a:r>
            <a:r>
              <a:rPr lang="en-US" sz="2200" b="1" u="sng" dirty="0" smtClean="0">
                <a:solidFill>
                  <a:srgbClr val="00B050"/>
                </a:solidFill>
              </a:rPr>
              <a:t>innovation 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2000" dirty="0" smtClean="0"/>
              <a:t>But </a:t>
            </a:r>
            <a:r>
              <a:rPr lang="en-US" sz="2000" dirty="0"/>
              <a:t>other interventions yield inconclusive </a:t>
            </a:r>
            <a:r>
              <a:rPr lang="en-US" sz="2000" dirty="0" smtClean="0"/>
              <a:t>results</a:t>
            </a:r>
            <a:endParaRPr lang="en-US" sz="2000" dirty="0"/>
          </a:p>
          <a:p>
            <a:pPr>
              <a:spcBef>
                <a:spcPts val="0"/>
              </a:spcBef>
            </a:pPr>
            <a:endParaRPr lang="en-US" sz="2200" dirty="0" smtClean="0"/>
          </a:p>
          <a:p>
            <a:pPr marL="457200" indent="-457200">
              <a:spcBef>
                <a:spcPts val="0"/>
              </a:spcBef>
              <a:buAutoNum type="arabicParenBoth"/>
            </a:pPr>
            <a:r>
              <a:rPr lang="en-US" sz="2200" b="1" dirty="0" smtClean="0"/>
              <a:t>India: large textile firms </a:t>
            </a:r>
            <a:r>
              <a:rPr lang="en-US" sz="1800" dirty="0" smtClean="0"/>
              <a:t>(Bloom et al. 2013)</a:t>
            </a:r>
          </a:p>
          <a:p>
            <a:pPr marL="685800"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1800" dirty="0" smtClean="0"/>
              <a:t>20 large experimental plants around Mumbai</a:t>
            </a:r>
          </a:p>
          <a:p>
            <a:pPr marL="685800" lvl="1">
              <a:spcBef>
                <a:spcPts val="0"/>
              </a:spcBef>
              <a:buFont typeface="Arial" pitchFamily="34" charset="0"/>
              <a:buChar char="•"/>
            </a:pPr>
            <a:endParaRPr lang="en-US" sz="1800" dirty="0" smtClean="0"/>
          </a:p>
          <a:p>
            <a:pPr marL="685800"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1800" dirty="0" smtClean="0"/>
              <a:t>intervention on </a:t>
            </a:r>
            <a:r>
              <a:rPr lang="en-US" sz="1800" u="sng" dirty="0" smtClean="0"/>
              <a:t>specific management practices </a:t>
            </a:r>
            <a:r>
              <a:rPr lang="en-US" sz="1800" dirty="0" smtClean="0"/>
              <a:t>by international firm</a:t>
            </a:r>
          </a:p>
          <a:p>
            <a:pPr marL="685800" lvl="1">
              <a:spcBef>
                <a:spcPts val="0"/>
              </a:spcBef>
              <a:buFont typeface="Arial" pitchFamily="34" charset="0"/>
              <a:buChar char="•"/>
            </a:pPr>
            <a:endParaRPr lang="en-US" sz="1800" dirty="0" smtClean="0"/>
          </a:p>
          <a:p>
            <a:pPr marL="685800"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00B050"/>
                </a:solidFill>
              </a:rPr>
              <a:t>TFP increased 17%, output 9%, and profits by $325k per plant in 1</a:t>
            </a:r>
            <a:r>
              <a:rPr lang="en-US" sz="1800" b="1" baseline="30000" dirty="0" smtClean="0">
                <a:solidFill>
                  <a:srgbClr val="00B050"/>
                </a:solidFill>
              </a:rPr>
              <a:t>st</a:t>
            </a:r>
            <a:r>
              <a:rPr lang="en-US" sz="1800" b="1" dirty="0" smtClean="0">
                <a:solidFill>
                  <a:srgbClr val="00B050"/>
                </a:solidFill>
              </a:rPr>
              <a:t> year</a:t>
            </a:r>
          </a:p>
          <a:p>
            <a:pPr marL="685800"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1800" b="1" dirty="0">
                <a:solidFill>
                  <a:srgbClr val="00B050"/>
                </a:solidFill>
              </a:rPr>
              <a:t>o</a:t>
            </a:r>
            <a:r>
              <a:rPr lang="en-US" sz="1800" b="1" dirty="0" smtClean="0">
                <a:solidFill>
                  <a:srgbClr val="00B050"/>
                </a:solidFill>
              </a:rPr>
              <a:t>pening of more production plants within 3 years</a:t>
            </a:r>
          </a:p>
          <a:p>
            <a:pPr marL="685800" lvl="1">
              <a:spcBef>
                <a:spcPts val="0"/>
              </a:spcBef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>
              <a:spcBef>
                <a:spcPts val="0"/>
              </a:spcBef>
              <a:buAutoNum type="arabicParenBoth"/>
            </a:pPr>
            <a:r>
              <a:rPr lang="en-US" sz="2200" b="1" dirty="0" smtClean="0"/>
              <a:t>Mexico: heterogeneous SMEs </a:t>
            </a:r>
            <a:r>
              <a:rPr lang="en-US" sz="1800" dirty="0" smtClean="0"/>
              <a:t>(Bruhn et al. 2013)</a:t>
            </a:r>
          </a:p>
          <a:p>
            <a:pPr marL="685800"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1800" dirty="0" smtClean="0"/>
              <a:t>80 enterprises taking up consulting services across industries in Puebla</a:t>
            </a:r>
          </a:p>
          <a:p>
            <a:pPr marL="685800" lvl="1">
              <a:spcBef>
                <a:spcPts val="0"/>
              </a:spcBef>
              <a:buFont typeface="Arial" pitchFamily="34" charset="0"/>
              <a:buChar char="•"/>
            </a:pPr>
            <a:endParaRPr lang="en-US" sz="1800" dirty="0" smtClean="0"/>
          </a:p>
          <a:p>
            <a:pPr marL="685800"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1800" dirty="0"/>
              <a:t>i</a:t>
            </a:r>
            <a:r>
              <a:rPr lang="en-US" sz="1800" dirty="0" smtClean="0"/>
              <a:t>ntervention on </a:t>
            </a:r>
            <a:r>
              <a:rPr lang="en-US" sz="1800" u="sng" dirty="0" smtClean="0"/>
              <a:t>wide range of managerial skills </a:t>
            </a:r>
            <a:r>
              <a:rPr lang="en-US" sz="1800" dirty="0" smtClean="0"/>
              <a:t>by mixed set of local firms</a:t>
            </a:r>
          </a:p>
          <a:p>
            <a:pPr marL="685800" lvl="1">
              <a:spcBef>
                <a:spcPts val="0"/>
              </a:spcBef>
              <a:buFont typeface="Arial" pitchFamily="34" charset="0"/>
              <a:buChar char="•"/>
            </a:pPr>
            <a:endParaRPr lang="en-US" sz="1800" b="1" dirty="0" smtClean="0">
              <a:solidFill>
                <a:srgbClr val="00B050"/>
              </a:solidFill>
            </a:endParaRPr>
          </a:p>
          <a:p>
            <a:pPr marL="685800"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1800" b="1" dirty="0">
                <a:solidFill>
                  <a:srgbClr val="00B050"/>
                </a:solidFill>
              </a:rPr>
              <a:t>p</a:t>
            </a:r>
            <a:r>
              <a:rPr lang="en-US" sz="1800" b="1" dirty="0" smtClean="0">
                <a:solidFill>
                  <a:srgbClr val="00B050"/>
                </a:solidFill>
              </a:rPr>
              <a:t>ositive effects on TFP, Returns on Assets and “entrepreneurial spirit” in 1</a:t>
            </a:r>
            <a:r>
              <a:rPr lang="en-US" sz="1800" b="1" baseline="30000" dirty="0" smtClean="0">
                <a:solidFill>
                  <a:srgbClr val="00B050"/>
                </a:solidFill>
              </a:rPr>
              <a:t>st</a:t>
            </a:r>
            <a:r>
              <a:rPr lang="en-US" sz="1800" b="1" dirty="0" smtClean="0">
                <a:solidFill>
                  <a:srgbClr val="00B050"/>
                </a:solidFill>
              </a:rPr>
              <a:t> year</a:t>
            </a:r>
          </a:p>
          <a:p>
            <a:pPr marL="685800"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1800" b="1" dirty="0">
                <a:solidFill>
                  <a:srgbClr val="00B050"/>
                </a:solidFill>
              </a:rPr>
              <a:t>l</a:t>
            </a:r>
            <a:r>
              <a:rPr lang="en-US" sz="1800" b="1" dirty="0" smtClean="0">
                <a:solidFill>
                  <a:srgbClr val="00B050"/>
                </a:solidFill>
              </a:rPr>
              <a:t>arge increase in employment &amp; earnings within 2-3 years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2200" dirty="0" smtClean="0"/>
          </a:p>
          <a:p>
            <a:pPr marL="571500" indent="-571500">
              <a:buFontTx/>
              <a:buChar char="-"/>
            </a:pPr>
            <a:endParaRPr lang="en-US" sz="2400" dirty="0" smtClean="0"/>
          </a:p>
          <a:p>
            <a:pPr marL="571500" indent="-571500">
              <a:buNone/>
            </a:pPr>
            <a:r>
              <a:rPr lang="en-US" sz="240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83321" y="152400"/>
            <a:ext cx="906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 dirty="0" smtClean="0"/>
              <a:t>II.2 But poorly managed firms don’t know it!</a:t>
            </a:r>
            <a:endParaRPr lang="en-US" sz="2800" dirty="0" smtClean="0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990600" y="3714750"/>
            <a:ext cx="720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vl="1" eaLnBrk="0" hangingPunct="0">
              <a:buFontTx/>
              <a:buChar char="•"/>
            </a:pPr>
            <a:endParaRPr lang="en-US"/>
          </a:p>
          <a:p>
            <a:pPr eaLnBrk="0" hangingPunct="0">
              <a:buFontTx/>
              <a:buChar char="•"/>
            </a:pPr>
            <a:endParaRPr lang="en-US"/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838200" y="1752600"/>
            <a:ext cx="670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768" y="6324600"/>
            <a:ext cx="8305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err="1" smtClean="0"/>
              <a:t>Source</a:t>
            </a:r>
            <a:r>
              <a:rPr lang="es-MX" sz="1600" dirty="0" smtClean="0"/>
              <a:t>:  Bloom, Lemos, </a:t>
            </a:r>
            <a:r>
              <a:rPr lang="es-MX" sz="1600" dirty="0" err="1" smtClean="0"/>
              <a:t>Sadun</a:t>
            </a:r>
            <a:r>
              <a:rPr lang="es-MX" sz="1600" dirty="0" smtClean="0"/>
              <a:t>, Scur and Van </a:t>
            </a:r>
            <a:r>
              <a:rPr lang="es-MX" sz="1600" dirty="0" err="1" smtClean="0"/>
              <a:t>Reenen</a:t>
            </a:r>
            <a:r>
              <a:rPr lang="es-MX" sz="1600" dirty="0" smtClean="0"/>
              <a:t> (2014)</a:t>
            </a:r>
            <a:endParaRPr lang="es-MX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898625"/>
            <a:ext cx="8458200" cy="5202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00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9372600" cy="4572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III.1 Competition incentives: in markets &amp; thru regulations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610600" cy="5638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Why does competition matter for innovation?</a:t>
            </a:r>
          </a:p>
          <a:p>
            <a:pPr>
              <a:spcBef>
                <a:spcPts val="0"/>
              </a:spcBef>
            </a:pPr>
            <a:endParaRPr lang="en-US" sz="2200" dirty="0" smtClean="0"/>
          </a:p>
          <a:p>
            <a:pPr>
              <a:spcBef>
                <a:spcPts val="0"/>
              </a:spcBef>
            </a:pPr>
            <a:r>
              <a:rPr lang="en-US" sz="2200" dirty="0" smtClean="0"/>
              <a:t>Ever-changing global markets mean global best-practice efficiency is a moving target</a:t>
            </a:r>
          </a:p>
          <a:p>
            <a:pPr>
              <a:spcBef>
                <a:spcPts val="0"/>
              </a:spcBef>
            </a:pPr>
            <a:r>
              <a:rPr lang="en-US" sz="2200" b="1" dirty="0" smtClean="0">
                <a:solidFill>
                  <a:srgbClr val="00B050"/>
                </a:solidFill>
              </a:rPr>
              <a:t>Lack of competition dulls incentives to keep up with global target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Market competition and regulations (that mimic competition) can spur innovation thru 2 mechanisms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 smtClean="0"/>
          </a:p>
          <a:p>
            <a:pPr>
              <a:spcBef>
                <a:spcPts val="0"/>
              </a:spcBef>
            </a:pPr>
            <a:r>
              <a:rPr lang="en-US" sz="2200" dirty="0" smtClean="0"/>
              <a:t>Incumbents are spurred to be more efficient</a:t>
            </a:r>
          </a:p>
          <a:p>
            <a:pPr>
              <a:spcBef>
                <a:spcPts val="0"/>
              </a:spcBef>
            </a:pPr>
            <a:endParaRPr lang="en-US" sz="2200" dirty="0" smtClean="0"/>
          </a:p>
          <a:p>
            <a:pPr>
              <a:spcBef>
                <a:spcPts val="0"/>
              </a:spcBef>
            </a:pPr>
            <a:r>
              <a:rPr lang="en-US" sz="2200" dirty="0" smtClean="0"/>
              <a:t>Efficient firms enter and grow &amp; inefficient firms shrink or go out of business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OUTLINE: Making policies for innovation work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49" y="990600"/>
            <a:ext cx="8991600" cy="5715000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2400" b="1" dirty="0" smtClean="0"/>
              <a:t>Innovation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0B050"/>
                </a:solidFill>
              </a:rPr>
              <a:t>Catch-up</a:t>
            </a:r>
            <a:r>
              <a:rPr lang="en-US" sz="2000" dirty="0" smtClean="0"/>
              <a:t> &amp; Frontier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Catch-up critical for aggregate productivity growth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571500" indent="-571500">
              <a:buFont typeface="+mj-lt"/>
              <a:buAutoNum type="romanUcPeriod"/>
            </a:pPr>
            <a:r>
              <a:rPr lang="en-US" sz="2400" b="1" dirty="0" smtClean="0"/>
              <a:t>Capabilities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Business investments in </a:t>
            </a:r>
            <a:r>
              <a:rPr lang="en-US" sz="2000" b="1" dirty="0" smtClean="0">
                <a:solidFill>
                  <a:srgbClr val="00B050"/>
                </a:solidFill>
              </a:rPr>
              <a:t>Knowledge Capital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Management capabilities critical for innovation</a:t>
            </a:r>
          </a:p>
          <a:p>
            <a:pPr lvl="1">
              <a:buFont typeface="Arial" pitchFamily="34" charset="0"/>
              <a:buChar char="•"/>
            </a:pPr>
            <a:endParaRPr lang="en-US" sz="2000" dirty="0" smtClean="0"/>
          </a:p>
          <a:p>
            <a:pPr marL="514350" indent="-514350">
              <a:buFont typeface="+mj-lt"/>
              <a:buAutoNum type="romanUcPeriod"/>
            </a:pPr>
            <a:r>
              <a:rPr lang="en-US" sz="2400" b="1" dirty="0" smtClean="0"/>
              <a:t>Incentives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For businesses: </a:t>
            </a:r>
            <a:r>
              <a:rPr lang="en-US" sz="2000" b="1" dirty="0" smtClean="0">
                <a:solidFill>
                  <a:srgbClr val="00B050"/>
                </a:solidFill>
              </a:rPr>
              <a:t>Competition</a:t>
            </a:r>
            <a:r>
              <a:rPr lang="en-US" sz="2000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For government: </a:t>
            </a:r>
          </a:p>
          <a:p>
            <a:pPr lvl="2"/>
            <a:r>
              <a:rPr lang="en-US" sz="1800" dirty="0" smtClean="0"/>
              <a:t>‘</a:t>
            </a:r>
            <a:r>
              <a:rPr lang="en-US" sz="1800" b="1" dirty="0" smtClean="0">
                <a:solidFill>
                  <a:srgbClr val="00B050"/>
                </a:solidFill>
              </a:rPr>
              <a:t>Competition-friendly</a:t>
            </a:r>
            <a:r>
              <a:rPr lang="en-US" sz="1800" dirty="0" smtClean="0"/>
              <a:t>’ policy support</a:t>
            </a:r>
          </a:p>
          <a:p>
            <a:pPr lvl="2"/>
            <a:r>
              <a:rPr lang="en-US" sz="1800" b="1" dirty="0" smtClean="0">
                <a:solidFill>
                  <a:srgbClr val="00B050"/>
                </a:solidFill>
              </a:rPr>
              <a:t>M&amp;E + PER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83321" y="152400"/>
            <a:ext cx="906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 dirty="0" smtClean="0"/>
              <a:t>III.1 Competition and innovation: US iron ore</a:t>
            </a:r>
            <a:endParaRPr lang="en-US" sz="2800" dirty="0" smtClean="0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990600" y="3714750"/>
            <a:ext cx="720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vl="1" eaLnBrk="0" hangingPunct="0">
              <a:buFontTx/>
              <a:buChar char="•"/>
            </a:pPr>
            <a:endParaRPr lang="en-US"/>
          </a:p>
          <a:p>
            <a:pPr eaLnBrk="0" hangingPunct="0">
              <a:buFontTx/>
              <a:buChar char="•"/>
            </a:pPr>
            <a:endParaRPr lang="en-US"/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838200" y="1752600"/>
            <a:ext cx="670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37" y="675622"/>
            <a:ext cx="7697164" cy="588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4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83321" y="152400"/>
            <a:ext cx="906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 dirty="0" smtClean="0"/>
              <a:t>III.1 Competition and innovation: US sugar act</a:t>
            </a:r>
            <a:endParaRPr lang="en-US" sz="2800" dirty="0" smtClean="0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990600" y="3714750"/>
            <a:ext cx="720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vl="1" eaLnBrk="0" hangingPunct="0">
              <a:buFontTx/>
              <a:buChar char="•"/>
            </a:pPr>
            <a:endParaRPr lang="en-US"/>
          </a:p>
          <a:p>
            <a:pPr eaLnBrk="0" hangingPunct="0">
              <a:buFontTx/>
              <a:buChar char="•"/>
            </a:pPr>
            <a:endParaRPr lang="en-US"/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838200" y="1752600"/>
            <a:ext cx="670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98" y="1068190"/>
            <a:ext cx="8296445" cy="52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1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9372600" cy="4572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III.2 Competition-friendly targeted innovation policies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58729"/>
            <a:ext cx="8839200" cy="5791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u="sng" dirty="0" smtClean="0"/>
              <a:t>Across industries</a:t>
            </a:r>
            <a:r>
              <a:rPr lang="en-US" sz="2000" dirty="0" smtClean="0"/>
              <a:t>, </a:t>
            </a:r>
          </a:p>
          <a:p>
            <a:pPr lvl="1">
              <a:spcBef>
                <a:spcPts val="0"/>
              </a:spcBef>
            </a:pPr>
            <a:r>
              <a:rPr lang="en-US" sz="2000" b="1" dirty="0" smtClean="0">
                <a:solidFill>
                  <a:srgbClr val="00B050"/>
                </a:solidFill>
              </a:rPr>
              <a:t>focus on industries where firms </a:t>
            </a:r>
            <a:r>
              <a:rPr lang="en-US" sz="2000" b="1" i="1" dirty="0" smtClean="0">
                <a:solidFill>
                  <a:srgbClr val="00B050"/>
                </a:solidFill>
              </a:rPr>
              <a:t>already </a:t>
            </a:r>
            <a:r>
              <a:rPr lang="en-US" sz="2000" b="1" dirty="0" smtClean="0">
                <a:solidFill>
                  <a:srgbClr val="00B050"/>
                </a:solidFill>
              </a:rPr>
              <a:t>compete intensively</a:t>
            </a:r>
          </a:p>
          <a:p>
            <a:pPr lvl="1">
              <a:spcBef>
                <a:spcPts val="0"/>
              </a:spcBef>
            </a:pPr>
            <a:endParaRPr lang="en-US" sz="2000" u="sng" dirty="0" smtClean="0"/>
          </a:p>
          <a:p>
            <a:pPr>
              <a:spcBef>
                <a:spcPts val="0"/>
              </a:spcBef>
            </a:pPr>
            <a:r>
              <a:rPr lang="en-US" sz="2000" u="sng" dirty="0" smtClean="0"/>
              <a:t>Within industries</a:t>
            </a:r>
            <a:r>
              <a:rPr lang="en-US" sz="2000" dirty="0" smtClean="0"/>
              <a:t>, </a:t>
            </a:r>
            <a:r>
              <a:rPr lang="en-US" sz="2000" dirty="0"/>
              <a:t>i</a:t>
            </a:r>
            <a:r>
              <a:rPr lang="en-US" sz="2000" dirty="0" smtClean="0"/>
              <a:t>mplement policies </a:t>
            </a:r>
          </a:p>
          <a:p>
            <a:pPr lvl="1">
              <a:spcBef>
                <a:spcPts val="0"/>
              </a:spcBef>
            </a:pPr>
            <a:r>
              <a:rPr lang="en-US" sz="2000" b="1" dirty="0" smtClean="0">
                <a:solidFill>
                  <a:srgbClr val="00B050"/>
                </a:solidFill>
              </a:rPr>
              <a:t>that are more dispersed across firms </a:t>
            </a:r>
            <a:r>
              <a:rPr lang="en-US" sz="2000" dirty="0" smtClean="0"/>
              <a:t>(NOT targeted at one or few firms)</a:t>
            </a:r>
          </a:p>
          <a:p>
            <a:pPr lvl="1">
              <a:spcBef>
                <a:spcPts val="0"/>
              </a:spcBef>
            </a:pPr>
            <a:r>
              <a:rPr lang="en-US" sz="2000" b="1" dirty="0" smtClean="0">
                <a:solidFill>
                  <a:srgbClr val="00B050"/>
                </a:solidFill>
              </a:rPr>
              <a:t>that encourage younger &amp; more productive firms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u="sng" dirty="0" smtClean="0"/>
              <a:t>Import tariffs </a:t>
            </a:r>
            <a:r>
              <a:rPr lang="en-US" sz="2000" dirty="0" smtClean="0"/>
              <a:t>on final goods and </a:t>
            </a:r>
            <a:r>
              <a:rPr lang="en-US" sz="2000" u="sng" dirty="0" smtClean="0"/>
              <a:t>low-interest loans </a:t>
            </a:r>
            <a:r>
              <a:rPr lang="en-US" sz="2000" dirty="0" smtClean="0"/>
              <a:t>are negatively correlated with innovation</a:t>
            </a:r>
          </a:p>
          <a:p>
            <a:pPr>
              <a:spcBef>
                <a:spcPts val="0"/>
              </a:spcBef>
            </a:pPr>
            <a:endParaRPr lang="en-US" sz="2000" u="sng" dirty="0" smtClean="0"/>
          </a:p>
          <a:p>
            <a:pPr>
              <a:spcBef>
                <a:spcPts val="0"/>
              </a:spcBef>
            </a:pPr>
            <a:r>
              <a:rPr lang="en-US" sz="2000" u="sng" dirty="0" smtClean="0"/>
              <a:t>Firm-specific tax holidays </a:t>
            </a:r>
            <a:r>
              <a:rPr lang="en-US" sz="2000" dirty="0" smtClean="0"/>
              <a:t>and </a:t>
            </a:r>
            <a:r>
              <a:rPr lang="en-US" sz="2000" u="sng" dirty="0" smtClean="0"/>
              <a:t>subsidies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targeted at promoting investment in specific industries</a:t>
            </a:r>
            <a:r>
              <a:rPr lang="en-US" sz="2000" dirty="0" smtClean="0"/>
              <a:t> are significantly and positively correlated with firm-level innovation</a:t>
            </a:r>
          </a:p>
          <a:p>
            <a:pPr>
              <a:spcBef>
                <a:spcPts val="0"/>
              </a:spcBef>
            </a:pP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Based on +1 million panel observations in China: all medium &amp; large private domestic manufacturing firms, 1998-2007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768" y="6324600"/>
            <a:ext cx="8305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err="1" smtClean="0"/>
              <a:t>Source</a:t>
            </a:r>
            <a:r>
              <a:rPr lang="es-MX" sz="1600" dirty="0" smtClean="0"/>
              <a:t>:  </a:t>
            </a:r>
            <a:r>
              <a:rPr lang="es-MX" sz="1600" dirty="0" err="1" smtClean="0"/>
              <a:t>Aghion</a:t>
            </a:r>
            <a:r>
              <a:rPr lang="es-MX" sz="1600" dirty="0" smtClean="0"/>
              <a:t>, </a:t>
            </a:r>
            <a:r>
              <a:rPr lang="es-MX" sz="1600" dirty="0" err="1" smtClean="0"/>
              <a:t>Cai</a:t>
            </a:r>
            <a:r>
              <a:rPr lang="es-MX" sz="1600" dirty="0" smtClean="0"/>
              <a:t>, Du, Harrison and </a:t>
            </a:r>
            <a:r>
              <a:rPr lang="es-MX" sz="1600" dirty="0" err="1" smtClean="0"/>
              <a:t>Legros</a:t>
            </a:r>
            <a:r>
              <a:rPr lang="es-MX" sz="1600" dirty="0" smtClean="0"/>
              <a:t> (2015)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83296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9372600" cy="4572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III.2 Systematic M&amp;E and periodic PER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09293"/>
            <a:ext cx="8839200" cy="5638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Policymakers </a:t>
            </a:r>
            <a:r>
              <a:rPr lang="en-US" sz="2000" dirty="0"/>
              <a:t>should </a:t>
            </a:r>
            <a:r>
              <a:rPr lang="en-US" sz="2000" dirty="0" smtClean="0"/>
              <a:t>focus on M&amp;E for </a:t>
            </a:r>
            <a:r>
              <a:rPr lang="en-US" sz="2000" b="1" dirty="0" smtClean="0">
                <a:solidFill>
                  <a:srgbClr val="00B050"/>
                </a:solidFill>
              </a:rPr>
              <a:t>better design &amp; implementation</a:t>
            </a:r>
            <a:r>
              <a:rPr lang="en-US" sz="20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b="1" dirty="0" smtClean="0"/>
              <a:t>Experiment</a:t>
            </a:r>
            <a:r>
              <a:rPr lang="en-US" sz="2000" dirty="0" smtClean="0"/>
              <a:t> by designing </a:t>
            </a:r>
            <a:r>
              <a:rPr lang="en-US" sz="2000" dirty="0"/>
              <a:t>a portfolio of </a:t>
            </a:r>
            <a:r>
              <a:rPr lang="en-US" sz="2000" dirty="0" smtClean="0"/>
              <a:t>policy actions</a:t>
            </a:r>
          </a:p>
          <a:p>
            <a:pPr>
              <a:spcBef>
                <a:spcPts val="0"/>
              </a:spcBef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b="1" dirty="0" smtClean="0"/>
              <a:t>Monitor &amp; assess impact </a:t>
            </a:r>
            <a:r>
              <a:rPr lang="en-US" sz="2000" dirty="0" smtClean="0"/>
              <a:t>across municipalities &amp; states</a:t>
            </a:r>
          </a:p>
          <a:p>
            <a:pPr>
              <a:spcBef>
                <a:spcPts val="0"/>
              </a:spcBef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b="1" dirty="0" smtClean="0"/>
              <a:t>Recalibrate: Build “adaptive policy mechanisms” </a:t>
            </a:r>
            <a:r>
              <a:rPr lang="en-US" sz="2000" dirty="0" smtClean="0"/>
              <a:t>with continuous learning</a:t>
            </a:r>
          </a:p>
          <a:p>
            <a:pPr>
              <a:spcBef>
                <a:spcPts val="0"/>
              </a:spcBef>
            </a:pPr>
            <a:endParaRPr lang="en-US" sz="2000" b="1" dirty="0"/>
          </a:p>
          <a:p>
            <a:pPr>
              <a:spcBef>
                <a:spcPts val="0"/>
              </a:spcBef>
            </a:pPr>
            <a:r>
              <a:rPr lang="en-US" sz="2000" b="1" dirty="0" smtClean="0"/>
              <a:t>Learn </a:t>
            </a:r>
            <a:r>
              <a:rPr lang="en-US" sz="2000" b="1" dirty="0"/>
              <a:t>from </a:t>
            </a:r>
            <a:r>
              <a:rPr lang="en-US" sz="2000" b="1" dirty="0" smtClean="0"/>
              <a:t>failure</a:t>
            </a:r>
            <a:r>
              <a:rPr lang="en-US" sz="2000" dirty="0" smtClean="0"/>
              <a:t>: build systems to allow risk-taking, </a:t>
            </a:r>
            <a:r>
              <a:rPr lang="en-US" sz="2000" dirty="0"/>
              <a:t>recognize flaws, learn fast from setbacks, and adapt </a:t>
            </a:r>
            <a:r>
              <a:rPr lang="en-US" sz="2000" dirty="0" smtClean="0"/>
              <a:t>quickly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Public </a:t>
            </a:r>
            <a:r>
              <a:rPr lang="en-US" sz="2000" dirty="0"/>
              <a:t>Expenditure </a:t>
            </a:r>
            <a:r>
              <a:rPr lang="en-US" sz="2000" dirty="0" smtClean="0"/>
              <a:t>Review to </a:t>
            </a:r>
            <a:r>
              <a:rPr lang="en-US" sz="2000" b="1" dirty="0" smtClean="0">
                <a:solidFill>
                  <a:srgbClr val="00B050"/>
                </a:solidFill>
              </a:rPr>
              <a:t>assess </a:t>
            </a:r>
            <a:r>
              <a:rPr lang="en-US" sz="2000" b="1" dirty="0">
                <a:solidFill>
                  <a:srgbClr val="00B050"/>
                </a:solidFill>
              </a:rPr>
              <a:t>the quality of public spending</a:t>
            </a:r>
            <a:r>
              <a:rPr lang="en-US" sz="2000" dirty="0"/>
              <a:t> on </a:t>
            </a:r>
            <a:r>
              <a:rPr lang="en-US" sz="2000" dirty="0" smtClean="0"/>
              <a:t>STI</a:t>
            </a:r>
          </a:p>
          <a:p>
            <a:pPr>
              <a:spcBef>
                <a:spcPts val="0"/>
              </a:spcBef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How much is </a:t>
            </a:r>
            <a:r>
              <a:rPr lang="en-US" sz="2000" dirty="0"/>
              <a:t>spent on STI, by whom, and to what </a:t>
            </a:r>
            <a:r>
              <a:rPr lang="en-US" sz="2000" dirty="0" smtClean="0"/>
              <a:t>end</a:t>
            </a:r>
          </a:p>
          <a:p>
            <a:pPr>
              <a:spcBef>
                <a:spcPts val="0"/>
              </a:spcBef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What are main outputs</a:t>
            </a:r>
            <a:r>
              <a:rPr lang="en-US" sz="2000" dirty="0"/>
              <a:t>, intermediate outcomes, and </a:t>
            </a:r>
            <a:r>
              <a:rPr lang="en-US" sz="2000" dirty="0" smtClean="0"/>
              <a:t>developmental impact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2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752600"/>
            <a:ext cx="8915400" cy="6858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ANNEX: Additional slides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I.2 Within-firm productivity often largest component of growth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011965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Firm-level labor productivity decomposition, manufacturing, 1990s (% </a:t>
            </a:r>
            <a:r>
              <a:rPr lang="en-US" sz="2000" b="1" dirty="0" err="1" smtClean="0"/>
              <a:t>yrly</a:t>
            </a:r>
            <a:r>
              <a:rPr lang="en-US" sz="2000" b="1" dirty="0" smtClean="0"/>
              <a:t> change)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8511" y="6172200"/>
            <a:ext cx="85044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Source: </a:t>
            </a:r>
            <a:r>
              <a:rPr lang="en-US" sz="1500" dirty="0" err="1" smtClean="0"/>
              <a:t>Bartelsman</a:t>
            </a:r>
            <a:r>
              <a:rPr lang="en-US" sz="1500" dirty="0" smtClean="0"/>
              <a:t>, </a:t>
            </a:r>
            <a:r>
              <a:rPr lang="en-US" sz="1500" dirty="0" err="1" smtClean="0"/>
              <a:t>Haltiwanger</a:t>
            </a:r>
            <a:r>
              <a:rPr lang="en-US" sz="1500" dirty="0" smtClean="0"/>
              <a:t> and </a:t>
            </a:r>
            <a:r>
              <a:rPr lang="en-US" sz="1500" dirty="0" err="1" smtClean="0"/>
              <a:t>Scarpetta</a:t>
            </a:r>
            <a:r>
              <a:rPr lang="en-US" sz="1500" dirty="0" smtClean="0"/>
              <a:t> (2009)</a:t>
            </a:r>
            <a:endParaRPr lang="en-US" sz="1500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92707" y="-602893"/>
            <a:ext cx="4436096" cy="850448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val 7"/>
          <p:cNvSpPr/>
          <p:nvPr/>
        </p:nvSpPr>
        <p:spPr>
          <a:xfrm>
            <a:off x="2286000" y="5334000"/>
            <a:ext cx="1447800" cy="228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0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4572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II.1 Knowledge K: capabilities elements </a:t>
            </a:r>
            <a:r>
              <a:rPr lang="en-US" sz="2800" b="1" dirty="0"/>
              <a:t>of </a:t>
            </a:r>
            <a:r>
              <a:rPr lang="en-US" sz="2800" b="1" dirty="0" smtClean="0"/>
              <a:t>within-firm </a:t>
            </a:r>
            <a:r>
              <a:rPr lang="en-US" sz="2800" b="1" dirty="0"/>
              <a:t>TFP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6096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Traditional growth accounting: </a:t>
            </a:r>
            <a:r>
              <a:rPr lang="en-US" sz="2400" b="1" dirty="0" smtClean="0"/>
              <a:t>y = A f (K, L)</a:t>
            </a:r>
          </a:p>
          <a:p>
            <a:r>
              <a:rPr lang="en-US" sz="1800" dirty="0"/>
              <a:t>spending on knowledge assets treated as intermediate </a:t>
            </a:r>
            <a:r>
              <a:rPr lang="en-US" sz="1800" dirty="0" smtClean="0"/>
              <a:t>expenditures</a:t>
            </a:r>
            <a:endParaRPr lang="en-US" sz="1800" dirty="0"/>
          </a:p>
          <a:p>
            <a:pPr marL="571500" indent="-571500">
              <a:buNone/>
            </a:pPr>
            <a:endParaRPr lang="en-US" sz="2400" dirty="0" smtClean="0"/>
          </a:p>
          <a:p>
            <a:pPr marL="571500" indent="-571500">
              <a:buNone/>
            </a:pPr>
            <a:r>
              <a:rPr lang="en-US" sz="2400" dirty="0" smtClean="0"/>
              <a:t>KBC approach: </a:t>
            </a:r>
            <a:r>
              <a:rPr lang="en-US" sz="2400" b="1" dirty="0" smtClean="0"/>
              <a:t>y* = g (A’, KBC) f* (K, L)</a:t>
            </a:r>
            <a:r>
              <a:rPr lang="en-US" sz="2400" dirty="0" smtClean="0"/>
              <a:t>, </a:t>
            </a:r>
            <a:r>
              <a:rPr lang="en-US" sz="1800" dirty="0" smtClean="0"/>
              <a:t>where g &gt; A’</a:t>
            </a:r>
            <a:endParaRPr lang="en-US" sz="2400" b="1" dirty="0" smtClean="0"/>
          </a:p>
          <a:p>
            <a:r>
              <a:rPr lang="en-US" sz="1800" dirty="0" smtClean="0"/>
              <a:t>spending on knowledge assets that contribute to production and value beyond the taxable year </a:t>
            </a:r>
            <a:r>
              <a:rPr lang="en-US" sz="1800" b="1" dirty="0" smtClean="0"/>
              <a:t>capitalized and treated as longer-lived investments</a:t>
            </a:r>
          </a:p>
          <a:p>
            <a:r>
              <a:rPr lang="en-US" sz="1800" dirty="0" smtClean="0"/>
              <a:t>KBC an indirect </a:t>
            </a:r>
            <a:r>
              <a:rPr lang="en-US" sz="1800" dirty="0"/>
              <a:t>input operating via </a:t>
            </a:r>
            <a:r>
              <a:rPr lang="en-US" sz="1800" dirty="0" smtClean="0"/>
              <a:t>efficiency term (typically A’ &lt; A)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2400" dirty="0" smtClean="0"/>
              <a:t>Why now? </a:t>
            </a:r>
            <a:r>
              <a:rPr lang="en-US" sz="1800" dirty="0" smtClean="0"/>
              <a:t>(included as part of UN’s 2008 System of National Accounts)</a:t>
            </a:r>
            <a:endParaRPr lang="en-US" sz="2400" dirty="0" smtClean="0"/>
          </a:p>
          <a:p>
            <a:r>
              <a:rPr lang="en-US" sz="1800" dirty="0" smtClean="0">
                <a:solidFill>
                  <a:srgbClr val="00B050"/>
                </a:solidFill>
              </a:rPr>
              <a:t>With </a:t>
            </a:r>
            <a:r>
              <a:rPr lang="en-US" sz="1800" b="1" dirty="0" smtClean="0">
                <a:solidFill>
                  <a:srgbClr val="00B050"/>
                </a:solidFill>
              </a:rPr>
              <a:t>larger stocks of human capital</a:t>
            </a:r>
            <a:r>
              <a:rPr lang="en-US" sz="1800" dirty="0" smtClean="0">
                <a:solidFill>
                  <a:srgbClr val="00B050"/>
                </a:solidFill>
              </a:rPr>
              <a:t>, KBC enabled &amp; complemented, and increased</a:t>
            </a:r>
          </a:p>
          <a:p>
            <a:r>
              <a:rPr lang="en-US" sz="1800" dirty="0" smtClean="0"/>
              <a:t>Globalization, technological progress, trade &amp; competition make </a:t>
            </a:r>
            <a:r>
              <a:rPr lang="en-US" sz="1800" b="1" dirty="0" smtClean="0"/>
              <a:t>rents from new ideas more important </a:t>
            </a:r>
            <a:r>
              <a:rPr lang="en-US" sz="1800" dirty="0" smtClean="0"/>
              <a:t>for growth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2400" dirty="0" smtClean="0"/>
              <a:t>knowledge K clarifies </a:t>
            </a:r>
            <a:r>
              <a:rPr lang="en-US" sz="2400" b="1" dirty="0" smtClean="0"/>
              <a:t>linkages b/w policy, productivity &amp; jobs</a:t>
            </a:r>
          </a:p>
          <a:p>
            <a:pPr marL="571500" indent="-571500">
              <a:buNone/>
            </a:pPr>
            <a:r>
              <a:rPr lang="en-US" sz="2400" dirty="0" smtClean="0"/>
              <a:t>	</a:t>
            </a:r>
          </a:p>
          <a:p>
            <a:pPr marL="571500" indent="-571500">
              <a:buFontTx/>
              <a:buChar char="-"/>
            </a:pPr>
            <a:endParaRPr lang="en-US" sz="2400" dirty="0" smtClean="0"/>
          </a:p>
          <a:p>
            <a:pPr marL="571500" indent="-571500">
              <a:buNone/>
            </a:pPr>
            <a:r>
              <a:rPr lang="en-US" sz="2400" dirty="0" smtClean="0"/>
              <a:t>	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41939" y="5867400"/>
            <a:ext cx="271685" cy="76200"/>
          </a:xfrm>
          <a:prstGeom prst="rightArrow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76199" y="228600"/>
            <a:ext cx="90097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 dirty="0" smtClean="0"/>
              <a:t>II.1 Complementarity of IT and knowledge K investments </a:t>
            </a:r>
            <a:endParaRPr lang="en-US" sz="2800" dirty="0" smtClean="0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990600" y="3714750"/>
            <a:ext cx="720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vl="1" eaLnBrk="0" hangingPunct="0">
              <a:buFontTx/>
              <a:buChar char="•"/>
            </a:pPr>
            <a:endParaRPr lang="en-US"/>
          </a:p>
          <a:p>
            <a:pPr eaLnBrk="0" hangingPunct="0">
              <a:buFontTx/>
              <a:buChar char="•"/>
            </a:pPr>
            <a:endParaRPr lang="en-US"/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838200" y="1752600"/>
            <a:ext cx="670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13" y="4998045"/>
            <a:ext cx="892971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US </a:t>
            </a:r>
            <a:r>
              <a:rPr lang="es-MX" dirty="0" err="1" smtClean="0"/>
              <a:t>MNCs</a:t>
            </a:r>
            <a:r>
              <a:rPr lang="es-MX" dirty="0" smtClean="0"/>
              <a:t> </a:t>
            </a:r>
            <a:r>
              <a:rPr lang="es-MX" dirty="0" err="1" smtClean="0"/>
              <a:t>affiliates</a:t>
            </a:r>
            <a:r>
              <a:rPr lang="es-MX" dirty="0" smtClean="0"/>
              <a:t> </a:t>
            </a:r>
            <a:r>
              <a:rPr lang="es-MX" dirty="0" err="1" smtClean="0"/>
              <a:t>obtain</a:t>
            </a:r>
            <a:r>
              <a:rPr lang="es-MX" dirty="0" smtClean="0"/>
              <a:t> </a:t>
            </a:r>
            <a:r>
              <a:rPr lang="es-MX" dirty="0" err="1" smtClean="0"/>
              <a:t>higher</a:t>
            </a:r>
            <a:r>
              <a:rPr lang="es-MX" dirty="0" smtClean="0"/>
              <a:t> TFP </a:t>
            </a:r>
            <a:r>
              <a:rPr lang="es-MX" dirty="0" err="1" smtClean="0"/>
              <a:t>than</a:t>
            </a:r>
            <a:r>
              <a:rPr lang="es-MX" dirty="0" smtClean="0"/>
              <a:t> non-US </a:t>
            </a:r>
            <a:r>
              <a:rPr lang="es-MX" dirty="0" err="1" smtClean="0"/>
              <a:t>MNCs</a:t>
            </a:r>
            <a:r>
              <a:rPr lang="es-MX" dirty="0" smtClean="0"/>
              <a:t> &amp; </a:t>
            </a:r>
            <a:r>
              <a:rPr lang="es-MX" dirty="0" err="1" smtClean="0"/>
              <a:t>locals</a:t>
            </a:r>
            <a:r>
              <a:rPr lang="es-MX" dirty="0" smtClean="0"/>
              <a:t> </a:t>
            </a:r>
            <a:r>
              <a:rPr lang="es-MX" b="1" dirty="0" err="1" smtClean="0">
                <a:solidFill>
                  <a:srgbClr val="00B050"/>
                </a:solidFill>
              </a:rPr>
              <a:t>due</a:t>
            </a:r>
            <a:r>
              <a:rPr lang="es-MX" b="1" dirty="0" smtClean="0">
                <a:solidFill>
                  <a:srgbClr val="00B050"/>
                </a:solidFill>
              </a:rPr>
              <a:t> </a:t>
            </a:r>
            <a:r>
              <a:rPr lang="es-MX" b="1" dirty="0" err="1" smtClean="0">
                <a:solidFill>
                  <a:srgbClr val="00B050"/>
                </a:solidFill>
              </a:rPr>
              <a:t>to</a:t>
            </a:r>
            <a:r>
              <a:rPr lang="es-MX" b="1" dirty="0" smtClean="0">
                <a:solidFill>
                  <a:srgbClr val="00B050"/>
                </a:solidFill>
              </a:rPr>
              <a:t> </a:t>
            </a:r>
            <a:r>
              <a:rPr lang="es-MX" b="1" dirty="0" err="1" smtClean="0">
                <a:solidFill>
                  <a:srgbClr val="00B050"/>
                </a:solidFill>
              </a:rPr>
              <a:t>tougher</a:t>
            </a:r>
            <a:r>
              <a:rPr lang="es-MX" b="1" dirty="0" smtClean="0">
                <a:solidFill>
                  <a:srgbClr val="00B050"/>
                </a:solidFill>
              </a:rPr>
              <a:t> </a:t>
            </a:r>
            <a:r>
              <a:rPr lang="es-MX" b="1" u="sng" dirty="0" smtClean="0">
                <a:solidFill>
                  <a:srgbClr val="00B050"/>
                </a:solidFill>
              </a:rPr>
              <a:t>“</a:t>
            </a:r>
            <a:r>
              <a:rPr lang="es-MX" b="1" u="sng" dirty="0" err="1" smtClean="0">
                <a:solidFill>
                  <a:srgbClr val="00B050"/>
                </a:solidFill>
              </a:rPr>
              <a:t>people</a:t>
            </a:r>
            <a:r>
              <a:rPr lang="es-MX" b="1" u="sng" dirty="0" smtClean="0">
                <a:solidFill>
                  <a:srgbClr val="00B050"/>
                </a:solidFill>
              </a:rPr>
              <a:t> </a:t>
            </a:r>
            <a:r>
              <a:rPr lang="es-MX" b="1" u="sng" dirty="0" err="1" smtClean="0">
                <a:solidFill>
                  <a:srgbClr val="00B050"/>
                </a:solidFill>
              </a:rPr>
              <a:t>management</a:t>
            </a:r>
            <a:r>
              <a:rPr lang="es-MX" b="1" u="sng" dirty="0" smtClean="0">
                <a:solidFill>
                  <a:srgbClr val="00B050"/>
                </a:solidFill>
              </a:rPr>
              <a:t>” </a:t>
            </a:r>
            <a:r>
              <a:rPr lang="es-MX" b="1" u="sng" dirty="0" err="1" smtClean="0">
                <a:solidFill>
                  <a:srgbClr val="00B050"/>
                </a:solidFill>
              </a:rPr>
              <a:t>practices</a:t>
            </a:r>
            <a:r>
              <a:rPr lang="es-MX" b="1" u="sng" dirty="0" smtClean="0">
                <a:solidFill>
                  <a:srgbClr val="00B050"/>
                </a:solidFill>
              </a:rPr>
              <a:t> </a:t>
            </a:r>
            <a:r>
              <a:rPr lang="es-MX" dirty="0" smtClean="0"/>
              <a:t>(</a:t>
            </a:r>
            <a:r>
              <a:rPr lang="es-MX" dirty="0" err="1" smtClean="0"/>
              <a:t>promotions</a:t>
            </a:r>
            <a:r>
              <a:rPr lang="es-MX" dirty="0" smtClean="0"/>
              <a:t>, </a:t>
            </a:r>
            <a:r>
              <a:rPr lang="es-MX" dirty="0" err="1" smtClean="0"/>
              <a:t>rewards</a:t>
            </a:r>
            <a:r>
              <a:rPr lang="es-MX" dirty="0" smtClean="0"/>
              <a:t>, </a:t>
            </a:r>
            <a:r>
              <a:rPr lang="es-MX" dirty="0" err="1" smtClean="0"/>
              <a:t>hiring</a:t>
            </a:r>
            <a:r>
              <a:rPr lang="es-MX" dirty="0" smtClean="0"/>
              <a:t> &amp; </a:t>
            </a:r>
            <a:r>
              <a:rPr lang="es-MX" dirty="0" err="1" smtClean="0"/>
              <a:t>firing</a:t>
            </a:r>
            <a:r>
              <a:rPr lang="es-MX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 err="1" smtClean="0"/>
              <a:t>Firms</a:t>
            </a:r>
            <a:r>
              <a:rPr lang="es-MX" dirty="0" smtClean="0"/>
              <a:t> </a:t>
            </a:r>
            <a:r>
              <a:rPr lang="es-MX" b="1" dirty="0" err="1" smtClean="0">
                <a:solidFill>
                  <a:srgbClr val="00B050"/>
                </a:solidFill>
              </a:rPr>
              <a:t>combining</a:t>
            </a:r>
            <a:r>
              <a:rPr lang="es-MX" b="1" dirty="0" smtClean="0">
                <a:solidFill>
                  <a:srgbClr val="00B050"/>
                </a:solidFill>
              </a:rPr>
              <a:t> </a:t>
            </a:r>
            <a:r>
              <a:rPr lang="es-MX" b="1" u="sng" dirty="0" err="1" smtClean="0">
                <a:solidFill>
                  <a:srgbClr val="00B050"/>
                </a:solidFill>
              </a:rPr>
              <a:t>external</a:t>
            </a:r>
            <a:r>
              <a:rPr lang="es-MX" b="1" u="sng" dirty="0" smtClean="0">
                <a:solidFill>
                  <a:srgbClr val="00B050"/>
                </a:solidFill>
              </a:rPr>
              <a:t> </a:t>
            </a:r>
            <a:r>
              <a:rPr lang="es-MX" b="1" u="sng" dirty="0" err="1" smtClean="0">
                <a:solidFill>
                  <a:srgbClr val="00B050"/>
                </a:solidFill>
              </a:rPr>
              <a:t>focus</a:t>
            </a:r>
            <a:r>
              <a:rPr lang="es-MX" b="1" u="sng" dirty="0" smtClean="0">
                <a:solidFill>
                  <a:srgbClr val="00B050"/>
                </a:solidFill>
              </a:rPr>
              <a:t> + </a:t>
            </a:r>
            <a:r>
              <a:rPr lang="es-MX" b="1" u="sng" dirty="0" err="1" smtClean="0">
                <a:solidFill>
                  <a:srgbClr val="00B050"/>
                </a:solidFill>
              </a:rPr>
              <a:t>decentralized</a:t>
            </a:r>
            <a:r>
              <a:rPr lang="es-MX" b="1" u="sng" dirty="0" smtClean="0">
                <a:solidFill>
                  <a:srgbClr val="00B050"/>
                </a:solidFill>
              </a:rPr>
              <a:t> </a:t>
            </a:r>
            <a:r>
              <a:rPr lang="es-MX" b="1" u="sng" dirty="0" err="1" smtClean="0">
                <a:solidFill>
                  <a:srgbClr val="00B050"/>
                </a:solidFill>
              </a:rPr>
              <a:t>organizational</a:t>
            </a:r>
            <a:r>
              <a:rPr lang="es-MX" b="1" u="sng" dirty="0" smtClean="0">
                <a:solidFill>
                  <a:srgbClr val="00B050"/>
                </a:solidFill>
              </a:rPr>
              <a:t> </a:t>
            </a:r>
            <a:r>
              <a:rPr lang="es-MX" b="1" u="sng" dirty="0" err="1" smtClean="0">
                <a:solidFill>
                  <a:srgbClr val="00B050"/>
                </a:solidFill>
              </a:rPr>
              <a:t>assets</a:t>
            </a:r>
            <a:r>
              <a:rPr lang="es-MX" b="1" u="sng" dirty="0" smtClean="0">
                <a:solidFill>
                  <a:srgbClr val="00B050"/>
                </a:solidFill>
              </a:rPr>
              <a:t> </a:t>
            </a:r>
            <a:r>
              <a:rPr lang="es-MX" dirty="0" smtClean="0"/>
              <a:t>derive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productivity</a:t>
            </a:r>
            <a:r>
              <a:rPr lang="es-MX" dirty="0" smtClean="0"/>
              <a:t> and output </a:t>
            </a:r>
            <a:r>
              <a:rPr lang="es-MX" dirty="0" err="1" smtClean="0"/>
              <a:t>benefits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IT </a:t>
            </a:r>
            <a:r>
              <a:rPr lang="es-MX" dirty="0" err="1" smtClean="0"/>
              <a:t>investment</a:t>
            </a:r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endParaRPr lang="es-MX" dirty="0" smtClean="0"/>
          </a:p>
          <a:p>
            <a:pPr algn="ctr"/>
            <a:r>
              <a:rPr lang="es-MX" sz="1400" dirty="0" err="1" smtClean="0"/>
              <a:t>Source</a:t>
            </a:r>
            <a:r>
              <a:rPr lang="es-MX" sz="1400" dirty="0" smtClean="0"/>
              <a:t>: Bloom et al. (2012), Tambe et al. (2012)</a:t>
            </a:r>
            <a:endParaRPr lang="es-MX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-14817" y="854375"/>
            <a:ext cx="447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 MNCs &amp; ‘productivity miracle’ in IT-using sectors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7801" y="854375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“External Focus”*WO  &amp; IT on VA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 rot="16200000">
            <a:off x="4989868" y="2399065"/>
            <a:ext cx="1221665" cy="53340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Oval 14"/>
          <p:cNvSpPr/>
          <p:nvPr/>
        </p:nvSpPr>
        <p:spPr>
          <a:xfrm rot="16200000">
            <a:off x="5577465" y="1996060"/>
            <a:ext cx="1951476" cy="609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Oval 17"/>
          <p:cNvSpPr/>
          <p:nvPr/>
        </p:nvSpPr>
        <p:spPr>
          <a:xfrm rot="16200000">
            <a:off x="6783059" y="2249156"/>
            <a:ext cx="1521481" cy="53340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extBox 4"/>
          <p:cNvSpPr txBox="1"/>
          <p:nvPr/>
        </p:nvSpPr>
        <p:spPr>
          <a:xfrm>
            <a:off x="71157" y="4380537"/>
            <a:ext cx="4300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%        in </a:t>
            </a:r>
            <a:r>
              <a:rPr lang="es-MX" sz="1400" dirty="0" err="1" smtClean="0"/>
              <a:t>annual</a:t>
            </a:r>
            <a:r>
              <a:rPr lang="es-MX" sz="1400" dirty="0" smtClean="0"/>
              <a:t> </a:t>
            </a:r>
            <a:r>
              <a:rPr lang="es-MX" sz="1400" dirty="0" err="1" smtClean="0"/>
              <a:t>growth</a:t>
            </a:r>
            <a:r>
              <a:rPr lang="es-MX" sz="1400" dirty="0" smtClean="0"/>
              <a:t> in output per </a:t>
            </a:r>
            <a:r>
              <a:rPr lang="es-MX" sz="1400" dirty="0" err="1" smtClean="0"/>
              <a:t>hour</a:t>
            </a:r>
            <a:r>
              <a:rPr lang="es-MX" sz="1400" dirty="0" smtClean="0"/>
              <a:t>, 1990-95 </a:t>
            </a:r>
            <a:r>
              <a:rPr lang="es-MX" sz="1400" dirty="0" err="1" smtClean="0"/>
              <a:t>to</a:t>
            </a:r>
            <a:r>
              <a:rPr lang="es-MX" sz="1400" dirty="0" smtClean="0"/>
              <a:t> 1995-2001 (</a:t>
            </a:r>
            <a:r>
              <a:rPr lang="es-MX" sz="1400" dirty="0" err="1" smtClean="0"/>
              <a:t>O’Mahony</a:t>
            </a:r>
            <a:r>
              <a:rPr lang="es-MX" sz="1400" dirty="0" smtClean="0"/>
              <a:t> and van </a:t>
            </a:r>
            <a:r>
              <a:rPr lang="es-MX" sz="1400" dirty="0" err="1" smtClean="0"/>
              <a:t>Ark</a:t>
            </a:r>
            <a:r>
              <a:rPr lang="es-MX" sz="1400" dirty="0" smtClean="0"/>
              <a:t>, 2003)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393073" y="4356100"/>
            <a:ext cx="476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/>
              <a:t>Fitted</a:t>
            </a:r>
            <a:r>
              <a:rPr lang="es-MX" sz="1400" dirty="0" smtClean="0"/>
              <a:t> </a:t>
            </a:r>
            <a:r>
              <a:rPr lang="es-MX" sz="1400" dirty="0" err="1" smtClean="0"/>
              <a:t>values</a:t>
            </a:r>
            <a:r>
              <a:rPr lang="es-MX" sz="1400" dirty="0" smtClean="0"/>
              <a:t> of </a:t>
            </a:r>
            <a:r>
              <a:rPr lang="es-MX" sz="1400" dirty="0" err="1" smtClean="0"/>
              <a:t>regression</a:t>
            </a:r>
            <a:r>
              <a:rPr lang="es-MX" sz="1400" dirty="0" smtClean="0"/>
              <a:t> of VA </a:t>
            </a:r>
            <a:r>
              <a:rPr lang="es-MX" sz="1400" dirty="0" err="1" smtClean="0"/>
              <a:t>on</a:t>
            </a:r>
            <a:r>
              <a:rPr lang="es-MX" sz="1400" dirty="0" smtClean="0"/>
              <a:t> “</a:t>
            </a:r>
            <a:r>
              <a:rPr lang="es-MX" sz="1400" dirty="0" err="1" smtClean="0"/>
              <a:t>External</a:t>
            </a:r>
            <a:r>
              <a:rPr lang="es-MX" sz="1400" dirty="0" smtClean="0"/>
              <a:t> </a:t>
            </a:r>
            <a:r>
              <a:rPr lang="es-MX" sz="1400" dirty="0" err="1" smtClean="0"/>
              <a:t>Focus</a:t>
            </a:r>
            <a:r>
              <a:rPr lang="es-MX" sz="1400" dirty="0" smtClean="0"/>
              <a:t>” &amp; </a:t>
            </a:r>
            <a:r>
              <a:rPr lang="es-MX" sz="1400" dirty="0" err="1" smtClean="0"/>
              <a:t>Workplace</a:t>
            </a:r>
            <a:r>
              <a:rPr lang="es-MX" sz="1400" dirty="0" smtClean="0"/>
              <a:t> </a:t>
            </a:r>
            <a:r>
              <a:rPr lang="es-MX" sz="1400" dirty="0" err="1" smtClean="0"/>
              <a:t>Organization</a:t>
            </a:r>
            <a:r>
              <a:rPr lang="es-MX" sz="1400" dirty="0" smtClean="0"/>
              <a:t>, 253 </a:t>
            </a:r>
            <a:r>
              <a:rPr lang="es-MX" sz="1400" dirty="0" err="1" smtClean="0"/>
              <a:t>firms</a:t>
            </a:r>
            <a:endParaRPr lang="es-MX" sz="1400" dirty="0" smtClean="0"/>
          </a:p>
        </p:txBody>
      </p:sp>
      <p:pic>
        <p:nvPicPr>
          <p:cNvPr id="266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179867"/>
            <a:ext cx="4357710" cy="317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7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24" y="1296184"/>
            <a:ext cx="4254663" cy="305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val 15"/>
          <p:cNvSpPr/>
          <p:nvPr/>
        </p:nvSpPr>
        <p:spPr>
          <a:xfrm>
            <a:off x="221509" y="1543942"/>
            <a:ext cx="1447799" cy="59531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Isosceles Triangle 21"/>
          <p:cNvSpPr/>
          <p:nvPr/>
        </p:nvSpPr>
        <p:spPr>
          <a:xfrm>
            <a:off x="355453" y="4462436"/>
            <a:ext cx="205811" cy="147783"/>
          </a:xfrm>
          <a:prstGeom prst="triangl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4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-73918" y="228600"/>
            <a:ext cx="93703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 dirty="0" smtClean="0"/>
              <a:t>II.2 Chile: Knowledge K correlate of </a:t>
            </a:r>
            <a:r>
              <a:rPr lang="en-US" sz="2800" b="1" u="sng" dirty="0" smtClean="0"/>
              <a:t>services</a:t>
            </a:r>
            <a:r>
              <a:rPr lang="en-US" sz="2800" b="1" dirty="0" smtClean="0"/>
              <a:t> &amp; manuf. exports</a:t>
            </a:r>
            <a:endParaRPr lang="en-US" sz="2800" dirty="0" smtClean="0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990600" y="3714750"/>
            <a:ext cx="720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vl="1" eaLnBrk="0" hangingPunct="0">
              <a:buFontTx/>
              <a:buChar char="•"/>
            </a:pPr>
            <a:endParaRPr lang="en-US"/>
          </a:p>
          <a:p>
            <a:pPr eaLnBrk="0" hangingPunct="0">
              <a:buFontTx/>
              <a:buChar char="•"/>
            </a:pPr>
            <a:endParaRPr lang="en-US"/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838200" y="1752600"/>
            <a:ext cx="670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334000"/>
            <a:ext cx="89297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MX" b="1" dirty="0" err="1" smtClean="0">
                <a:solidFill>
                  <a:srgbClr val="00B050"/>
                </a:solidFill>
              </a:rPr>
              <a:t>Tradable</a:t>
            </a:r>
            <a:r>
              <a:rPr lang="es-MX" b="1" dirty="0" smtClean="0">
                <a:solidFill>
                  <a:srgbClr val="00B050"/>
                </a:solidFill>
              </a:rPr>
              <a:t> </a:t>
            </a:r>
            <a:r>
              <a:rPr lang="es-MX" b="1" dirty="0" err="1" smtClean="0">
                <a:solidFill>
                  <a:srgbClr val="00B050"/>
                </a:solidFill>
              </a:rPr>
              <a:t>service</a:t>
            </a:r>
            <a:r>
              <a:rPr lang="es-MX" b="1" dirty="0" smtClean="0">
                <a:solidFill>
                  <a:srgbClr val="00B050"/>
                </a:solidFill>
              </a:rPr>
              <a:t> </a:t>
            </a:r>
            <a:r>
              <a:rPr lang="es-MX" b="1" dirty="0" err="1" smtClean="0">
                <a:solidFill>
                  <a:srgbClr val="00B050"/>
                </a:solidFill>
              </a:rPr>
              <a:t>firms</a:t>
            </a:r>
            <a:r>
              <a:rPr lang="es-MX" b="1" dirty="0" smtClean="0">
                <a:solidFill>
                  <a:srgbClr val="00B050"/>
                </a:solidFill>
              </a:rPr>
              <a:t> as </a:t>
            </a:r>
            <a:r>
              <a:rPr lang="es-MX" b="1" dirty="0" err="1" smtClean="0">
                <a:solidFill>
                  <a:srgbClr val="00B050"/>
                </a:solidFill>
              </a:rPr>
              <a:t>likely</a:t>
            </a:r>
            <a:r>
              <a:rPr lang="es-MX" b="1" dirty="0" smtClean="0">
                <a:solidFill>
                  <a:srgbClr val="00B050"/>
                </a:solidFill>
              </a:rPr>
              <a:t> </a:t>
            </a:r>
            <a:r>
              <a:rPr lang="es-MX" b="1" dirty="0" err="1" smtClean="0">
                <a:solidFill>
                  <a:srgbClr val="00B050"/>
                </a:solidFill>
              </a:rPr>
              <a:t>to</a:t>
            </a:r>
            <a:r>
              <a:rPr lang="es-MX" b="1" dirty="0" smtClean="0">
                <a:solidFill>
                  <a:srgbClr val="00B050"/>
                </a:solidFill>
              </a:rPr>
              <a:t> </a:t>
            </a:r>
            <a:r>
              <a:rPr lang="es-MX" b="1" dirty="0" err="1" smtClean="0">
                <a:solidFill>
                  <a:srgbClr val="00B050"/>
                </a:solidFill>
              </a:rPr>
              <a:t>spend</a:t>
            </a:r>
            <a:r>
              <a:rPr lang="es-MX" b="1" dirty="0" smtClean="0">
                <a:solidFill>
                  <a:srgbClr val="00B050"/>
                </a:solidFill>
              </a:rPr>
              <a:t> </a:t>
            </a:r>
            <a:r>
              <a:rPr lang="es-MX" b="1" dirty="0" err="1" smtClean="0">
                <a:solidFill>
                  <a:srgbClr val="00B050"/>
                </a:solidFill>
              </a:rPr>
              <a:t>on</a:t>
            </a:r>
            <a:r>
              <a:rPr lang="es-MX" b="1" dirty="0" smtClean="0">
                <a:solidFill>
                  <a:srgbClr val="00B050"/>
                </a:solidFill>
              </a:rPr>
              <a:t> “</a:t>
            </a:r>
            <a:r>
              <a:rPr lang="es-MX" b="1" dirty="0" err="1" smtClean="0">
                <a:solidFill>
                  <a:srgbClr val="00B050"/>
                </a:solidFill>
              </a:rPr>
              <a:t>innovation</a:t>
            </a:r>
            <a:r>
              <a:rPr lang="es-MX" dirty="0" smtClean="0"/>
              <a:t>” as </a:t>
            </a:r>
            <a:r>
              <a:rPr lang="es-MX" dirty="0" err="1" smtClean="0"/>
              <a:t>manufacturing</a:t>
            </a:r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err="1" smtClean="0"/>
              <a:t>Tradable</a:t>
            </a:r>
            <a:r>
              <a:rPr lang="es-MX" dirty="0" smtClean="0"/>
              <a:t> </a:t>
            </a:r>
            <a:r>
              <a:rPr lang="es-MX" dirty="0" err="1" smtClean="0"/>
              <a:t>service</a:t>
            </a:r>
            <a:r>
              <a:rPr lang="es-MX" dirty="0" smtClean="0"/>
              <a:t> </a:t>
            </a:r>
            <a:r>
              <a:rPr lang="es-MX" dirty="0" err="1" smtClean="0"/>
              <a:t>firms</a:t>
            </a:r>
            <a:r>
              <a:rPr lang="es-MX" dirty="0" smtClean="0"/>
              <a:t> </a:t>
            </a:r>
            <a:r>
              <a:rPr lang="es-MX" b="1" dirty="0" err="1" smtClean="0">
                <a:solidFill>
                  <a:srgbClr val="00B050"/>
                </a:solidFill>
              </a:rPr>
              <a:t>rely</a:t>
            </a:r>
            <a:r>
              <a:rPr lang="es-MX" b="1" dirty="0" smtClean="0">
                <a:solidFill>
                  <a:srgbClr val="00B050"/>
                </a:solidFill>
              </a:rPr>
              <a:t> more </a:t>
            </a:r>
            <a:r>
              <a:rPr lang="es-MX" b="1" dirty="0" err="1" smtClean="0">
                <a:solidFill>
                  <a:srgbClr val="00B050"/>
                </a:solidFill>
              </a:rPr>
              <a:t>on</a:t>
            </a:r>
            <a:r>
              <a:rPr lang="es-MX" b="1" dirty="0" smtClean="0">
                <a:solidFill>
                  <a:srgbClr val="00B050"/>
                </a:solidFill>
              </a:rPr>
              <a:t> “</a:t>
            </a:r>
            <a:r>
              <a:rPr lang="es-MX" b="1" dirty="0" err="1" smtClean="0">
                <a:solidFill>
                  <a:srgbClr val="00B050"/>
                </a:solidFill>
              </a:rPr>
              <a:t>soft</a:t>
            </a:r>
            <a:r>
              <a:rPr lang="es-MX" b="1" dirty="0" smtClean="0">
                <a:solidFill>
                  <a:srgbClr val="00B050"/>
                </a:solidFill>
              </a:rPr>
              <a:t>” </a:t>
            </a:r>
            <a:r>
              <a:rPr lang="es-MX" b="1" dirty="0" err="1" smtClean="0">
                <a:solidFill>
                  <a:srgbClr val="00B050"/>
                </a:solidFill>
              </a:rPr>
              <a:t>forms</a:t>
            </a:r>
            <a:r>
              <a:rPr lang="es-MX" b="1" dirty="0" smtClean="0">
                <a:solidFill>
                  <a:srgbClr val="00B050"/>
                </a:solidFill>
              </a:rPr>
              <a:t> of </a:t>
            </a:r>
            <a:r>
              <a:rPr lang="es-MX" b="1" dirty="0" err="1" smtClean="0">
                <a:solidFill>
                  <a:srgbClr val="00B050"/>
                </a:solidFill>
              </a:rPr>
              <a:t>innovation</a:t>
            </a:r>
            <a:r>
              <a:rPr lang="es-MX" b="1" dirty="0" smtClean="0">
                <a:solidFill>
                  <a:srgbClr val="00B050"/>
                </a:solidFill>
              </a:rPr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manuf</a:t>
            </a:r>
            <a:r>
              <a:rPr lang="es-MX" dirty="0" smtClean="0"/>
              <a:t>. </a:t>
            </a:r>
            <a:r>
              <a:rPr lang="es-MX" dirty="0" err="1"/>
              <a:t>f</a:t>
            </a:r>
            <a:r>
              <a:rPr lang="es-MX" dirty="0" err="1" smtClean="0"/>
              <a:t>irms</a:t>
            </a:r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MX" b="1" dirty="0" err="1" smtClean="0">
                <a:solidFill>
                  <a:srgbClr val="00B050"/>
                </a:solidFill>
              </a:rPr>
              <a:t>Exporters</a:t>
            </a:r>
            <a:r>
              <a:rPr lang="es-MX" b="1" dirty="0" smtClean="0">
                <a:solidFill>
                  <a:srgbClr val="00B050"/>
                </a:solidFill>
              </a:rPr>
              <a:t> </a:t>
            </a:r>
            <a:r>
              <a:rPr lang="es-MX" dirty="0" smtClean="0"/>
              <a:t>more </a:t>
            </a:r>
            <a:r>
              <a:rPr lang="es-MX" dirty="0" err="1" smtClean="0"/>
              <a:t>innovative</a:t>
            </a:r>
            <a:r>
              <a:rPr lang="es-MX" dirty="0" smtClean="0"/>
              <a:t>; X </a:t>
            </a:r>
            <a:r>
              <a:rPr lang="es-MX" dirty="0" err="1" smtClean="0"/>
              <a:t>service</a:t>
            </a:r>
            <a:r>
              <a:rPr lang="es-MX" dirty="0" smtClean="0"/>
              <a:t> </a:t>
            </a:r>
            <a:r>
              <a:rPr lang="es-MX" dirty="0" err="1" smtClean="0"/>
              <a:t>firms</a:t>
            </a:r>
            <a:r>
              <a:rPr lang="es-MX" dirty="0" smtClean="0"/>
              <a:t> show </a:t>
            </a:r>
            <a:r>
              <a:rPr lang="es-MX" dirty="0" err="1" smtClean="0"/>
              <a:t>higher</a:t>
            </a:r>
            <a:r>
              <a:rPr lang="es-MX" dirty="0" smtClean="0"/>
              <a:t> </a:t>
            </a:r>
            <a:r>
              <a:rPr lang="es-MX" dirty="0" err="1" smtClean="0"/>
              <a:t>propensity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innovate</a:t>
            </a:r>
            <a:r>
              <a:rPr lang="es-MX" dirty="0" smtClean="0"/>
              <a:t> </a:t>
            </a:r>
          </a:p>
          <a:p>
            <a:endParaRPr lang="es-MX" dirty="0" smtClean="0"/>
          </a:p>
          <a:p>
            <a:pPr algn="ctr"/>
            <a:r>
              <a:rPr lang="es-MX" sz="1600" dirty="0" err="1" smtClean="0"/>
              <a:t>Source</a:t>
            </a:r>
            <a:r>
              <a:rPr lang="es-MX" sz="1600" dirty="0" smtClean="0"/>
              <a:t>: </a:t>
            </a:r>
            <a:r>
              <a:rPr lang="es-MX" sz="1600" dirty="0" err="1" smtClean="0"/>
              <a:t>Iacovone</a:t>
            </a:r>
            <a:r>
              <a:rPr lang="es-MX" sz="1600" dirty="0" smtClean="0"/>
              <a:t>, </a:t>
            </a:r>
            <a:r>
              <a:rPr lang="es-MX" sz="1600" dirty="0" err="1" smtClean="0"/>
              <a:t>Mattoo</a:t>
            </a:r>
            <a:r>
              <a:rPr lang="es-MX" sz="1600" dirty="0" smtClean="0"/>
              <a:t> and </a:t>
            </a:r>
            <a:r>
              <a:rPr lang="es-MX" sz="1600" dirty="0" err="1" smtClean="0"/>
              <a:t>Zahler</a:t>
            </a:r>
            <a:r>
              <a:rPr lang="es-MX" sz="1600" dirty="0" smtClean="0"/>
              <a:t> (2013)</a:t>
            </a:r>
            <a:endParaRPr lang="es-MX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914400"/>
            <a:ext cx="3829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Propensity to spend on innovation, 2005-06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376694" y="914400"/>
            <a:ext cx="4629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“Non-technological” innovation propensity &amp; X status</a:t>
            </a:r>
            <a:endParaRPr lang="en-US" sz="1600" dirty="0"/>
          </a:p>
        </p:txBody>
      </p:sp>
      <p:pic>
        <p:nvPicPr>
          <p:cNvPr id="266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212"/>
            <a:ext cx="4312469" cy="319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619" y="1262212"/>
            <a:ext cx="4617241" cy="3250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Oval 11"/>
          <p:cNvSpPr/>
          <p:nvPr/>
        </p:nvSpPr>
        <p:spPr>
          <a:xfrm rot="16200000">
            <a:off x="4837467" y="2551465"/>
            <a:ext cx="1526467" cy="53340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Oval 14"/>
          <p:cNvSpPr/>
          <p:nvPr/>
        </p:nvSpPr>
        <p:spPr>
          <a:xfrm rot="16200000">
            <a:off x="5425064" y="2148460"/>
            <a:ext cx="2256277" cy="609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Oval 17"/>
          <p:cNvSpPr/>
          <p:nvPr/>
        </p:nvSpPr>
        <p:spPr>
          <a:xfrm rot="16200000">
            <a:off x="6630658" y="2401556"/>
            <a:ext cx="1826283" cy="53340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extBox 4"/>
          <p:cNvSpPr txBox="1"/>
          <p:nvPr/>
        </p:nvSpPr>
        <p:spPr>
          <a:xfrm>
            <a:off x="88175" y="4453020"/>
            <a:ext cx="4300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/>
              <a:t>Spending</a:t>
            </a:r>
            <a:r>
              <a:rPr lang="es-MX" sz="1400" dirty="0" smtClean="0"/>
              <a:t> </a:t>
            </a:r>
            <a:r>
              <a:rPr lang="es-MX" sz="1400" dirty="0" err="1" smtClean="0"/>
              <a:t>on</a:t>
            </a:r>
            <a:r>
              <a:rPr lang="es-MX" sz="1400" dirty="0" smtClean="0"/>
              <a:t> “</a:t>
            </a:r>
            <a:r>
              <a:rPr lang="es-MX" sz="1400" dirty="0" err="1" smtClean="0"/>
              <a:t>innovation</a:t>
            </a:r>
            <a:r>
              <a:rPr lang="es-MX" sz="1400" dirty="0" smtClean="0"/>
              <a:t>” = {</a:t>
            </a:r>
            <a:r>
              <a:rPr lang="es-MX" sz="1400" b="1" dirty="0" err="1" smtClean="0">
                <a:solidFill>
                  <a:srgbClr val="00B050"/>
                </a:solidFill>
              </a:rPr>
              <a:t>cost</a:t>
            </a:r>
            <a:r>
              <a:rPr lang="es-MX" sz="1400" b="1" dirty="0" smtClean="0">
                <a:solidFill>
                  <a:srgbClr val="00B050"/>
                </a:solidFill>
              </a:rPr>
              <a:t> of R&amp;D, </a:t>
            </a:r>
            <a:r>
              <a:rPr lang="es-MX" sz="1400" b="1" dirty="0" err="1" smtClean="0">
                <a:solidFill>
                  <a:srgbClr val="00B050"/>
                </a:solidFill>
              </a:rPr>
              <a:t>patents</a:t>
            </a:r>
            <a:r>
              <a:rPr lang="es-MX" sz="1400" b="1" dirty="0" smtClean="0">
                <a:solidFill>
                  <a:srgbClr val="00B050"/>
                </a:solidFill>
              </a:rPr>
              <a:t> + </a:t>
            </a:r>
            <a:r>
              <a:rPr lang="es-MX" sz="1400" b="1" dirty="0" err="1" smtClean="0">
                <a:solidFill>
                  <a:srgbClr val="00B050"/>
                </a:solidFill>
              </a:rPr>
              <a:t>licenses</a:t>
            </a:r>
            <a:r>
              <a:rPr lang="es-MX" sz="1400" b="1" dirty="0" smtClean="0">
                <a:solidFill>
                  <a:srgbClr val="00B050"/>
                </a:solidFill>
              </a:rPr>
              <a:t>, training, </a:t>
            </a:r>
            <a:r>
              <a:rPr lang="es-MX" sz="1400" b="1" dirty="0" err="1" smtClean="0">
                <a:solidFill>
                  <a:srgbClr val="00B050"/>
                </a:solidFill>
              </a:rPr>
              <a:t>advertising</a:t>
            </a:r>
            <a:r>
              <a:rPr lang="es-MX" sz="1400" b="1" dirty="0" smtClean="0">
                <a:solidFill>
                  <a:srgbClr val="00B050"/>
                </a:solidFill>
              </a:rPr>
              <a:t>/marketing</a:t>
            </a:r>
            <a:r>
              <a:rPr lang="es-MX" sz="1400" dirty="0" smtClean="0"/>
              <a:t>, + mach/</a:t>
            </a:r>
            <a:r>
              <a:rPr lang="es-MX" sz="1400" dirty="0" err="1" smtClean="0"/>
              <a:t>eqp</a:t>
            </a:r>
            <a:r>
              <a:rPr lang="es-MX" sz="1400" dirty="0" smtClean="0"/>
              <a:t>}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533221" y="4453019"/>
            <a:ext cx="4300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/>
              <a:t>Based</a:t>
            </a:r>
            <a:r>
              <a:rPr lang="es-MX" sz="1400" dirty="0" smtClean="0"/>
              <a:t> </a:t>
            </a:r>
            <a:r>
              <a:rPr lang="es-MX" sz="1400" dirty="0" err="1" smtClean="0"/>
              <a:t>on</a:t>
            </a:r>
            <a:r>
              <a:rPr lang="es-MX" sz="1400" dirty="0" smtClean="0"/>
              <a:t> </a:t>
            </a:r>
            <a:r>
              <a:rPr lang="es-MX" sz="1400" dirty="0" err="1" smtClean="0"/>
              <a:t>subjective</a:t>
            </a:r>
            <a:r>
              <a:rPr lang="es-MX" sz="1400" dirty="0" smtClean="0"/>
              <a:t> 0/1 responses </a:t>
            </a:r>
            <a:r>
              <a:rPr lang="es-MX" sz="1400" dirty="0" err="1" smtClean="0"/>
              <a:t>on</a:t>
            </a:r>
            <a:r>
              <a:rPr lang="es-MX" sz="1400" dirty="0" smtClean="0"/>
              <a:t> </a:t>
            </a:r>
            <a:r>
              <a:rPr lang="es-MX" sz="1400" b="1" dirty="0" smtClean="0">
                <a:solidFill>
                  <a:srgbClr val="00B050"/>
                </a:solidFill>
              </a:rPr>
              <a:t>“</a:t>
            </a:r>
            <a:r>
              <a:rPr lang="es-MX" sz="1400" b="1" dirty="0" err="1" smtClean="0">
                <a:solidFill>
                  <a:srgbClr val="00B050"/>
                </a:solidFill>
              </a:rPr>
              <a:t>soft</a:t>
            </a:r>
            <a:r>
              <a:rPr lang="es-MX" sz="1400" b="1" dirty="0" smtClean="0">
                <a:solidFill>
                  <a:srgbClr val="00B050"/>
                </a:solidFill>
              </a:rPr>
              <a:t>” </a:t>
            </a:r>
            <a:r>
              <a:rPr lang="es-MX" sz="1400" b="1" dirty="0" err="1" smtClean="0">
                <a:solidFill>
                  <a:srgbClr val="00B050"/>
                </a:solidFill>
              </a:rPr>
              <a:t>forms</a:t>
            </a:r>
            <a:r>
              <a:rPr lang="es-MX" sz="1400" b="1" dirty="0" smtClean="0">
                <a:solidFill>
                  <a:srgbClr val="00B050"/>
                </a:solidFill>
              </a:rPr>
              <a:t> of </a:t>
            </a:r>
            <a:r>
              <a:rPr lang="es-MX" sz="1400" b="1" dirty="0" err="1" smtClean="0">
                <a:solidFill>
                  <a:srgbClr val="00B050"/>
                </a:solidFill>
              </a:rPr>
              <a:t>innovation</a:t>
            </a:r>
            <a:r>
              <a:rPr lang="es-MX" sz="140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9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9372600" cy="4572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II.2 Turkey: Education &amp; infrastructure boost innovation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2590800" cy="1992086"/>
          </a:xfrm>
          <a:prstGeom prst="rect">
            <a:avLst/>
          </a:prstGeom>
          <a:noFill/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2667000" cy="1905000"/>
          </a:xfrm>
          <a:prstGeom prst="rect">
            <a:avLst/>
          </a:prstGeom>
          <a:noFill/>
        </p:spPr>
      </p:pic>
      <p:pic>
        <p:nvPicPr>
          <p:cNvPr id="8" name="Picture 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85800"/>
            <a:ext cx="4479290" cy="23774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810000" y="3145970"/>
          <a:ext cx="5032375" cy="2492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71" name="Document" r:id="rId8" imgW="6102630" imgH="2400484" progId="Word.Document.12">
                  <p:embed/>
                </p:oleObj>
              </mc:Choice>
              <mc:Fallback>
                <p:oleObj name="Document" r:id="rId8" imgW="6102630" imgH="24004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10000" y="3145970"/>
                        <a:ext cx="5032375" cy="2492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5671457"/>
            <a:ext cx="861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More rapid spending on integration</a:t>
            </a:r>
            <a:r>
              <a:rPr lang="en-US" dirty="0" smtClean="0"/>
              <a:t>, namely education (top) and roadways (bottom),</a:t>
            </a:r>
          </a:p>
          <a:p>
            <a:r>
              <a:rPr lang="en-US" b="1" dirty="0"/>
              <a:t>c</a:t>
            </a:r>
            <a:r>
              <a:rPr lang="en-US" b="1" dirty="0" smtClean="0"/>
              <a:t>orrelated with innovation</a:t>
            </a:r>
            <a:r>
              <a:rPr lang="en-US" dirty="0" smtClean="0"/>
              <a:t> (TFP), also output, exports and jobs catch-up of poorer region</a:t>
            </a:r>
          </a:p>
          <a:p>
            <a:r>
              <a:rPr lang="en-US" sz="1400" dirty="0"/>
              <a:t>Source: </a:t>
            </a:r>
            <a:r>
              <a:rPr lang="en-US" sz="1400" dirty="0" err="1" smtClean="0"/>
              <a:t>Atiyas</a:t>
            </a:r>
            <a:r>
              <a:rPr lang="en-US" sz="1400" dirty="0" smtClean="0"/>
              <a:t>, </a:t>
            </a:r>
            <a:r>
              <a:rPr lang="en-US" sz="1400" dirty="0" err="1" smtClean="0"/>
              <a:t>Bakis</a:t>
            </a:r>
            <a:r>
              <a:rPr lang="en-US" sz="1400" dirty="0" smtClean="0"/>
              <a:t>, Dutz </a:t>
            </a:r>
            <a:r>
              <a:rPr lang="en-US" sz="1400" dirty="0"/>
              <a:t>and </a:t>
            </a:r>
            <a:r>
              <a:rPr lang="en-US" sz="1400" dirty="0" smtClean="0"/>
              <a:t>O’Connell </a:t>
            </a:r>
            <a:r>
              <a:rPr lang="en-US" sz="1400" dirty="0"/>
              <a:t>(</a:t>
            </a:r>
            <a:r>
              <a:rPr lang="en-US" sz="1400" dirty="0" smtClean="0"/>
              <a:t>2014)</a:t>
            </a:r>
            <a:endParaRPr lang="en-US" sz="1400" dirty="0"/>
          </a:p>
        </p:txBody>
      </p:sp>
      <p:sp>
        <p:nvSpPr>
          <p:cNvPr id="11" name="Right Arrow 10"/>
          <p:cNvSpPr/>
          <p:nvPr/>
        </p:nvSpPr>
        <p:spPr>
          <a:xfrm>
            <a:off x="38100" y="5791200"/>
            <a:ext cx="342900" cy="13689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3240" y="3124200"/>
            <a:ext cx="2326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Spending on roadways (km per capita)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665661" y="965284"/>
            <a:ext cx="27126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Spending on </a:t>
            </a:r>
            <a:r>
              <a:rPr lang="en-US" sz="1050" b="1" dirty="0" smtClean="0"/>
              <a:t>education (per 000 population)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8671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I.1 A broad interpretation of innovation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9067800" cy="56388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Innovation = ‘new’ technology + entrepreneurship</a:t>
            </a:r>
            <a:endParaRPr lang="en-US" sz="2400" dirty="0" smtClean="0"/>
          </a:p>
          <a:p>
            <a:pPr lvl="1"/>
            <a:r>
              <a:rPr lang="en-US" sz="2000" b="1" dirty="0" smtClean="0"/>
              <a:t>Hard + </a:t>
            </a:r>
            <a:r>
              <a:rPr lang="en-US" sz="2000" b="1" dirty="0" smtClean="0">
                <a:solidFill>
                  <a:srgbClr val="00B050"/>
                </a:solidFill>
              </a:rPr>
              <a:t>soft</a:t>
            </a:r>
            <a:r>
              <a:rPr lang="en-US" sz="2000" b="1" dirty="0" smtClean="0"/>
              <a:t> technologies</a:t>
            </a:r>
            <a:r>
              <a:rPr lang="en-US" sz="2000" dirty="0" smtClean="0"/>
              <a:t>: </a:t>
            </a:r>
          </a:p>
          <a:p>
            <a:pPr lvl="2"/>
            <a:r>
              <a:rPr lang="en-US" sz="1800" dirty="0" smtClean="0"/>
              <a:t>products</a:t>
            </a:r>
            <a:r>
              <a:rPr lang="en-US" sz="1800" dirty="0"/>
              <a:t>, processes, </a:t>
            </a:r>
            <a:r>
              <a:rPr lang="en-US" sz="1800" dirty="0" smtClean="0"/>
              <a:t>managerial, organizational, marketing &amp; collaboration assets</a:t>
            </a:r>
            <a:endParaRPr lang="en-US" sz="1800" dirty="0"/>
          </a:p>
          <a:p>
            <a:endParaRPr lang="en-US" sz="2400" b="1" dirty="0" smtClean="0"/>
          </a:p>
          <a:p>
            <a:r>
              <a:rPr lang="en-US" sz="2400" dirty="0" smtClean="0"/>
              <a:t>2 types of innovation</a:t>
            </a:r>
          </a:p>
          <a:p>
            <a:pPr lvl="1">
              <a:buFont typeface="Calibri" pitchFamily="34" charset="0"/>
              <a:buChar char="–"/>
            </a:pPr>
            <a:r>
              <a:rPr lang="en-US" sz="2400" b="1" dirty="0"/>
              <a:t>F</a:t>
            </a:r>
            <a:r>
              <a:rPr lang="en-US" sz="2400" b="1" dirty="0" smtClean="0"/>
              <a:t>rontier </a:t>
            </a:r>
            <a:r>
              <a:rPr lang="en-US" sz="2000" dirty="0" smtClean="0"/>
              <a:t>(new-to-world, radical)</a:t>
            </a:r>
          </a:p>
          <a:p>
            <a:pPr lvl="1">
              <a:buFont typeface="Calibri" pitchFamily="34" charset="0"/>
              <a:buChar char="–"/>
            </a:pPr>
            <a:r>
              <a:rPr lang="en-US" sz="2400" b="1" dirty="0" smtClean="0">
                <a:solidFill>
                  <a:srgbClr val="00B050"/>
                </a:solidFill>
              </a:rPr>
              <a:t>Catch-up </a:t>
            </a:r>
            <a:r>
              <a:rPr lang="en-US" sz="2000" dirty="0" smtClean="0"/>
              <a:t>(</a:t>
            </a:r>
            <a:r>
              <a:rPr lang="en-US" sz="2000" b="1" dirty="0" smtClean="0"/>
              <a:t>new-to-the-firm</a:t>
            </a:r>
            <a:r>
              <a:rPr lang="en-US" sz="2000" dirty="0" smtClean="0"/>
              <a:t>, incremental)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Successful, growing businesses are largely based on:</a:t>
            </a:r>
          </a:p>
          <a:p>
            <a:pPr lvl="1">
              <a:buFont typeface="Calibri" pitchFamily="34" charset="0"/>
              <a:buChar char="–"/>
            </a:pPr>
            <a:r>
              <a:rPr lang="en-US" sz="2400" b="1" dirty="0" smtClean="0"/>
              <a:t>Technology adoption </a:t>
            </a:r>
          </a:p>
          <a:p>
            <a:pPr lvl="1">
              <a:buFont typeface="Calibri" pitchFamily="34" charset="0"/>
              <a:buChar char="–"/>
            </a:pPr>
            <a:r>
              <a:rPr lang="en-US" sz="2400" dirty="0" smtClean="0"/>
              <a:t>Dynamism of </a:t>
            </a:r>
            <a:r>
              <a:rPr lang="en-US" sz="2400" b="1" dirty="0" smtClean="0"/>
              <a:t>entrepreneurs/</a:t>
            </a:r>
            <a:r>
              <a:rPr lang="en-US" sz="2400" b="1" dirty="0" err="1" smtClean="0"/>
              <a:t>intrapreneurs</a:t>
            </a:r>
            <a:endParaRPr lang="en-US" sz="2000" dirty="0" smtClean="0"/>
          </a:p>
        </p:txBody>
      </p:sp>
      <p:sp>
        <p:nvSpPr>
          <p:cNvPr id="4" name="Oval 3"/>
          <p:cNvSpPr/>
          <p:nvPr/>
        </p:nvSpPr>
        <p:spPr>
          <a:xfrm>
            <a:off x="115019" y="3352800"/>
            <a:ext cx="5904781" cy="609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811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4572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II.2 India: Public collaboration investments in biotech assets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914400"/>
            <a:ext cx="9144000" cy="5715000"/>
          </a:xfrm>
        </p:spPr>
        <p:txBody>
          <a:bodyPr>
            <a:normAutofit/>
          </a:bodyPr>
          <a:lstStyle/>
          <a:p>
            <a:pPr marL="400050" lvl="2" indent="0">
              <a:spcBef>
                <a:spcPts val="0"/>
              </a:spcBef>
              <a:buNone/>
            </a:pPr>
            <a:r>
              <a:rPr lang="en-US" sz="2000" b="1" dirty="0" smtClean="0"/>
              <a:t>Indian investment in global consortia  - </a:t>
            </a:r>
            <a:r>
              <a:rPr lang="en-US" sz="2000" dirty="0" smtClean="0"/>
              <a:t>learning b/w Indian and foreign firms, public research organizations, universities… 15 countries including:</a:t>
            </a:r>
          </a:p>
          <a:p>
            <a:pPr marL="971550" lvl="1" indent="-571500">
              <a:spcBef>
                <a:spcPts val="0"/>
              </a:spcBef>
              <a:buNone/>
            </a:pPr>
            <a:endParaRPr lang="en-US" sz="2000" dirty="0" smtClean="0"/>
          </a:p>
          <a:p>
            <a:pPr marL="971550" lvl="1" indent="-571500">
              <a:spcBef>
                <a:spcPts val="0"/>
              </a:spcBef>
              <a:buNone/>
            </a:pPr>
            <a:endParaRPr lang="en-US" sz="2000" dirty="0" smtClean="0"/>
          </a:p>
          <a:p>
            <a:pPr marL="971550" lvl="1" indent="-571500">
              <a:spcBef>
                <a:spcPts val="0"/>
              </a:spcBef>
              <a:buNone/>
            </a:pPr>
            <a:r>
              <a:rPr lang="en-US" sz="2000" b="1" dirty="0" smtClean="0"/>
              <a:t>ISCB</a:t>
            </a:r>
            <a:r>
              <a:rPr lang="en-US" sz="2000" dirty="0" smtClean="0"/>
              <a:t> (Indo-</a:t>
            </a:r>
            <a:r>
              <a:rPr lang="en-US" sz="2000" b="1" dirty="0" smtClean="0">
                <a:solidFill>
                  <a:srgbClr val="00B050"/>
                </a:solidFill>
              </a:rPr>
              <a:t>Swiss</a:t>
            </a:r>
            <a:r>
              <a:rPr lang="en-US" sz="2000" dirty="0" smtClean="0"/>
              <a:t> Collaboration in Biotech), </a:t>
            </a:r>
            <a:r>
              <a:rPr lang="en-US" sz="2000" b="1" dirty="0" smtClean="0">
                <a:solidFill>
                  <a:srgbClr val="00B050"/>
                </a:solidFill>
              </a:rPr>
              <a:t>since 1974 </a:t>
            </a:r>
            <a:r>
              <a:rPr lang="en-US" sz="2000" b="1" u="sng" dirty="0" smtClean="0">
                <a:solidFill>
                  <a:srgbClr val="00B050"/>
                </a:solidFill>
              </a:rPr>
              <a:t>+$33 </a:t>
            </a:r>
            <a:r>
              <a:rPr lang="en-US" sz="2000" b="1" u="sng" dirty="0" err="1" smtClean="0">
                <a:solidFill>
                  <a:srgbClr val="00B050"/>
                </a:solidFill>
              </a:rPr>
              <a:t>mn</a:t>
            </a:r>
            <a:r>
              <a:rPr lang="en-US" sz="2000" b="1" u="sng" dirty="0" smtClean="0">
                <a:solidFill>
                  <a:srgbClr val="00B050"/>
                </a:solidFill>
              </a:rPr>
              <a:t> public investment</a:t>
            </a:r>
          </a:p>
          <a:p>
            <a:pPr marL="971550" lvl="1" indent="-5715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griculture: disease-resistant wheat, pest-resistant pulses</a:t>
            </a:r>
          </a:p>
          <a:p>
            <a:pPr lvl="1">
              <a:buNone/>
            </a:pPr>
            <a:endParaRPr lang="en-US" sz="2000" dirty="0" smtClean="0"/>
          </a:p>
          <a:p>
            <a:pPr marL="971550" lvl="1" indent="-571500">
              <a:spcBef>
                <a:spcPts val="0"/>
              </a:spcBef>
              <a:buNone/>
            </a:pPr>
            <a:r>
              <a:rPr lang="en-US" sz="2000" b="1" dirty="0" smtClean="0"/>
              <a:t>VAP</a:t>
            </a:r>
            <a:r>
              <a:rPr lang="en-US" sz="2000" dirty="0" smtClean="0"/>
              <a:t> (Indo-</a:t>
            </a:r>
            <a:r>
              <a:rPr lang="en-US" sz="2000" b="1" dirty="0" smtClean="0">
                <a:solidFill>
                  <a:srgbClr val="00B050"/>
                </a:solidFill>
              </a:rPr>
              <a:t>US</a:t>
            </a:r>
            <a:r>
              <a:rPr lang="en-US" sz="2000" dirty="0" smtClean="0"/>
              <a:t> Vaccine Action Program), </a:t>
            </a:r>
            <a:r>
              <a:rPr lang="en-US" sz="2000" b="1" dirty="0" smtClean="0">
                <a:solidFill>
                  <a:srgbClr val="00B050"/>
                </a:solidFill>
              </a:rPr>
              <a:t>since 1987 </a:t>
            </a:r>
            <a:r>
              <a:rPr lang="en-US" sz="2000" b="1" u="sng" dirty="0" smtClean="0">
                <a:solidFill>
                  <a:srgbClr val="00B050"/>
                </a:solidFill>
              </a:rPr>
              <a:t>+$20 </a:t>
            </a:r>
            <a:r>
              <a:rPr lang="en-US" sz="2000" b="1" u="sng" dirty="0" err="1" smtClean="0">
                <a:solidFill>
                  <a:srgbClr val="00B050"/>
                </a:solidFill>
              </a:rPr>
              <a:t>mn</a:t>
            </a:r>
            <a:r>
              <a:rPr lang="en-US" sz="2000" b="1" u="sng" dirty="0" smtClean="0">
                <a:solidFill>
                  <a:srgbClr val="00B050"/>
                </a:solidFill>
              </a:rPr>
              <a:t> public investment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pPr marL="971550" lvl="1" indent="-5715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/>
              <a:t>joint projects for major diseases in India</a:t>
            </a:r>
          </a:p>
          <a:p>
            <a:pPr marL="971550" lvl="1" indent="-5715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/>
              <a:t>ex. Bharat Biotech rotavirus vaccine PDP in phase III trials (incl. </a:t>
            </a:r>
            <a:r>
              <a:rPr lang="en-US" sz="2000" dirty="0" err="1" smtClean="0"/>
              <a:t>IISc</a:t>
            </a:r>
            <a:r>
              <a:rPr lang="en-US" sz="2000" dirty="0" smtClean="0"/>
              <a:t> Bangalore, AIIMS, US NIH, Stanford, Atlanta CDC, PATH)</a:t>
            </a:r>
          </a:p>
          <a:p>
            <a:pPr marL="971550" lvl="1" indent="-571500">
              <a:spcBef>
                <a:spcPts val="0"/>
              </a:spcBef>
              <a:buFont typeface="Arial" pitchFamily="34" charset="0"/>
              <a:buChar char="•"/>
            </a:pPr>
            <a:endParaRPr lang="en-US" sz="2000" dirty="0" smtClean="0"/>
          </a:p>
          <a:p>
            <a:pPr marL="971550" lvl="1" indent="-57150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UK</a:t>
            </a:r>
            <a:r>
              <a:rPr lang="en-US" sz="2000" b="1" dirty="0" smtClean="0"/>
              <a:t> Welcome Trust </a:t>
            </a:r>
            <a:r>
              <a:rPr lang="en-US" sz="2000" dirty="0" smtClean="0"/>
              <a:t>R&amp;D for Affordable Healthcare, </a:t>
            </a:r>
            <a:r>
              <a:rPr lang="en-US" sz="2000" b="1" dirty="0" smtClean="0">
                <a:solidFill>
                  <a:srgbClr val="00B050"/>
                </a:solidFill>
              </a:rPr>
              <a:t>since 2010 </a:t>
            </a:r>
            <a:r>
              <a:rPr lang="en-US" sz="2000" b="1" u="sng" dirty="0" smtClean="0">
                <a:solidFill>
                  <a:srgbClr val="00B050"/>
                </a:solidFill>
              </a:rPr>
              <a:t>+£45 </a:t>
            </a:r>
            <a:r>
              <a:rPr lang="en-US" sz="2000" b="1" u="sng" dirty="0" err="1" smtClean="0">
                <a:solidFill>
                  <a:srgbClr val="00B050"/>
                </a:solidFill>
              </a:rPr>
              <a:t>mn</a:t>
            </a:r>
            <a:r>
              <a:rPr lang="en-US" sz="2000" b="1" u="sng" dirty="0" smtClean="0">
                <a:solidFill>
                  <a:srgbClr val="00B050"/>
                </a:solidFill>
              </a:rPr>
              <a:t> public inv.</a:t>
            </a:r>
          </a:p>
          <a:p>
            <a:pPr marL="971550" lvl="1" indent="-5715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ranslational research projects incl. therapeutics, vaccines, diagnostics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400050" lvl="1" indent="0">
              <a:spcBef>
                <a:spcPts val="0"/>
              </a:spcBef>
              <a:buNone/>
            </a:pPr>
            <a:endParaRPr lang="en-US" sz="20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 smtClean="0"/>
              <a:t>Other: </a:t>
            </a:r>
            <a:r>
              <a:rPr lang="en-US" sz="2000" b="1" dirty="0" smtClean="0">
                <a:solidFill>
                  <a:srgbClr val="00B050"/>
                </a:solidFill>
              </a:rPr>
              <a:t>Australia, Canada, Denmark, EU, Finland, Germany, Japan, Norway, </a:t>
            </a:r>
            <a:r>
              <a:rPr lang="en-US" sz="2000" b="1" dirty="0" err="1" smtClean="0">
                <a:solidFill>
                  <a:srgbClr val="00B050"/>
                </a:solidFill>
              </a:rPr>
              <a:t>Swe</a:t>
            </a:r>
            <a:r>
              <a:rPr lang="en-US" sz="2000" b="1" dirty="0" smtClean="0">
                <a:solidFill>
                  <a:srgbClr val="00B050"/>
                </a:solidFill>
              </a:rPr>
              <a:t>…</a:t>
            </a:r>
          </a:p>
          <a:p>
            <a:pPr lvl="1">
              <a:buFont typeface="Arial" pitchFamily="34" charset="0"/>
              <a:buChar char="•"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49443"/>
            <a:ext cx="9144000" cy="68875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II.2 India: Use of </a:t>
            </a:r>
            <a:r>
              <a:rPr lang="en-US" sz="2800" b="1" u="sng" dirty="0" smtClean="0"/>
              <a:t>Structured Research </a:t>
            </a:r>
            <a:r>
              <a:rPr lang="en-US" sz="2800" b="1" u="sng" dirty="0"/>
              <a:t>P</a:t>
            </a:r>
            <a:r>
              <a:rPr lang="en-US" sz="2800" b="1" u="sng" dirty="0" smtClean="0"/>
              <a:t>rotocols</a:t>
            </a:r>
            <a:endParaRPr lang="en-US" sz="2800" b="1" u="sng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-32982" y="1524000"/>
          <a:ext cx="4909782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5410200" y="1524000"/>
          <a:ext cx="35814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404280" y="2856932"/>
            <a:ext cx="34290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048000" y="3466532"/>
            <a:ext cx="2802340" cy="194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1000" y="4953000"/>
            <a:ext cx="472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err="1" smtClean="0"/>
              <a:t>Among</a:t>
            </a:r>
            <a:r>
              <a:rPr lang="es-MX" sz="1600" dirty="0" smtClean="0"/>
              <a:t> </a:t>
            </a:r>
            <a:r>
              <a:rPr lang="es-MX" sz="1600" dirty="0" err="1" smtClean="0"/>
              <a:t>others</a:t>
            </a:r>
            <a:r>
              <a:rPr lang="es-MX" sz="1600" dirty="0" smtClean="0"/>
              <a:t>, </a:t>
            </a:r>
            <a:r>
              <a:rPr lang="es-MX" sz="1600" dirty="0" err="1" smtClean="0"/>
              <a:t>investments</a:t>
            </a:r>
            <a:r>
              <a:rPr lang="es-MX" sz="1600" dirty="0" smtClean="0"/>
              <a:t> in </a:t>
            </a:r>
            <a:r>
              <a:rPr lang="es-MX" sz="1600" dirty="0" err="1" smtClean="0"/>
              <a:t>learning</a:t>
            </a:r>
            <a:r>
              <a:rPr lang="es-MX" sz="1600" dirty="0" smtClean="0"/>
              <a:t> </a:t>
            </a:r>
            <a:r>
              <a:rPr lang="es-MX" sz="1600" dirty="0" err="1" smtClean="0"/>
              <a:t>how</a:t>
            </a:r>
            <a:r>
              <a:rPr lang="es-MX" sz="1600" dirty="0" smtClean="0"/>
              <a:t> </a:t>
            </a:r>
            <a:r>
              <a:rPr lang="es-MX" sz="1600" dirty="0" err="1" smtClean="0"/>
              <a:t>to</a:t>
            </a:r>
            <a:r>
              <a:rPr lang="es-MX" sz="1600" dirty="0" smtClean="0"/>
              <a:t> do: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/>
              <a:t>  </a:t>
            </a:r>
            <a:r>
              <a:rPr lang="es-MX" sz="1600" dirty="0" err="1" smtClean="0"/>
              <a:t>common</a:t>
            </a:r>
            <a:r>
              <a:rPr lang="es-MX" sz="1600" dirty="0" smtClean="0"/>
              <a:t> </a:t>
            </a:r>
            <a:r>
              <a:rPr lang="es-MX" sz="1600" b="1" dirty="0" smtClean="0">
                <a:solidFill>
                  <a:srgbClr val="00B050"/>
                </a:solidFill>
              </a:rPr>
              <a:t>data </a:t>
            </a:r>
            <a:r>
              <a:rPr lang="es-MX" sz="1600" b="1" dirty="0" err="1" smtClean="0">
                <a:solidFill>
                  <a:srgbClr val="00B050"/>
                </a:solidFill>
              </a:rPr>
              <a:t>sharing</a:t>
            </a:r>
            <a:r>
              <a:rPr lang="es-MX" sz="1600" b="1" dirty="0" smtClean="0">
                <a:solidFill>
                  <a:srgbClr val="00B050"/>
                </a:solidFill>
              </a:rPr>
              <a:t> </a:t>
            </a:r>
            <a:r>
              <a:rPr lang="es-MX" sz="1600" dirty="0" err="1" smtClean="0"/>
              <a:t>processes</a:t>
            </a:r>
            <a:r>
              <a:rPr lang="es-MX" sz="1600" dirty="0" smtClean="0"/>
              <a:t>  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/>
              <a:t>  </a:t>
            </a:r>
            <a:r>
              <a:rPr lang="es-MX" sz="1600" dirty="0" err="1" smtClean="0"/>
              <a:t>commercializ.-driven</a:t>
            </a:r>
            <a:r>
              <a:rPr lang="es-MX" sz="1600" dirty="0" smtClean="0"/>
              <a:t> </a:t>
            </a:r>
            <a:r>
              <a:rPr lang="es-MX" sz="1600" b="1" dirty="0" err="1" smtClean="0">
                <a:solidFill>
                  <a:srgbClr val="00B050"/>
                </a:solidFill>
              </a:rPr>
              <a:t>milestone-based</a:t>
            </a:r>
            <a:r>
              <a:rPr lang="es-MX" sz="1600" b="1" dirty="0" smtClean="0">
                <a:solidFill>
                  <a:srgbClr val="00B050"/>
                </a:solidFill>
              </a:rPr>
              <a:t> incentives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/>
              <a:t>  </a:t>
            </a:r>
            <a:r>
              <a:rPr lang="es-MX" sz="1600" dirty="0" err="1" smtClean="0"/>
              <a:t>monitoring</a:t>
            </a:r>
            <a:r>
              <a:rPr lang="es-MX" sz="1600" dirty="0" smtClean="0"/>
              <a:t> </a:t>
            </a:r>
            <a:r>
              <a:rPr lang="es-MX" sz="1600" dirty="0" err="1" smtClean="0"/>
              <a:t>via</a:t>
            </a:r>
            <a:r>
              <a:rPr lang="es-MX" sz="1600" dirty="0" smtClean="0"/>
              <a:t> </a:t>
            </a:r>
            <a:r>
              <a:rPr lang="es-MX" sz="1600" b="1" dirty="0" err="1" smtClean="0">
                <a:solidFill>
                  <a:srgbClr val="00B050"/>
                </a:solidFill>
              </a:rPr>
              <a:t>joint</a:t>
            </a:r>
            <a:r>
              <a:rPr lang="es-MX" sz="1600" b="1" dirty="0" smtClean="0">
                <a:solidFill>
                  <a:srgbClr val="00B050"/>
                </a:solidFill>
              </a:rPr>
              <a:t> </a:t>
            </a:r>
            <a:r>
              <a:rPr lang="es-MX" sz="1600" b="1" dirty="0" err="1" smtClean="0">
                <a:solidFill>
                  <a:srgbClr val="00B050"/>
                </a:solidFill>
              </a:rPr>
              <a:t>review</a:t>
            </a:r>
            <a:r>
              <a:rPr lang="es-MX" sz="1600" b="1" dirty="0" smtClean="0">
                <a:solidFill>
                  <a:srgbClr val="00B050"/>
                </a:solidFill>
              </a:rPr>
              <a:t> </a:t>
            </a:r>
            <a:r>
              <a:rPr lang="es-MX" sz="1600" dirty="0" err="1" smtClean="0"/>
              <a:t>processes</a:t>
            </a:r>
            <a:endParaRPr lang="es-MX" sz="1600" dirty="0" smtClean="0"/>
          </a:p>
          <a:p>
            <a:pPr>
              <a:buFont typeface="Arial" pitchFamily="34" charset="0"/>
              <a:buChar char="•"/>
            </a:pPr>
            <a:r>
              <a:rPr lang="es-MX" sz="1600" dirty="0" smtClean="0"/>
              <a:t>  </a:t>
            </a:r>
            <a:r>
              <a:rPr lang="es-MX" sz="1600" dirty="0" err="1" smtClean="0"/>
              <a:t>escalation</a:t>
            </a:r>
            <a:r>
              <a:rPr lang="es-MX" sz="1600" dirty="0" smtClean="0"/>
              <a:t> </a:t>
            </a:r>
            <a:r>
              <a:rPr lang="es-MX" sz="1600" dirty="0" err="1" smtClean="0"/>
              <a:t>mechanisms</a:t>
            </a:r>
            <a:r>
              <a:rPr lang="es-MX" sz="1600" dirty="0" smtClean="0"/>
              <a:t> </a:t>
            </a:r>
            <a:r>
              <a:rPr lang="es-MX" sz="1600" dirty="0" err="1" smtClean="0"/>
              <a:t>for</a:t>
            </a:r>
            <a:r>
              <a:rPr lang="es-MX" sz="1600" dirty="0" smtClean="0"/>
              <a:t> </a:t>
            </a:r>
            <a:r>
              <a:rPr lang="es-MX" sz="1600" b="1" dirty="0" smtClean="0">
                <a:solidFill>
                  <a:srgbClr val="00B050"/>
                </a:solidFill>
              </a:rPr>
              <a:t>dispute </a:t>
            </a:r>
            <a:r>
              <a:rPr lang="es-MX" sz="1600" b="1" dirty="0" err="1" smtClean="0">
                <a:solidFill>
                  <a:srgbClr val="00B050"/>
                </a:solidFill>
              </a:rPr>
              <a:t>resolution</a:t>
            </a:r>
            <a:endParaRPr lang="es-MX" sz="1600" b="1" dirty="0" smtClean="0">
              <a:solidFill>
                <a:srgbClr val="00B050"/>
              </a:solidFill>
            </a:endParaRPr>
          </a:p>
          <a:p>
            <a:endParaRPr lang="en-US" sz="1400" dirty="0" smtClean="0"/>
          </a:p>
          <a:p>
            <a:r>
              <a:rPr lang="en-US" sz="1400" dirty="0" smtClean="0"/>
              <a:t>Source</a:t>
            </a:r>
            <a:r>
              <a:rPr lang="en-US" sz="1400" dirty="0"/>
              <a:t>: Dutz and </a:t>
            </a:r>
            <a:r>
              <a:rPr lang="en-US" sz="1400" dirty="0" err="1"/>
              <a:t>Vijayaraghavan</a:t>
            </a:r>
            <a:r>
              <a:rPr lang="en-US" sz="1400" dirty="0"/>
              <a:t> (</a:t>
            </a:r>
            <a:r>
              <a:rPr lang="en-US" sz="1400" dirty="0" smtClean="0"/>
              <a:t>2014)</a:t>
            </a:r>
            <a:endParaRPr lang="es-MX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1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4572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II.2 Chile: Public collaboration investments in </a:t>
            </a:r>
            <a:r>
              <a:rPr lang="en-US" sz="2800" b="1" dirty="0" err="1" smtClean="0"/>
              <a:t>agri</a:t>
            </a:r>
            <a:r>
              <a:rPr lang="en-US" sz="2800" b="1" dirty="0" smtClean="0"/>
              <a:t> industry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2" y="685800"/>
            <a:ext cx="9144000" cy="6172200"/>
          </a:xfrm>
        </p:spPr>
        <p:txBody>
          <a:bodyPr>
            <a:normAutofit fontScale="85000" lnSpcReduction="10000"/>
          </a:bodyPr>
          <a:lstStyle/>
          <a:p>
            <a:pPr marL="400050" lvl="2" indent="0">
              <a:spcBef>
                <a:spcPts val="0"/>
              </a:spcBef>
              <a:buNone/>
            </a:pPr>
            <a:r>
              <a:rPr lang="en-US" sz="2000" b="1" dirty="0" smtClean="0"/>
              <a:t>Chile government-supported investments in connectivity &amp; collaboration 05-10: </a:t>
            </a:r>
            <a:r>
              <a:rPr lang="en-US" sz="2000" dirty="0" smtClean="0"/>
              <a:t>learning from local &amp; foreign firms, public research organizations, universities… including (USD 2012):</a:t>
            </a:r>
          </a:p>
          <a:p>
            <a:pPr marL="971550" lvl="1" indent="-571500">
              <a:spcBef>
                <a:spcPts val="0"/>
              </a:spcBef>
              <a:buNone/>
            </a:pPr>
            <a:endParaRPr lang="en-US" sz="2000" dirty="0" smtClean="0"/>
          </a:p>
          <a:p>
            <a:pPr marL="971550" lvl="1" indent="-571500">
              <a:spcBef>
                <a:spcPts val="0"/>
              </a:spcBef>
              <a:buNone/>
            </a:pPr>
            <a:r>
              <a:rPr lang="en-US" sz="2000" b="1" dirty="0" smtClean="0"/>
              <a:t>Global connectivity: </a:t>
            </a:r>
            <a:r>
              <a:rPr lang="en-US" sz="2000" b="1" u="sng" dirty="0" smtClean="0">
                <a:solidFill>
                  <a:srgbClr val="00B050"/>
                </a:solidFill>
              </a:rPr>
              <a:t>$5.1 </a:t>
            </a:r>
            <a:r>
              <a:rPr lang="en-US" sz="2000" b="1" u="sng" dirty="0" err="1" smtClean="0">
                <a:solidFill>
                  <a:srgbClr val="00B050"/>
                </a:solidFill>
              </a:rPr>
              <a:t>mn</a:t>
            </a:r>
            <a:r>
              <a:rPr lang="en-US" sz="2000" b="1" u="sng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InnovaChile</a:t>
            </a:r>
            <a:r>
              <a:rPr lang="en-US" sz="2000" dirty="0" smtClean="0"/>
              <a:t>; 40% private on </a:t>
            </a:r>
            <a:r>
              <a:rPr lang="en-US" sz="2000" dirty="0" err="1" smtClean="0"/>
              <a:t>ave</a:t>
            </a:r>
            <a:r>
              <a:rPr lang="en-US" sz="2000" dirty="0" smtClean="0"/>
              <a:t> </a:t>
            </a:r>
            <a:r>
              <a:rPr lang="en-US" sz="2000" dirty="0" err="1" smtClean="0"/>
              <a:t>exc</a:t>
            </a:r>
            <a:r>
              <a:rPr lang="en-US" sz="2000" dirty="0" smtClean="0"/>
              <a:t> PTIs), of which</a:t>
            </a:r>
          </a:p>
          <a:p>
            <a:pPr marL="971550" lvl="1" indent="-5715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/>
              <a:t>34 “Misiones </a:t>
            </a:r>
            <a:r>
              <a:rPr lang="en-US" sz="2000" dirty="0" err="1" smtClean="0"/>
              <a:t>Tecnologicas</a:t>
            </a:r>
            <a:r>
              <a:rPr lang="en-US" sz="2000" dirty="0" smtClean="0"/>
              <a:t>” (study tours, e.g. to Bordeaux, Rioja)</a:t>
            </a:r>
          </a:p>
          <a:p>
            <a:pPr marL="971550" lvl="1" indent="-5715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/>
              <a:t>15 “</a:t>
            </a:r>
            <a:r>
              <a:rPr lang="en-US" sz="2000" dirty="0" err="1"/>
              <a:t>C</a:t>
            </a:r>
            <a:r>
              <a:rPr lang="en-US" sz="2000" dirty="0" err="1" smtClean="0"/>
              <a:t>onsultorias</a:t>
            </a:r>
            <a:r>
              <a:rPr lang="en-US" sz="2000" dirty="0" smtClean="0"/>
              <a:t> </a:t>
            </a:r>
            <a:r>
              <a:rPr lang="en-US" sz="2000" dirty="0" err="1" smtClean="0"/>
              <a:t>Especializadas</a:t>
            </a:r>
            <a:r>
              <a:rPr lang="en-US" sz="2000" dirty="0" smtClean="0"/>
              <a:t>” (foreign specialized consultancies)</a:t>
            </a:r>
          </a:p>
          <a:p>
            <a:pPr marL="971550" lvl="1" indent="-5715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3</a:t>
            </a:r>
            <a:r>
              <a:rPr lang="en-US" sz="2000" dirty="0" smtClean="0"/>
              <a:t> “</a:t>
            </a:r>
            <a:r>
              <a:rPr lang="en-US" sz="2000" dirty="0" err="1" smtClean="0"/>
              <a:t>Programas</a:t>
            </a:r>
            <a:r>
              <a:rPr lang="en-US" sz="2000" dirty="0" smtClean="0"/>
              <a:t> </a:t>
            </a:r>
            <a:r>
              <a:rPr lang="en-US" sz="2000" dirty="0" err="1" smtClean="0"/>
              <a:t>Territoriales</a:t>
            </a:r>
            <a:r>
              <a:rPr lang="en-US" sz="2000" dirty="0" smtClean="0"/>
              <a:t> </a:t>
            </a:r>
            <a:r>
              <a:rPr lang="en-US" sz="2000" dirty="0" err="1" smtClean="0"/>
              <a:t>Integrados</a:t>
            </a:r>
            <a:r>
              <a:rPr lang="en-US" sz="2000" dirty="0" smtClean="0"/>
              <a:t>” (diagnoses of regional deficiencies coupled with consultancies from foreign experts, 100% CORFO-financed)</a:t>
            </a:r>
          </a:p>
          <a:p>
            <a:pPr lvl="1">
              <a:buNone/>
            </a:pPr>
            <a:endParaRPr lang="en-US" sz="2000" dirty="0" smtClean="0"/>
          </a:p>
          <a:p>
            <a:pPr marL="971550" lvl="1" indent="-571500">
              <a:spcBef>
                <a:spcPts val="0"/>
              </a:spcBef>
              <a:buNone/>
            </a:pPr>
            <a:r>
              <a:rPr lang="en-US" sz="2000" b="1" dirty="0" smtClean="0"/>
              <a:t>Market research: </a:t>
            </a:r>
            <a:r>
              <a:rPr lang="en-US" sz="2000" b="1" dirty="0" smtClean="0">
                <a:solidFill>
                  <a:srgbClr val="00B050"/>
                </a:solidFill>
              </a:rPr>
              <a:t>$0.4 </a:t>
            </a:r>
            <a:r>
              <a:rPr lang="en-US" sz="2000" b="1" dirty="0" err="1">
                <a:solidFill>
                  <a:srgbClr val="00B050"/>
                </a:solidFill>
              </a:rPr>
              <a:t>mn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InnovaChile</a:t>
            </a:r>
            <a:r>
              <a:rPr lang="en-US" sz="2000" dirty="0" smtClean="0"/>
              <a:t>; 40% private)</a:t>
            </a:r>
            <a:endParaRPr lang="en-US" sz="2000" dirty="0"/>
          </a:p>
          <a:p>
            <a:pPr marL="971550" lvl="1" indent="-5715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/>
              <a:t>4 “</a:t>
            </a:r>
            <a:r>
              <a:rPr lang="en-US" sz="2000" dirty="0" err="1" smtClean="0"/>
              <a:t>Programas</a:t>
            </a:r>
            <a:r>
              <a:rPr lang="en-US" sz="2000" dirty="0" smtClean="0"/>
              <a:t> </a:t>
            </a:r>
            <a:r>
              <a:rPr lang="en-US" sz="2000" dirty="0"/>
              <a:t>de </a:t>
            </a:r>
            <a:r>
              <a:rPr lang="en-US" sz="2000" dirty="0" err="1" smtClean="0"/>
              <a:t>prospección</a:t>
            </a:r>
            <a:r>
              <a:rPr lang="en-US" sz="2000" dirty="0" smtClean="0"/>
              <a:t> </a:t>
            </a:r>
            <a:r>
              <a:rPr lang="en-US" sz="2000" dirty="0"/>
              <a:t>e </a:t>
            </a:r>
            <a:r>
              <a:rPr lang="en-US" sz="2000" dirty="0" err="1" smtClean="0"/>
              <a:t>investigación</a:t>
            </a:r>
            <a:r>
              <a:rPr lang="en-US" sz="2000" dirty="0" smtClean="0"/>
              <a:t> de </a:t>
            </a:r>
            <a:r>
              <a:rPr lang="en-US" sz="2000" dirty="0" err="1" smtClean="0"/>
              <a:t>mercados</a:t>
            </a:r>
            <a:r>
              <a:rPr lang="en-US" sz="2000" dirty="0" smtClean="0"/>
              <a:t>” (carried out by the wine associations and jointly shared with all members)</a:t>
            </a:r>
          </a:p>
          <a:p>
            <a:pPr marL="971550" lvl="1" indent="-571500">
              <a:spcBef>
                <a:spcPts val="0"/>
              </a:spcBef>
              <a:buNone/>
            </a:pPr>
            <a:endParaRPr lang="en-US" sz="2000" b="1" dirty="0" smtClean="0"/>
          </a:p>
          <a:p>
            <a:pPr marL="971550" lvl="1" indent="-571500">
              <a:spcBef>
                <a:spcPts val="0"/>
              </a:spcBef>
              <a:buNone/>
            </a:pPr>
            <a:r>
              <a:rPr lang="en-US" sz="2000" b="1" dirty="0" smtClean="0"/>
              <a:t>Marketing: </a:t>
            </a:r>
            <a:r>
              <a:rPr lang="en-US" sz="2000" b="1" dirty="0" smtClean="0">
                <a:solidFill>
                  <a:srgbClr val="00B050"/>
                </a:solidFill>
              </a:rPr>
              <a:t>$11.5 </a:t>
            </a:r>
            <a:r>
              <a:rPr lang="en-US" sz="2000" b="1" dirty="0" err="1" smtClean="0">
                <a:solidFill>
                  <a:srgbClr val="00B050"/>
                </a:solidFill>
              </a:rPr>
              <a:t>mn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/>
              <a:t>(CORFO; 47% private on </a:t>
            </a:r>
            <a:r>
              <a:rPr lang="en-US" sz="2000" dirty="0" err="1" smtClean="0"/>
              <a:t>ave</a:t>
            </a:r>
            <a:r>
              <a:rPr lang="en-US" sz="2000" dirty="0" smtClean="0"/>
              <a:t>), of which</a:t>
            </a:r>
          </a:p>
          <a:p>
            <a:pPr marL="971550" lvl="1" indent="-5715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/>
              <a:t>21 “PROFOs” (strengthening </a:t>
            </a:r>
            <a:r>
              <a:rPr lang="en-US" sz="2000" dirty="0" err="1" smtClean="0"/>
              <a:t>jt</a:t>
            </a:r>
            <a:r>
              <a:rPr lang="en-US" sz="2000" dirty="0" smtClean="0"/>
              <a:t> marketing capabilities of collaborative SMEs)</a:t>
            </a:r>
          </a:p>
          <a:p>
            <a:pPr marL="971550" lvl="1" indent="-5715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/>
              <a:t>18 collaborative local wine tourism regional development initiatives</a:t>
            </a:r>
          </a:p>
          <a:p>
            <a:pPr marL="971550" lvl="1" indent="-5715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/>
              <a:t>4 collaborative export regional development initiatives (e.g. “for Asia”)</a:t>
            </a:r>
          </a:p>
          <a:p>
            <a:pPr marL="971550" lvl="1" indent="-571500">
              <a:spcBef>
                <a:spcPts val="0"/>
              </a:spcBef>
              <a:buFont typeface="Arial" pitchFamily="34" charset="0"/>
              <a:buChar char="•"/>
            </a:pPr>
            <a:endParaRPr lang="en-US" sz="2000" dirty="0"/>
          </a:p>
          <a:p>
            <a:pPr marL="971550" lvl="1" indent="-571500">
              <a:spcBef>
                <a:spcPts val="0"/>
              </a:spcBef>
              <a:buNone/>
            </a:pPr>
            <a:r>
              <a:rPr lang="en-US" sz="2000" b="1" dirty="0" smtClean="0"/>
              <a:t>R&amp;D</a:t>
            </a:r>
            <a:r>
              <a:rPr lang="en-US" sz="2000" b="1" dirty="0"/>
              <a:t>: </a:t>
            </a:r>
            <a:r>
              <a:rPr lang="en-US" sz="2000" b="1" dirty="0">
                <a:solidFill>
                  <a:srgbClr val="00B050"/>
                </a:solidFill>
              </a:rPr>
              <a:t>$41.8 </a:t>
            </a:r>
            <a:r>
              <a:rPr lang="en-US" sz="2000" b="1" dirty="0" err="1">
                <a:solidFill>
                  <a:srgbClr val="00B050"/>
                </a:solidFill>
              </a:rPr>
              <a:t>mn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(</a:t>
            </a:r>
            <a:r>
              <a:rPr lang="en-US" sz="2000" dirty="0" err="1"/>
              <a:t>Innova</a:t>
            </a:r>
            <a:r>
              <a:rPr lang="en-US" sz="2000" dirty="0"/>
              <a:t>, FIA, FONDECYT, </a:t>
            </a:r>
            <a:r>
              <a:rPr lang="en-US" sz="2000" dirty="0" smtClean="0"/>
              <a:t>FONTEC..; 31% </a:t>
            </a:r>
            <a:r>
              <a:rPr lang="en-US" sz="2000" dirty="0"/>
              <a:t>private on </a:t>
            </a:r>
            <a:r>
              <a:rPr lang="en-US" sz="2000" dirty="0" err="1"/>
              <a:t>ave.</a:t>
            </a:r>
            <a:r>
              <a:rPr lang="en-US" sz="2000" dirty="0"/>
              <a:t>), of which</a:t>
            </a:r>
          </a:p>
          <a:p>
            <a:pPr marL="971550" lvl="1" indent="-5715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most are joint projects between universities </a:t>
            </a:r>
            <a:r>
              <a:rPr lang="en-US" sz="2000" dirty="0" smtClean="0"/>
              <a:t>or private res. cos. &amp; groups </a:t>
            </a:r>
            <a:r>
              <a:rPr lang="en-US" sz="2000" dirty="0"/>
              <a:t>of firms</a:t>
            </a:r>
          </a:p>
          <a:p>
            <a:pPr marL="971550" lvl="1" indent="-5715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2 are explicitly “</a:t>
            </a:r>
            <a:r>
              <a:rPr lang="en-US" sz="2000" dirty="0" err="1"/>
              <a:t>Consorcios</a:t>
            </a:r>
            <a:r>
              <a:rPr lang="en-US" sz="2000" dirty="0"/>
              <a:t> </a:t>
            </a:r>
            <a:r>
              <a:rPr lang="en-US" sz="2000" dirty="0" err="1"/>
              <a:t>Tecnológicos</a:t>
            </a:r>
            <a:r>
              <a:rPr lang="en-US" sz="2000" dirty="0"/>
              <a:t> </a:t>
            </a:r>
            <a:r>
              <a:rPr lang="en-US" sz="2000" dirty="0" err="1"/>
              <a:t>Empresariales</a:t>
            </a:r>
            <a:r>
              <a:rPr lang="en-US" sz="2000" dirty="0"/>
              <a:t>” (collaborative</a:t>
            </a:r>
            <a:r>
              <a:rPr lang="en-US" sz="2000" dirty="0" smtClean="0"/>
              <a:t>)</a:t>
            </a:r>
          </a:p>
          <a:p>
            <a:pPr marL="971550" lvl="1" indent="-571500">
              <a:spcBef>
                <a:spcPts val="0"/>
              </a:spcBef>
              <a:buFont typeface="Arial" pitchFamily="34" charset="0"/>
              <a:buChar char="•"/>
            </a:pPr>
            <a:endParaRPr lang="en-US" sz="20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 smtClean="0"/>
              <a:t>+ </a:t>
            </a:r>
            <a:r>
              <a:rPr lang="en-US" sz="2000" b="1" dirty="0" smtClean="0"/>
              <a:t>training</a:t>
            </a:r>
            <a:r>
              <a:rPr lang="en-US" sz="2000" dirty="0" smtClean="0"/>
              <a:t> &amp; </a:t>
            </a:r>
            <a:r>
              <a:rPr lang="en-US" sz="2000" b="1" dirty="0" smtClean="0"/>
              <a:t>biz process improvement </a:t>
            </a:r>
            <a:r>
              <a:rPr lang="en-US" sz="2000" dirty="0" smtClean="0"/>
              <a:t>investments to strengthen absorptive capacity</a:t>
            </a:r>
            <a:endParaRPr lang="en-US" sz="20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1700" dirty="0" smtClean="0"/>
              <a:t>    ($15.3 </a:t>
            </a:r>
            <a:r>
              <a:rPr lang="en-US" sz="1700" dirty="0" err="1" smtClean="0"/>
              <a:t>mn</a:t>
            </a:r>
            <a:r>
              <a:rPr lang="en-US" sz="1700" dirty="0" smtClean="0"/>
              <a:t>)  	($1.1 </a:t>
            </a:r>
            <a:r>
              <a:rPr lang="en-US" sz="1700" dirty="0" err="1" smtClean="0"/>
              <a:t>mn</a:t>
            </a:r>
            <a:r>
              <a:rPr lang="en-US" sz="1700" dirty="0" smtClean="0"/>
              <a:t>)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700" dirty="0" smtClean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/>
              <a:t>Source: </a:t>
            </a:r>
            <a:r>
              <a:rPr lang="en-US" sz="1600" dirty="0" smtClean="0"/>
              <a:t>Dutz, O’Connell </a:t>
            </a:r>
            <a:r>
              <a:rPr lang="en-US" sz="1600" dirty="0"/>
              <a:t>and </a:t>
            </a:r>
            <a:r>
              <a:rPr lang="en-US" sz="1600" dirty="0" err="1" smtClean="0"/>
              <a:t>Troncoso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dirty="0" smtClean="0"/>
              <a:t>2014)</a:t>
            </a:r>
            <a:endParaRPr lang="es-MX" sz="1600" dirty="0"/>
          </a:p>
          <a:p>
            <a:pPr marL="400050" lvl="1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400050" lvl="1" indent="0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0" y="990600"/>
            <a:ext cx="9144000" cy="1828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470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1259764"/>
              </p:ext>
            </p:extLst>
          </p:nvPr>
        </p:nvGraphicFramePr>
        <p:xfrm>
          <a:off x="76200" y="457200"/>
          <a:ext cx="10287000" cy="617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2657" y="76200"/>
            <a:ext cx="8991600" cy="3349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II.2 Chile: Knowledge K and Wine Exports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3669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Sub>
          <a:bldChart bld="series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763000" cy="5635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I.1 Innovation is how low-productivity firms “catch up” </a:t>
            </a:r>
            <a:br>
              <a:rPr lang="en-US" sz="2800" b="1" dirty="0" smtClean="0"/>
            </a:br>
            <a:r>
              <a:rPr lang="en-US" sz="2800" b="1" dirty="0" smtClean="0"/>
              <a:t>to higher-productivity firms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What does “large productivity differences” mean? </a:t>
            </a:r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dirty="0" smtClean="0"/>
              <a:t>Average 90-10 percentile TFP ratio within 4-digit manufacturing industries in US is about </a:t>
            </a:r>
            <a:r>
              <a:rPr lang="en-US" sz="2400" b="1" dirty="0" smtClean="0"/>
              <a:t>2-to-1</a:t>
            </a:r>
          </a:p>
          <a:p>
            <a:r>
              <a:rPr lang="en-US" sz="2400" dirty="0" smtClean="0"/>
              <a:t>This means that the </a:t>
            </a:r>
            <a:r>
              <a:rPr lang="en-US" sz="2400" dirty="0"/>
              <a:t>90th percentile producer obtains twice as much output from the same measured inputs (capital, labor, energy, materials) as the 10th percentile producer</a:t>
            </a:r>
          </a:p>
          <a:p>
            <a:endParaRPr lang="en-US" sz="2400" b="1" dirty="0"/>
          </a:p>
          <a:p>
            <a:r>
              <a:rPr lang="en-US" sz="2400" b="1" dirty="0" smtClean="0"/>
              <a:t>China: 3-to-1 ratio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India: 5-to-1 ratio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929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5635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I.1 Catch-up innovation can spur better wages and jobs</a:t>
            </a:r>
            <a:endParaRPr lang="en-US" sz="2800" b="1" dirty="0"/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52"/>
          <a:stretch/>
        </p:blipFill>
        <p:spPr bwMode="auto">
          <a:xfrm>
            <a:off x="1638300" y="990600"/>
            <a:ext cx="5867400" cy="4114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9335" y="5124994"/>
            <a:ext cx="883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Innovative </a:t>
            </a:r>
            <a:r>
              <a:rPr lang="en-US" sz="2000" b="1" dirty="0" smtClean="0"/>
              <a:t>(ICT-adopting</a:t>
            </a:r>
            <a:r>
              <a:rPr lang="en-US" sz="2000" dirty="0" smtClean="0"/>
              <a:t>) firms give higher wage increases across wage </a:t>
            </a:r>
            <a:r>
              <a:rPr lang="en-US" sz="2000" dirty="0" err="1" smtClean="0"/>
              <a:t>terciles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Input market flexibility</a:t>
            </a:r>
            <a:r>
              <a:rPr lang="en-US" sz="2000" dirty="0" smtClean="0"/>
              <a:t>: wage increases for new hires drives average w increases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8931" y="6248400"/>
            <a:ext cx="8839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Source: </a:t>
            </a:r>
            <a:r>
              <a:rPr lang="en-US" sz="1600" dirty="0"/>
              <a:t>Dutz, Mation, O'Connell and Willig (2015)</a:t>
            </a:r>
          </a:p>
        </p:txBody>
      </p:sp>
    </p:spTree>
    <p:extLst>
      <p:ext uri="{BB962C8B-B14F-4D97-AF65-F5344CB8AC3E}">
        <p14:creationId xmlns:p14="http://schemas.microsoft.com/office/powerpoint/2010/main" val="344617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I.2 Innovation is critical for overall productivity growth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00B050"/>
                </a:solidFill>
              </a:rPr>
              <a:t> 3-way productivity typology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5486400"/>
          </a:xfrm>
        </p:spPr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en-US" sz="2400" b="1" u="sng" dirty="0" smtClean="0"/>
              <a:t>cross-industry</a:t>
            </a:r>
            <a:r>
              <a:rPr lang="en-US" sz="2400" b="1" dirty="0" smtClean="0"/>
              <a:t> structural change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000" dirty="0"/>
              <a:t>r</a:t>
            </a:r>
            <a:r>
              <a:rPr lang="en-US" sz="2000" dirty="0" smtClean="0"/>
              <a:t>eallocation of resources between industries 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000" dirty="0" smtClean="0"/>
              <a:t>from </a:t>
            </a:r>
            <a:r>
              <a:rPr lang="en-US" sz="2000" dirty="0"/>
              <a:t>some activities </a:t>
            </a:r>
            <a:r>
              <a:rPr lang="en-US" sz="2000" dirty="0" smtClean="0"/>
              <a:t>to others</a:t>
            </a:r>
          </a:p>
          <a:p>
            <a:pPr marL="857250" lvl="1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AutoNum type="arabicParenBoth"/>
            </a:pPr>
            <a:r>
              <a:rPr lang="en-US" sz="2400" b="1" u="sng" dirty="0"/>
              <a:t>w</a:t>
            </a:r>
            <a:r>
              <a:rPr lang="en-US" sz="2400" b="1" u="sng" dirty="0" smtClean="0"/>
              <a:t>ithin-industry</a:t>
            </a:r>
            <a:r>
              <a:rPr lang="en-US" sz="2400" b="1" dirty="0" smtClean="0"/>
              <a:t> structural change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000" dirty="0"/>
              <a:t>r</a:t>
            </a:r>
            <a:r>
              <a:rPr lang="en-US" sz="2000" dirty="0" smtClean="0"/>
              <a:t>eallocation of resources across </a:t>
            </a:r>
            <a:r>
              <a:rPr lang="en-US" sz="2000" dirty="0"/>
              <a:t>enterprises within </a:t>
            </a:r>
            <a:r>
              <a:rPr lang="en-US" sz="2000" dirty="0" smtClean="0"/>
              <a:t>industries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000" dirty="0" smtClean="0"/>
              <a:t>from contracting/exiting </a:t>
            </a:r>
            <a:r>
              <a:rPr lang="en-US" sz="2000" dirty="0"/>
              <a:t>to </a:t>
            </a:r>
            <a:r>
              <a:rPr lang="en-US" sz="2000" dirty="0" smtClean="0"/>
              <a:t>entering/expanding firms</a:t>
            </a:r>
          </a:p>
          <a:p>
            <a:pPr marL="857250" lvl="1" indent="-457200">
              <a:buFont typeface="Arial" pitchFamily="34" charset="0"/>
              <a:buChar char="•"/>
            </a:pPr>
            <a:endParaRPr lang="en-US" sz="2000" b="1" dirty="0" smtClean="0"/>
          </a:p>
          <a:p>
            <a:pPr marL="857250" lvl="1" indent="-457200">
              <a:buFont typeface="Arial" pitchFamily="34" charset="0"/>
              <a:buChar char="•"/>
            </a:pPr>
            <a:endParaRPr lang="en-US" sz="2000" b="1" dirty="0" smtClean="0"/>
          </a:p>
          <a:p>
            <a:pPr marL="457200" indent="-457200">
              <a:buAutoNum type="arabicParenBoth"/>
            </a:pPr>
            <a:r>
              <a:rPr lang="en-US" sz="2400" b="1" u="sng" dirty="0" smtClean="0"/>
              <a:t>within-firm</a:t>
            </a:r>
            <a:r>
              <a:rPr lang="en-US" sz="2400" b="1" dirty="0" smtClean="0"/>
              <a:t> structural change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000" dirty="0" smtClean="0"/>
              <a:t>resource reallocation, investment </a:t>
            </a:r>
            <a:r>
              <a:rPr lang="en-US" sz="2000" dirty="0"/>
              <a:t>&amp; </a:t>
            </a:r>
            <a:r>
              <a:rPr lang="en-US" sz="2000" b="1" dirty="0">
                <a:solidFill>
                  <a:srgbClr val="00B050"/>
                </a:solidFill>
              </a:rPr>
              <a:t>innovation</a:t>
            </a:r>
            <a:r>
              <a:rPr lang="en-US" sz="2000" dirty="0"/>
              <a:t> alters structure &amp; efficiency of </a:t>
            </a:r>
            <a:r>
              <a:rPr lang="en-US" sz="2000" dirty="0" smtClean="0"/>
              <a:t>each firm</a:t>
            </a:r>
            <a:endParaRPr lang="en-US" sz="2000" dirty="0"/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000" dirty="0" smtClean="0"/>
              <a:t>linked to new-to-firm technology adoption + shifts to higher-productivity product lines </a:t>
            </a:r>
            <a:endParaRPr lang="en-US" sz="21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Oval 3"/>
          <p:cNvSpPr/>
          <p:nvPr/>
        </p:nvSpPr>
        <p:spPr>
          <a:xfrm>
            <a:off x="0" y="3962399"/>
            <a:ext cx="8913962" cy="275907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0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I.2 Innovation of largest plants spurs “manufacturing miracle”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199" y="998434"/>
            <a:ext cx="891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India growth accounting: Averages of annual plant growth rates over 2 periods (%)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9742" y="6036677"/>
            <a:ext cx="8839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Source: Bollard, </a:t>
            </a:r>
            <a:r>
              <a:rPr lang="en-US" sz="1600" dirty="0" err="1" smtClean="0"/>
              <a:t>Klenow</a:t>
            </a:r>
            <a:r>
              <a:rPr lang="en-US" sz="1600" dirty="0" smtClean="0"/>
              <a:t> and Sharma (2013)</a:t>
            </a:r>
            <a:endParaRPr lang="en-US" sz="1600" dirty="0"/>
          </a:p>
        </p:txBody>
      </p:sp>
      <p:pic>
        <p:nvPicPr>
          <p:cNvPr id="264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00" y="1447800"/>
            <a:ext cx="807403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Oval 10"/>
          <p:cNvSpPr/>
          <p:nvPr/>
        </p:nvSpPr>
        <p:spPr>
          <a:xfrm>
            <a:off x="149742" y="4953000"/>
            <a:ext cx="8537058" cy="457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6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7834" y="76200"/>
            <a:ext cx="91440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500" b="1" dirty="0" smtClean="0"/>
              <a:t>I.2 Faster jobs growth over life-cycle driven by innovation</a:t>
            </a:r>
            <a:endParaRPr lang="en-US" sz="1600" dirty="0" smtClean="0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990600" y="3714750"/>
            <a:ext cx="720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vl="1" eaLnBrk="0" hangingPunct="0">
              <a:buFontTx/>
              <a:buChar char="•"/>
            </a:pPr>
            <a:endParaRPr lang="en-US"/>
          </a:p>
          <a:p>
            <a:pPr eaLnBrk="0" hangingPunct="0">
              <a:buFontTx/>
              <a:buChar char="•"/>
            </a:pPr>
            <a:endParaRPr lang="en-US"/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838200" y="1752600"/>
            <a:ext cx="670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 </a:t>
            </a:r>
          </a:p>
        </p:txBody>
      </p:sp>
      <p:pic>
        <p:nvPicPr>
          <p:cNvPr id="1945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314" y="685800"/>
            <a:ext cx="41910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61414" y="5564662"/>
            <a:ext cx="883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 smtClean="0"/>
              <a:t> </a:t>
            </a:r>
            <a:r>
              <a:rPr lang="es-MX" b="1" i="1" dirty="0" err="1" smtClean="0">
                <a:solidFill>
                  <a:srgbClr val="00B050"/>
                </a:solidFill>
              </a:rPr>
              <a:t>Differences</a:t>
            </a:r>
            <a:r>
              <a:rPr lang="es-MX" b="1" i="1" dirty="0" smtClean="0">
                <a:solidFill>
                  <a:srgbClr val="00B050"/>
                </a:solidFill>
              </a:rPr>
              <a:t> in w/i </a:t>
            </a:r>
            <a:r>
              <a:rPr lang="es-MX" b="1" i="1" dirty="0" err="1" smtClean="0">
                <a:solidFill>
                  <a:srgbClr val="00B050"/>
                </a:solidFill>
              </a:rPr>
              <a:t>firm</a:t>
            </a:r>
            <a:r>
              <a:rPr lang="es-MX" b="1" i="1" dirty="0" smtClean="0">
                <a:solidFill>
                  <a:srgbClr val="00B050"/>
                </a:solidFill>
              </a:rPr>
              <a:t> TFP, </a:t>
            </a:r>
            <a:r>
              <a:rPr lang="es-MX" i="1" dirty="0" smtClean="0"/>
              <a:t>as US “</a:t>
            </a:r>
            <a:r>
              <a:rPr lang="es-MX" i="1" dirty="0" err="1" smtClean="0"/>
              <a:t>transformational</a:t>
            </a:r>
            <a:r>
              <a:rPr lang="es-MX" i="1" dirty="0" smtClean="0"/>
              <a:t> </a:t>
            </a:r>
            <a:r>
              <a:rPr lang="es-MX" i="1" dirty="0" err="1" smtClean="0"/>
              <a:t>entrepreneurs</a:t>
            </a:r>
            <a:r>
              <a:rPr lang="es-MX" i="1" dirty="0" smtClean="0"/>
              <a:t>” </a:t>
            </a:r>
            <a:r>
              <a:rPr lang="es-MX" i="1" dirty="0" err="1" smtClean="0"/>
              <a:t>grow</a:t>
            </a:r>
            <a:r>
              <a:rPr lang="es-MX" i="1" dirty="0" smtClean="0"/>
              <a:t> and </a:t>
            </a:r>
            <a:r>
              <a:rPr lang="es-MX" i="1" dirty="0" err="1" smtClean="0"/>
              <a:t>invest</a:t>
            </a:r>
            <a:r>
              <a:rPr lang="es-MX" i="1" dirty="0" smtClean="0"/>
              <a:t> in intangible K,</a:t>
            </a:r>
            <a:r>
              <a:rPr lang="es-MX" b="1" i="1" dirty="0" smtClean="0"/>
              <a:t> </a:t>
            </a:r>
            <a:r>
              <a:rPr lang="es-MX" b="1" i="1" dirty="0" err="1" smtClean="0">
                <a:solidFill>
                  <a:srgbClr val="00B050"/>
                </a:solidFill>
              </a:rPr>
              <a:t>account</a:t>
            </a:r>
            <a:r>
              <a:rPr lang="es-MX" b="1" i="1" dirty="0" smtClean="0">
                <a:solidFill>
                  <a:srgbClr val="00B050"/>
                </a:solidFill>
              </a:rPr>
              <a:t> </a:t>
            </a:r>
            <a:r>
              <a:rPr lang="es-MX" b="1" i="1" dirty="0" err="1" smtClean="0">
                <a:solidFill>
                  <a:srgbClr val="00B050"/>
                </a:solidFill>
              </a:rPr>
              <a:t>for</a:t>
            </a:r>
            <a:r>
              <a:rPr lang="es-MX" b="1" i="1" dirty="0" smtClean="0">
                <a:solidFill>
                  <a:srgbClr val="00B050"/>
                </a:solidFill>
              </a:rPr>
              <a:t> </a:t>
            </a:r>
            <a:r>
              <a:rPr lang="es-MX" b="1" i="1" dirty="0" err="1" smtClean="0">
                <a:solidFill>
                  <a:srgbClr val="00B050"/>
                </a:solidFill>
              </a:rPr>
              <a:t>about</a:t>
            </a:r>
            <a:r>
              <a:rPr lang="es-MX" b="1" i="1" dirty="0" smtClean="0">
                <a:solidFill>
                  <a:srgbClr val="00B050"/>
                </a:solidFill>
              </a:rPr>
              <a:t> 25% of gap in </a:t>
            </a:r>
            <a:r>
              <a:rPr lang="es-MX" b="1" i="1" dirty="0" err="1" smtClean="0">
                <a:solidFill>
                  <a:srgbClr val="00B050"/>
                </a:solidFill>
              </a:rPr>
              <a:t>aggregate</a:t>
            </a:r>
            <a:r>
              <a:rPr lang="es-MX" b="1" i="1" dirty="0" smtClean="0">
                <a:solidFill>
                  <a:srgbClr val="00B050"/>
                </a:solidFill>
              </a:rPr>
              <a:t> TFP b/w </a:t>
            </a:r>
            <a:r>
              <a:rPr lang="es-MX" b="1" i="1" dirty="0" err="1" smtClean="0">
                <a:solidFill>
                  <a:srgbClr val="00B050"/>
                </a:solidFill>
              </a:rPr>
              <a:t>rich</a:t>
            </a:r>
            <a:r>
              <a:rPr lang="es-MX" b="1" i="1" dirty="0" smtClean="0">
                <a:solidFill>
                  <a:srgbClr val="00B050"/>
                </a:solidFill>
              </a:rPr>
              <a:t> and </a:t>
            </a:r>
            <a:r>
              <a:rPr lang="es-MX" b="1" i="1" dirty="0" err="1" smtClean="0">
                <a:solidFill>
                  <a:srgbClr val="00B050"/>
                </a:solidFill>
              </a:rPr>
              <a:t>poor</a:t>
            </a:r>
            <a:r>
              <a:rPr lang="es-MX" b="1" i="1" dirty="0" smtClean="0">
                <a:solidFill>
                  <a:srgbClr val="00B050"/>
                </a:solidFill>
              </a:rPr>
              <a:t> </a:t>
            </a:r>
            <a:r>
              <a:rPr lang="es-MX" b="1" i="1" dirty="0" err="1" smtClean="0">
                <a:solidFill>
                  <a:srgbClr val="00B050"/>
                </a:solidFill>
              </a:rPr>
              <a:t>countries</a:t>
            </a:r>
            <a:endParaRPr lang="es-MX" i="1" dirty="0" smtClean="0"/>
          </a:p>
        </p:txBody>
      </p:sp>
      <p:pic>
        <p:nvPicPr>
          <p:cNvPr id="1945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5100" y="698617"/>
            <a:ext cx="4572879" cy="471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ight Arrow 13"/>
          <p:cNvSpPr/>
          <p:nvPr/>
        </p:nvSpPr>
        <p:spPr>
          <a:xfrm>
            <a:off x="109314" y="5715000"/>
            <a:ext cx="271685" cy="76200"/>
          </a:xfrm>
          <a:prstGeom prst="rightArrow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Box 1"/>
          <p:cNvSpPr txBox="1"/>
          <p:nvPr/>
        </p:nvSpPr>
        <p:spPr>
          <a:xfrm>
            <a:off x="3124200" y="6426436"/>
            <a:ext cx="2680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Hsieh and </a:t>
            </a:r>
            <a:r>
              <a:rPr lang="en-US" sz="1400" dirty="0" err="1"/>
              <a:t>Klenow</a:t>
            </a:r>
            <a:r>
              <a:rPr lang="en-US" sz="1400" dirty="0"/>
              <a:t> (</a:t>
            </a:r>
            <a:r>
              <a:rPr lang="en-US" sz="1400" dirty="0" smtClean="0"/>
              <a:t>2014)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9372600" cy="4572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I.2 Catch-up innovation by incumbents key for growth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638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How much aggregate growth occurs thru different innovation channels?</a:t>
            </a:r>
          </a:p>
          <a:p>
            <a:pPr>
              <a:spcBef>
                <a:spcPts val="0"/>
              </a:spcBef>
            </a:pPr>
            <a:endParaRPr lang="en-US" sz="2200" dirty="0" smtClean="0"/>
          </a:p>
          <a:p>
            <a:pPr>
              <a:spcBef>
                <a:spcPts val="0"/>
              </a:spcBef>
            </a:pPr>
            <a:r>
              <a:rPr lang="en-US" sz="2200" b="1" dirty="0" smtClean="0">
                <a:solidFill>
                  <a:srgbClr val="00B050"/>
                </a:solidFill>
              </a:rPr>
              <a:t>Most growth (about 90%) comes from </a:t>
            </a:r>
            <a:r>
              <a:rPr lang="en-US" sz="2200" b="1" u="sng" dirty="0" smtClean="0">
                <a:solidFill>
                  <a:srgbClr val="00B050"/>
                </a:solidFill>
              </a:rPr>
              <a:t>incumbents</a:t>
            </a:r>
            <a:r>
              <a:rPr lang="en-US" sz="2200" dirty="0" smtClean="0"/>
              <a:t>, not entrants</a:t>
            </a:r>
          </a:p>
          <a:p>
            <a:pPr>
              <a:spcBef>
                <a:spcPts val="0"/>
              </a:spcBef>
            </a:pPr>
            <a:endParaRPr lang="en-US" sz="2200" dirty="0" smtClean="0"/>
          </a:p>
          <a:p>
            <a:pPr>
              <a:spcBef>
                <a:spcPts val="0"/>
              </a:spcBef>
            </a:pPr>
            <a:r>
              <a:rPr lang="en-US" sz="2200" b="1" dirty="0" smtClean="0">
                <a:solidFill>
                  <a:srgbClr val="00B050"/>
                </a:solidFill>
              </a:rPr>
              <a:t>Most growth (about 90%) comes from </a:t>
            </a:r>
            <a:r>
              <a:rPr lang="en-US" sz="2200" b="1" u="sng" dirty="0" smtClean="0">
                <a:solidFill>
                  <a:srgbClr val="00B050"/>
                </a:solidFill>
              </a:rPr>
              <a:t>quality improvements</a:t>
            </a:r>
            <a:r>
              <a:rPr lang="en-US" sz="2200" dirty="0" smtClean="0"/>
              <a:t>, not brand new varieties 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2200" b="1" u="sng" dirty="0" smtClean="0">
                <a:solidFill>
                  <a:srgbClr val="00B050"/>
                </a:solidFill>
              </a:rPr>
              <a:t>Own-product quality improvements </a:t>
            </a:r>
            <a:r>
              <a:rPr lang="en-US" sz="2200" b="1" dirty="0" smtClean="0">
                <a:solidFill>
                  <a:srgbClr val="00B050"/>
                </a:solidFill>
              </a:rPr>
              <a:t>by incumbents </a:t>
            </a:r>
            <a:r>
              <a:rPr lang="en-US" sz="2200" dirty="0" smtClean="0"/>
              <a:t>are about </a:t>
            </a:r>
            <a:r>
              <a:rPr lang="en-US" sz="2200" b="1" dirty="0" smtClean="0">
                <a:solidFill>
                  <a:srgbClr val="00B050"/>
                </a:solidFill>
              </a:rPr>
              <a:t>2x more important than creative destruction </a:t>
            </a:r>
            <a:endParaRPr lang="en-US" sz="1800" dirty="0"/>
          </a:p>
          <a:p>
            <a:pPr>
              <a:spcBef>
                <a:spcPts val="0"/>
              </a:spcBef>
            </a:pP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US manufacturing census data from 1963 to 2002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200" dirty="0" smtClean="0"/>
              <a:t>Quantification of dynamics of entry, exit and survivor growth of plants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200" dirty="0" smtClean="0"/>
              <a:t>Decomposition of sources of TFP growth in contributions from different types of innovation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44A7-67F7-4AE7-B5AB-5144096D292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6324600"/>
            <a:ext cx="904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err="1" smtClean="0"/>
              <a:t>Source</a:t>
            </a:r>
            <a:r>
              <a:rPr lang="es-MX" sz="1600" dirty="0" smtClean="0"/>
              <a:t>:  Garcia-</a:t>
            </a:r>
            <a:r>
              <a:rPr lang="es-MX" sz="1600" dirty="0" err="1" smtClean="0"/>
              <a:t>Macia</a:t>
            </a:r>
            <a:r>
              <a:rPr lang="es-MX" sz="1600" dirty="0" smtClean="0"/>
              <a:t>, Hsieh and </a:t>
            </a:r>
            <a:r>
              <a:rPr lang="es-MX" sz="1600" dirty="0" err="1" smtClean="0"/>
              <a:t>Klenow</a:t>
            </a:r>
            <a:r>
              <a:rPr lang="es-MX" sz="1600" dirty="0" smtClean="0"/>
              <a:t> (2015)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403083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13808</TotalTime>
  <Words>2293</Words>
  <Application>Microsoft Office PowerPoint</Application>
  <PresentationFormat>On-screen Show (4:3)</PresentationFormat>
  <Paragraphs>382</Paragraphs>
  <Slides>33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Office Theme</vt:lpstr>
      <vt:lpstr>Worksheet</vt:lpstr>
      <vt:lpstr>Document</vt:lpstr>
      <vt:lpstr>Innovation, capabilities and incentives   Mark Dutz “Strengthening innovation for productivity growth in Brazil” seminar Brasilia, July 1, 2015</vt:lpstr>
      <vt:lpstr>OUTLINE: Making policies for innovation work</vt:lpstr>
      <vt:lpstr>I.1 A broad interpretation of innovation</vt:lpstr>
      <vt:lpstr>I.1 Innovation is how low-productivity firms “catch up”  to higher-productivity firms</vt:lpstr>
      <vt:lpstr>I.1 Catch-up innovation can spur better wages and jobs</vt:lpstr>
      <vt:lpstr>I.2 Innovation is critical for overall productivity growth  3-way productivity typology</vt:lpstr>
      <vt:lpstr>I.2 Innovation of largest plants spurs “manufacturing miracle” </vt:lpstr>
      <vt:lpstr>PowerPoint Presentation</vt:lpstr>
      <vt:lpstr>I.2 Catch-up innovation by incumbents key for growth</vt:lpstr>
      <vt:lpstr>II.1 Building capabilities: thru investments in knowledge 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II.2 Does management have a causal impact on innovation?</vt:lpstr>
      <vt:lpstr>PowerPoint Presentation</vt:lpstr>
      <vt:lpstr>III.1 Competition incentives: in markets &amp; thru regulations</vt:lpstr>
      <vt:lpstr>PowerPoint Presentation</vt:lpstr>
      <vt:lpstr>PowerPoint Presentation</vt:lpstr>
      <vt:lpstr>III.2 Competition-friendly targeted innovation policies</vt:lpstr>
      <vt:lpstr>III.2 Systematic M&amp;E and periodic PER</vt:lpstr>
      <vt:lpstr>ANNEX: Additional slides</vt:lpstr>
      <vt:lpstr>I.2 Within-firm productivity often largest component of growth </vt:lpstr>
      <vt:lpstr>II.1 Knowledge K: capabilities elements of within-firm TFP </vt:lpstr>
      <vt:lpstr>PowerPoint Presentation</vt:lpstr>
      <vt:lpstr>PowerPoint Presentation</vt:lpstr>
      <vt:lpstr>II.2 Turkey: Education &amp; infrastructure boost innovation</vt:lpstr>
      <vt:lpstr>II.2 India: Public collaboration investments in biotech assets</vt:lpstr>
      <vt:lpstr>II.2 India: Use of Structured Research Protocols</vt:lpstr>
      <vt:lpstr>II.2 Chile: Public collaboration investments in agri industry</vt:lpstr>
      <vt:lpstr>II.2 Chile: Knowledge K and Wine Exports</vt:lpstr>
    </vt:vector>
  </TitlesOfParts>
  <Company>The World Bank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Innovation-based inclusive growth strategies</dc:title>
  <dc:creator>WB15643</dc:creator>
  <cp:lastModifiedBy>Mark Andrew Dutz</cp:lastModifiedBy>
  <cp:revision>1026</cp:revision>
  <cp:lastPrinted>2015-06-30T23:43:19Z</cp:lastPrinted>
  <dcterms:created xsi:type="dcterms:W3CDTF">2010-04-19T02:21:09Z</dcterms:created>
  <dcterms:modified xsi:type="dcterms:W3CDTF">2015-07-01T02:38:39Z</dcterms:modified>
</cp:coreProperties>
</file>