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3" r:id="rId3"/>
    <p:sldId id="307" r:id="rId4"/>
    <p:sldId id="308" r:id="rId5"/>
    <p:sldId id="309" r:id="rId6"/>
    <p:sldId id="294" r:id="rId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2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orient="horz" pos="277">
          <p15:clr>
            <a:srgbClr val="A4A3A4"/>
          </p15:clr>
        </p15:guide>
        <p15:guide id="4" orient="horz" pos="4210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11">
          <p15:clr>
            <a:srgbClr val="A4A3A4"/>
          </p15:clr>
        </p15:guide>
        <p15:guide id="7" pos="5503">
          <p15:clr>
            <a:srgbClr val="A4A3A4"/>
          </p15:clr>
        </p15:guide>
        <p15:guide id="8" pos="2963">
          <p15:clr>
            <a:srgbClr val="A4A3A4"/>
          </p15:clr>
        </p15:guide>
        <p15:guide id="9" pos="317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-1380" y="-96"/>
      </p:cViewPr>
      <p:guideLst>
        <p:guide orient="horz" pos="842"/>
        <p:guide orient="horz" pos="3861"/>
        <p:guide orient="horz" pos="277"/>
        <p:guide orient="horz" pos="4210"/>
        <p:guide orient="horz" pos="414"/>
        <p:guide pos="611"/>
        <p:guide pos="5503"/>
        <p:guide pos="2963"/>
        <p:guide pos="3175"/>
      </p:guideLst>
    </p:cSldViewPr>
  </p:slideViewPr>
  <p:outlineViewPr>
    <p:cViewPr>
      <p:scale>
        <a:sx n="33" d="100"/>
        <a:sy n="33" d="100"/>
      </p:scale>
      <p:origin x="240" y="3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66" d="100"/>
          <a:sy n="66" d="100"/>
        </p:scale>
        <p:origin x="-3540" y="-43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35" cy="496253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en-US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94678022-6120-49AC-895F-C1C58785FC84}" type="datetimeFigureOut">
              <a:rPr lang="en-US" smtClean="0">
                <a:latin typeface="+mj-lt"/>
              </a:rPr>
              <a:pPr/>
              <a:t>2/6/2015</a:t>
            </a:fld>
            <a:endParaRPr lang="en-US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6135" cy="49625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en-US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55" y="9428800"/>
            <a:ext cx="2946135" cy="49625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81B3F163-9F15-4AE6-B1B5-E38C9D20371F}" type="slidenum">
              <a:rPr lang="en-US" smtClean="0">
                <a:latin typeface="+mj-lt"/>
              </a:rPr>
              <a:pPr/>
              <a:t>‹#›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922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/>
          <a:lstStyle>
            <a:lvl1pPr algn="l">
              <a:defRPr sz="13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/>
          <a:lstStyle>
            <a:lvl1pPr algn="r">
              <a:defRPr sz="1300">
                <a:latin typeface="+mj-lt"/>
              </a:defRPr>
            </a:lvl1pPr>
          </a:lstStyle>
          <a:p>
            <a:fld id="{0AFE23EF-C815-4CE4-8AAD-B2665DBAA446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1038" y="566738"/>
            <a:ext cx="5437187" cy="4078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7" tIns="47773" rIns="95547" bIns="477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 anchor="b"/>
          <a:lstStyle>
            <a:lvl1pPr algn="l">
              <a:defRPr sz="13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6332"/>
          </a:xfrm>
          <a:prstGeom prst="rect">
            <a:avLst/>
          </a:prstGeom>
        </p:spPr>
        <p:txBody>
          <a:bodyPr vert="horz" lIns="95547" tIns="47773" rIns="95547" bIns="47773" rtlCol="0" anchor="b"/>
          <a:lstStyle>
            <a:lvl1pPr algn="r">
              <a:defRPr sz="1300">
                <a:latin typeface="+mj-lt"/>
              </a:defRPr>
            </a:lvl1pPr>
          </a:lstStyle>
          <a:p>
            <a:fld id="{9991867B-3C9E-4565-928F-DF4D26F57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467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018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35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867B-3C9E-4565-928F-DF4D26F57B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635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9249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7081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0479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663" y="2529556"/>
            <a:ext cx="6418263" cy="808005"/>
          </a:xfrm>
        </p:spPr>
        <p:txBody>
          <a:bodyPr lIns="0" tIns="0" rIns="0" bIns="0" anchor="t" anchorCtr="0">
            <a:normAutofit/>
          </a:bodyPr>
          <a:lstStyle>
            <a:lvl1pPr algn="l">
              <a:defRPr sz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SF_PPT_TITL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0917" y="452928"/>
            <a:ext cx="1752604" cy="36271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63665" y="4106864"/>
            <a:ext cx="641826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63665" y="4327006"/>
            <a:ext cx="641826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 dirty="0" smtClean="0"/>
              <a:t>email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63663" y="6464649"/>
            <a:ext cx="6503987" cy="280987"/>
          </a:xfrm>
        </p:spPr>
        <p:txBody>
          <a:bodyPr>
            <a:normAutofit/>
          </a:bodyPr>
          <a:lstStyle>
            <a:lvl1pPr>
              <a:buNone/>
              <a:defRPr sz="1100" b="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r>
              <a:rPr lang="en-US" dirty="0" smtClean="0"/>
              <a:t>Social Finance is </a:t>
            </a:r>
            <a:r>
              <a:rPr lang="en-US" dirty="0" err="1" smtClean="0"/>
              <a:t>authorised</a:t>
            </a:r>
            <a:r>
              <a:rPr lang="en-US" dirty="0" smtClean="0"/>
              <a:t> and regulated by the Financial Service Authority FSA No: 497568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363665" y="3482975"/>
            <a:ext cx="6418260" cy="409575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2400" b="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00 MONTH YEAR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363665" y="4537077"/>
            <a:ext cx="641826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363665" y="4757218"/>
            <a:ext cx="641826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 dirty="0" smtClean="0"/>
              <a:t>email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3665" y="4967290"/>
            <a:ext cx="641826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3665" y="5187432"/>
            <a:ext cx="641826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 dirty="0" smtClean="0"/>
              <a:t>email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Picture 7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818"/>
            <a:ext cx="375045" cy="19156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969963" y="1336676"/>
            <a:ext cx="7764463" cy="4797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818"/>
            <a:ext cx="375045" cy="191569"/>
          </a:xfrm>
          <a:prstGeom prst="rect">
            <a:avLst/>
          </a:prstGeom>
        </p:spPr>
      </p:pic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4089" y="1323976"/>
            <a:ext cx="7764463" cy="4810125"/>
          </a:xfrm>
        </p:spPr>
        <p:txBody>
          <a:bodyPr>
            <a:normAutofit/>
          </a:bodyPr>
          <a:lstStyle>
            <a:lvl1pPr>
              <a:defRPr lang="en-US" sz="2000" b="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tat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63665" y="2313433"/>
            <a:ext cx="3024441" cy="3812730"/>
          </a:xfrm>
        </p:spPr>
        <p:txBody>
          <a:bodyPr lIns="288000" tIns="288000" rIns="288000" bIns="288000">
            <a:noAutofit/>
          </a:bodyPr>
          <a:lstStyle>
            <a:lvl1pPr>
              <a:defRPr lang="en-GB" sz="2000" b="0" kern="1200" cap="all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SF_PPT_SLIDE_LOGO_WH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355"/>
            <a:ext cx="374400" cy="191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4089" y="1323976"/>
            <a:ext cx="7764463" cy="4810125"/>
          </a:xfrm>
        </p:spPr>
        <p:txBody>
          <a:bodyPr>
            <a:normAutofit/>
          </a:bodyPr>
          <a:lstStyle>
            <a:lvl1pPr>
              <a:defRPr lang="en-US" sz="2000" b="0" kern="1200" cap="all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SF_PPT_SLIDE_LOGO_WH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355"/>
            <a:ext cx="374400" cy="191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BLF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663" y="2529556"/>
            <a:ext cx="6418263" cy="808005"/>
          </a:xfrm>
        </p:spPr>
        <p:txBody>
          <a:bodyPr lIns="0" tIns="0" rIns="0" bIns="0" anchor="t" anchorCtr="0">
            <a:normAutofit/>
          </a:bodyPr>
          <a:lstStyle>
            <a:lvl1pPr algn="l">
              <a:defRPr sz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SF_PPT_TITL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0917" y="452928"/>
            <a:ext cx="1752604" cy="36271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63665" y="4106864"/>
            <a:ext cx="641826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63665" y="4327006"/>
            <a:ext cx="641826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 dirty="0" smtClean="0"/>
              <a:t>email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63663" y="6464649"/>
            <a:ext cx="6503987" cy="280987"/>
          </a:xfrm>
        </p:spPr>
        <p:txBody>
          <a:bodyPr>
            <a:normAutofit/>
          </a:bodyPr>
          <a:lstStyle>
            <a:lvl1pPr>
              <a:buNone/>
              <a:defRPr sz="1100" b="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r>
              <a:rPr lang="en-US" dirty="0" smtClean="0"/>
              <a:t>Social Finance is </a:t>
            </a:r>
            <a:r>
              <a:rPr lang="en-US" dirty="0" err="1" smtClean="0"/>
              <a:t>authorised</a:t>
            </a:r>
            <a:r>
              <a:rPr lang="en-US" dirty="0" smtClean="0"/>
              <a:t> and regulated by the Financial Service Authority FSA No: 497568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363665" y="3482975"/>
            <a:ext cx="6418260" cy="409575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2400" b="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00 MONTH YEAR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363665" y="4537077"/>
            <a:ext cx="641826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363665" y="4757218"/>
            <a:ext cx="641826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 dirty="0" smtClean="0"/>
              <a:t>email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3665" y="4967290"/>
            <a:ext cx="641826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3665" y="5187432"/>
            <a:ext cx="641826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 dirty="0" smtClean="0"/>
              <a:t>email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963" y="1323976"/>
            <a:ext cx="7764463" cy="480218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None/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460800" indent="-230400">
              <a:spcBef>
                <a:spcPts val="0"/>
              </a:spcBef>
              <a:buClrTx/>
              <a:buFont typeface="Arial" pitchFamily="34" charset="0"/>
              <a:buChar char="–"/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" name="Picture 9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818"/>
            <a:ext cx="375045" cy="1915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2015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Picture 7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818"/>
            <a:ext cx="375045" cy="19156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969963" y="1336676"/>
            <a:ext cx="7764463" cy="4797425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363" y="1323975"/>
            <a:ext cx="3708000" cy="48021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425" y="1323975"/>
            <a:ext cx="3708000" cy="48021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818"/>
            <a:ext cx="375045" cy="191569"/>
          </a:xfrm>
          <a:prstGeom prst="rect">
            <a:avLst/>
          </a:prstGeom>
        </p:spPr>
      </p:pic>
      <p:sp>
        <p:nvSpPr>
          <p:cNvPr id="11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69963" y="5910486"/>
            <a:ext cx="3708400" cy="447230"/>
          </a:xfrm>
        </p:spPr>
        <p:txBody>
          <a:bodyPr anchor="b" anchorCtr="0">
            <a:normAutofit/>
          </a:bodyPr>
          <a:lstStyle>
            <a:lvl1pPr>
              <a:defRPr sz="900" b="0">
                <a:latin typeface="+mj-lt"/>
              </a:defRPr>
            </a:lvl1pPr>
          </a:lstStyle>
          <a:p>
            <a:pPr lvl="0"/>
            <a:r>
              <a:rPr lang="en-US" dirty="0" smtClean="0"/>
              <a:t>Source, footnotes, dates etc.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6425" y="5910486"/>
            <a:ext cx="3708400" cy="447230"/>
          </a:xfrm>
        </p:spPr>
        <p:txBody>
          <a:bodyPr anchor="b" anchorCtr="0">
            <a:normAutofit/>
          </a:bodyPr>
          <a:lstStyle>
            <a:lvl1pPr>
              <a:defRPr sz="900" b="0">
                <a:latin typeface="+mj-lt"/>
              </a:defRPr>
            </a:lvl1pPr>
          </a:lstStyle>
          <a:p>
            <a:pPr lvl="0"/>
            <a:r>
              <a:rPr lang="en-US" dirty="0" smtClean="0"/>
              <a:t>Source, footnotes, dates etc.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604100" y="1982448"/>
            <a:ext cx="2114451" cy="2520617"/>
          </a:xfrm>
        </p:spPr>
        <p:txBody>
          <a:bodyPr lIns="162000" tIns="162000" rIns="162000" bIns="162000">
            <a:noAutofit/>
          </a:bodyPr>
          <a:lstStyle>
            <a:lvl1pPr>
              <a:defRPr lang="en-GB" sz="1400" b="0" kern="1200" cap="all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 dirty="0" smtClean="0"/>
              <a:t>Click to edit </a:t>
            </a:r>
            <a:r>
              <a:rPr lang="en-US" dirty="0" err="1" smtClean="0"/>
              <a:t>Mastaer</a:t>
            </a:r>
            <a:r>
              <a:rPr lang="en-US" dirty="0" smtClean="0"/>
              <a:t> text styles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818"/>
            <a:ext cx="375045" cy="1915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818"/>
            <a:ext cx="375045" cy="1915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818"/>
            <a:ext cx="375045" cy="191569"/>
          </a:xfrm>
          <a:prstGeom prst="rect">
            <a:avLst/>
          </a:prstGeom>
        </p:spPr>
      </p:pic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2014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963" y="1323976"/>
            <a:ext cx="7764463" cy="480218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None/>
              <a:defRPr lang="en-US" sz="16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8600">
              <a:spcBef>
                <a:spcPts val="0"/>
              </a:spcBef>
              <a:buClr>
                <a:schemeClr val="bg2"/>
              </a:buClr>
              <a:buFont typeface="Arial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460800">
              <a:spcBef>
                <a:spcPts val="0"/>
              </a:spcBef>
              <a:buClr>
                <a:schemeClr val="bg1"/>
              </a:buClr>
              <a:buFont typeface="Arial" pitchFamily="34" charset="0"/>
              <a:buChar char="–"/>
              <a:defRPr sz="1600" b="0">
                <a:solidFill>
                  <a:schemeClr val="bg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8"/>
          <p:cNvSpPr txBox="1">
            <a:spLocks/>
          </p:cNvSpPr>
          <p:nvPr userDrawn="1"/>
        </p:nvSpPr>
        <p:spPr>
          <a:xfrm>
            <a:off x="969963" y="6573394"/>
            <a:ext cx="7716837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2013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" name="Picture 6" descr="SF_PPT_SLIDE_LOGO_WH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495355"/>
            <a:ext cx="374400" cy="1912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965" y="431285"/>
            <a:ext cx="7297737" cy="6796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963" y="1323976"/>
            <a:ext cx="7764463" cy="48021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1377" y="531919"/>
            <a:ext cx="25717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algn="r"/>
            <a:fld id="{C6A4B429-0189-47CD-9DDA-A001F58C55D3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50" r:id="rId4"/>
    <p:sldLayoutId id="2147483652" r:id="rId5"/>
    <p:sldLayoutId id="2147483689" r:id="rId6"/>
    <p:sldLayoutId id="2147483654" r:id="rId7"/>
    <p:sldLayoutId id="2147483655" r:id="rId8"/>
    <p:sldLayoutId id="2147483685" r:id="rId9"/>
    <p:sldLayoutId id="2147483691" r:id="rId10"/>
    <p:sldLayoutId id="2147483661" r:id="rId11"/>
    <p:sldLayoutId id="2147483684" r:id="rId12"/>
    <p:sldLayoutId id="2147483686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SzPct val="120000"/>
        <a:buFont typeface="Arial" pitchFamily="34" charset="0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Clr>
          <a:schemeClr val="tx2"/>
        </a:buClr>
        <a:buFont typeface="Cambria" pitchFamily="18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00" indent="-230400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608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912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Development Impact Bonds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Martin Rich, Sales Director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Martin.rich@socialfinance.org.uk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Social Finance is </a:t>
            </a:r>
            <a:r>
              <a:rPr lang="en-US" dirty="0" err="1" smtClean="0"/>
              <a:t>authorised</a:t>
            </a:r>
            <a:r>
              <a:rPr lang="en-US" dirty="0" smtClean="0"/>
              <a:t> and regulated by the </a:t>
            </a:r>
            <a:r>
              <a:rPr lang="en-US" smtClean="0"/>
              <a:t>Financial Conduct Authority FCA </a:t>
            </a:r>
            <a:r>
              <a:rPr lang="en-US" dirty="0" smtClean="0"/>
              <a:t>No: 497568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February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social finance</a:t>
            </a:r>
            <a:endParaRPr lang="en-GB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69963" y="1336675"/>
            <a:ext cx="7555088" cy="3661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GB" sz="1600" dirty="0" smtClean="0"/>
              <a:t>A pioneering non-profit organisation that designed and launched the first Social Impact Bond (SIB), a results-based </a:t>
            </a:r>
            <a:r>
              <a:rPr lang="en-GB" sz="1600" dirty="0"/>
              <a:t>contract where private funding is used to scale up </a:t>
            </a:r>
            <a:r>
              <a:rPr lang="en-GB" sz="1600" dirty="0" smtClean="0"/>
              <a:t>services </a:t>
            </a:r>
            <a:r>
              <a:rPr lang="en-GB" sz="1600" dirty="0"/>
              <a:t>and government pays </a:t>
            </a:r>
            <a:r>
              <a:rPr lang="en-GB" sz="1600" i="1" dirty="0"/>
              <a:t>only if </a:t>
            </a:r>
            <a:r>
              <a:rPr lang="en-GB" sz="1600" dirty="0"/>
              <a:t>the service is successful</a:t>
            </a:r>
          </a:p>
          <a:p>
            <a:pPr marL="171450" lvl="0" indent="-17145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GB" sz="1600" dirty="0" smtClean="0"/>
          </a:p>
          <a:p>
            <a:pPr marL="171450" lvl="0" indent="-171450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GB" sz="1600" dirty="0" smtClean="0"/>
              <a:t>L</a:t>
            </a:r>
            <a:r>
              <a:rPr lang="en-GB" sz="1600" dirty="0" smtClean="0"/>
              <a:t>aunched 10 </a:t>
            </a:r>
            <a:r>
              <a:rPr lang="en-GB" sz="1600" dirty="0" smtClean="0"/>
              <a:t>SIBs in the United Kingdom and internationally through a network of partner </a:t>
            </a:r>
            <a:r>
              <a:rPr lang="en-GB" sz="1600" dirty="0" smtClean="0"/>
              <a:t>organisations</a:t>
            </a:r>
            <a:endParaRPr lang="en-GB" sz="1600" dirty="0" smtClean="0"/>
          </a:p>
          <a:p>
            <a:pPr marL="171450" lvl="0" indent="-17145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GB" sz="1600" dirty="0" smtClean="0"/>
          </a:p>
          <a:p>
            <a:pPr marL="171450" lvl="0" indent="-171450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GB" sz="1600" dirty="0" smtClean="0"/>
              <a:t>Established a Working Group with Centre for Global Development in 2012 to explore the potential of Development Impact Bonds (DIBs)</a:t>
            </a:r>
            <a:r>
              <a:rPr lang="en-GB" sz="1600" b="1" dirty="0" smtClean="0"/>
              <a:t> </a:t>
            </a:r>
            <a:r>
              <a:rPr lang="en-GB" sz="1600" dirty="0" smtClean="0"/>
              <a:t>that apply the Impact Bond model in developing countries</a:t>
            </a:r>
            <a:endParaRPr lang="en-GB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29651" y="4288439"/>
            <a:ext cx="6102770" cy="1769418"/>
            <a:chOff x="2406597" y="4746352"/>
            <a:chExt cx="5659132" cy="1373137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4589" y="5869352"/>
              <a:ext cx="2142484" cy="25013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 r="63464"/>
            <a:stretch>
              <a:fillRect/>
            </a:stretch>
          </p:blipFill>
          <p:spPr bwMode="auto">
            <a:xfrm>
              <a:off x="2696090" y="5286651"/>
              <a:ext cx="1057154" cy="298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04591" y="5724473"/>
              <a:ext cx="706079" cy="38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12513" y="5149166"/>
              <a:ext cx="634321" cy="550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06597" y="4817149"/>
              <a:ext cx="1472417" cy="341170"/>
            </a:xfrm>
            <a:prstGeom prst="rect">
              <a:avLst/>
            </a:prstGeom>
          </p:spPr>
        </p:pic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46692" y="4746352"/>
              <a:ext cx="562553" cy="377714"/>
            </a:xfrm>
            <a:prstGeom prst="rect">
              <a:avLst/>
            </a:prstGeom>
          </p:spPr>
        </p:pic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50921" y="4824068"/>
              <a:ext cx="1825556" cy="227447"/>
            </a:xfrm>
            <a:prstGeom prst="rect">
              <a:avLst/>
            </a:prstGeom>
          </p:spPr>
        </p:pic>
        <p:pic>
          <p:nvPicPr>
            <p:cNvPr id="16" name="Picture 15" descr="Screen Clippi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911511" y="4794158"/>
              <a:ext cx="1154218" cy="27523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58142" y="4754871"/>
              <a:ext cx="812624" cy="481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Screen Clippi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42595" y="5254660"/>
              <a:ext cx="904792" cy="444980"/>
            </a:xfrm>
            <a:prstGeom prst="rect">
              <a:avLst/>
            </a:prstGeom>
          </p:spPr>
        </p:pic>
        <p:pic>
          <p:nvPicPr>
            <p:cNvPr id="19" name="Picture 18" descr="Screen Clippi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73253" y="5777840"/>
              <a:ext cx="1392476" cy="341649"/>
            </a:xfrm>
            <a:prstGeom prst="rect">
              <a:avLst/>
            </a:prstGeom>
          </p:spPr>
        </p:pic>
        <p:pic>
          <p:nvPicPr>
            <p:cNvPr id="20" name="Picture 19" descr="Screen Clippi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46692" y="5333827"/>
              <a:ext cx="648525" cy="45066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37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403" y="453667"/>
            <a:ext cx="721319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z="1800" dirty="0"/>
              <a:t>GLOBAL</a:t>
            </a:r>
            <a:r>
              <a:rPr sz="1800" spc="-215" dirty="0"/>
              <a:t> </a:t>
            </a:r>
            <a:r>
              <a:rPr lang="en-GB" sz="1800" spc="-215" dirty="0" smtClean="0"/>
              <a:t> </a:t>
            </a:r>
            <a:r>
              <a:rPr sz="1800" dirty="0" smtClean="0"/>
              <a:t>ACTION</a:t>
            </a:r>
            <a:r>
              <a:rPr sz="1800" spc="-15" dirty="0" smtClean="0"/>
              <a:t> </a:t>
            </a:r>
            <a:r>
              <a:rPr sz="1800" dirty="0"/>
              <a:t>ON</a:t>
            </a:r>
            <a:r>
              <a:rPr sz="1800" spc="-15" dirty="0"/>
              <a:t> </a:t>
            </a:r>
            <a:r>
              <a:rPr sz="1800" dirty="0"/>
              <a:t>SOCI</a:t>
            </a:r>
            <a:r>
              <a:rPr sz="1800" spc="-10" dirty="0"/>
              <a:t>A</a:t>
            </a:r>
            <a:r>
              <a:rPr sz="1800" dirty="0"/>
              <a:t>L</a:t>
            </a:r>
            <a:r>
              <a:rPr sz="1800" spc="-90" dirty="0"/>
              <a:t> </a:t>
            </a:r>
            <a:r>
              <a:rPr sz="1800" dirty="0"/>
              <a:t>I</a:t>
            </a:r>
            <a:r>
              <a:rPr sz="1800" spc="-10" dirty="0"/>
              <a:t>M</a:t>
            </a:r>
            <a:r>
              <a:rPr sz="1800" spc="-150" dirty="0"/>
              <a:t>P</a:t>
            </a:r>
            <a:r>
              <a:rPr sz="1800" dirty="0"/>
              <a:t>ACT</a:t>
            </a:r>
            <a:r>
              <a:rPr sz="1800" spc="-35" dirty="0"/>
              <a:t> </a:t>
            </a:r>
            <a:r>
              <a:rPr sz="1800" spc="-10" dirty="0"/>
              <a:t>B</a:t>
            </a:r>
            <a:r>
              <a:rPr sz="1800" dirty="0"/>
              <a:t>ON</a:t>
            </a:r>
            <a:r>
              <a:rPr sz="1800" spc="10" dirty="0"/>
              <a:t>D</a:t>
            </a:r>
            <a:r>
              <a:rPr sz="1800" dirty="0"/>
              <a:t>S</a:t>
            </a:r>
            <a:r>
              <a:rPr sz="1800" spc="-25" dirty="0"/>
              <a:t> </a:t>
            </a:r>
            <a:r>
              <a:rPr sz="1800" dirty="0"/>
              <a:t>HAS SU</a:t>
            </a:r>
            <a:r>
              <a:rPr sz="1800" spc="5" dirty="0"/>
              <a:t>R</a:t>
            </a:r>
            <a:r>
              <a:rPr sz="1800" dirty="0"/>
              <a:t>GED</a:t>
            </a:r>
          </a:p>
        </p:txBody>
      </p:sp>
      <p:sp>
        <p:nvSpPr>
          <p:cNvPr id="3" name="object 3"/>
          <p:cNvSpPr/>
          <p:nvPr/>
        </p:nvSpPr>
        <p:spPr>
          <a:xfrm>
            <a:off x="1126236" y="1423416"/>
            <a:ext cx="6477000" cy="429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31647" y="2084832"/>
            <a:ext cx="1917700" cy="2085606"/>
          </a:xfrm>
          <a:custGeom>
            <a:avLst/>
            <a:gdLst/>
            <a:ahLst/>
            <a:cxnLst/>
            <a:rect l="l" t="t" r="r" b="b"/>
            <a:pathLst>
              <a:path w="1917700" h="2802890">
                <a:moveTo>
                  <a:pt x="0" y="2802636"/>
                </a:moveTo>
                <a:lnTo>
                  <a:pt x="1917192" y="2802636"/>
                </a:lnTo>
                <a:lnTo>
                  <a:pt x="1917192" y="0"/>
                </a:lnTo>
                <a:lnTo>
                  <a:pt x="0" y="0"/>
                </a:lnTo>
                <a:lnTo>
                  <a:pt x="0" y="2802636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4914" y="2168350"/>
            <a:ext cx="1812289" cy="2002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 smtClean="0">
                <a:latin typeface="+mj-lt"/>
                <a:cs typeface="Arial"/>
              </a:rPr>
              <a:t>US</a:t>
            </a:r>
            <a:endParaRPr sz="1200" dirty="0">
              <a:latin typeface="+mj-lt"/>
              <a:cs typeface="Arial"/>
            </a:endParaRPr>
          </a:p>
          <a:p>
            <a:pPr marL="241300" marR="22225" indent="-228600">
              <a:lnSpc>
                <a:spcPct val="90000"/>
              </a:lnSpc>
              <a:spcBef>
                <a:spcPts val="600"/>
              </a:spcBef>
              <a:buSzPct val="120833"/>
              <a:buFont typeface="Cambria"/>
              <a:buChar char="•"/>
              <a:tabLst>
                <a:tab pos="241300" algn="l"/>
              </a:tabLst>
            </a:pPr>
            <a:r>
              <a:rPr lang="en-GB" sz="1200" dirty="0" smtClean="0">
                <a:latin typeface="+mj-lt"/>
                <a:cs typeface="Arial"/>
              </a:rPr>
              <a:t>5 </a:t>
            </a:r>
            <a:r>
              <a:rPr sz="1200" dirty="0" smtClean="0">
                <a:latin typeface="+mj-lt"/>
                <a:cs typeface="Arial"/>
              </a:rPr>
              <a:t>SIBs</a:t>
            </a:r>
            <a:r>
              <a:rPr sz="1200" dirty="0">
                <a:latin typeface="+mj-lt"/>
                <a:cs typeface="Arial"/>
              </a:rPr>
              <a:t>, includi</a:t>
            </a:r>
            <a:r>
              <a:rPr sz="1200" spc="-10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g </a:t>
            </a:r>
            <a:r>
              <a:rPr lang="en-GB" sz="1200" dirty="0" smtClean="0">
                <a:latin typeface="+mj-lt"/>
                <a:cs typeface="Arial"/>
              </a:rPr>
              <a:t>two of the largest transactions to date – New York State ($13.5m) and Massachusetts ($18m), both in the area </a:t>
            </a:r>
            <a:r>
              <a:rPr lang="en-GB" sz="1200" dirty="0" smtClean="0">
                <a:latin typeface="+mj-lt"/>
                <a:cs typeface="Arial"/>
              </a:rPr>
              <a:t>of </a:t>
            </a:r>
            <a:r>
              <a:rPr lang="en-GB" sz="1200" dirty="0" smtClean="0">
                <a:latin typeface="+mj-lt"/>
                <a:cs typeface="Arial"/>
              </a:rPr>
              <a:t>prisoner rehabilitation</a:t>
            </a:r>
          </a:p>
          <a:p>
            <a:pPr marL="241300" marR="34290" indent="-228600" algn="just">
              <a:lnSpc>
                <a:spcPts val="1300"/>
              </a:lnSpc>
              <a:spcBef>
                <a:spcPts val="615"/>
              </a:spcBef>
              <a:buSzPct val="120833"/>
              <a:buFont typeface="Cambria"/>
              <a:buChar char="•"/>
              <a:tabLst>
                <a:tab pos="241300" algn="l"/>
              </a:tabLst>
            </a:pPr>
            <a:r>
              <a:rPr sz="1200" dirty="0" smtClean="0">
                <a:latin typeface="+mj-lt"/>
                <a:cs typeface="Arial"/>
              </a:rPr>
              <a:t>Har</a:t>
            </a:r>
            <a:r>
              <a:rPr sz="1200" spc="-15" dirty="0" smtClean="0">
                <a:latin typeface="+mj-lt"/>
                <a:cs typeface="Arial"/>
              </a:rPr>
              <a:t>v</a:t>
            </a:r>
            <a:r>
              <a:rPr sz="1200" dirty="0" smtClean="0">
                <a:latin typeface="+mj-lt"/>
                <a:cs typeface="Arial"/>
              </a:rPr>
              <a:t>ard</a:t>
            </a:r>
            <a:r>
              <a:rPr sz="1200" spc="-10" dirty="0" smtClean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Lab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pro</a:t>
            </a:r>
            <a:r>
              <a:rPr sz="1200" spc="-15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iding t</a:t>
            </a:r>
            <a:r>
              <a:rPr sz="1200" spc="5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chnical</a:t>
            </a:r>
            <a:r>
              <a:rPr sz="1200" spc="-3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assistance</a:t>
            </a:r>
            <a:r>
              <a:rPr sz="1200" spc="-3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to 9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st</a:t>
            </a:r>
            <a:r>
              <a:rPr sz="1200" spc="5" dirty="0">
                <a:latin typeface="+mj-lt"/>
                <a:cs typeface="Arial"/>
              </a:rPr>
              <a:t>a</a:t>
            </a:r>
            <a:r>
              <a:rPr sz="1200" dirty="0">
                <a:latin typeface="+mj-lt"/>
                <a:cs typeface="Arial"/>
              </a:rPr>
              <a:t>te </a:t>
            </a:r>
            <a:r>
              <a:rPr sz="1200" spc="-10" dirty="0">
                <a:latin typeface="+mj-lt"/>
                <a:cs typeface="Arial"/>
              </a:rPr>
              <a:t>g</a:t>
            </a:r>
            <a:r>
              <a:rPr sz="1200" dirty="0">
                <a:latin typeface="+mj-lt"/>
                <a:cs typeface="Arial"/>
              </a:rPr>
              <a:t>o</a:t>
            </a:r>
            <a:r>
              <a:rPr sz="1200" spc="-15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ern</a:t>
            </a:r>
            <a:r>
              <a:rPr sz="1200" spc="5" dirty="0">
                <a:latin typeface="+mj-lt"/>
                <a:cs typeface="Arial"/>
              </a:rPr>
              <a:t>m</a:t>
            </a:r>
            <a:r>
              <a:rPr sz="1200" dirty="0">
                <a:latin typeface="+mj-lt"/>
                <a:cs typeface="Arial"/>
              </a:rPr>
              <a:t>ents</a:t>
            </a:r>
          </a:p>
        </p:txBody>
      </p:sp>
      <p:sp>
        <p:nvSpPr>
          <p:cNvPr id="7" name="object 7"/>
          <p:cNvSpPr/>
          <p:nvPr/>
        </p:nvSpPr>
        <p:spPr>
          <a:xfrm>
            <a:off x="6712711" y="4139310"/>
            <a:ext cx="337185" cy="813435"/>
          </a:xfrm>
          <a:custGeom>
            <a:avLst/>
            <a:gdLst/>
            <a:ahLst/>
            <a:cxnLst/>
            <a:rect l="l" t="t" r="r" b="b"/>
            <a:pathLst>
              <a:path w="337184" h="813435">
                <a:moveTo>
                  <a:pt x="0" y="728218"/>
                </a:moveTo>
                <a:lnTo>
                  <a:pt x="7366" y="813053"/>
                </a:lnTo>
                <a:lnTo>
                  <a:pt x="69303" y="757682"/>
                </a:lnTo>
                <a:lnTo>
                  <a:pt x="40005" y="757682"/>
                </a:lnTo>
                <a:lnTo>
                  <a:pt x="21590" y="750443"/>
                </a:lnTo>
                <a:lnTo>
                  <a:pt x="26269" y="738622"/>
                </a:lnTo>
                <a:lnTo>
                  <a:pt x="0" y="728218"/>
                </a:lnTo>
                <a:close/>
              </a:path>
              <a:path w="337184" h="813435">
                <a:moveTo>
                  <a:pt x="26269" y="738622"/>
                </a:moveTo>
                <a:lnTo>
                  <a:pt x="21590" y="750443"/>
                </a:lnTo>
                <a:lnTo>
                  <a:pt x="40005" y="757682"/>
                </a:lnTo>
                <a:lnTo>
                  <a:pt x="44666" y="745908"/>
                </a:lnTo>
                <a:lnTo>
                  <a:pt x="26269" y="738622"/>
                </a:lnTo>
                <a:close/>
              </a:path>
              <a:path w="337184" h="813435">
                <a:moveTo>
                  <a:pt x="44666" y="745908"/>
                </a:moveTo>
                <a:lnTo>
                  <a:pt x="40005" y="757682"/>
                </a:lnTo>
                <a:lnTo>
                  <a:pt x="69303" y="757682"/>
                </a:lnTo>
                <a:lnTo>
                  <a:pt x="70866" y="756284"/>
                </a:lnTo>
                <a:lnTo>
                  <a:pt x="44666" y="745908"/>
                </a:lnTo>
                <a:close/>
              </a:path>
              <a:path w="337184" h="813435">
                <a:moveTo>
                  <a:pt x="318643" y="0"/>
                </a:moveTo>
                <a:lnTo>
                  <a:pt x="26269" y="738622"/>
                </a:lnTo>
                <a:lnTo>
                  <a:pt x="44666" y="745908"/>
                </a:lnTo>
                <a:lnTo>
                  <a:pt x="337058" y="7365"/>
                </a:lnTo>
                <a:lnTo>
                  <a:pt x="31864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38400" y="1537716"/>
            <a:ext cx="2757170" cy="901066"/>
          </a:xfrm>
          <a:custGeom>
            <a:avLst/>
            <a:gdLst/>
            <a:ahLst/>
            <a:cxnLst/>
            <a:rect l="l" t="t" r="r" b="b"/>
            <a:pathLst>
              <a:path w="2757170" h="901064">
                <a:moveTo>
                  <a:pt x="0" y="900684"/>
                </a:moveTo>
                <a:lnTo>
                  <a:pt x="2756916" y="900684"/>
                </a:lnTo>
                <a:lnTo>
                  <a:pt x="2756916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438399" y="1622504"/>
            <a:ext cx="44214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+mj-lt"/>
                <a:cs typeface="Arial"/>
              </a:rPr>
              <a:t>UK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2276" y="1838564"/>
            <a:ext cx="2512695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" marR="5080" indent="-173355">
              <a:lnSpc>
                <a:spcPts val="1300"/>
              </a:lnSpc>
              <a:buSzPct val="120833"/>
              <a:buFont typeface="Cambria"/>
              <a:buChar char="•"/>
              <a:tabLst>
                <a:tab pos="186690" algn="l"/>
              </a:tabLst>
            </a:pPr>
            <a:r>
              <a:rPr sz="1200" dirty="0" smtClean="0">
                <a:latin typeface="+mj-lt"/>
                <a:cs typeface="Arial"/>
              </a:rPr>
              <a:t>1</a:t>
            </a:r>
            <a:r>
              <a:rPr lang="en-GB" sz="1200" dirty="0" smtClean="0">
                <a:latin typeface="+mj-lt"/>
                <a:cs typeface="Arial"/>
              </a:rPr>
              <a:t>8</a:t>
            </a:r>
            <a:r>
              <a:rPr sz="1200" spc="-10" dirty="0" smtClean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SIBs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in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areas</a:t>
            </a:r>
            <a:r>
              <a:rPr sz="1200" spc="-2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t</a:t>
            </a:r>
            <a:r>
              <a:rPr sz="1200" spc="5" dirty="0">
                <a:latin typeface="+mj-lt"/>
                <a:cs typeface="Arial"/>
              </a:rPr>
              <a:t>h</a:t>
            </a:r>
            <a:r>
              <a:rPr sz="1200" dirty="0">
                <a:latin typeface="+mj-lt"/>
                <a:cs typeface="Arial"/>
              </a:rPr>
              <a:t>at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ran</a:t>
            </a:r>
            <a:r>
              <a:rPr sz="1200" spc="-10" dirty="0">
                <a:latin typeface="+mj-lt"/>
                <a:cs typeface="Arial"/>
              </a:rPr>
              <a:t>g</a:t>
            </a:r>
            <a:r>
              <a:rPr sz="1200" dirty="0">
                <a:latin typeface="+mj-lt"/>
                <a:cs typeface="Arial"/>
              </a:rPr>
              <a:t>e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spc="10" dirty="0">
                <a:latin typeface="+mj-lt"/>
                <a:cs typeface="Arial"/>
              </a:rPr>
              <a:t>f</a:t>
            </a:r>
            <a:r>
              <a:rPr sz="1200" dirty="0">
                <a:latin typeface="+mj-lt"/>
                <a:cs typeface="Arial"/>
              </a:rPr>
              <a:t>rom recidi</a:t>
            </a:r>
            <a:r>
              <a:rPr sz="1200" spc="-15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ism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to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ho</a:t>
            </a:r>
            <a:r>
              <a:rPr sz="1200" spc="5" dirty="0">
                <a:latin typeface="+mj-lt"/>
                <a:cs typeface="Arial"/>
              </a:rPr>
              <a:t>m</a:t>
            </a:r>
            <a:r>
              <a:rPr sz="1200" dirty="0">
                <a:latin typeface="+mj-lt"/>
                <a:cs typeface="Arial"/>
              </a:rPr>
              <a:t>el</a:t>
            </a:r>
            <a:r>
              <a:rPr sz="1200" spc="-10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ssn</a:t>
            </a:r>
            <a:r>
              <a:rPr sz="1200" spc="-10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ss</a:t>
            </a:r>
            <a:r>
              <a:rPr sz="1200" spc="-3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by</a:t>
            </a:r>
            <a:r>
              <a:rPr sz="1200" spc="-1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UK G</a:t>
            </a:r>
            <a:r>
              <a:rPr sz="1200" spc="5" dirty="0">
                <a:latin typeface="+mj-lt"/>
                <a:cs typeface="Arial"/>
              </a:rPr>
              <a:t>o</a:t>
            </a:r>
            <a:r>
              <a:rPr sz="1200" spc="-15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’t,</a:t>
            </a:r>
            <a:r>
              <a:rPr sz="1200" spc="1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Social</a:t>
            </a:r>
            <a:r>
              <a:rPr sz="1200" spc="-2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F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nance</a:t>
            </a:r>
            <a:r>
              <a:rPr sz="1200" spc="-3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and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ot</a:t>
            </a:r>
            <a:r>
              <a:rPr sz="1200" spc="5" dirty="0">
                <a:latin typeface="+mj-lt"/>
                <a:cs typeface="Arial"/>
              </a:rPr>
              <a:t>h</a:t>
            </a:r>
            <a:r>
              <a:rPr sz="1200" dirty="0">
                <a:latin typeface="+mj-lt"/>
                <a:cs typeface="Arial"/>
              </a:rPr>
              <a:t>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33215" y="5138928"/>
            <a:ext cx="1751330" cy="1113125"/>
          </a:xfrm>
          <a:prstGeom prst="rect">
            <a:avLst/>
          </a:prstGeom>
          <a:solidFill>
            <a:srgbClr val="B3A37B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 marR="32384">
              <a:lnSpc>
                <a:spcPct val="100000"/>
              </a:lnSpc>
            </a:pPr>
            <a:r>
              <a:rPr sz="1200" b="1" dirty="0">
                <a:latin typeface="+mj-lt"/>
                <a:cs typeface="Arial"/>
              </a:rPr>
              <a:t>G8</a:t>
            </a:r>
            <a:r>
              <a:rPr sz="1200" b="1" spc="-5" dirty="0">
                <a:latin typeface="+mj-lt"/>
                <a:cs typeface="Arial"/>
              </a:rPr>
              <a:t> </a:t>
            </a:r>
            <a:r>
              <a:rPr sz="1200" b="1" spc="-90" dirty="0">
                <a:latin typeface="+mj-lt"/>
                <a:cs typeface="Arial"/>
              </a:rPr>
              <a:t>T</a:t>
            </a:r>
            <a:r>
              <a:rPr sz="1200" b="1" dirty="0">
                <a:latin typeface="+mj-lt"/>
                <a:cs typeface="Arial"/>
              </a:rPr>
              <a:t>askf</a:t>
            </a:r>
            <a:r>
              <a:rPr sz="1200" b="1" spc="-5" dirty="0">
                <a:latin typeface="+mj-lt"/>
                <a:cs typeface="Arial"/>
              </a:rPr>
              <a:t>o</a:t>
            </a:r>
            <a:r>
              <a:rPr sz="1200" b="1" dirty="0">
                <a:latin typeface="+mj-lt"/>
                <a:cs typeface="Arial"/>
              </a:rPr>
              <a:t>rce</a:t>
            </a:r>
            <a:r>
              <a:rPr sz="1200" b="1" spc="-30" dirty="0">
                <a:latin typeface="+mj-lt"/>
                <a:cs typeface="Arial"/>
              </a:rPr>
              <a:t> </a:t>
            </a:r>
            <a:r>
              <a:rPr sz="1200" b="1" dirty="0">
                <a:latin typeface="+mj-lt"/>
                <a:cs typeface="Arial"/>
              </a:rPr>
              <a:t>on</a:t>
            </a:r>
            <a:r>
              <a:rPr sz="1200" b="1" spc="10" dirty="0">
                <a:latin typeface="+mj-lt"/>
                <a:cs typeface="Arial"/>
              </a:rPr>
              <a:t> </a:t>
            </a:r>
            <a:r>
              <a:rPr sz="1200" b="1" dirty="0">
                <a:latin typeface="+mj-lt"/>
                <a:cs typeface="Arial"/>
              </a:rPr>
              <a:t>Soci</a:t>
            </a:r>
            <a:r>
              <a:rPr sz="1200" b="1" spc="5" dirty="0">
                <a:latin typeface="+mj-lt"/>
                <a:cs typeface="Arial"/>
              </a:rPr>
              <a:t>a</a:t>
            </a:r>
            <a:r>
              <a:rPr sz="1200" b="1" dirty="0">
                <a:latin typeface="+mj-lt"/>
                <a:cs typeface="Arial"/>
              </a:rPr>
              <a:t>l Imp</a:t>
            </a:r>
            <a:r>
              <a:rPr sz="1200" b="1" spc="5" dirty="0">
                <a:latin typeface="+mj-lt"/>
                <a:cs typeface="Arial"/>
              </a:rPr>
              <a:t>a</a:t>
            </a:r>
            <a:r>
              <a:rPr sz="1200" b="1" dirty="0">
                <a:latin typeface="+mj-lt"/>
                <a:cs typeface="Arial"/>
              </a:rPr>
              <a:t>ct</a:t>
            </a:r>
            <a:r>
              <a:rPr sz="1200" b="1" spc="-15" dirty="0">
                <a:latin typeface="+mj-lt"/>
                <a:cs typeface="Arial"/>
              </a:rPr>
              <a:t> </a:t>
            </a:r>
            <a:r>
              <a:rPr sz="1200" b="1" dirty="0">
                <a:latin typeface="+mj-lt"/>
                <a:cs typeface="Arial"/>
              </a:rPr>
              <a:t>In</a:t>
            </a:r>
            <a:r>
              <a:rPr sz="1200" b="1" spc="-20" dirty="0">
                <a:latin typeface="+mj-lt"/>
                <a:cs typeface="Arial"/>
              </a:rPr>
              <a:t>v</a:t>
            </a:r>
            <a:r>
              <a:rPr sz="1200" b="1" dirty="0">
                <a:latin typeface="+mj-lt"/>
                <a:cs typeface="Arial"/>
              </a:rPr>
              <a:t>estment</a:t>
            </a:r>
            <a:endParaRPr sz="1200" dirty="0">
              <a:latin typeface="+mj-lt"/>
              <a:cs typeface="Arial"/>
            </a:endParaRPr>
          </a:p>
          <a:p>
            <a:pPr marL="264160" marR="55880" indent="-228600">
              <a:lnSpc>
                <a:spcPts val="1300"/>
              </a:lnSpc>
              <a:spcBef>
                <a:spcPts val="315"/>
              </a:spcBef>
              <a:buSzPct val="120833"/>
              <a:buFont typeface="Cambria"/>
              <a:buChar char="•"/>
              <a:tabLst>
                <a:tab pos="264795" algn="l"/>
              </a:tabLst>
            </a:pPr>
            <a:r>
              <a:rPr sz="1200" dirty="0">
                <a:latin typeface="+mj-lt"/>
                <a:cs typeface="Arial"/>
              </a:rPr>
              <a:t>Focused</a:t>
            </a:r>
            <a:r>
              <a:rPr sz="1200" spc="-3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on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de</a:t>
            </a:r>
            <a:r>
              <a:rPr sz="1200" spc="-15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elo</a:t>
            </a:r>
            <a:r>
              <a:rPr sz="1200" spc="20" dirty="0">
                <a:latin typeface="+mj-lt"/>
                <a:cs typeface="Arial"/>
              </a:rPr>
              <a:t>p</a:t>
            </a:r>
            <a:r>
              <a:rPr sz="1200" dirty="0">
                <a:latin typeface="+mj-lt"/>
                <a:cs typeface="Arial"/>
              </a:rPr>
              <a:t>- ing</a:t>
            </a:r>
            <a:r>
              <a:rPr sz="1200" spc="-1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pol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cy</a:t>
            </a:r>
            <a:r>
              <a:rPr sz="1200" spc="-1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to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scale impact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 smtClean="0">
                <a:latin typeface="+mj-lt"/>
                <a:cs typeface="Arial"/>
              </a:rPr>
              <a:t>solutio</a:t>
            </a:r>
            <a:r>
              <a:rPr sz="1200" spc="5" dirty="0" smtClean="0">
                <a:latin typeface="+mj-lt"/>
                <a:cs typeface="Arial"/>
              </a:rPr>
              <a:t>n</a:t>
            </a:r>
            <a:r>
              <a:rPr sz="1200" dirty="0" smtClean="0">
                <a:latin typeface="+mj-lt"/>
                <a:cs typeface="Arial"/>
              </a:rPr>
              <a:t>s</a:t>
            </a:r>
            <a:endParaRPr lang="en-GB" sz="1200" dirty="0" smtClean="0">
              <a:latin typeface="+mj-lt"/>
              <a:cs typeface="Arial"/>
            </a:endParaRPr>
          </a:p>
          <a:p>
            <a:pPr marL="264160" marR="55880" indent="-228600">
              <a:lnSpc>
                <a:spcPts val="1300"/>
              </a:lnSpc>
              <a:spcBef>
                <a:spcPts val="315"/>
              </a:spcBef>
              <a:buSzPct val="120833"/>
              <a:tabLst>
                <a:tab pos="264795" algn="l"/>
              </a:tabLst>
            </a:pPr>
            <a:endParaRPr sz="1200" dirty="0">
              <a:latin typeface="+mj-lt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40880" y="3602735"/>
            <a:ext cx="1856739" cy="1079500"/>
          </a:xfrm>
          <a:custGeom>
            <a:avLst/>
            <a:gdLst/>
            <a:ahLst/>
            <a:cxnLst/>
            <a:rect l="l" t="t" r="r" b="b"/>
            <a:pathLst>
              <a:path w="1856740" h="1079500">
                <a:moveTo>
                  <a:pt x="0" y="1078991"/>
                </a:moveTo>
                <a:lnTo>
                  <a:pt x="1856231" y="1078991"/>
                </a:lnTo>
                <a:lnTo>
                  <a:pt x="1856231" y="0"/>
                </a:lnTo>
                <a:lnTo>
                  <a:pt x="0" y="0"/>
                </a:lnTo>
                <a:lnTo>
                  <a:pt x="0" y="1078991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064756" y="3631389"/>
            <a:ext cx="673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ustralia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4756" y="3847450"/>
            <a:ext cx="1782445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00"/>
              </a:lnSpc>
              <a:buSzPct val="116666"/>
              <a:buFont typeface="Cambria"/>
              <a:buChar char="•"/>
              <a:tabLst>
                <a:tab pos="241300" algn="l"/>
              </a:tabLst>
            </a:pPr>
            <a:r>
              <a:rPr sz="1200" dirty="0">
                <a:latin typeface="+mj-lt"/>
                <a:cs typeface="Arial"/>
              </a:rPr>
              <a:t>2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SIBs </a:t>
            </a:r>
            <a:r>
              <a:rPr sz="1200" spc="5" dirty="0">
                <a:latin typeface="+mj-lt"/>
                <a:cs typeface="Arial"/>
              </a:rPr>
              <a:t>o</a:t>
            </a:r>
            <a:r>
              <a:rPr sz="1200" dirty="0">
                <a:latin typeface="+mj-lt"/>
                <a:cs typeface="Arial"/>
              </a:rPr>
              <a:t>n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ou</a:t>
            </a:r>
            <a:r>
              <a:rPr sz="1200" spc="10" dirty="0">
                <a:latin typeface="+mj-lt"/>
                <a:cs typeface="Arial"/>
              </a:rPr>
              <a:t>t</a:t>
            </a:r>
            <a:r>
              <a:rPr sz="1200" spc="-5" dirty="0">
                <a:latin typeface="+mj-lt"/>
                <a:cs typeface="Arial"/>
              </a:rPr>
              <a:t>-</a:t>
            </a:r>
            <a:r>
              <a:rPr sz="1200" dirty="0">
                <a:latin typeface="+mj-lt"/>
                <a:cs typeface="Arial"/>
              </a:rPr>
              <a:t>o</a:t>
            </a:r>
            <a:r>
              <a:rPr sz="1200" spc="10" dirty="0">
                <a:latin typeface="+mj-lt"/>
                <a:cs typeface="Arial"/>
              </a:rPr>
              <a:t>f</a:t>
            </a:r>
            <a:r>
              <a:rPr sz="1200" spc="-5" dirty="0">
                <a:latin typeface="+mj-lt"/>
                <a:cs typeface="Arial"/>
              </a:rPr>
              <a:t>-</a:t>
            </a:r>
            <a:r>
              <a:rPr sz="1200" dirty="0">
                <a:latin typeface="+mj-lt"/>
                <a:cs typeface="Arial"/>
              </a:rPr>
              <a:t>h</a:t>
            </a:r>
            <a:r>
              <a:rPr sz="1200" spc="-10" dirty="0">
                <a:latin typeface="+mj-lt"/>
                <a:cs typeface="Arial"/>
              </a:rPr>
              <a:t>o</a:t>
            </a:r>
            <a:r>
              <a:rPr sz="1200" spc="5" dirty="0">
                <a:latin typeface="+mj-lt"/>
                <a:cs typeface="Arial"/>
              </a:rPr>
              <a:t>m</a:t>
            </a:r>
            <a:r>
              <a:rPr sz="1200" dirty="0">
                <a:latin typeface="+mj-lt"/>
                <a:cs typeface="Arial"/>
              </a:rPr>
              <a:t>e care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by</a:t>
            </a:r>
            <a:r>
              <a:rPr sz="1200" spc="-1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New</a:t>
            </a:r>
            <a:r>
              <a:rPr sz="1200" spc="-1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South </a:t>
            </a:r>
            <a:r>
              <a:rPr sz="1200" spc="-5" dirty="0">
                <a:latin typeface="+mj-lt"/>
                <a:cs typeface="Arial"/>
              </a:rPr>
              <a:t>W</a:t>
            </a:r>
            <a:r>
              <a:rPr sz="1200" spc="-10" dirty="0">
                <a:latin typeface="+mj-lt"/>
                <a:cs typeface="Arial"/>
              </a:rPr>
              <a:t>a</a:t>
            </a:r>
            <a:r>
              <a:rPr sz="1200" dirty="0">
                <a:latin typeface="+mj-lt"/>
                <a:cs typeface="Arial"/>
              </a:rPr>
              <a:t>l</a:t>
            </a:r>
            <a:r>
              <a:rPr sz="1200" spc="-10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s</a:t>
            </a:r>
            <a:r>
              <a:rPr sz="1200" spc="-3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St</a:t>
            </a:r>
            <a:r>
              <a:rPr sz="1200" spc="5" dirty="0">
                <a:latin typeface="+mj-lt"/>
                <a:cs typeface="Arial"/>
              </a:rPr>
              <a:t>a</a:t>
            </a:r>
            <a:r>
              <a:rPr sz="1200" dirty="0">
                <a:latin typeface="+mj-lt"/>
                <a:cs typeface="Arial"/>
              </a:rPr>
              <a:t>t</a:t>
            </a:r>
            <a:r>
              <a:rPr sz="1200" spc="5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,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Social </a:t>
            </a:r>
            <a:r>
              <a:rPr sz="1200" spc="-60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ent</a:t>
            </a:r>
            <a:r>
              <a:rPr sz="1200" spc="5" dirty="0">
                <a:latin typeface="+mj-lt"/>
                <a:cs typeface="Arial"/>
              </a:rPr>
              <a:t>u</a:t>
            </a:r>
            <a:r>
              <a:rPr sz="1200" dirty="0">
                <a:latin typeface="+mj-lt"/>
                <a:cs typeface="Arial"/>
              </a:rPr>
              <a:t>r</a:t>
            </a:r>
            <a:r>
              <a:rPr sz="1200" spc="-15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s</a:t>
            </a:r>
            <a:r>
              <a:rPr sz="1200" spc="-9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Austral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a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and oth</a:t>
            </a:r>
            <a:r>
              <a:rPr sz="1200" spc="5" dirty="0">
                <a:latin typeface="+mj-lt"/>
                <a:cs typeface="Arial"/>
              </a:rPr>
              <a:t>e</a:t>
            </a:r>
            <a:r>
              <a:rPr sz="1200" spc="-5" dirty="0">
                <a:latin typeface="+mj-lt"/>
                <a:cs typeface="Arial"/>
              </a:rPr>
              <a:t>r</a:t>
            </a:r>
            <a:r>
              <a:rPr sz="1200" dirty="0">
                <a:latin typeface="+mj-lt"/>
                <a:cs typeface="Arial"/>
              </a:rPr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48500" y="2553240"/>
            <a:ext cx="1849120" cy="928459"/>
          </a:xfrm>
          <a:prstGeom prst="rect">
            <a:avLst/>
          </a:prstGeom>
          <a:solidFill>
            <a:srgbClr val="94A3C1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200" b="1" dirty="0">
                <a:latin typeface="+mj-lt"/>
                <a:cs typeface="Arial"/>
              </a:rPr>
              <a:t>I</a:t>
            </a:r>
            <a:r>
              <a:rPr sz="1200" b="1" spc="5" dirty="0">
                <a:latin typeface="+mj-lt"/>
                <a:cs typeface="Arial"/>
              </a:rPr>
              <a:t>s</a:t>
            </a:r>
            <a:r>
              <a:rPr sz="1200" b="1" dirty="0">
                <a:latin typeface="+mj-lt"/>
                <a:cs typeface="Arial"/>
              </a:rPr>
              <a:t>rael</a:t>
            </a:r>
            <a:endParaRPr sz="1200" dirty="0">
              <a:latin typeface="+mj-lt"/>
              <a:cs typeface="Arial"/>
            </a:endParaRPr>
          </a:p>
          <a:p>
            <a:pPr marL="265430" marR="104139" indent="-228600">
              <a:lnSpc>
                <a:spcPts val="1300"/>
              </a:lnSpc>
              <a:spcBef>
                <a:spcPts val="615"/>
              </a:spcBef>
              <a:buSzPct val="116666"/>
              <a:buFont typeface="Cambria"/>
              <a:buChar char="•"/>
              <a:tabLst>
                <a:tab pos="266065" algn="l"/>
              </a:tabLst>
            </a:pPr>
            <a:r>
              <a:rPr sz="1200" dirty="0">
                <a:latin typeface="+mj-lt"/>
                <a:cs typeface="Arial"/>
              </a:rPr>
              <a:t>D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abet</a:t>
            </a:r>
            <a:r>
              <a:rPr sz="1200" spc="5" dirty="0">
                <a:latin typeface="+mj-lt"/>
                <a:cs typeface="Arial"/>
              </a:rPr>
              <a:t>e</a:t>
            </a:r>
            <a:r>
              <a:rPr sz="1200" dirty="0">
                <a:latin typeface="+mj-lt"/>
                <a:cs typeface="Arial"/>
              </a:rPr>
              <a:t>s</a:t>
            </a:r>
            <a:r>
              <a:rPr sz="1200" spc="-3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SIB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by C</a:t>
            </a:r>
            <a:r>
              <a:rPr sz="1200" spc="-5" dirty="0">
                <a:latin typeface="+mj-lt"/>
                <a:cs typeface="Arial"/>
              </a:rPr>
              <a:t>l</a:t>
            </a:r>
            <a:r>
              <a:rPr sz="1200" dirty="0">
                <a:latin typeface="+mj-lt"/>
                <a:cs typeface="Arial"/>
              </a:rPr>
              <a:t>al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t He</a:t>
            </a:r>
            <a:r>
              <a:rPr sz="1200" spc="5" dirty="0">
                <a:latin typeface="+mj-lt"/>
                <a:cs typeface="Arial"/>
              </a:rPr>
              <a:t>a</a:t>
            </a:r>
            <a:r>
              <a:rPr sz="1200" dirty="0">
                <a:latin typeface="+mj-lt"/>
                <a:cs typeface="Arial"/>
              </a:rPr>
              <a:t>lth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Ser</a:t>
            </a:r>
            <a:r>
              <a:rPr sz="1200" spc="-20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ices, Social</a:t>
            </a:r>
            <a:r>
              <a:rPr sz="1200" spc="-2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F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nance</a:t>
            </a:r>
            <a:r>
              <a:rPr sz="1200" spc="-3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Israel and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ot</a:t>
            </a:r>
            <a:r>
              <a:rPr sz="1200" spc="5" dirty="0">
                <a:latin typeface="+mj-lt"/>
                <a:cs typeface="Arial"/>
              </a:rPr>
              <a:t>h</a:t>
            </a:r>
            <a:r>
              <a:rPr sz="1200" dirty="0">
                <a:latin typeface="+mj-lt"/>
                <a:cs typeface="Arial"/>
              </a:rPr>
              <a:t>ers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47259" y="1534667"/>
            <a:ext cx="3650233" cy="928459"/>
          </a:xfrm>
          <a:prstGeom prst="rect">
            <a:avLst/>
          </a:prstGeom>
          <a:solidFill>
            <a:srgbClr val="D5D5D5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lang="en-GB" sz="1200" b="1" dirty="0" smtClean="0">
                <a:latin typeface="+mj-lt"/>
                <a:cs typeface="Arial"/>
              </a:rPr>
              <a:t>Europe (non-UK)</a:t>
            </a:r>
            <a:endParaRPr sz="1200" dirty="0">
              <a:latin typeface="+mj-lt"/>
              <a:cs typeface="Arial"/>
            </a:endParaRPr>
          </a:p>
          <a:p>
            <a:pPr marL="266065" marR="55244" indent="-228600">
              <a:lnSpc>
                <a:spcPts val="1300"/>
              </a:lnSpc>
              <a:spcBef>
                <a:spcPts val="615"/>
              </a:spcBef>
              <a:buSzPct val="120833"/>
              <a:buFont typeface="Cambria"/>
              <a:buChar char="•"/>
              <a:tabLst>
                <a:tab pos="266065" algn="l"/>
              </a:tabLst>
            </a:pPr>
            <a:r>
              <a:rPr sz="1200" dirty="0" smtClean="0">
                <a:latin typeface="+mj-lt"/>
                <a:cs typeface="Arial"/>
              </a:rPr>
              <a:t>SIB</a:t>
            </a:r>
            <a:r>
              <a:rPr lang="en-GB" sz="1200" dirty="0" smtClean="0">
                <a:latin typeface="+mj-lt"/>
                <a:cs typeface="Arial"/>
              </a:rPr>
              <a:t>s in: Rotterdam, Netherlands</a:t>
            </a:r>
            <a:r>
              <a:rPr sz="1200" dirty="0" smtClean="0">
                <a:latin typeface="+mj-lt"/>
                <a:cs typeface="Arial"/>
              </a:rPr>
              <a:t> </a:t>
            </a:r>
            <a:r>
              <a:rPr sz="1200" spc="5" dirty="0">
                <a:latin typeface="+mj-lt"/>
                <a:cs typeface="Arial"/>
              </a:rPr>
              <a:t>o</a:t>
            </a:r>
            <a:r>
              <a:rPr sz="1200" dirty="0">
                <a:latin typeface="+mj-lt"/>
                <a:cs typeface="Arial"/>
              </a:rPr>
              <a:t>n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spc="-15" dirty="0">
                <a:latin typeface="+mj-lt"/>
                <a:cs typeface="Arial"/>
              </a:rPr>
              <a:t>y</a:t>
            </a:r>
            <a:r>
              <a:rPr sz="1200" dirty="0">
                <a:latin typeface="+mj-lt"/>
                <a:cs typeface="Arial"/>
              </a:rPr>
              <a:t>outh</a:t>
            </a:r>
            <a:r>
              <a:rPr sz="1200" spc="-5" dirty="0">
                <a:latin typeface="+mj-lt"/>
                <a:cs typeface="Arial"/>
              </a:rPr>
              <a:t> </a:t>
            </a:r>
            <a:r>
              <a:rPr sz="1200" dirty="0" smtClean="0">
                <a:latin typeface="+mj-lt"/>
                <a:cs typeface="Arial"/>
              </a:rPr>
              <a:t>une</a:t>
            </a:r>
            <a:r>
              <a:rPr sz="1200" spc="5" dirty="0" smtClean="0">
                <a:latin typeface="+mj-lt"/>
                <a:cs typeface="Arial"/>
              </a:rPr>
              <a:t>m</a:t>
            </a:r>
            <a:r>
              <a:rPr sz="1200" spc="-10" dirty="0" smtClean="0">
                <a:latin typeface="+mj-lt"/>
                <a:cs typeface="Arial"/>
              </a:rPr>
              <a:t>p</a:t>
            </a:r>
            <a:r>
              <a:rPr sz="1200" dirty="0" smtClean="0">
                <a:latin typeface="+mj-lt"/>
                <a:cs typeface="Arial"/>
              </a:rPr>
              <a:t>l</a:t>
            </a:r>
            <a:r>
              <a:rPr sz="1200" spc="-10" dirty="0" smtClean="0">
                <a:latin typeface="+mj-lt"/>
                <a:cs typeface="Arial"/>
              </a:rPr>
              <a:t>o</a:t>
            </a:r>
            <a:r>
              <a:rPr sz="1200" spc="-15" dirty="0" smtClean="0">
                <a:latin typeface="+mj-lt"/>
                <a:cs typeface="Arial"/>
              </a:rPr>
              <a:t>y</a:t>
            </a:r>
            <a:r>
              <a:rPr sz="1200" spc="5" dirty="0" smtClean="0">
                <a:latin typeface="+mj-lt"/>
                <a:cs typeface="Arial"/>
              </a:rPr>
              <a:t>m</a:t>
            </a:r>
            <a:r>
              <a:rPr sz="1200" dirty="0" smtClean="0">
                <a:latin typeface="+mj-lt"/>
                <a:cs typeface="Arial"/>
              </a:rPr>
              <a:t>e</a:t>
            </a:r>
            <a:r>
              <a:rPr sz="1200" spc="-10" dirty="0" smtClean="0">
                <a:latin typeface="+mj-lt"/>
                <a:cs typeface="Arial"/>
              </a:rPr>
              <a:t>n</a:t>
            </a:r>
            <a:r>
              <a:rPr sz="1200" dirty="0" smtClean="0">
                <a:latin typeface="+mj-lt"/>
                <a:cs typeface="Arial"/>
              </a:rPr>
              <a:t>t</a:t>
            </a:r>
            <a:r>
              <a:rPr lang="en-GB" sz="1200" dirty="0" smtClean="0">
                <a:latin typeface="+mj-lt"/>
                <a:cs typeface="Arial"/>
              </a:rPr>
              <a:t>;  Augsburg, Germany on unemployment/NEETs; and Brussels, Belgium on workforce empowerment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65496" y="2423919"/>
            <a:ext cx="2663191" cy="1129963"/>
          </a:xfrm>
          <a:custGeom>
            <a:avLst/>
            <a:gdLst/>
            <a:ahLst/>
            <a:cxnLst/>
            <a:rect l="l" t="t" r="r" b="b"/>
            <a:pathLst>
              <a:path w="2474595" h="1055370">
                <a:moveTo>
                  <a:pt x="55499" y="984757"/>
                </a:moveTo>
                <a:lnTo>
                  <a:pt x="0" y="1049527"/>
                </a:lnTo>
                <a:lnTo>
                  <a:pt x="84962" y="1054989"/>
                </a:lnTo>
                <a:lnTo>
                  <a:pt x="76171" y="1034033"/>
                </a:lnTo>
                <a:lnTo>
                  <a:pt x="62356" y="1034033"/>
                </a:lnTo>
                <a:lnTo>
                  <a:pt x="54737" y="1015745"/>
                </a:lnTo>
                <a:lnTo>
                  <a:pt x="66433" y="1010820"/>
                </a:lnTo>
                <a:lnTo>
                  <a:pt x="55499" y="984757"/>
                </a:lnTo>
                <a:close/>
              </a:path>
              <a:path w="2474595" h="1055370">
                <a:moveTo>
                  <a:pt x="66433" y="1010820"/>
                </a:moveTo>
                <a:lnTo>
                  <a:pt x="54737" y="1015745"/>
                </a:lnTo>
                <a:lnTo>
                  <a:pt x="62356" y="1034033"/>
                </a:lnTo>
                <a:lnTo>
                  <a:pt x="74097" y="1029089"/>
                </a:lnTo>
                <a:lnTo>
                  <a:pt x="66433" y="1010820"/>
                </a:lnTo>
                <a:close/>
              </a:path>
              <a:path w="2474595" h="1055370">
                <a:moveTo>
                  <a:pt x="74097" y="1029089"/>
                </a:moveTo>
                <a:lnTo>
                  <a:pt x="62356" y="1034033"/>
                </a:lnTo>
                <a:lnTo>
                  <a:pt x="76171" y="1034033"/>
                </a:lnTo>
                <a:lnTo>
                  <a:pt x="74097" y="1029089"/>
                </a:lnTo>
                <a:close/>
              </a:path>
              <a:path w="2474595" h="1055370">
                <a:moveTo>
                  <a:pt x="2466721" y="0"/>
                </a:moveTo>
                <a:lnTo>
                  <a:pt x="66433" y="1010820"/>
                </a:lnTo>
                <a:lnTo>
                  <a:pt x="74097" y="1029089"/>
                </a:lnTo>
                <a:lnTo>
                  <a:pt x="2474341" y="18287"/>
                </a:lnTo>
                <a:lnTo>
                  <a:pt x="246672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067202" y="4705350"/>
            <a:ext cx="1109955" cy="247395"/>
          </a:xfrm>
          <a:custGeom>
            <a:avLst/>
            <a:gdLst/>
            <a:ahLst/>
            <a:cxnLst/>
            <a:rect l="l" t="t" r="r" b="b"/>
            <a:pathLst>
              <a:path w="1146810" h="443864">
                <a:moveTo>
                  <a:pt x="1071537" y="26398"/>
                </a:moveTo>
                <a:lnTo>
                  <a:pt x="0" y="425069"/>
                </a:lnTo>
                <a:lnTo>
                  <a:pt x="6857" y="443611"/>
                </a:lnTo>
                <a:lnTo>
                  <a:pt x="1078443" y="44969"/>
                </a:lnTo>
                <a:lnTo>
                  <a:pt x="1071537" y="26398"/>
                </a:lnTo>
                <a:close/>
              </a:path>
              <a:path w="1146810" h="443864">
                <a:moveTo>
                  <a:pt x="1134439" y="21970"/>
                </a:moveTo>
                <a:lnTo>
                  <a:pt x="1083437" y="21970"/>
                </a:lnTo>
                <a:lnTo>
                  <a:pt x="1090421" y="40512"/>
                </a:lnTo>
                <a:lnTo>
                  <a:pt x="1078443" y="44969"/>
                </a:lnTo>
                <a:lnTo>
                  <a:pt x="1088263" y="71374"/>
                </a:lnTo>
                <a:lnTo>
                  <a:pt x="1134439" y="21970"/>
                </a:lnTo>
                <a:close/>
              </a:path>
              <a:path w="1146810" h="443864">
                <a:moveTo>
                  <a:pt x="1083437" y="21970"/>
                </a:moveTo>
                <a:lnTo>
                  <a:pt x="1071537" y="26398"/>
                </a:lnTo>
                <a:lnTo>
                  <a:pt x="1078443" y="44969"/>
                </a:lnTo>
                <a:lnTo>
                  <a:pt x="1090421" y="40512"/>
                </a:lnTo>
                <a:lnTo>
                  <a:pt x="1083437" y="21970"/>
                </a:lnTo>
                <a:close/>
              </a:path>
              <a:path w="1146810" h="443864">
                <a:moveTo>
                  <a:pt x="1061720" y="0"/>
                </a:moveTo>
                <a:lnTo>
                  <a:pt x="1071537" y="26398"/>
                </a:lnTo>
                <a:lnTo>
                  <a:pt x="1083437" y="21970"/>
                </a:lnTo>
                <a:lnTo>
                  <a:pt x="1134439" y="21970"/>
                </a:lnTo>
                <a:lnTo>
                  <a:pt x="1146428" y="9143"/>
                </a:lnTo>
                <a:lnTo>
                  <a:pt x="1061720" y="0"/>
                </a:lnTo>
                <a:close/>
              </a:path>
            </a:pathLst>
          </a:custGeom>
          <a:solidFill>
            <a:srgbClr val="94A3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2220467" y="5116067"/>
            <a:ext cx="1320165" cy="1095172"/>
          </a:xfrm>
          <a:prstGeom prst="rect">
            <a:avLst/>
          </a:prstGeom>
          <a:solidFill>
            <a:srgbClr val="94A3C1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200" b="1" dirty="0">
                <a:latin typeface="+mj-lt"/>
                <a:cs typeface="Arial"/>
              </a:rPr>
              <a:t>Sou</a:t>
            </a:r>
            <a:r>
              <a:rPr sz="1200" b="1" spc="-10" dirty="0">
                <a:latin typeface="+mj-lt"/>
                <a:cs typeface="Arial"/>
              </a:rPr>
              <a:t>t</a:t>
            </a:r>
            <a:r>
              <a:rPr sz="1200" b="1" dirty="0">
                <a:latin typeface="+mj-lt"/>
                <a:cs typeface="Arial"/>
              </a:rPr>
              <a:t>h</a:t>
            </a:r>
            <a:r>
              <a:rPr sz="1200" b="1" spc="-25" dirty="0">
                <a:latin typeface="+mj-lt"/>
                <a:cs typeface="Arial"/>
              </a:rPr>
              <a:t> </a:t>
            </a:r>
            <a:r>
              <a:rPr sz="1200" b="1" spc="-40" dirty="0">
                <a:latin typeface="+mj-lt"/>
                <a:cs typeface="Arial"/>
              </a:rPr>
              <a:t>A</a:t>
            </a:r>
            <a:r>
              <a:rPr sz="1200" b="1" dirty="0">
                <a:latin typeface="+mj-lt"/>
                <a:cs typeface="Arial"/>
              </a:rPr>
              <a:t>frica</a:t>
            </a:r>
            <a:endParaRPr sz="1200" dirty="0">
              <a:latin typeface="+mj-lt"/>
              <a:cs typeface="Arial"/>
            </a:endParaRPr>
          </a:p>
          <a:p>
            <a:pPr marL="265430" marR="48260" indent="-228600">
              <a:lnSpc>
                <a:spcPts val="1300"/>
              </a:lnSpc>
              <a:spcBef>
                <a:spcPts val="615"/>
              </a:spcBef>
              <a:buSzPct val="120833"/>
              <a:buFont typeface="Cambria"/>
              <a:buChar char="•"/>
              <a:tabLst>
                <a:tab pos="265430" algn="l"/>
              </a:tabLst>
            </a:pPr>
            <a:r>
              <a:rPr lang="en-GB" sz="1200" dirty="0" smtClean="0">
                <a:latin typeface="+mj-lt"/>
                <a:cs typeface="Arial"/>
              </a:rPr>
              <a:t>ECD SIB Fund developed by </a:t>
            </a:r>
            <a:r>
              <a:rPr sz="1200" dirty="0" smtClean="0">
                <a:latin typeface="+mj-lt"/>
                <a:cs typeface="Arial"/>
              </a:rPr>
              <a:t>Bertha</a:t>
            </a:r>
            <a:r>
              <a:rPr sz="1200" spc="-20" dirty="0" smtClean="0">
                <a:latin typeface="+mj-lt"/>
                <a:cs typeface="Arial"/>
              </a:rPr>
              <a:t> </a:t>
            </a:r>
            <a:r>
              <a:rPr sz="1200" dirty="0" smtClean="0">
                <a:latin typeface="+mj-lt"/>
                <a:cs typeface="Arial"/>
              </a:rPr>
              <a:t>Ce</a:t>
            </a:r>
            <a:r>
              <a:rPr sz="1200" spc="5" dirty="0" smtClean="0">
                <a:latin typeface="+mj-lt"/>
                <a:cs typeface="Arial"/>
              </a:rPr>
              <a:t>n</a:t>
            </a:r>
            <a:r>
              <a:rPr sz="1200" dirty="0" smtClean="0">
                <a:latin typeface="+mj-lt"/>
                <a:cs typeface="Arial"/>
              </a:rPr>
              <a:t>tre and </a:t>
            </a:r>
            <a:r>
              <a:rPr sz="1200" dirty="0">
                <a:latin typeface="+mj-lt"/>
                <a:cs typeface="Arial"/>
              </a:rPr>
              <a:t>Social</a:t>
            </a:r>
            <a:r>
              <a:rPr sz="1200" spc="-2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F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nance</a:t>
            </a:r>
          </a:p>
        </p:txBody>
      </p:sp>
      <p:sp>
        <p:nvSpPr>
          <p:cNvPr id="20" name="object 20"/>
          <p:cNvSpPr/>
          <p:nvPr/>
        </p:nvSpPr>
        <p:spPr>
          <a:xfrm>
            <a:off x="3351276" y="4992878"/>
            <a:ext cx="1456055" cy="147320"/>
          </a:xfrm>
          <a:custGeom>
            <a:avLst/>
            <a:gdLst/>
            <a:ahLst/>
            <a:cxnLst/>
            <a:rect l="l" t="t" r="r" b="b"/>
            <a:pathLst>
              <a:path w="1456054" h="147320">
                <a:moveTo>
                  <a:pt x="1379334" y="28084"/>
                </a:moveTo>
                <a:lnTo>
                  <a:pt x="0" y="127381"/>
                </a:lnTo>
                <a:lnTo>
                  <a:pt x="1524" y="147193"/>
                </a:lnTo>
                <a:lnTo>
                  <a:pt x="1380759" y="47903"/>
                </a:lnTo>
                <a:lnTo>
                  <a:pt x="1379334" y="28084"/>
                </a:lnTo>
                <a:close/>
              </a:path>
              <a:path w="1456054" h="147320">
                <a:moveTo>
                  <a:pt x="1443136" y="27178"/>
                </a:moveTo>
                <a:lnTo>
                  <a:pt x="1391920" y="27178"/>
                </a:lnTo>
                <a:lnTo>
                  <a:pt x="1393444" y="46990"/>
                </a:lnTo>
                <a:lnTo>
                  <a:pt x="1380759" y="47903"/>
                </a:lnTo>
                <a:lnTo>
                  <a:pt x="1382776" y="75946"/>
                </a:lnTo>
                <a:lnTo>
                  <a:pt x="1456054" y="32512"/>
                </a:lnTo>
                <a:lnTo>
                  <a:pt x="1443136" y="27178"/>
                </a:lnTo>
                <a:close/>
              </a:path>
              <a:path w="1456054" h="147320">
                <a:moveTo>
                  <a:pt x="1391920" y="27178"/>
                </a:moveTo>
                <a:lnTo>
                  <a:pt x="1379334" y="28084"/>
                </a:lnTo>
                <a:lnTo>
                  <a:pt x="1380759" y="47903"/>
                </a:lnTo>
                <a:lnTo>
                  <a:pt x="1393444" y="46990"/>
                </a:lnTo>
                <a:lnTo>
                  <a:pt x="1391920" y="27178"/>
                </a:lnTo>
                <a:close/>
              </a:path>
              <a:path w="1456054" h="147320">
                <a:moveTo>
                  <a:pt x="1377314" y="0"/>
                </a:moveTo>
                <a:lnTo>
                  <a:pt x="1379334" y="28084"/>
                </a:lnTo>
                <a:lnTo>
                  <a:pt x="1391920" y="27178"/>
                </a:lnTo>
                <a:lnTo>
                  <a:pt x="1443136" y="27178"/>
                </a:lnTo>
                <a:lnTo>
                  <a:pt x="1377314" y="0"/>
                </a:lnTo>
                <a:close/>
              </a:path>
            </a:pathLst>
          </a:custGeom>
          <a:solidFill>
            <a:srgbClr val="94A3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904994" y="2990595"/>
            <a:ext cx="2148205" cy="779145"/>
          </a:xfrm>
          <a:custGeom>
            <a:avLst/>
            <a:gdLst/>
            <a:ahLst/>
            <a:cxnLst/>
            <a:rect l="l" t="t" r="r" b="b"/>
            <a:pathLst>
              <a:path w="2148204" h="779145">
                <a:moveTo>
                  <a:pt x="59181" y="706881"/>
                </a:moveTo>
                <a:lnTo>
                  <a:pt x="0" y="768222"/>
                </a:lnTo>
                <a:lnTo>
                  <a:pt x="84581" y="778763"/>
                </a:lnTo>
                <a:lnTo>
                  <a:pt x="76683" y="756411"/>
                </a:lnTo>
                <a:lnTo>
                  <a:pt x="63118" y="756411"/>
                </a:lnTo>
                <a:lnTo>
                  <a:pt x="56514" y="737742"/>
                </a:lnTo>
                <a:lnTo>
                  <a:pt x="68578" y="733474"/>
                </a:lnTo>
                <a:lnTo>
                  <a:pt x="59181" y="706881"/>
                </a:lnTo>
                <a:close/>
              </a:path>
              <a:path w="2148204" h="779145">
                <a:moveTo>
                  <a:pt x="68578" y="733474"/>
                </a:moveTo>
                <a:lnTo>
                  <a:pt x="56514" y="737742"/>
                </a:lnTo>
                <a:lnTo>
                  <a:pt x="63118" y="756411"/>
                </a:lnTo>
                <a:lnTo>
                  <a:pt x="75176" y="752146"/>
                </a:lnTo>
                <a:lnTo>
                  <a:pt x="68578" y="733474"/>
                </a:lnTo>
                <a:close/>
              </a:path>
              <a:path w="2148204" h="779145">
                <a:moveTo>
                  <a:pt x="75176" y="752146"/>
                </a:moveTo>
                <a:lnTo>
                  <a:pt x="63118" y="756411"/>
                </a:lnTo>
                <a:lnTo>
                  <a:pt x="76683" y="756411"/>
                </a:lnTo>
                <a:lnTo>
                  <a:pt x="75176" y="752146"/>
                </a:lnTo>
                <a:close/>
              </a:path>
              <a:path w="2148204" h="779145">
                <a:moveTo>
                  <a:pt x="2141601" y="0"/>
                </a:moveTo>
                <a:lnTo>
                  <a:pt x="68578" y="733474"/>
                </a:lnTo>
                <a:lnTo>
                  <a:pt x="75176" y="752146"/>
                </a:lnTo>
                <a:lnTo>
                  <a:pt x="2148204" y="18795"/>
                </a:lnTo>
                <a:lnTo>
                  <a:pt x="2141601" y="0"/>
                </a:lnTo>
                <a:close/>
              </a:path>
            </a:pathLst>
          </a:custGeom>
          <a:solidFill>
            <a:srgbClr val="94A3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231647" y="4421298"/>
            <a:ext cx="1935480" cy="1095172"/>
          </a:xfrm>
          <a:prstGeom prst="rect">
            <a:avLst/>
          </a:prstGeom>
          <a:solidFill>
            <a:srgbClr val="94A3C1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1200" b="1" dirty="0">
                <a:latin typeface="+mj-lt"/>
                <a:cs typeface="Arial"/>
              </a:rPr>
              <a:t>Latin</a:t>
            </a:r>
            <a:r>
              <a:rPr sz="1200" b="1" spc="-40" dirty="0">
                <a:latin typeface="+mj-lt"/>
                <a:cs typeface="Arial"/>
              </a:rPr>
              <a:t> A</a:t>
            </a:r>
            <a:r>
              <a:rPr sz="1200" b="1" dirty="0">
                <a:latin typeface="+mj-lt"/>
                <a:cs typeface="Arial"/>
              </a:rPr>
              <a:t>merica</a:t>
            </a:r>
            <a:endParaRPr sz="1200" dirty="0">
              <a:latin typeface="+mj-lt"/>
              <a:cs typeface="Arial"/>
            </a:endParaRPr>
          </a:p>
          <a:p>
            <a:pPr marL="264160" marR="207645" indent="-228600">
              <a:lnSpc>
                <a:spcPts val="1300"/>
              </a:lnSpc>
              <a:spcBef>
                <a:spcPts val="615"/>
              </a:spcBef>
              <a:buSzPct val="120833"/>
              <a:buFont typeface="Cambria"/>
              <a:buChar char="•"/>
              <a:tabLst>
                <a:tab pos="264795" algn="l"/>
              </a:tabLst>
            </a:pPr>
            <a:r>
              <a:rPr sz="1200" dirty="0">
                <a:latin typeface="+mj-lt"/>
                <a:cs typeface="Arial"/>
              </a:rPr>
              <a:t>I</a:t>
            </a:r>
            <a:r>
              <a:rPr sz="1200" spc="5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t</a:t>
            </a:r>
            <a:r>
              <a:rPr sz="1200" spc="5" dirty="0">
                <a:latin typeface="+mj-lt"/>
                <a:cs typeface="Arial"/>
              </a:rPr>
              <a:t>e</a:t>
            </a:r>
            <a:r>
              <a:rPr sz="1200" spc="-5" dirty="0">
                <a:latin typeface="+mj-lt"/>
                <a:cs typeface="Arial"/>
              </a:rPr>
              <a:t>r-</a:t>
            </a:r>
            <a:r>
              <a:rPr sz="1200" dirty="0">
                <a:latin typeface="+mj-lt"/>
                <a:cs typeface="Arial"/>
              </a:rPr>
              <a:t>A</a:t>
            </a:r>
            <a:r>
              <a:rPr sz="1200" spc="5" dirty="0">
                <a:latin typeface="+mj-lt"/>
                <a:cs typeface="Arial"/>
              </a:rPr>
              <a:t>m</a:t>
            </a:r>
            <a:r>
              <a:rPr sz="1200" dirty="0">
                <a:latin typeface="+mj-lt"/>
                <a:cs typeface="Arial"/>
              </a:rPr>
              <a:t>er</a:t>
            </a:r>
            <a:r>
              <a:rPr sz="1200" spc="-10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can De</a:t>
            </a:r>
            <a:r>
              <a:rPr sz="1200" spc="-10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elo</a:t>
            </a:r>
            <a:r>
              <a:rPr sz="1200" spc="5" dirty="0">
                <a:latin typeface="+mj-lt"/>
                <a:cs typeface="Arial"/>
              </a:rPr>
              <a:t>pm</a:t>
            </a:r>
            <a:r>
              <a:rPr sz="1200" spc="-10" dirty="0">
                <a:latin typeface="+mj-lt"/>
                <a:cs typeface="Arial"/>
              </a:rPr>
              <a:t>en</a:t>
            </a:r>
            <a:r>
              <a:rPr sz="1200" dirty="0">
                <a:latin typeface="+mj-lt"/>
                <a:cs typeface="Arial"/>
              </a:rPr>
              <a:t>t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Bank e</a:t>
            </a:r>
            <a:r>
              <a:rPr sz="1200" spc="-15" dirty="0">
                <a:latin typeface="+mj-lt"/>
                <a:cs typeface="Arial"/>
              </a:rPr>
              <a:t>x</a:t>
            </a:r>
            <a:r>
              <a:rPr sz="1200" dirty="0">
                <a:latin typeface="+mj-lt"/>
                <a:cs typeface="Arial"/>
              </a:rPr>
              <a:t>plor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ng</a:t>
            </a:r>
            <a:r>
              <a:rPr sz="1200" spc="-3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options</a:t>
            </a:r>
            <a:r>
              <a:rPr sz="1200" spc="-3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to de</a:t>
            </a:r>
            <a:r>
              <a:rPr sz="1200" spc="-15" dirty="0">
                <a:latin typeface="+mj-lt"/>
                <a:cs typeface="Arial"/>
              </a:rPr>
              <a:t>v</a:t>
            </a:r>
            <a:r>
              <a:rPr sz="1200" dirty="0">
                <a:latin typeface="+mj-lt"/>
                <a:cs typeface="Arial"/>
              </a:rPr>
              <a:t>elop</a:t>
            </a:r>
            <a:r>
              <a:rPr sz="1200" spc="-3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a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SIB </a:t>
            </a:r>
            <a:r>
              <a:rPr sz="1200" spc="5" dirty="0">
                <a:latin typeface="+mj-lt"/>
                <a:cs typeface="Arial"/>
              </a:rPr>
              <a:t>m</a:t>
            </a:r>
            <a:r>
              <a:rPr sz="1200" dirty="0">
                <a:latin typeface="+mj-lt"/>
                <a:cs typeface="Arial"/>
              </a:rPr>
              <a:t>arket across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t</a:t>
            </a:r>
            <a:r>
              <a:rPr sz="1200" spc="5" dirty="0">
                <a:latin typeface="+mj-lt"/>
                <a:cs typeface="Arial"/>
              </a:rPr>
              <a:t>h</a:t>
            </a:r>
            <a:r>
              <a:rPr sz="1200" dirty="0">
                <a:latin typeface="+mj-lt"/>
                <a:cs typeface="Arial"/>
              </a:rPr>
              <a:t>e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re</a:t>
            </a:r>
            <a:r>
              <a:rPr sz="1200" spc="-10" dirty="0">
                <a:latin typeface="+mj-lt"/>
                <a:cs typeface="Arial"/>
              </a:rPr>
              <a:t>g</a:t>
            </a:r>
            <a:r>
              <a:rPr sz="1200" dirty="0">
                <a:latin typeface="+mj-lt"/>
                <a:cs typeface="Arial"/>
              </a:rPr>
              <a:t>ion</a:t>
            </a:r>
          </a:p>
        </p:txBody>
      </p:sp>
      <p:sp>
        <p:nvSpPr>
          <p:cNvPr id="23" name="object 23"/>
          <p:cNvSpPr/>
          <p:nvPr/>
        </p:nvSpPr>
        <p:spPr>
          <a:xfrm>
            <a:off x="353568" y="6315455"/>
            <a:ext cx="155575" cy="139065"/>
          </a:xfrm>
          <a:custGeom>
            <a:avLst/>
            <a:gdLst/>
            <a:ahLst/>
            <a:cxnLst/>
            <a:rect l="l" t="t" r="r" b="b"/>
            <a:pathLst>
              <a:path w="155575" h="139064">
                <a:moveTo>
                  <a:pt x="0" y="138684"/>
                </a:moveTo>
                <a:lnTo>
                  <a:pt x="155447" y="138684"/>
                </a:lnTo>
                <a:lnTo>
                  <a:pt x="155447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634995" y="6329171"/>
            <a:ext cx="155575" cy="139065"/>
          </a:xfrm>
          <a:custGeom>
            <a:avLst/>
            <a:gdLst/>
            <a:ahLst/>
            <a:cxnLst/>
            <a:rect l="l" t="t" r="r" b="b"/>
            <a:pathLst>
              <a:path w="155575" h="139064">
                <a:moveTo>
                  <a:pt x="0" y="138683"/>
                </a:moveTo>
                <a:lnTo>
                  <a:pt x="155448" y="138683"/>
                </a:lnTo>
                <a:lnTo>
                  <a:pt x="155448" y="0"/>
                </a:lnTo>
                <a:lnTo>
                  <a:pt x="0" y="0"/>
                </a:lnTo>
                <a:lnTo>
                  <a:pt x="0" y="138683"/>
                </a:lnTo>
                <a:close/>
              </a:path>
            </a:pathLst>
          </a:custGeom>
          <a:solidFill>
            <a:srgbClr val="94A3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567334" y="6326749"/>
            <a:ext cx="17227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+mj-lt"/>
                <a:cs typeface="Arial"/>
              </a:rPr>
              <a:t>S</a:t>
            </a:r>
            <a:r>
              <a:rPr sz="1000" spc="-10" dirty="0">
                <a:latin typeface="+mj-lt"/>
                <a:cs typeface="Arial"/>
              </a:rPr>
              <a:t>oci</a:t>
            </a:r>
            <a:r>
              <a:rPr sz="1000" spc="-5" dirty="0">
                <a:latin typeface="+mj-lt"/>
                <a:cs typeface="Arial"/>
              </a:rPr>
              <a:t>al</a:t>
            </a:r>
            <a:r>
              <a:rPr sz="1000" dirty="0">
                <a:latin typeface="+mj-lt"/>
                <a:cs typeface="Arial"/>
              </a:rPr>
              <a:t> </a:t>
            </a:r>
            <a:r>
              <a:rPr sz="1000" spc="-5" dirty="0">
                <a:latin typeface="+mj-lt"/>
                <a:cs typeface="Arial"/>
              </a:rPr>
              <a:t>I</a:t>
            </a:r>
            <a:r>
              <a:rPr sz="1000" spc="5" dirty="0">
                <a:latin typeface="+mj-lt"/>
                <a:cs typeface="Arial"/>
              </a:rPr>
              <a:t>m</a:t>
            </a:r>
            <a:r>
              <a:rPr sz="1000" spc="-10" dirty="0">
                <a:latin typeface="+mj-lt"/>
                <a:cs typeface="Arial"/>
              </a:rPr>
              <a:t>p</a:t>
            </a:r>
            <a:r>
              <a:rPr sz="1000" spc="-15" dirty="0">
                <a:latin typeface="+mj-lt"/>
                <a:cs typeface="Arial"/>
              </a:rPr>
              <a:t>a</a:t>
            </a:r>
            <a:r>
              <a:rPr sz="1000" dirty="0">
                <a:latin typeface="+mj-lt"/>
                <a:cs typeface="Arial"/>
              </a:rPr>
              <a:t>c</a:t>
            </a:r>
            <a:r>
              <a:rPr sz="1000" spc="-5" dirty="0">
                <a:latin typeface="+mj-lt"/>
                <a:cs typeface="Arial"/>
              </a:rPr>
              <a:t>t</a:t>
            </a:r>
            <a:r>
              <a:rPr sz="1000" spc="-30" dirty="0">
                <a:latin typeface="+mj-lt"/>
                <a:cs typeface="Arial"/>
              </a:rPr>
              <a:t> </a:t>
            </a:r>
            <a:r>
              <a:rPr sz="1000" spc="-15" dirty="0">
                <a:latin typeface="+mj-lt"/>
                <a:cs typeface="Arial"/>
              </a:rPr>
              <a:t>B</a:t>
            </a:r>
            <a:r>
              <a:rPr sz="1000" spc="-10" dirty="0">
                <a:latin typeface="+mj-lt"/>
                <a:cs typeface="Arial"/>
              </a:rPr>
              <a:t>o</a:t>
            </a:r>
            <a:r>
              <a:rPr sz="1000" spc="-15" dirty="0">
                <a:latin typeface="+mj-lt"/>
                <a:cs typeface="Arial"/>
              </a:rPr>
              <a:t>n</a:t>
            </a:r>
            <a:r>
              <a:rPr sz="1000" spc="-10" dirty="0">
                <a:latin typeface="+mj-lt"/>
                <a:cs typeface="Arial"/>
              </a:rPr>
              <a:t>ds</a:t>
            </a:r>
            <a:r>
              <a:rPr sz="1000" spc="-15" dirty="0">
                <a:latin typeface="+mj-lt"/>
                <a:cs typeface="Arial"/>
              </a:rPr>
              <a:t> </a:t>
            </a:r>
            <a:r>
              <a:rPr sz="1000" spc="-10" dirty="0">
                <a:latin typeface="+mj-lt"/>
                <a:cs typeface="Arial"/>
              </a:rPr>
              <a:t>la</a:t>
            </a:r>
            <a:r>
              <a:rPr sz="1000" spc="-15" dirty="0">
                <a:latin typeface="+mj-lt"/>
                <a:cs typeface="Arial"/>
              </a:rPr>
              <a:t>u</a:t>
            </a:r>
            <a:r>
              <a:rPr sz="1000" spc="-10" dirty="0">
                <a:latin typeface="+mj-lt"/>
                <a:cs typeface="Arial"/>
              </a:rPr>
              <a:t>nch</a:t>
            </a:r>
            <a:r>
              <a:rPr sz="1000" spc="-15" dirty="0">
                <a:latin typeface="+mj-lt"/>
                <a:cs typeface="Arial"/>
              </a:rPr>
              <a:t>e</a:t>
            </a:r>
            <a:r>
              <a:rPr sz="1000" spc="-10" dirty="0">
                <a:latin typeface="+mj-lt"/>
                <a:cs typeface="Arial"/>
              </a:rPr>
              <a:t>d</a:t>
            </a:r>
            <a:endParaRPr sz="1000" dirty="0">
              <a:latin typeface="+mj-lt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5401" y="6328578"/>
            <a:ext cx="2184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+mj-lt"/>
                <a:cs typeface="Arial"/>
              </a:rPr>
              <a:t>S</a:t>
            </a:r>
            <a:r>
              <a:rPr sz="1000" spc="-10" dirty="0">
                <a:latin typeface="+mj-lt"/>
                <a:cs typeface="Arial"/>
              </a:rPr>
              <a:t>oci</a:t>
            </a:r>
            <a:r>
              <a:rPr sz="1000" spc="-5" dirty="0">
                <a:latin typeface="+mj-lt"/>
                <a:cs typeface="Arial"/>
              </a:rPr>
              <a:t>al</a:t>
            </a:r>
            <a:r>
              <a:rPr sz="1000" dirty="0">
                <a:latin typeface="+mj-lt"/>
                <a:cs typeface="Arial"/>
              </a:rPr>
              <a:t> </a:t>
            </a:r>
            <a:r>
              <a:rPr sz="1000" spc="-5" dirty="0">
                <a:latin typeface="+mj-lt"/>
                <a:cs typeface="Arial"/>
              </a:rPr>
              <a:t>I</a:t>
            </a:r>
            <a:r>
              <a:rPr sz="1000" spc="5" dirty="0">
                <a:latin typeface="+mj-lt"/>
                <a:cs typeface="Arial"/>
              </a:rPr>
              <a:t>m</a:t>
            </a:r>
            <a:r>
              <a:rPr sz="1000" spc="-10" dirty="0">
                <a:latin typeface="+mj-lt"/>
                <a:cs typeface="Arial"/>
              </a:rPr>
              <a:t>p</a:t>
            </a:r>
            <a:r>
              <a:rPr sz="1000" spc="-15" dirty="0">
                <a:latin typeface="+mj-lt"/>
                <a:cs typeface="Arial"/>
              </a:rPr>
              <a:t>a</a:t>
            </a:r>
            <a:r>
              <a:rPr sz="1000" dirty="0">
                <a:latin typeface="+mj-lt"/>
                <a:cs typeface="Arial"/>
              </a:rPr>
              <a:t>c</a:t>
            </a:r>
            <a:r>
              <a:rPr sz="1000" spc="-5" dirty="0">
                <a:latin typeface="+mj-lt"/>
                <a:cs typeface="Arial"/>
              </a:rPr>
              <a:t>t</a:t>
            </a:r>
            <a:r>
              <a:rPr sz="1000" spc="-30" dirty="0">
                <a:latin typeface="+mj-lt"/>
                <a:cs typeface="Arial"/>
              </a:rPr>
              <a:t> </a:t>
            </a:r>
            <a:r>
              <a:rPr sz="1000" spc="-15" dirty="0">
                <a:latin typeface="+mj-lt"/>
                <a:cs typeface="Arial"/>
              </a:rPr>
              <a:t>B</a:t>
            </a:r>
            <a:r>
              <a:rPr sz="1000" spc="-10" dirty="0">
                <a:latin typeface="+mj-lt"/>
                <a:cs typeface="Arial"/>
              </a:rPr>
              <a:t>o</a:t>
            </a:r>
            <a:r>
              <a:rPr sz="1000" spc="-15" dirty="0">
                <a:latin typeface="+mj-lt"/>
                <a:cs typeface="Arial"/>
              </a:rPr>
              <a:t>n</a:t>
            </a:r>
            <a:r>
              <a:rPr sz="1000" spc="-10" dirty="0">
                <a:latin typeface="+mj-lt"/>
                <a:cs typeface="Arial"/>
              </a:rPr>
              <a:t>ds</a:t>
            </a:r>
            <a:r>
              <a:rPr sz="1000" spc="-15" dirty="0">
                <a:latin typeface="+mj-lt"/>
                <a:cs typeface="Arial"/>
              </a:rPr>
              <a:t> </a:t>
            </a:r>
            <a:r>
              <a:rPr sz="1000" spc="-10" dirty="0">
                <a:latin typeface="+mj-lt"/>
                <a:cs typeface="Arial"/>
              </a:rPr>
              <a:t>u</a:t>
            </a:r>
            <a:r>
              <a:rPr sz="1000" spc="-15" dirty="0">
                <a:latin typeface="+mj-lt"/>
                <a:cs typeface="Arial"/>
              </a:rPr>
              <a:t>n</a:t>
            </a:r>
            <a:r>
              <a:rPr sz="1000" spc="-10" dirty="0">
                <a:latin typeface="+mj-lt"/>
                <a:cs typeface="Arial"/>
              </a:rPr>
              <a:t>d</a:t>
            </a:r>
            <a:r>
              <a:rPr sz="1000" spc="-15" dirty="0">
                <a:latin typeface="+mj-lt"/>
                <a:cs typeface="Arial"/>
              </a:rPr>
              <a:t>e</a:t>
            </a:r>
            <a:r>
              <a:rPr sz="1000" spc="-5" dirty="0">
                <a:latin typeface="+mj-lt"/>
                <a:cs typeface="Arial"/>
              </a:rPr>
              <a:t>r</a:t>
            </a:r>
            <a:r>
              <a:rPr sz="1000" spc="-15" dirty="0">
                <a:latin typeface="+mj-lt"/>
                <a:cs typeface="Arial"/>
              </a:rPr>
              <a:t> </a:t>
            </a:r>
            <a:r>
              <a:rPr sz="1000" spc="-10" dirty="0">
                <a:latin typeface="+mj-lt"/>
                <a:cs typeface="Arial"/>
              </a:rPr>
              <a:t>exp</a:t>
            </a:r>
            <a:r>
              <a:rPr sz="1000" spc="-15" dirty="0">
                <a:latin typeface="+mj-lt"/>
                <a:cs typeface="Arial"/>
              </a:rPr>
              <a:t>l</a:t>
            </a:r>
            <a:r>
              <a:rPr sz="1000" spc="-5" dirty="0">
                <a:latin typeface="+mj-lt"/>
                <a:cs typeface="Arial"/>
              </a:rPr>
              <a:t>orat</a:t>
            </a:r>
            <a:r>
              <a:rPr sz="1000" spc="-10" dirty="0">
                <a:latin typeface="+mj-lt"/>
                <a:cs typeface="Arial"/>
              </a:rPr>
              <a:t>ion</a:t>
            </a:r>
            <a:endParaRPr sz="1000" dirty="0">
              <a:latin typeface="+mj-lt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91684" y="6323076"/>
            <a:ext cx="155575" cy="139065"/>
          </a:xfrm>
          <a:custGeom>
            <a:avLst/>
            <a:gdLst/>
            <a:ahLst/>
            <a:cxnLst/>
            <a:rect l="l" t="t" r="r" b="b"/>
            <a:pathLst>
              <a:path w="155575" h="139064">
                <a:moveTo>
                  <a:pt x="0" y="138684"/>
                </a:moveTo>
                <a:lnTo>
                  <a:pt x="155448" y="138684"/>
                </a:lnTo>
                <a:lnTo>
                  <a:pt x="155448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B3A3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5371103" y="6323584"/>
            <a:ext cx="18580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+mj-lt"/>
                <a:cs typeface="Arial"/>
              </a:rPr>
              <a:t>M</a:t>
            </a:r>
            <a:r>
              <a:rPr sz="1000" spc="-15" dirty="0">
                <a:latin typeface="+mj-lt"/>
                <a:cs typeface="Arial"/>
              </a:rPr>
              <a:t>a</a:t>
            </a:r>
            <a:r>
              <a:rPr sz="1000" spc="-5" dirty="0">
                <a:latin typeface="+mj-lt"/>
                <a:cs typeface="Arial"/>
              </a:rPr>
              <a:t>r</a:t>
            </a:r>
            <a:r>
              <a:rPr sz="1000" spc="5" dirty="0">
                <a:latin typeface="+mj-lt"/>
                <a:cs typeface="Arial"/>
              </a:rPr>
              <a:t>k</a:t>
            </a:r>
            <a:r>
              <a:rPr sz="1000" spc="-5" dirty="0">
                <a:latin typeface="+mj-lt"/>
                <a:cs typeface="Arial"/>
              </a:rPr>
              <a:t>et</a:t>
            </a:r>
            <a:r>
              <a:rPr sz="1000" spc="-20" dirty="0">
                <a:latin typeface="+mj-lt"/>
                <a:cs typeface="Arial"/>
              </a:rPr>
              <a:t> </a:t>
            </a:r>
            <a:r>
              <a:rPr sz="1000" spc="-10" dirty="0">
                <a:latin typeface="+mj-lt"/>
                <a:cs typeface="Arial"/>
              </a:rPr>
              <a:t>in</a:t>
            </a:r>
            <a:r>
              <a:rPr sz="1000" dirty="0">
                <a:latin typeface="+mj-lt"/>
                <a:cs typeface="Arial"/>
              </a:rPr>
              <a:t>f</a:t>
            </a:r>
            <a:r>
              <a:rPr sz="1000" spc="-5" dirty="0">
                <a:latin typeface="+mj-lt"/>
                <a:cs typeface="Arial"/>
              </a:rPr>
              <a:t>rastructure</a:t>
            </a:r>
            <a:r>
              <a:rPr sz="1000" spc="-30" dirty="0">
                <a:latin typeface="+mj-lt"/>
                <a:cs typeface="Arial"/>
              </a:rPr>
              <a:t> </a:t>
            </a:r>
            <a:r>
              <a:rPr sz="1000" spc="-5" dirty="0">
                <a:latin typeface="+mj-lt"/>
                <a:cs typeface="Arial"/>
              </a:rPr>
              <a:t>esta</a:t>
            </a:r>
            <a:r>
              <a:rPr sz="1000" spc="-10" dirty="0">
                <a:latin typeface="+mj-lt"/>
                <a:cs typeface="Arial"/>
              </a:rPr>
              <a:t>bli</a:t>
            </a:r>
            <a:r>
              <a:rPr sz="1000" dirty="0">
                <a:latin typeface="+mj-lt"/>
                <a:cs typeface="Arial"/>
              </a:rPr>
              <a:t>s</a:t>
            </a:r>
            <a:r>
              <a:rPr sz="1000" spc="-10" dirty="0">
                <a:latin typeface="+mj-lt"/>
                <a:cs typeface="Arial"/>
              </a:rPr>
              <a:t>h</a:t>
            </a:r>
            <a:r>
              <a:rPr sz="1000" spc="-15" dirty="0">
                <a:latin typeface="+mj-lt"/>
                <a:cs typeface="Arial"/>
              </a:rPr>
              <a:t>e</a:t>
            </a:r>
            <a:r>
              <a:rPr sz="1000" spc="-10" dirty="0">
                <a:latin typeface="+mj-lt"/>
                <a:cs typeface="Arial"/>
              </a:rPr>
              <a:t>d</a:t>
            </a:r>
            <a:endParaRPr sz="1000" dirty="0">
              <a:latin typeface="+mj-lt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81828" y="5135879"/>
            <a:ext cx="1472565" cy="1008994"/>
          </a:xfrm>
          <a:prstGeom prst="rect">
            <a:avLst/>
          </a:prstGeom>
          <a:solidFill>
            <a:srgbClr val="B3A37B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200" b="1" dirty="0">
                <a:latin typeface="+mj-lt"/>
                <a:cs typeface="Arial"/>
              </a:rPr>
              <a:t>Outcom</a:t>
            </a:r>
            <a:r>
              <a:rPr sz="1200" b="1" spc="5" dirty="0">
                <a:latin typeface="+mj-lt"/>
                <a:cs typeface="Arial"/>
              </a:rPr>
              <a:t>e</a:t>
            </a:r>
            <a:r>
              <a:rPr sz="1200" b="1" dirty="0">
                <a:latin typeface="+mj-lt"/>
                <a:cs typeface="Arial"/>
              </a:rPr>
              <a:t>s</a:t>
            </a:r>
            <a:r>
              <a:rPr sz="1200" b="1" spc="-10" dirty="0">
                <a:latin typeface="+mj-lt"/>
                <a:cs typeface="Arial"/>
              </a:rPr>
              <a:t> </a:t>
            </a:r>
            <a:r>
              <a:rPr sz="1200" b="1" dirty="0">
                <a:latin typeface="+mj-lt"/>
                <a:cs typeface="Arial"/>
              </a:rPr>
              <a:t>Fun</a:t>
            </a:r>
            <a:r>
              <a:rPr sz="1200" b="1" spc="-5" dirty="0">
                <a:latin typeface="+mj-lt"/>
                <a:cs typeface="Arial"/>
              </a:rPr>
              <a:t>d</a:t>
            </a:r>
            <a:r>
              <a:rPr sz="1200" b="1" dirty="0">
                <a:latin typeface="+mj-lt"/>
                <a:cs typeface="Arial"/>
              </a:rPr>
              <a:t>s</a:t>
            </a:r>
            <a:endParaRPr sz="1200" dirty="0">
              <a:latin typeface="+mj-lt"/>
              <a:cs typeface="Arial"/>
            </a:endParaRPr>
          </a:p>
          <a:p>
            <a:pPr marL="266065" indent="-228600">
              <a:lnSpc>
                <a:spcPct val="100000"/>
              </a:lnSpc>
              <a:spcBef>
                <a:spcPts val="455"/>
              </a:spcBef>
              <a:buSzPct val="120833"/>
              <a:buFont typeface="Cambria"/>
              <a:buChar char="•"/>
              <a:tabLst>
                <a:tab pos="266065" algn="l"/>
              </a:tabLst>
            </a:pPr>
            <a:r>
              <a:rPr sz="1200" dirty="0">
                <a:latin typeface="+mj-lt"/>
                <a:cs typeface="Arial"/>
              </a:rPr>
              <a:t>£20m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UK </a:t>
            </a:r>
            <a:r>
              <a:rPr sz="1200" spc="10" dirty="0">
                <a:latin typeface="+mj-lt"/>
                <a:cs typeface="Arial"/>
              </a:rPr>
              <a:t>f</a:t>
            </a:r>
            <a:r>
              <a:rPr sz="1200" dirty="0">
                <a:latin typeface="+mj-lt"/>
                <a:cs typeface="Arial"/>
              </a:rPr>
              <a:t>und</a:t>
            </a:r>
          </a:p>
          <a:p>
            <a:pPr marL="266065" marR="181610" indent="-228600">
              <a:lnSpc>
                <a:spcPct val="90100"/>
              </a:lnSpc>
              <a:spcBef>
                <a:spcPts val="595"/>
              </a:spcBef>
              <a:spcAft>
                <a:spcPts val="600"/>
              </a:spcAft>
              <a:buSzPct val="120833"/>
              <a:buFont typeface="Cambria"/>
              <a:buChar char="•"/>
              <a:tabLst>
                <a:tab pos="266065" algn="l"/>
              </a:tabLst>
            </a:pPr>
            <a:r>
              <a:rPr sz="1200" spc="40" dirty="0">
                <a:latin typeface="+mj-lt"/>
                <a:cs typeface="Arial"/>
              </a:rPr>
              <a:t>W</a:t>
            </a:r>
            <a:r>
              <a:rPr sz="1200" spc="-10" dirty="0">
                <a:latin typeface="+mj-lt"/>
                <a:cs typeface="Arial"/>
              </a:rPr>
              <a:t>h</a:t>
            </a:r>
            <a:r>
              <a:rPr sz="1200" dirty="0">
                <a:latin typeface="+mj-lt"/>
                <a:cs typeface="Arial"/>
              </a:rPr>
              <a:t>ite</a:t>
            </a:r>
            <a:r>
              <a:rPr sz="1200" spc="-4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Ho</a:t>
            </a:r>
            <a:r>
              <a:rPr sz="1200" spc="5" dirty="0">
                <a:latin typeface="+mj-lt"/>
                <a:cs typeface="Arial"/>
              </a:rPr>
              <a:t>u</a:t>
            </a:r>
            <a:r>
              <a:rPr sz="1200" dirty="0">
                <a:latin typeface="+mj-lt"/>
                <a:cs typeface="Arial"/>
              </a:rPr>
              <a:t>se propos</a:t>
            </a:r>
            <a:r>
              <a:rPr sz="1200" spc="-10" dirty="0">
                <a:latin typeface="+mj-lt"/>
                <a:cs typeface="Arial"/>
              </a:rPr>
              <a:t>a</a:t>
            </a:r>
            <a:r>
              <a:rPr sz="1200" dirty="0">
                <a:latin typeface="+mj-lt"/>
                <a:cs typeface="Arial"/>
              </a:rPr>
              <a:t>l</a:t>
            </a:r>
            <a:r>
              <a:rPr sz="1200" spc="-40" dirty="0">
                <a:latin typeface="+mj-lt"/>
                <a:cs typeface="Arial"/>
              </a:rPr>
              <a:t> </a:t>
            </a:r>
            <a:r>
              <a:rPr sz="1200" spc="10" dirty="0">
                <a:latin typeface="+mj-lt"/>
                <a:cs typeface="Arial"/>
              </a:rPr>
              <a:t>f</a:t>
            </a:r>
            <a:r>
              <a:rPr sz="1200" dirty="0">
                <a:latin typeface="+mj-lt"/>
                <a:cs typeface="Arial"/>
              </a:rPr>
              <a:t>or US$30</a:t>
            </a:r>
            <a:r>
              <a:rPr sz="1200" spc="-10" dirty="0">
                <a:latin typeface="+mj-lt"/>
                <a:cs typeface="Arial"/>
              </a:rPr>
              <a:t>0</a:t>
            </a:r>
            <a:r>
              <a:rPr sz="1200" dirty="0">
                <a:latin typeface="+mj-lt"/>
                <a:cs typeface="Arial"/>
              </a:rPr>
              <a:t>m</a:t>
            </a:r>
            <a:r>
              <a:rPr sz="1200" spc="-25" dirty="0">
                <a:latin typeface="+mj-lt"/>
                <a:cs typeface="Arial"/>
              </a:rPr>
              <a:t> </a:t>
            </a:r>
            <a:r>
              <a:rPr sz="1200" spc="10" dirty="0" smtClean="0">
                <a:latin typeface="+mj-lt"/>
                <a:cs typeface="Arial"/>
              </a:rPr>
              <a:t>f</a:t>
            </a:r>
            <a:r>
              <a:rPr sz="1200" dirty="0" smtClean="0">
                <a:latin typeface="+mj-lt"/>
                <a:cs typeface="Arial"/>
              </a:rPr>
              <a:t>und</a:t>
            </a:r>
            <a:endParaRPr lang="en-GB" sz="1200" dirty="0" smtClean="0">
              <a:latin typeface="+mj-lt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45283" y="3677411"/>
            <a:ext cx="575945" cy="288925"/>
          </a:xfrm>
          <a:custGeom>
            <a:avLst/>
            <a:gdLst/>
            <a:ahLst/>
            <a:cxnLst/>
            <a:rect l="l" t="t" r="r" b="b"/>
            <a:pathLst>
              <a:path w="575944" h="288925">
                <a:moveTo>
                  <a:pt x="502865" y="25299"/>
                </a:moveTo>
                <a:lnTo>
                  <a:pt x="0" y="271144"/>
                </a:lnTo>
                <a:lnTo>
                  <a:pt x="8636" y="288925"/>
                </a:lnTo>
                <a:lnTo>
                  <a:pt x="511609" y="43151"/>
                </a:lnTo>
                <a:lnTo>
                  <a:pt x="502865" y="25299"/>
                </a:lnTo>
                <a:close/>
              </a:path>
              <a:path w="575944" h="288925">
                <a:moveTo>
                  <a:pt x="561241" y="19685"/>
                </a:moveTo>
                <a:lnTo>
                  <a:pt x="514350" y="19685"/>
                </a:lnTo>
                <a:lnTo>
                  <a:pt x="522986" y="37592"/>
                </a:lnTo>
                <a:lnTo>
                  <a:pt x="511609" y="43151"/>
                </a:lnTo>
                <a:lnTo>
                  <a:pt x="524002" y="68452"/>
                </a:lnTo>
                <a:lnTo>
                  <a:pt x="561241" y="19685"/>
                </a:lnTo>
                <a:close/>
              </a:path>
              <a:path w="575944" h="288925">
                <a:moveTo>
                  <a:pt x="514350" y="19685"/>
                </a:moveTo>
                <a:lnTo>
                  <a:pt x="502865" y="25299"/>
                </a:lnTo>
                <a:lnTo>
                  <a:pt x="511609" y="43151"/>
                </a:lnTo>
                <a:lnTo>
                  <a:pt x="522986" y="37592"/>
                </a:lnTo>
                <a:lnTo>
                  <a:pt x="514350" y="19685"/>
                </a:lnTo>
                <a:close/>
              </a:path>
              <a:path w="575944" h="288925">
                <a:moveTo>
                  <a:pt x="490474" y="0"/>
                </a:moveTo>
                <a:lnTo>
                  <a:pt x="502865" y="25299"/>
                </a:lnTo>
                <a:lnTo>
                  <a:pt x="514350" y="19685"/>
                </a:lnTo>
                <a:lnTo>
                  <a:pt x="561241" y="19685"/>
                </a:lnTo>
                <a:lnTo>
                  <a:pt x="575691" y="762"/>
                </a:lnTo>
                <a:lnTo>
                  <a:pt x="49047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7028688" y="5149697"/>
            <a:ext cx="1868805" cy="1107996"/>
          </a:xfrm>
          <a:prstGeom prst="rect">
            <a:avLst/>
          </a:prstGeom>
          <a:solidFill>
            <a:srgbClr val="B3A37B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200" b="1" dirty="0">
                <a:latin typeface="+mj-lt"/>
                <a:cs typeface="Arial"/>
              </a:rPr>
              <a:t>Speci</a:t>
            </a:r>
            <a:r>
              <a:rPr sz="1200" b="1" spc="5" dirty="0">
                <a:latin typeface="+mj-lt"/>
                <a:cs typeface="Arial"/>
              </a:rPr>
              <a:t>a</a:t>
            </a:r>
            <a:r>
              <a:rPr sz="1200" b="1" dirty="0">
                <a:latin typeface="+mj-lt"/>
                <a:cs typeface="Arial"/>
              </a:rPr>
              <a:t>list</a:t>
            </a:r>
            <a:r>
              <a:rPr sz="1200" b="1" spc="-30" dirty="0">
                <a:latin typeface="+mj-lt"/>
                <a:cs typeface="Arial"/>
              </a:rPr>
              <a:t> </a:t>
            </a:r>
            <a:r>
              <a:rPr sz="1200" b="1" dirty="0">
                <a:latin typeface="+mj-lt"/>
                <a:cs typeface="Arial"/>
              </a:rPr>
              <a:t>intermedia</a:t>
            </a:r>
            <a:r>
              <a:rPr sz="1200" b="1" spc="-15" dirty="0">
                <a:latin typeface="+mj-lt"/>
                <a:cs typeface="Arial"/>
              </a:rPr>
              <a:t>r</a:t>
            </a:r>
            <a:r>
              <a:rPr sz="1200" b="1" spc="-10" dirty="0">
                <a:latin typeface="+mj-lt"/>
                <a:cs typeface="Arial"/>
              </a:rPr>
              <a:t>ie</a:t>
            </a:r>
            <a:r>
              <a:rPr sz="1200" b="1" dirty="0">
                <a:latin typeface="+mj-lt"/>
                <a:cs typeface="Arial"/>
              </a:rPr>
              <a:t>s</a:t>
            </a:r>
            <a:endParaRPr sz="1200" dirty="0">
              <a:latin typeface="+mj-lt"/>
              <a:cs typeface="Arial"/>
            </a:endParaRPr>
          </a:p>
          <a:p>
            <a:pPr marL="209550" marR="183515" indent="-172085">
              <a:lnSpc>
                <a:spcPct val="100000"/>
              </a:lnSpc>
              <a:buFont typeface="Arial"/>
              <a:buChar char="•"/>
              <a:tabLst>
                <a:tab pos="210185" algn="l"/>
              </a:tabLst>
            </a:pPr>
            <a:r>
              <a:rPr sz="1200" dirty="0">
                <a:latin typeface="+mj-lt"/>
                <a:cs typeface="Arial"/>
              </a:rPr>
              <a:t>5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or</a:t>
            </a:r>
            <a:r>
              <a:rPr sz="1200" spc="-15" dirty="0">
                <a:latin typeface="+mj-lt"/>
                <a:cs typeface="Arial"/>
              </a:rPr>
              <a:t>g</a:t>
            </a:r>
            <a:r>
              <a:rPr sz="1200" dirty="0">
                <a:latin typeface="+mj-lt"/>
                <a:cs typeface="Arial"/>
              </a:rPr>
              <a:t>anisatio</a:t>
            </a:r>
            <a:r>
              <a:rPr sz="1200" spc="-5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s</a:t>
            </a:r>
            <a:r>
              <a:rPr sz="1200" spc="-35" dirty="0">
                <a:latin typeface="+mj-lt"/>
                <a:cs typeface="Arial"/>
              </a:rPr>
              <a:t> </a:t>
            </a:r>
            <a:r>
              <a:rPr sz="1200" spc="-15" dirty="0">
                <a:latin typeface="+mj-lt"/>
                <a:cs typeface="Arial"/>
              </a:rPr>
              <a:t>w</a:t>
            </a:r>
            <a:r>
              <a:rPr sz="1200" dirty="0">
                <a:latin typeface="+mj-lt"/>
                <a:cs typeface="Arial"/>
              </a:rPr>
              <a:t>ith a core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spc="10" dirty="0">
                <a:latin typeface="+mj-lt"/>
                <a:cs typeface="Arial"/>
              </a:rPr>
              <a:t>f</a:t>
            </a:r>
            <a:r>
              <a:rPr sz="1200" dirty="0">
                <a:latin typeface="+mj-lt"/>
                <a:cs typeface="Arial"/>
              </a:rPr>
              <a:t>ocus</a:t>
            </a:r>
            <a:r>
              <a:rPr sz="1200" spc="-2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on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SIBs</a:t>
            </a:r>
          </a:p>
          <a:p>
            <a:pPr marL="209550" marR="67310" indent="-172085">
              <a:lnSpc>
                <a:spcPct val="100000"/>
              </a:lnSpc>
              <a:buFont typeface="Arial"/>
              <a:buChar char="•"/>
              <a:tabLst>
                <a:tab pos="210185" algn="l"/>
              </a:tabLst>
            </a:pPr>
            <a:r>
              <a:rPr sz="1200" dirty="0">
                <a:latin typeface="+mj-lt"/>
                <a:cs typeface="Arial"/>
              </a:rPr>
              <a:t>Or</a:t>
            </a:r>
            <a:r>
              <a:rPr sz="1200" spc="-10" dirty="0">
                <a:latin typeface="+mj-lt"/>
                <a:cs typeface="Arial"/>
              </a:rPr>
              <a:t>g</a:t>
            </a:r>
            <a:r>
              <a:rPr sz="1200" dirty="0">
                <a:latin typeface="+mj-lt"/>
                <a:cs typeface="Arial"/>
              </a:rPr>
              <a:t>anisatio</a:t>
            </a:r>
            <a:r>
              <a:rPr sz="1200" spc="5" dirty="0">
                <a:latin typeface="+mj-lt"/>
                <a:cs typeface="Arial"/>
              </a:rPr>
              <a:t>n</a:t>
            </a:r>
            <a:r>
              <a:rPr sz="1200" dirty="0">
                <a:latin typeface="+mj-lt"/>
                <a:cs typeface="Arial"/>
              </a:rPr>
              <a:t>s</a:t>
            </a:r>
            <a:r>
              <a:rPr sz="1200" spc="-3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in at le</a:t>
            </a:r>
            <a:r>
              <a:rPr sz="1200" spc="5" dirty="0">
                <a:latin typeface="+mj-lt"/>
                <a:cs typeface="Arial"/>
              </a:rPr>
              <a:t>a</a:t>
            </a:r>
            <a:r>
              <a:rPr sz="1200" dirty="0">
                <a:latin typeface="+mj-lt"/>
                <a:cs typeface="Arial"/>
              </a:rPr>
              <a:t>st</a:t>
            </a:r>
            <a:r>
              <a:rPr sz="1200" spc="-1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10</a:t>
            </a:r>
            <a:r>
              <a:rPr sz="1200" spc="-2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ot</a:t>
            </a:r>
            <a:r>
              <a:rPr sz="1200" spc="5" dirty="0">
                <a:latin typeface="+mj-lt"/>
                <a:cs typeface="Arial"/>
              </a:rPr>
              <a:t>h</a:t>
            </a:r>
            <a:r>
              <a:rPr sz="1200" dirty="0">
                <a:latin typeface="+mj-lt"/>
                <a:cs typeface="Arial"/>
              </a:rPr>
              <a:t>er</a:t>
            </a:r>
            <a:r>
              <a:rPr sz="1200" spc="-15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countr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es e</a:t>
            </a:r>
            <a:r>
              <a:rPr sz="1200" spc="-15" dirty="0">
                <a:latin typeface="+mj-lt"/>
                <a:cs typeface="Arial"/>
              </a:rPr>
              <a:t>x</a:t>
            </a:r>
            <a:r>
              <a:rPr sz="1200" dirty="0">
                <a:latin typeface="+mj-lt"/>
                <a:cs typeface="Arial"/>
              </a:rPr>
              <a:t>plor</a:t>
            </a:r>
            <a:r>
              <a:rPr sz="1200" spc="-5" dirty="0">
                <a:latin typeface="+mj-lt"/>
                <a:cs typeface="Arial"/>
              </a:rPr>
              <a:t>i</a:t>
            </a:r>
            <a:r>
              <a:rPr sz="1200" dirty="0">
                <a:latin typeface="+mj-lt"/>
                <a:cs typeface="Arial"/>
              </a:rPr>
              <a:t>ng</a:t>
            </a:r>
            <a:r>
              <a:rPr sz="1200" spc="-30" dirty="0">
                <a:latin typeface="+mj-lt"/>
                <a:cs typeface="Arial"/>
              </a:rPr>
              <a:t> </a:t>
            </a:r>
            <a:r>
              <a:rPr sz="1200" dirty="0">
                <a:latin typeface="+mj-lt"/>
                <a:cs typeface="Arial"/>
              </a:rPr>
              <a:t>SIBs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42938" y="923924"/>
            <a:ext cx="8395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smtClean="0">
                <a:cs typeface="Arial"/>
              </a:rPr>
              <a:t>2</a:t>
            </a:r>
            <a:r>
              <a:rPr lang="en-GB" sz="1400" b="1" dirty="0" smtClean="0">
                <a:cs typeface="Arial"/>
              </a:rPr>
              <a:t>8</a:t>
            </a:r>
            <a:r>
              <a:rPr sz="1400" b="1" spc="-25" dirty="0" smtClean="0">
                <a:cs typeface="Arial"/>
              </a:rPr>
              <a:t> </a:t>
            </a:r>
            <a:r>
              <a:rPr sz="1400" b="1" dirty="0">
                <a:cs typeface="Arial"/>
              </a:rPr>
              <a:t>SI</a:t>
            </a:r>
            <a:r>
              <a:rPr sz="1400" b="1" spc="-5" dirty="0">
                <a:cs typeface="Arial"/>
              </a:rPr>
              <a:t>B</a:t>
            </a:r>
            <a:r>
              <a:rPr sz="1400" b="1" dirty="0">
                <a:cs typeface="Arial"/>
              </a:rPr>
              <a:t>s</a:t>
            </a:r>
            <a:r>
              <a:rPr sz="1400" b="1" spc="-10" dirty="0">
                <a:cs typeface="Arial"/>
              </a:rPr>
              <a:t> </a:t>
            </a:r>
            <a:r>
              <a:rPr sz="1400" b="1" dirty="0">
                <a:cs typeface="Arial"/>
              </a:rPr>
              <a:t>la</a:t>
            </a:r>
            <a:r>
              <a:rPr sz="1400" b="1" spc="-10" dirty="0">
                <a:cs typeface="Arial"/>
              </a:rPr>
              <a:t>un</a:t>
            </a:r>
            <a:r>
              <a:rPr sz="1400" b="1" dirty="0">
                <a:cs typeface="Arial"/>
              </a:rPr>
              <a:t>c</a:t>
            </a:r>
            <a:r>
              <a:rPr sz="1400" b="1" spc="-10" dirty="0">
                <a:cs typeface="Arial"/>
              </a:rPr>
              <a:t>h</a:t>
            </a:r>
            <a:r>
              <a:rPr sz="1400" b="1" dirty="0">
                <a:cs typeface="Arial"/>
              </a:rPr>
              <a:t>ed</a:t>
            </a:r>
            <a:r>
              <a:rPr sz="1400" b="1" spc="-40" dirty="0">
                <a:cs typeface="Arial"/>
              </a:rPr>
              <a:t> </a:t>
            </a:r>
            <a:r>
              <a:rPr sz="1400" b="1" spc="20" dirty="0">
                <a:cs typeface="Arial"/>
              </a:rPr>
              <a:t>w</a:t>
            </a:r>
            <a:r>
              <a:rPr sz="1400" b="1" dirty="0">
                <a:cs typeface="Arial"/>
              </a:rPr>
              <a:t>i</a:t>
            </a:r>
            <a:r>
              <a:rPr sz="1400" b="1" spc="-15" dirty="0">
                <a:cs typeface="Arial"/>
              </a:rPr>
              <a:t>t</a:t>
            </a:r>
            <a:r>
              <a:rPr sz="1400" b="1" dirty="0">
                <a:cs typeface="Arial"/>
              </a:rPr>
              <a:t>h</a:t>
            </a:r>
            <a:r>
              <a:rPr sz="1400" b="1" spc="-50" dirty="0">
                <a:cs typeface="Arial"/>
              </a:rPr>
              <a:t> </a:t>
            </a:r>
            <a:r>
              <a:rPr sz="1400" b="1" dirty="0">
                <a:cs typeface="Arial"/>
              </a:rPr>
              <a:t>a</a:t>
            </a:r>
            <a:r>
              <a:rPr sz="1400" b="1" spc="-10" dirty="0">
                <a:cs typeface="Arial"/>
              </a:rPr>
              <a:t> </a:t>
            </a:r>
            <a:r>
              <a:rPr sz="1400" b="1" dirty="0">
                <a:cs typeface="Arial"/>
              </a:rPr>
              <a:t>t</a:t>
            </a:r>
            <a:r>
              <a:rPr sz="1400" b="1" spc="-10" dirty="0">
                <a:cs typeface="Arial"/>
              </a:rPr>
              <a:t>o</a:t>
            </a:r>
            <a:r>
              <a:rPr sz="1400" b="1" dirty="0">
                <a:cs typeface="Arial"/>
              </a:rPr>
              <a:t>tal</a:t>
            </a:r>
            <a:r>
              <a:rPr sz="1400" b="1" spc="-30" dirty="0">
                <a:cs typeface="Arial"/>
              </a:rPr>
              <a:t> </a:t>
            </a:r>
            <a:r>
              <a:rPr sz="1400" b="1" dirty="0">
                <a:cs typeface="Arial"/>
              </a:rPr>
              <a:t>c</a:t>
            </a:r>
            <a:r>
              <a:rPr sz="1400" b="1" spc="-10" dirty="0">
                <a:cs typeface="Arial"/>
              </a:rPr>
              <a:t>o</a:t>
            </a:r>
            <a:r>
              <a:rPr sz="1400" b="1" dirty="0">
                <a:cs typeface="Arial"/>
              </a:rPr>
              <a:t>m</a:t>
            </a:r>
            <a:r>
              <a:rPr sz="1400" b="1" spc="-10" dirty="0">
                <a:cs typeface="Arial"/>
              </a:rPr>
              <a:t>b</a:t>
            </a:r>
            <a:r>
              <a:rPr sz="1400" b="1" dirty="0">
                <a:cs typeface="Arial"/>
              </a:rPr>
              <a:t>i</a:t>
            </a:r>
            <a:r>
              <a:rPr sz="1400" b="1" spc="-10" dirty="0">
                <a:cs typeface="Arial"/>
              </a:rPr>
              <a:t>n</a:t>
            </a:r>
            <a:r>
              <a:rPr sz="1400" b="1" dirty="0">
                <a:cs typeface="Arial"/>
              </a:rPr>
              <a:t>ed</a:t>
            </a:r>
            <a:r>
              <a:rPr sz="1400" b="1" spc="-30" dirty="0">
                <a:cs typeface="Arial"/>
              </a:rPr>
              <a:t> </a:t>
            </a:r>
            <a:r>
              <a:rPr sz="1400" b="1" dirty="0">
                <a:cs typeface="Arial"/>
              </a:rPr>
              <a:t>ca</a:t>
            </a:r>
            <a:r>
              <a:rPr sz="1400" b="1" spc="-15" dirty="0">
                <a:cs typeface="Arial"/>
              </a:rPr>
              <a:t>p</a:t>
            </a:r>
            <a:r>
              <a:rPr sz="1400" b="1" dirty="0">
                <a:cs typeface="Arial"/>
              </a:rPr>
              <a:t>ital</a:t>
            </a:r>
            <a:r>
              <a:rPr sz="1400" b="1" spc="-40" dirty="0">
                <a:cs typeface="Arial"/>
              </a:rPr>
              <a:t> </a:t>
            </a:r>
            <a:r>
              <a:rPr sz="1400" b="1" dirty="0">
                <a:cs typeface="Arial"/>
              </a:rPr>
              <a:t>raise</a:t>
            </a:r>
            <a:r>
              <a:rPr sz="1400" b="1" spc="-35" dirty="0">
                <a:cs typeface="Arial"/>
              </a:rPr>
              <a:t> </a:t>
            </a:r>
            <a:r>
              <a:rPr sz="1400" b="1" spc="-10" dirty="0">
                <a:cs typeface="Arial"/>
              </a:rPr>
              <a:t>o</a:t>
            </a:r>
            <a:r>
              <a:rPr sz="1400" b="1" dirty="0">
                <a:cs typeface="Arial"/>
              </a:rPr>
              <a:t>f</a:t>
            </a:r>
            <a:r>
              <a:rPr sz="1400" b="1" spc="-20" dirty="0">
                <a:cs typeface="Arial"/>
              </a:rPr>
              <a:t> </a:t>
            </a:r>
            <a:r>
              <a:rPr lang="en-GB" sz="1400" b="1" spc="-20" dirty="0" smtClean="0">
                <a:cs typeface="Arial"/>
              </a:rPr>
              <a:t>over </a:t>
            </a:r>
            <a:r>
              <a:rPr sz="1400" b="1" spc="-10" dirty="0" smtClean="0">
                <a:cs typeface="Arial"/>
              </a:rPr>
              <a:t>U</a:t>
            </a:r>
            <a:r>
              <a:rPr sz="1400" b="1" dirty="0" smtClean="0">
                <a:cs typeface="Arial"/>
              </a:rPr>
              <a:t>S$</a:t>
            </a:r>
            <a:r>
              <a:rPr sz="1400" b="1" spc="-10" dirty="0" smtClean="0">
                <a:cs typeface="Arial"/>
              </a:rPr>
              <a:t>1</a:t>
            </a:r>
            <a:r>
              <a:rPr sz="1400" b="1" dirty="0" smtClean="0">
                <a:cs typeface="Arial"/>
              </a:rPr>
              <a:t>00</a:t>
            </a:r>
            <a:r>
              <a:rPr sz="1400" b="1" spc="-10" dirty="0" smtClean="0">
                <a:cs typeface="Arial"/>
              </a:rPr>
              <a:t> </a:t>
            </a:r>
            <a:r>
              <a:rPr sz="1400" b="1" dirty="0">
                <a:cs typeface="Arial"/>
              </a:rPr>
              <a:t>a</a:t>
            </a:r>
            <a:r>
              <a:rPr sz="1400" b="1" spc="-10" dirty="0">
                <a:cs typeface="Arial"/>
              </a:rPr>
              <a:t>n</a:t>
            </a:r>
            <a:r>
              <a:rPr sz="1400" b="1" dirty="0">
                <a:cs typeface="Arial"/>
              </a:rPr>
              <a:t>d</a:t>
            </a:r>
            <a:r>
              <a:rPr sz="1400" b="1" spc="-25" dirty="0">
                <a:cs typeface="Arial"/>
              </a:rPr>
              <a:t> </a:t>
            </a:r>
            <a:r>
              <a:rPr sz="1400" b="1" dirty="0">
                <a:cs typeface="Arial"/>
              </a:rPr>
              <a:t>m</a:t>
            </a:r>
            <a:r>
              <a:rPr sz="1400" b="1" spc="-5" dirty="0">
                <a:cs typeface="Arial"/>
              </a:rPr>
              <a:t>a</a:t>
            </a:r>
            <a:r>
              <a:rPr sz="1400" b="1" spc="-10" dirty="0">
                <a:cs typeface="Arial"/>
              </a:rPr>
              <a:t>n</a:t>
            </a:r>
            <a:r>
              <a:rPr sz="1400" b="1" dirty="0">
                <a:cs typeface="Arial"/>
              </a:rPr>
              <a:t>y</a:t>
            </a:r>
            <a:r>
              <a:rPr sz="1400" b="1" spc="-10" dirty="0">
                <a:cs typeface="Arial"/>
              </a:rPr>
              <a:t> o</a:t>
            </a:r>
            <a:r>
              <a:rPr sz="1400" b="1" dirty="0">
                <a:cs typeface="Arial"/>
              </a:rPr>
              <a:t>t</a:t>
            </a:r>
            <a:r>
              <a:rPr sz="1400" b="1" spc="-10" dirty="0">
                <a:cs typeface="Arial"/>
              </a:rPr>
              <a:t>h</a:t>
            </a:r>
            <a:r>
              <a:rPr sz="1400" b="1" dirty="0">
                <a:cs typeface="Arial"/>
              </a:rPr>
              <a:t>ers</a:t>
            </a:r>
            <a:r>
              <a:rPr sz="1400" b="1" spc="-30" dirty="0">
                <a:cs typeface="Arial"/>
              </a:rPr>
              <a:t> </a:t>
            </a:r>
            <a:r>
              <a:rPr sz="1400" b="1" spc="-10" dirty="0">
                <a:cs typeface="Arial"/>
              </a:rPr>
              <a:t>und</a:t>
            </a:r>
            <a:r>
              <a:rPr sz="1400" b="1" dirty="0">
                <a:cs typeface="Arial"/>
              </a:rPr>
              <a:t>er</a:t>
            </a:r>
            <a:r>
              <a:rPr sz="1400" b="1" spc="-15" dirty="0">
                <a:cs typeface="Arial"/>
              </a:rPr>
              <a:t> </a:t>
            </a:r>
            <a:r>
              <a:rPr sz="1400" b="1" dirty="0">
                <a:cs typeface="Arial"/>
              </a:rPr>
              <a:t>ex</a:t>
            </a:r>
            <a:r>
              <a:rPr sz="1400" b="1" spc="-15" dirty="0">
                <a:cs typeface="Arial"/>
              </a:rPr>
              <a:t>p</a:t>
            </a:r>
            <a:r>
              <a:rPr sz="1400" b="1" dirty="0">
                <a:cs typeface="Arial"/>
              </a:rPr>
              <a:t>l</a:t>
            </a:r>
            <a:r>
              <a:rPr sz="1400" b="1" spc="-10" dirty="0">
                <a:cs typeface="Arial"/>
              </a:rPr>
              <a:t>o</a:t>
            </a:r>
            <a:r>
              <a:rPr sz="1400" b="1" dirty="0">
                <a:cs typeface="Arial"/>
              </a:rPr>
              <a:t>rati</a:t>
            </a:r>
            <a:r>
              <a:rPr sz="1400" b="1" spc="-20" dirty="0">
                <a:cs typeface="Arial"/>
              </a:rPr>
              <a:t>o</a:t>
            </a:r>
            <a:r>
              <a:rPr sz="1400" b="1" spc="-10" dirty="0">
                <a:cs typeface="Arial"/>
              </a:rPr>
              <a:t>n</a:t>
            </a:r>
            <a:r>
              <a:rPr sz="1400" b="1" dirty="0">
                <a:cs typeface="Arial"/>
              </a:rPr>
              <a:t>.</a:t>
            </a:r>
            <a:endParaRPr sz="1400" dirty="0"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1647" y="1537716"/>
            <a:ext cx="1917700" cy="483234"/>
          </a:xfrm>
          <a:custGeom>
            <a:avLst/>
            <a:gdLst/>
            <a:ahLst/>
            <a:cxnLst/>
            <a:rect l="l" t="t" r="r" b="b"/>
            <a:pathLst>
              <a:path w="1917700" h="483235">
                <a:moveTo>
                  <a:pt x="0" y="483108"/>
                </a:moveTo>
                <a:lnTo>
                  <a:pt x="1917192" y="483108"/>
                </a:lnTo>
                <a:lnTo>
                  <a:pt x="1917192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94A3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254914" y="1504446"/>
            <a:ext cx="18606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+mj-lt"/>
                <a:cs typeface="Arial"/>
              </a:rPr>
              <a:t>Canada</a:t>
            </a:r>
            <a:endParaRPr sz="1200" dirty="0">
              <a:latin typeface="+mj-lt"/>
              <a:cs typeface="Arial"/>
            </a:endParaRPr>
          </a:p>
          <a:p>
            <a:pPr marL="184785" indent="-172085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n-GB" sz="1200" dirty="0" smtClean="0">
                <a:latin typeface="+mj-lt"/>
                <a:cs typeface="Arial"/>
              </a:rPr>
              <a:t>At-risk single mothers SIB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15566" y="1982977"/>
            <a:ext cx="244475" cy="990600"/>
          </a:xfrm>
          <a:custGeom>
            <a:avLst/>
            <a:gdLst/>
            <a:ahLst/>
            <a:cxnLst/>
            <a:rect l="l" t="t" r="r" b="b"/>
            <a:pathLst>
              <a:path w="244475" h="990600">
                <a:moveTo>
                  <a:pt x="197340" y="918093"/>
                </a:moveTo>
                <a:lnTo>
                  <a:pt x="169798" y="924051"/>
                </a:lnTo>
                <a:lnTo>
                  <a:pt x="223138" y="990473"/>
                </a:lnTo>
                <a:lnTo>
                  <a:pt x="238539" y="930529"/>
                </a:lnTo>
                <a:lnTo>
                  <a:pt x="200025" y="930529"/>
                </a:lnTo>
                <a:lnTo>
                  <a:pt x="197340" y="918093"/>
                </a:lnTo>
                <a:close/>
              </a:path>
              <a:path w="244475" h="990600">
                <a:moveTo>
                  <a:pt x="216766" y="913890"/>
                </a:moveTo>
                <a:lnTo>
                  <a:pt x="197340" y="918093"/>
                </a:lnTo>
                <a:lnTo>
                  <a:pt x="200025" y="930529"/>
                </a:lnTo>
                <a:lnTo>
                  <a:pt x="219456" y="926338"/>
                </a:lnTo>
                <a:lnTo>
                  <a:pt x="216766" y="913890"/>
                </a:lnTo>
                <a:close/>
              </a:path>
              <a:path w="244475" h="990600">
                <a:moveTo>
                  <a:pt x="244347" y="907923"/>
                </a:moveTo>
                <a:lnTo>
                  <a:pt x="216766" y="913890"/>
                </a:lnTo>
                <a:lnTo>
                  <a:pt x="219456" y="926338"/>
                </a:lnTo>
                <a:lnTo>
                  <a:pt x="200025" y="930529"/>
                </a:lnTo>
                <a:lnTo>
                  <a:pt x="238539" y="930529"/>
                </a:lnTo>
                <a:lnTo>
                  <a:pt x="244347" y="907923"/>
                </a:lnTo>
                <a:close/>
              </a:path>
              <a:path w="244475" h="990600">
                <a:moveTo>
                  <a:pt x="19303" y="0"/>
                </a:moveTo>
                <a:lnTo>
                  <a:pt x="0" y="4063"/>
                </a:lnTo>
                <a:lnTo>
                  <a:pt x="197340" y="918093"/>
                </a:lnTo>
                <a:lnTo>
                  <a:pt x="216766" y="913890"/>
                </a:lnTo>
                <a:lnTo>
                  <a:pt x="19303" y="0"/>
                </a:lnTo>
                <a:close/>
              </a:path>
            </a:pathLst>
          </a:custGeom>
          <a:solidFill>
            <a:srgbClr val="94A3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4"/>
          <p:cNvSpPr/>
          <p:nvPr/>
        </p:nvSpPr>
        <p:spPr>
          <a:xfrm rot="6390643">
            <a:off x="3837437" y="2624767"/>
            <a:ext cx="698781" cy="374786"/>
          </a:xfrm>
          <a:custGeom>
            <a:avLst/>
            <a:gdLst/>
            <a:ahLst/>
            <a:cxnLst/>
            <a:rect l="l" t="t" r="r" b="b"/>
            <a:pathLst>
              <a:path w="575944" h="288925">
                <a:moveTo>
                  <a:pt x="502865" y="25299"/>
                </a:moveTo>
                <a:lnTo>
                  <a:pt x="0" y="271144"/>
                </a:lnTo>
                <a:lnTo>
                  <a:pt x="8636" y="288925"/>
                </a:lnTo>
                <a:lnTo>
                  <a:pt x="511609" y="43151"/>
                </a:lnTo>
                <a:lnTo>
                  <a:pt x="502865" y="25299"/>
                </a:lnTo>
                <a:close/>
              </a:path>
              <a:path w="575944" h="288925">
                <a:moveTo>
                  <a:pt x="561241" y="19685"/>
                </a:moveTo>
                <a:lnTo>
                  <a:pt x="514350" y="19685"/>
                </a:lnTo>
                <a:lnTo>
                  <a:pt x="522986" y="37592"/>
                </a:lnTo>
                <a:lnTo>
                  <a:pt x="511609" y="43151"/>
                </a:lnTo>
                <a:lnTo>
                  <a:pt x="524002" y="68452"/>
                </a:lnTo>
                <a:lnTo>
                  <a:pt x="561241" y="19685"/>
                </a:lnTo>
                <a:close/>
              </a:path>
              <a:path w="575944" h="288925">
                <a:moveTo>
                  <a:pt x="514350" y="19685"/>
                </a:moveTo>
                <a:lnTo>
                  <a:pt x="502865" y="25299"/>
                </a:lnTo>
                <a:lnTo>
                  <a:pt x="511609" y="43151"/>
                </a:lnTo>
                <a:lnTo>
                  <a:pt x="522986" y="37592"/>
                </a:lnTo>
                <a:lnTo>
                  <a:pt x="514350" y="19685"/>
                </a:lnTo>
                <a:close/>
              </a:path>
              <a:path w="575944" h="288925">
                <a:moveTo>
                  <a:pt x="490474" y="0"/>
                </a:moveTo>
                <a:lnTo>
                  <a:pt x="502865" y="25299"/>
                </a:lnTo>
                <a:lnTo>
                  <a:pt x="514350" y="19685"/>
                </a:lnTo>
                <a:lnTo>
                  <a:pt x="561241" y="19685"/>
                </a:lnTo>
                <a:lnTo>
                  <a:pt x="575691" y="762"/>
                </a:lnTo>
                <a:lnTo>
                  <a:pt x="49047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3"/>
          <p:cNvSpPr txBox="1"/>
          <p:nvPr/>
        </p:nvSpPr>
        <p:spPr>
          <a:xfrm>
            <a:off x="8622283" y="543766"/>
            <a:ext cx="1104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200" dirty="0" smtClean="0"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92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649" y="1056594"/>
            <a:ext cx="7559243" cy="46166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>
              <a:buClr>
                <a:schemeClr val="tx2"/>
              </a:buClr>
              <a:buSzPct val="120000"/>
              <a:defRPr sz="1500" b="1"/>
            </a:lvl1pPr>
          </a:lstStyle>
          <a:p>
            <a:r>
              <a:rPr dirty="0"/>
              <a:t>Challenges exist in traditional grant-making approaches to </a:t>
            </a:r>
            <a:r>
              <a:rPr dirty="0" smtClean="0"/>
              <a:t>development</a:t>
            </a:r>
            <a:r>
              <a:rPr lang="en-GB" dirty="0" smtClean="0"/>
              <a:t> </a:t>
            </a:r>
            <a:r>
              <a:rPr dirty="0" smtClean="0"/>
              <a:t>assistance</a:t>
            </a:r>
            <a:r>
              <a:rPr dirty="0"/>
              <a:t>, but at the core is aid effectiveness: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403" y="453667"/>
            <a:ext cx="721319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BARRIERS TO IMPACT EXIST IN </a:t>
            </a:r>
            <a:r>
              <a:rPr lang="en-GB" dirty="0" smtClean="0"/>
              <a:t> </a:t>
            </a:r>
            <a:r>
              <a:rPr dirty="0" smtClean="0"/>
              <a:t>TRADITIONAL </a:t>
            </a:r>
            <a:r>
              <a:rPr lang="en-GB" dirty="0" smtClean="0"/>
              <a:t> </a:t>
            </a:r>
            <a:r>
              <a:rPr dirty="0" smtClean="0"/>
              <a:t>AID</a:t>
            </a:r>
            <a:r>
              <a:rPr dirty="0"/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22283" y="543766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5" name="object 5"/>
          <p:cNvSpPr/>
          <p:nvPr/>
        </p:nvSpPr>
        <p:spPr>
          <a:xfrm>
            <a:off x="5032247" y="4200144"/>
            <a:ext cx="2162810" cy="1861185"/>
          </a:xfrm>
          <a:custGeom>
            <a:avLst/>
            <a:gdLst/>
            <a:ahLst/>
            <a:cxnLst/>
            <a:rect l="l" t="t" r="r" b="b"/>
            <a:pathLst>
              <a:path w="2162809" h="1861185">
                <a:moveTo>
                  <a:pt x="1081277" y="0"/>
                </a:moveTo>
                <a:lnTo>
                  <a:pt x="992599" y="3084"/>
                </a:lnTo>
                <a:lnTo>
                  <a:pt x="905893" y="12177"/>
                </a:lnTo>
                <a:lnTo>
                  <a:pt x="821440" y="27040"/>
                </a:lnTo>
                <a:lnTo>
                  <a:pt x="739517" y="47432"/>
                </a:lnTo>
                <a:lnTo>
                  <a:pt x="660403" y="73116"/>
                </a:lnTo>
                <a:lnTo>
                  <a:pt x="584377" y="103850"/>
                </a:lnTo>
                <a:lnTo>
                  <a:pt x="511715" y="139396"/>
                </a:lnTo>
                <a:lnTo>
                  <a:pt x="442697" y="179515"/>
                </a:lnTo>
                <a:lnTo>
                  <a:pt x="377601" y="223965"/>
                </a:lnTo>
                <a:lnTo>
                  <a:pt x="316706" y="272510"/>
                </a:lnTo>
                <a:lnTo>
                  <a:pt x="260289" y="324908"/>
                </a:lnTo>
                <a:lnTo>
                  <a:pt x="208629" y="380920"/>
                </a:lnTo>
                <a:lnTo>
                  <a:pt x="162004" y="440308"/>
                </a:lnTo>
                <a:lnTo>
                  <a:pt x="120693" y="502830"/>
                </a:lnTo>
                <a:lnTo>
                  <a:pt x="84974" y="568249"/>
                </a:lnTo>
                <a:lnTo>
                  <a:pt x="55126" y="636324"/>
                </a:lnTo>
                <a:lnTo>
                  <a:pt x="31425" y="706817"/>
                </a:lnTo>
                <a:lnTo>
                  <a:pt x="14152" y="779487"/>
                </a:lnTo>
                <a:lnTo>
                  <a:pt x="3584" y="854095"/>
                </a:lnTo>
                <a:lnTo>
                  <a:pt x="0" y="930401"/>
                </a:lnTo>
                <a:lnTo>
                  <a:pt x="3584" y="1006708"/>
                </a:lnTo>
                <a:lnTo>
                  <a:pt x="14152" y="1081316"/>
                </a:lnTo>
                <a:lnTo>
                  <a:pt x="31425" y="1153986"/>
                </a:lnTo>
                <a:lnTo>
                  <a:pt x="55126" y="1224479"/>
                </a:lnTo>
                <a:lnTo>
                  <a:pt x="84974" y="1292554"/>
                </a:lnTo>
                <a:lnTo>
                  <a:pt x="120693" y="1357973"/>
                </a:lnTo>
                <a:lnTo>
                  <a:pt x="162004" y="1420495"/>
                </a:lnTo>
                <a:lnTo>
                  <a:pt x="208629" y="1479883"/>
                </a:lnTo>
                <a:lnTo>
                  <a:pt x="260289" y="1535895"/>
                </a:lnTo>
                <a:lnTo>
                  <a:pt x="316706" y="1588293"/>
                </a:lnTo>
                <a:lnTo>
                  <a:pt x="377601" y="1636838"/>
                </a:lnTo>
                <a:lnTo>
                  <a:pt x="442697" y="1681288"/>
                </a:lnTo>
                <a:lnTo>
                  <a:pt x="511715" y="1721407"/>
                </a:lnTo>
                <a:lnTo>
                  <a:pt x="584377" y="1756953"/>
                </a:lnTo>
                <a:lnTo>
                  <a:pt x="660403" y="1787687"/>
                </a:lnTo>
                <a:lnTo>
                  <a:pt x="739517" y="1813371"/>
                </a:lnTo>
                <a:lnTo>
                  <a:pt x="821440" y="1833763"/>
                </a:lnTo>
                <a:lnTo>
                  <a:pt x="905893" y="1848626"/>
                </a:lnTo>
                <a:lnTo>
                  <a:pt x="992599" y="1857719"/>
                </a:lnTo>
                <a:lnTo>
                  <a:pt x="1081277" y="1860803"/>
                </a:lnTo>
                <a:lnTo>
                  <a:pt x="1169956" y="1857719"/>
                </a:lnTo>
                <a:lnTo>
                  <a:pt x="1256662" y="1848626"/>
                </a:lnTo>
                <a:lnTo>
                  <a:pt x="1341115" y="1833763"/>
                </a:lnTo>
                <a:lnTo>
                  <a:pt x="1423038" y="1813371"/>
                </a:lnTo>
                <a:lnTo>
                  <a:pt x="1502152" y="1787687"/>
                </a:lnTo>
                <a:lnTo>
                  <a:pt x="1578178" y="1756953"/>
                </a:lnTo>
                <a:lnTo>
                  <a:pt x="1650840" y="1721407"/>
                </a:lnTo>
                <a:lnTo>
                  <a:pt x="1719858" y="1681288"/>
                </a:lnTo>
                <a:lnTo>
                  <a:pt x="1784954" y="1636838"/>
                </a:lnTo>
                <a:lnTo>
                  <a:pt x="1845849" y="1588293"/>
                </a:lnTo>
                <a:lnTo>
                  <a:pt x="1902266" y="1535895"/>
                </a:lnTo>
                <a:lnTo>
                  <a:pt x="1953926" y="1479883"/>
                </a:lnTo>
                <a:lnTo>
                  <a:pt x="2000551" y="1420495"/>
                </a:lnTo>
                <a:lnTo>
                  <a:pt x="2041862" y="1357973"/>
                </a:lnTo>
                <a:lnTo>
                  <a:pt x="2077581" y="1292554"/>
                </a:lnTo>
                <a:lnTo>
                  <a:pt x="2107429" y="1224479"/>
                </a:lnTo>
                <a:lnTo>
                  <a:pt x="2131130" y="1153986"/>
                </a:lnTo>
                <a:lnTo>
                  <a:pt x="2148403" y="1081316"/>
                </a:lnTo>
                <a:lnTo>
                  <a:pt x="2158971" y="1006708"/>
                </a:lnTo>
                <a:lnTo>
                  <a:pt x="2162555" y="930401"/>
                </a:lnTo>
                <a:lnTo>
                  <a:pt x="2158971" y="854095"/>
                </a:lnTo>
                <a:lnTo>
                  <a:pt x="2148403" y="779487"/>
                </a:lnTo>
                <a:lnTo>
                  <a:pt x="2131130" y="706817"/>
                </a:lnTo>
                <a:lnTo>
                  <a:pt x="2107429" y="636324"/>
                </a:lnTo>
                <a:lnTo>
                  <a:pt x="2077581" y="568249"/>
                </a:lnTo>
                <a:lnTo>
                  <a:pt x="2041862" y="502830"/>
                </a:lnTo>
                <a:lnTo>
                  <a:pt x="2000551" y="440308"/>
                </a:lnTo>
                <a:lnTo>
                  <a:pt x="1953926" y="380920"/>
                </a:lnTo>
                <a:lnTo>
                  <a:pt x="1902266" y="324908"/>
                </a:lnTo>
                <a:lnTo>
                  <a:pt x="1845849" y="272510"/>
                </a:lnTo>
                <a:lnTo>
                  <a:pt x="1784954" y="223965"/>
                </a:lnTo>
                <a:lnTo>
                  <a:pt x="1719858" y="179515"/>
                </a:lnTo>
                <a:lnTo>
                  <a:pt x="1650840" y="139396"/>
                </a:lnTo>
                <a:lnTo>
                  <a:pt x="1578178" y="103850"/>
                </a:lnTo>
                <a:lnTo>
                  <a:pt x="1502152" y="73116"/>
                </a:lnTo>
                <a:lnTo>
                  <a:pt x="1423038" y="47432"/>
                </a:lnTo>
                <a:lnTo>
                  <a:pt x="1341115" y="27040"/>
                </a:lnTo>
                <a:lnTo>
                  <a:pt x="1256662" y="12177"/>
                </a:lnTo>
                <a:lnTo>
                  <a:pt x="1169956" y="3084"/>
                </a:lnTo>
                <a:lnTo>
                  <a:pt x="1081277" y="0"/>
                </a:lnTo>
                <a:close/>
              </a:path>
            </a:pathLst>
          </a:custGeom>
          <a:solidFill>
            <a:srgbClr val="B3A3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51501" y="4613823"/>
            <a:ext cx="187769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D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onor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often</a:t>
            </a:r>
            <a:r>
              <a:rPr sz="1400" spc="-3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focus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s</a:t>
            </a:r>
            <a:r>
              <a:rPr sz="1400" spc="-3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on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fi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ci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g</a:t>
            </a:r>
            <a:r>
              <a:rPr sz="1400" b="1" spc="-5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npu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ts</a:t>
            </a:r>
            <a:r>
              <a:rPr sz="1400" b="1" spc="-3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d 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r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cesses</a:t>
            </a:r>
            <a:r>
              <a:rPr sz="1400" b="1" spc="-4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to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control 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w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hat</a:t>
            </a:r>
            <a:r>
              <a:rPr sz="1400" spc="-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how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pact</a:t>
            </a:r>
            <a:endParaRPr sz="1400" dirty="0">
              <a:latin typeface="+mj-lt"/>
              <a:cs typeface="Arial"/>
            </a:endParaRPr>
          </a:p>
          <a:p>
            <a:pPr marL="9525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is achie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ed</a:t>
            </a:r>
            <a:endParaRPr sz="1400" dirty="0">
              <a:latin typeface="+mj-lt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5115" y="1938527"/>
            <a:ext cx="2047239" cy="1862455"/>
          </a:xfrm>
          <a:custGeom>
            <a:avLst/>
            <a:gdLst/>
            <a:ahLst/>
            <a:cxnLst/>
            <a:rect l="l" t="t" r="r" b="b"/>
            <a:pathLst>
              <a:path w="2047239" h="1862454">
                <a:moveTo>
                  <a:pt x="1023366" y="0"/>
                </a:moveTo>
                <a:lnTo>
                  <a:pt x="939439" y="3087"/>
                </a:lnTo>
                <a:lnTo>
                  <a:pt x="857380" y="12188"/>
                </a:lnTo>
                <a:lnTo>
                  <a:pt x="777452" y="27064"/>
                </a:lnTo>
                <a:lnTo>
                  <a:pt x="699918" y="47475"/>
                </a:lnTo>
                <a:lnTo>
                  <a:pt x="625042" y="73181"/>
                </a:lnTo>
                <a:lnTo>
                  <a:pt x="553087" y="103943"/>
                </a:lnTo>
                <a:lnTo>
                  <a:pt x="484317" y="139520"/>
                </a:lnTo>
                <a:lnTo>
                  <a:pt x="418996" y="179673"/>
                </a:lnTo>
                <a:lnTo>
                  <a:pt x="357386" y="224162"/>
                </a:lnTo>
                <a:lnTo>
                  <a:pt x="299751" y="272748"/>
                </a:lnTo>
                <a:lnTo>
                  <a:pt x="246355" y="325190"/>
                </a:lnTo>
                <a:lnTo>
                  <a:pt x="197461" y="381249"/>
                </a:lnTo>
                <a:lnTo>
                  <a:pt x="153333" y="440686"/>
                </a:lnTo>
                <a:lnTo>
                  <a:pt x="114233" y="503260"/>
                </a:lnTo>
                <a:lnTo>
                  <a:pt x="80426" y="568731"/>
                </a:lnTo>
                <a:lnTo>
                  <a:pt x="52175" y="636861"/>
                </a:lnTo>
                <a:lnTo>
                  <a:pt x="29744" y="707409"/>
                </a:lnTo>
                <a:lnTo>
                  <a:pt x="13395" y="780135"/>
                </a:lnTo>
                <a:lnTo>
                  <a:pt x="3392" y="854800"/>
                </a:lnTo>
                <a:lnTo>
                  <a:pt x="0" y="931163"/>
                </a:lnTo>
                <a:lnTo>
                  <a:pt x="3392" y="1007527"/>
                </a:lnTo>
                <a:lnTo>
                  <a:pt x="13395" y="1082192"/>
                </a:lnTo>
                <a:lnTo>
                  <a:pt x="29744" y="1154918"/>
                </a:lnTo>
                <a:lnTo>
                  <a:pt x="52175" y="1225466"/>
                </a:lnTo>
                <a:lnTo>
                  <a:pt x="80426" y="1293596"/>
                </a:lnTo>
                <a:lnTo>
                  <a:pt x="114233" y="1359067"/>
                </a:lnTo>
                <a:lnTo>
                  <a:pt x="153333" y="1421641"/>
                </a:lnTo>
                <a:lnTo>
                  <a:pt x="197461" y="1481078"/>
                </a:lnTo>
                <a:lnTo>
                  <a:pt x="246355" y="1537137"/>
                </a:lnTo>
                <a:lnTo>
                  <a:pt x="299751" y="1589579"/>
                </a:lnTo>
                <a:lnTo>
                  <a:pt x="357386" y="1638165"/>
                </a:lnTo>
                <a:lnTo>
                  <a:pt x="418996" y="1682654"/>
                </a:lnTo>
                <a:lnTo>
                  <a:pt x="484317" y="1722807"/>
                </a:lnTo>
                <a:lnTo>
                  <a:pt x="553087" y="1758384"/>
                </a:lnTo>
                <a:lnTo>
                  <a:pt x="625042" y="1789146"/>
                </a:lnTo>
                <a:lnTo>
                  <a:pt x="699918" y="1814852"/>
                </a:lnTo>
                <a:lnTo>
                  <a:pt x="777452" y="1835263"/>
                </a:lnTo>
                <a:lnTo>
                  <a:pt x="857380" y="1850139"/>
                </a:lnTo>
                <a:lnTo>
                  <a:pt x="939439" y="1859240"/>
                </a:lnTo>
                <a:lnTo>
                  <a:pt x="1023366" y="1862328"/>
                </a:lnTo>
                <a:lnTo>
                  <a:pt x="1107292" y="1859240"/>
                </a:lnTo>
                <a:lnTo>
                  <a:pt x="1189351" y="1850139"/>
                </a:lnTo>
                <a:lnTo>
                  <a:pt x="1269279" y="1835263"/>
                </a:lnTo>
                <a:lnTo>
                  <a:pt x="1346813" y="1814852"/>
                </a:lnTo>
                <a:lnTo>
                  <a:pt x="1421689" y="1789146"/>
                </a:lnTo>
                <a:lnTo>
                  <a:pt x="1493644" y="1758384"/>
                </a:lnTo>
                <a:lnTo>
                  <a:pt x="1562414" y="1722807"/>
                </a:lnTo>
                <a:lnTo>
                  <a:pt x="1627735" y="1682654"/>
                </a:lnTo>
                <a:lnTo>
                  <a:pt x="1689345" y="1638165"/>
                </a:lnTo>
                <a:lnTo>
                  <a:pt x="1746980" y="1589579"/>
                </a:lnTo>
                <a:lnTo>
                  <a:pt x="1800376" y="1537137"/>
                </a:lnTo>
                <a:lnTo>
                  <a:pt x="1849270" y="1481078"/>
                </a:lnTo>
                <a:lnTo>
                  <a:pt x="1893398" y="1421641"/>
                </a:lnTo>
                <a:lnTo>
                  <a:pt x="1932498" y="1359067"/>
                </a:lnTo>
                <a:lnTo>
                  <a:pt x="1966305" y="1293596"/>
                </a:lnTo>
                <a:lnTo>
                  <a:pt x="1994556" y="1225466"/>
                </a:lnTo>
                <a:lnTo>
                  <a:pt x="2016987" y="1154918"/>
                </a:lnTo>
                <a:lnTo>
                  <a:pt x="2033336" y="1082192"/>
                </a:lnTo>
                <a:lnTo>
                  <a:pt x="2043339" y="1007527"/>
                </a:lnTo>
                <a:lnTo>
                  <a:pt x="2046732" y="931163"/>
                </a:lnTo>
                <a:lnTo>
                  <a:pt x="2043339" y="854800"/>
                </a:lnTo>
                <a:lnTo>
                  <a:pt x="2033336" y="780135"/>
                </a:lnTo>
                <a:lnTo>
                  <a:pt x="2016987" y="707409"/>
                </a:lnTo>
                <a:lnTo>
                  <a:pt x="1994556" y="636861"/>
                </a:lnTo>
                <a:lnTo>
                  <a:pt x="1966305" y="568731"/>
                </a:lnTo>
                <a:lnTo>
                  <a:pt x="1932498" y="503260"/>
                </a:lnTo>
                <a:lnTo>
                  <a:pt x="1893398" y="440686"/>
                </a:lnTo>
                <a:lnTo>
                  <a:pt x="1849270" y="381249"/>
                </a:lnTo>
                <a:lnTo>
                  <a:pt x="1800376" y="325190"/>
                </a:lnTo>
                <a:lnTo>
                  <a:pt x="1746980" y="272748"/>
                </a:lnTo>
                <a:lnTo>
                  <a:pt x="1689345" y="224162"/>
                </a:lnTo>
                <a:lnTo>
                  <a:pt x="1627735" y="179673"/>
                </a:lnTo>
                <a:lnTo>
                  <a:pt x="1562414" y="139520"/>
                </a:lnTo>
                <a:lnTo>
                  <a:pt x="1493644" y="103943"/>
                </a:lnTo>
                <a:lnTo>
                  <a:pt x="1421689" y="73181"/>
                </a:lnTo>
                <a:lnTo>
                  <a:pt x="1346813" y="47475"/>
                </a:lnTo>
                <a:lnTo>
                  <a:pt x="1269279" y="27064"/>
                </a:lnTo>
                <a:lnTo>
                  <a:pt x="1189351" y="12188"/>
                </a:lnTo>
                <a:lnTo>
                  <a:pt x="1107292" y="3087"/>
                </a:lnTo>
                <a:lnTo>
                  <a:pt x="1023366" y="0"/>
                </a:lnTo>
                <a:close/>
              </a:path>
            </a:pathLst>
          </a:custGeom>
          <a:solidFill>
            <a:srgbClr val="B3A3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674745" y="2473873"/>
            <a:ext cx="1889125" cy="919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8900"/>
              </a:lnSpc>
            </a:pP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D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onor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subject</a:t>
            </a:r>
            <a:r>
              <a:rPr sz="1400" spc="-4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pub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lic acc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oun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ta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bi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1400" b="1" spc="-50" dirty="0">
                <a:solidFill>
                  <a:srgbClr val="FFFFFF"/>
                </a:solidFill>
                <a:latin typeface="+mj-lt"/>
                <a:cs typeface="Arial"/>
              </a:rPr>
              <a:t>y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,</a:t>
            </a:r>
            <a:r>
              <a:rPr sz="1400" spc="-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but pr</a:t>
            </a:r>
            <a:r>
              <a:rPr sz="1400" spc="-5" dirty="0">
                <a:solidFill>
                  <a:srgbClr val="FFFFFF"/>
                </a:solidFill>
                <a:latin typeface="+mj-lt"/>
                <a:cs typeface="Arial"/>
              </a:rPr>
              <a:t>o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gr</a:t>
            </a:r>
            <a:r>
              <a:rPr sz="1400" spc="-5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1400" spc="-4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ple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ented</a:t>
            </a:r>
            <a:endParaRPr sz="1400" dirty="0">
              <a:latin typeface="+mj-lt"/>
              <a:cs typeface="Arial"/>
            </a:endParaRPr>
          </a:p>
          <a:p>
            <a:pPr marL="381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ird</a:t>
            </a:r>
            <a:r>
              <a:rPr sz="1400" b="1" spc="-2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arty</a:t>
            </a:r>
            <a:endParaRPr sz="1400" dirty="0">
              <a:latin typeface="+mj-lt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4727" y="4158996"/>
            <a:ext cx="2048510" cy="1861185"/>
          </a:xfrm>
          <a:custGeom>
            <a:avLst/>
            <a:gdLst/>
            <a:ahLst/>
            <a:cxnLst/>
            <a:rect l="l" t="t" r="r" b="b"/>
            <a:pathLst>
              <a:path w="2048510" h="1861185">
                <a:moveTo>
                  <a:pt x="1024128" y="0"/>
                </a:moveTo>
                <a:lnTo>
                  <a:pt x="940127" y="3084"/>
                </a:lnTo>
                <a:lnTo>
                  <a:pt x="857997" y="12177"/>
                </a:lnTo>
                <a:lnTo>
                  <a:pt x="778002" y="27040"/>
                </a:lnTo>
                <a:lnTo>
                  <a:pt x="700406" y="47432"/>
                </a:lnTo>
                <a:lnTo>
                  <a:pt x="625471" y="73116"/>
                </a:lnTo>
                <a:lnTo>
                  <a:pt x="553461" y="103850"/>
                </a:lnTo>
                <a:lnTo>
                  <a:pt x="484639" y="139396"/>
                </a:lnTo>
                <a:lnTo>
                  <a:pt x="419270" y="179515"/>
                </a:lnTo>
                <a:lnTo>
                  <a:pt x="357616" y="223965"/>
                </a:lnTo>
                <a:lnTo>
                  <a:pt x="299942" y="272510"/>
                </a:lnTo>
                <a:lnTo>
                  <a:pt x="246509" y="324908"/>
                </a:lnTo>
                <a:lnTo>
                  <a:pt x="197583" y="380920"/>
                </a:lnTo>
                <a:lnTo>
                  <a:pt x="153426" y="440308"/>
                </a:lnTo>
                <a:lnTo>
                  <a:pt x="114302" y="502830"/>
                </a:lnTo>
                <a:lnTo>
                  <a:pt x="80474" y="568249"/>
                </a:lnTo>
                <a:lnTo>
                  <a:pt x="52206" y="636324"/>
                </a:lnTo>
                <a:lnTo>
                  <a:pt x="29761" y="706817"/>
                </a:lnTo>
                <a:lnTo>
                  <a:pt x="13402" y="779487"/>
                </a:lnTo>
                <a:lnTo>
                  <a:pt x="3394" y="854095"/>
                </a:lnTo>
                <a:lnTo>
                  <a:pt x="0" y="930401"/>
                </a:lnTo>
                <a:lnTo>
                  <a:pt x="3394" y="1006708"/>
                </a:lnTo>
                <a:lnTo>
                  <a:pt x="13402" y="1081316"/>
                </a:lnTo>
                <a:lnTo>
                  <a:pt x="29761" y="1153986"/>
                </a:lnTo>
                <a:lnTo>
                  <a:pt x="52206" y="1224479"/>
                </a:lnTo>
                <a:lnTo>
                  <a:pt x="80474" y="1292554"/>
                </a:lnTo>
                <a:lnTo>
                  <a:pt x="114302" y="1357973"/>
                </a:lnTo>
                <a:lnTo>
                  <a:pt x="153426" y="1420495"/>
                </a:lnTo>
                <a:lnTo>
                  <a:pt x="197583" y="1479883"/>
                </a:lnTo>
                <a:lnTo>
                  <a:pt x="246509" y="1535895"/>
                </a:lnTo>
                <a:lnTo>
                  <a:pt x="299942" y="1588293"/>
                </a:lnTo>
                <a:lnTo>
                  <a:pt x="357616" y="1636838"/>
                </a:lnTo>
                <a:lnTo>
                  <a:pt x="419270" y="1681288"/>
                </a:lnTo>
                <a:lnTo>
                  <a:pt x="484639" y="1721407"/>
                </a:lnTo>
                <a:lnTo>
                  <a:pt x="553461" y="1756953"/>
                </a:lnTo>
                <a:lnTo>
                  <a:pt x="625471" y="1787687"/>
                </a:lnTo>
                <a:lnTo>
                  <a:pt x="700406" y="1813371"/>
                </a:lnTo>
                <a:lnTo>
                  <a:pt x="778002" y="1833763"/>
                </a:lnTo>
                <a:lnTo>
                  <a:pt x="857997" y="1848626"/>
                </a:lnTo>
                <a:lnTo>
                  <a:pt x="940127" y="1857719"/>
                </a:lnTo>
                <a:lnTo>
                  <a:pt x="1024128" y="1860803"/>
                </a:lnTo>
                <a:lnTo>
                  <a:pt x="1108128" y="1857719"/>
                </a:lnTo>
                <a:lnTo>
                  <a:pt x="1190258" y="1848626"/>
                </a:lnTo>
                <a:lnTo>
                  <a:pt x="1270253" y="1833763"/>
                </a:lnTo>
                <a:lnTo>
                  <a:pt x="1347849" y="1813371"/>
                </a:lnTo>
                <a:lnTo>
                  <a:pt x="1422784" y="1787687"/>
                </a:lnTo>
                <a:lnTo>
                  <a:pt x="1494794" y="1756953"/>
                </a:lnTo>
                <a:lnTo>
                  <a:pt x="1563616" y="1721407"/>
                </a:lnTo>
                <a:lnTo>
                  <a:pt x="1628985" y="1681288"/>
                </a:lnTo>
                <a:lnTo>
                  <a:pt x="1690639" y="1636838"/>
                </a:lnTo>
                <a:lnTo>
                  <a:pt x="1748313" y="1588293"/>
                </a:lnTo>
                <a:lnTo>
                  <a:pt x="1801746" y="1535895"/>
                </a:lnTo>
                <a:lnTo>
                  <a:pt x="1850672" y="1479883"/>
                </a:lnTo>
                <a:lnTo>
                  <a:pt x="1894829" y="1420495"/>
                </a:lnTo>
                <a:lnTo>
                  <a:pt x="1933953" y="1357973"/>
                </a:lnTo>
                <a:lnTo>
                  <a:pt x="1967781" y="1292554"/>
                </a:lnTo>
                <a:lnTo>
                  <a:pt x="1996049" y="1224479"/>
                </a:lnTo>
                <a:lnTo>
                  <a:pt x="2018494" y="1153986"/>
                </a:lnTo>
                <a:lnTo>
                  <a:pt x="2034853" y="1081316"/>
                </a:lnTo>
                <a:lnTo>
                  <a:pt x="2044861" y="1006708"/>
                </a:lnTo>
                <a:lnTo>
                  <a:pt x="2048256" y="930401"/>
                </a:lnTo>
                <a:lnTo>
                  <a:pt x="2044861" y="854095"/>
                </a:lnTo>
                <a:lnTo>
                  <a:pt x="2034853" y="779487"/>
                </a:lnTo>
                <a:lnTo>
                  <a:pt x="2018494" y="706817"/>
                </a:lnTo>
                <a:lnTo>
                  <a:pt x="1996049" y="636324"/>
                </a:lnTo>
                <a:lnTo>
                  <a:pt x="1967781" y="568249"/>
                </a:lnTo>
                <a:lnTo>
                  <a:pt x="1933953" y="502830"/>
                </a:lnTo>
                <a:lnTo>
                  <a:pt x="1894829" y="440308"/>
                </a:lnTo>
                <a:lnTo>
                  <a:pt x="1850672" y="380920"/>
                </a:lnTo>
                <a:lnTo>
                  <a:pt x="1801746" y="324908"/>
                </a:lnTo>
                <a:lnTo>
                  <a:pt x="1748313" y="272510"/>
                </a:lnTo>
                <a:lnTo>
                  <a:pt x="1690639" y="223965"/>
                </a:lnTo>
                <a:lnTo>
                  <a:pt x="1628985" y="179515"/>
                </a:lnTo>
                <a:lnTo>
                  <a:pt x="1563616" y="139396"/>
                </a:lnTo>
                <a:lnTo>
                  <a:pt x="1494794" y="103850"/>
                </a:lnTo>
                <a:lnTo>
                  <a:pt x="1422784" y="73116"/>
                </a:lnTo>
                <a:lnTo>
                  <a:pt x="1347849" y="47432"/>
                </a:lnTo>
                <a:lnTo>
                  <a:pt x="1270253" y="27040"/>
                </a:lnTo>
                <a:lnTo>
                  <a:pt x="1190258" y="12177"/>
                </a:lnTo>
                <a:lnTo>
                  <a:pt x="1108128" y="3084"/>
                </a:lnTo>
                <a:lnTo>
                  <a:pt x="1024128" y="0"/>
                </a:lnTo>
                <a:close/>
              </a:path>
            </a:pathLst>
          </a:custGeom>
          <a:solidFill>
            <a:srgbClr val="B3A3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108073" y="4572675"/>
            <a:ext cx="191008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46355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+mj-lt"/>
                <a:cs typeface="Arial"/>
              </a:rPr>
              <a:t>Progra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1400" spc="-3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may</a:t>
            </a:r>
            <a:r>
              <a:rPr sz="1400" b="1" spc="-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ac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ie</a:t>
            </a:r>
            <a:r>
              <a:rPr sz="1400" b="1" spc="-15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e l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o</a:t>
            </a:r>
            <a:r>
              <a:rPr sz="1400" b="1" spc="20" dirty="0">
                <a:solidFill>
                  <a:srgbClr val="FFFFFF"/>
                </a:solidFill>
                <a:latin typeface="+mj-lt"/>
                <a:cs typeface="Arial"/>
              </a:rPr>
              <a:t>w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er</a:t>
            </a:r>
            <a:r>
              <a:rPr sz="1400" b="1" spc="-4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an</a:t>
            </a:r>
            <a:r>
              <a:rPr sz="1400" b="1" spc="-2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ex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ected im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act</a:t>
            </a:r>
            <a:r>
              <a:rPr sz="1400" b="1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as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cannot</a:t>
            </a:r>
            <a:r>
              <a:rPr sz="1400" spc="-4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adapt to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local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cir</a:t>
            </a:r>
            <a:r>
              <a:rPr sz="1400" spc="5" dirty="0">
                <a:solidFill>
                  <a:srgbClr val="FFFFFF"/>
                </a:solidFill>
                <a:latin typeface="+mj-lt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st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es and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real-ti</a:t>
            </a: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1400" spc="-4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data</a:t>
            </a:r>
            <a:endParaRPr sz="1400" dirty="0">
              <a:latin typeface="+mj-lt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5839" y="3699509"/>
            <a:ext cx="361315" cy="378460"/>
          </a:xfrm>
          <a:custGeom>
            <a:avLst/>
            <a:gdLst/>
            <a:ahLst/>
            <a:cxnLst/>
            <a:rect l="l" t="t" r="r" b="b"/>
            <a:pathLst>
              <a:path w="361314" h="378460">
                <a:moveTo>
                  <a:pt x="177800" y="0"/>
                </a:moveTo>
                <a:lnTo>
                  <a:pt x="0" y="102742"/>
                </a:lnTo>
                <a:lnTo>
                  <a:pt x="94234" y="266064"/>
                </a:lnTo>
                <a:lnTo>
                  <a:pt x="5334" y="317500"/>
                </a:lnTo>
                <a:lnTo>
                  <a:pt x="277495" y="378078"/>
                </a:lnTo>
                <a:lnTo>
                  <a:pt x="344906" y="163448"/>
                </a:lnTo>
                <a:lnTo>
                  <a:pt x="272161" y="163448"/>
                </a:lnTo>
                <a:lnTo>
                  <a:pt x="177800" y="0"/>
                </a:lnTo>
                <a:close/>
              </a:path>
              <a:path w="361314" h="378460">
                <a:moveTo>
                  <a:pt x="361061" y="112013"/>
                </a:moveTo>
                <a:lnTo>
                  <a:pt x="272161" y="163448"/>
                </a:lnTo>
                <a:lnTo>
                  <a:pt x="344906" y="163448"/>
                </a:lnTo>
                <a:lnTo>
                  <a:pt x="361061" y="1120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84447" y="3779392"/>
            <a:ext cx="358140" cy="356870"/>
          </a:xfrm>
          <a:custGeom>
            <a:avLst/>
            <a:gdLst/>
            <a:ahLst/>
            <a:cxnLst/>
            <a:rect l="l" t="t" r="r" b="b"/>
            <a:pathLst>
              <a:path w="358139" h="356870">
                <a:moveTo>
                  <a:pt x="319404" y="0"/>
                </a:moveTo>
                <a:lnTo>
                  <a:pt x="40893" y="14731"/>
                </a:lnTo>
                <a:lnTo>
                  <a:pt x="120141" y="80136"/>
                </a:lnTo>
                <a:lnTo>
                  <a:pt x="0" y="225551"/>
                </a:lnTo>
                <a:lnTo>
                  <a:pt x="158368" y="356361"/>
                </a:lnTo>
                <a:lnTo>
                  <a:pt x="278511" y="210946"/>
                </a:lnTo>
                <a:lnTo>
                  <a:pt x="348598" y="210946"/>
                </a:lnTo>
                <a:lnTo>
                  <a:pt x="319404" y="0"/>
                </a:lnTo>
                <a:close/>
              </a:path>
              <a:path w="358139" h="356870">
                <a:moveTo>
                  <a:pt x="348598" y="210946"/>
                </a:moveTo>
                <a:lnTo>
                  <a:pt x="278511" y="210946"/>
                </a:lnTo>
                <a:lnTo>
                  <a:pt x="357631" y="276224"/>
                </a:lnTo>
                <a:lnTo>
                  <a:pt x="348598" y="21094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399788" y="4949952"/>
            <a:ext cx="376555" cy="411480"/>
          </a:xfrm>
          <a:custGeom>
            <a:avLst/>
            <a:gdLst/>
            <a:ahLst/>
            <a:cxnLst/>
            <a:rect l="l" t="t" r="r" b="b"/>
            <a:pathLst>
              <a:path w="376554" h="411479">
                <a:moveTo>
                  <a:pt x="188213" y="0"/>
                </a:moveTo>
                <a:lnTo>
                  <a:pt x="0" y="205740"/>
                </a:lnTo>
                <a:lnTo>
                  <a:pt x="188213" y="411480"/>
                </a:lnTo>
                <a:lnTo>
                  <a:pt x="188213" y="308610"/>
                </a:lnTo>
                <a:lnTo>
                  <a:pt x="376427" y="308610"/>
                </a:lnTo>
                <a:lnTo>
                  <a:pt x="376427" y="102870"/>
                </a:lnTo>
                <a:lnTo>
                  <a:pt x="188213" y="102870"/>
                </a:lnTo>
                <a:lnTo>
                  <a:pt x="18821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803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138" y="1051856"/>
            <a:ext cx="7650480" cy="47705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>
              <a:buClr>
                <a:schemeClr val="tx2"/>
              </a:buClr>
              <a:buSzPct val="120000"/>
              <a:defRPr sz="1500" b="1"/>
            </a:lvl1pPr>
          </a:lstStyle>
          <a:p>
            <a:r>
              <a:rPr dirty="0"/>
              <a:t>Impact bonds incentivise the achievement of impact through linking funding to results and provide the corresponding implementation flexibility required to achieve impact: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403" y="453667"/>
            <a:ext cx="7213193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4445"/>
            <a:r>
              <a:rPr dirty="0"/>
              <a:t>…WHICH IMPACT BONDS REMOVE TO IMPROVE IMPACT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22283" y="543766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5" name="object 5"/>
          <p:cNvSpPr/>
          <p:nvPr/>
        </p:nvSpPr>
        <p:spPr>
          <a:xfrm>
            <a:off x="5035296" y="4200144"/>
            <a:ext cx="2047239" cy="1862455"/>
          </a:xfrm>
          <a:custGeom>
            <a:avLst/>
            <a:gdLst/>
            <a:ahLst/>
            <a:cxnLst/>
            <a:rect l="l" t="t" r="r" b="b"/>
            <a:pathLst>
              <a:path w="2047240" h="1862454">
                <a:moveTo>
                  <a:pt x="1023365" y="0"/>
                </a:moveTo>
                <a:lnTo>
                  <a:pt x="939439" y="3087"/>
                </a:lnTo>
                <a:lnTo>
                  <a:pt x="857380" y="12188"/>
                </a:lnTo>
                <a:lnTo>
                  <a:pt x="777452" y="27064"/>
                </a:lnTo>
                <a:lnTo>
                  <a:pt x="699918" y="47475"/>
                </a:lnTo>
                <a:lnTo>
                  <a:pt x="625042" y="73181"/>
                </a:lnTo>
                <a:lnTo>
                  <a:pt x="553087" y="103943"/>
                </a:lnTo>
                <a:lnTo>
                  <a:pt x="484317" y="139520"/>
                </a:lnTo>
                <a:lnTo>
                  <a:pt x="418996" y="179673"/>
                </a:lnTo>
                <a:lnTo>
                  <a:pt x="357386" y="224162"/>
                </a:lnTo>
                <a:lnTo>
                  <a:pt x="299751" y="272748"/>
                </a:lnTo>
                <a:lnTo>
                  <a:pt x="246355" y="325190"/>
                </a:lnTo>
                <a:lnTo>
                  <a:pt x="197461" y="381249"/>
                </a:lnTo>
                <a:lnTo>
                  <a:pt x="153333" y="440686"/>
                </a:lnTo>
                <a:lnTo>
                  <a:pt x="114233" y="503260"/>
                </a:lnTo>
                <a:lnTo>
                  <a:pt x="80426" y="568731"/>
                </a:lnTo>
                <a:lnTo>
                  <a:pt x="52175" y="636861"/>
                </a:lnTo>
                <a:lnTo>
                  <a:pt x="29744" y="707409"/>
                </a:lnTo>
                <a:lnTo>
                  <a:pt x="13395" y="780135"/>
                </a:lnTo>
                <a:lnTo>
                  <a:pt x="3392" y="854800"/>
                </a:lnTo>
                <a:lnTo>
                  <a:pt x="0" y="931163"/>
                </a:lnTo>
                <a:lnTo>
                  <a:pt x="3392" y="1007533"/>
                </a:lnTo>
                <a:lnTo>
                  <a:pt x="13395" y="1082202"/>
                </a:lnTo>
                <a:lnTo>
                  <a:pt x="29744" y="1154931"/>
                </a:lnTo>
                <a:lnTo>
                  <a:pt x="52175" y="1225481"/>
                </a:lnTo>
                <a:lnTo>
                  <a:pt x="80426" y="1293612"/>
                </a:lnTo>
                <a:lnTo>
                  <a:pt x="114233" y="1359084"/>
                </a:lnTo>
                <a:lnTo>
                  <a:pt x="153333" y="1421658"/>
                </a:lnTo>
                <a:lnTo>
                  <a:pt x="197461" y="1481094"/>
                </a:lnTo>
                <a:lnTo>
                  <a:pt x="246355" y="1537152"/>
                </a:lnTo>
                <a:lnTo>
                  <a:pt x="299751" y="1589593"/>
                </a:lnTo>
                <a:lnTo>
                  <a:pt x="357386" y="1638177"/>
                </a:lnTo>
                <a:lnTo>
                  <a:pt x="418996" y="1682665"/>
                </a:lnTo>
                <a:lnTo>
                  <a:pt x="484317" y="1722816"/>
                </a:lnTo>
                <a:lnTo>
                  <a:pt x="553087" y="1758391"/>
                </a:lnTo>
                <a:lnTo>
                  <a:pt x="625042" y="1789151"/>
                </a:lnTo>
                <a:lnTo>
                  <a:pt x="699918" y="1814856"/>
                </a:lnTo>
                <a:lnTo>
                  <a:pt x="777452" y="1835265"/>
                </a:lnTo>
                <a:lnTo>
                  <a:pt x="857380" y="1850140"/>
                </a:lnTo>
                <a:lnTo>
                  <a:pt x="939439" y="1859241"/>
                </a:lnTo>
                <a:lnTo>
                  <a:pt x="1023365" y="1862327"/>
                </a:lnTo>
                <a:lnTo>
                  <a:pt x="1107292" y="1859241"/>
                </a:lnTo>
                <a:lnTo>
                  <a:pt x="1189351" y="1850140"/>
                </a:lnTo>
                <a:lnTo>
                  <a:pt x="1269279" y="1835265"/>
                </a:lnTo>
                <a:lnTo>
                  <a:pt x="1346813" y="1814856"/>
                </a:lnTo>
                <a:lnTo>
                  <a:pt x="1421689" y="1789151"/>
                </a:lnTo>
                <a:lnTo>
                  <a:pt x="1493644" y="1758391"/>
                </a:lnTo>
                <a:lnTo>
                  <a:pt x="1562414" y="1722816"/>
                </a:lnTo>
                <a:lnTo>
                  <a:pt x="1627735" y="1682665"/>
                </a:lnTo>
                <a:lnTo>
                  <a:pt x="1689345" y="1638177"/>
                </a:lnTo>
                <a:lnTo>
                  <a:pt x="1746980" y="1589593"/>
                </a:lnTo>
                <a:lnTo>
                  <a:pt x="1800376" y="1537152"/>
                </a:lnTo>
                <a:lnTo>
                  <a:pt x="1849270" y="1481094"/>
                </a:lnTo>
                <a:lnTo>
                  <a:pt x="1893398" y="1421658"/>
                </a:lnTo>
                <a:lnTo>
                  <a:pt x="1932498" y="1359084"/>
                </a:lnTo>
                <a:lnTo>
                  <a:pt x="1966305" y="1293612"/>
                </a:lnTo>
                <a:lnTo>
                  <a:pt x="1994556" y="1225481"/>
                </a:lnTo>
                <a:lnTo>
                  <a:pt x="2016987" y="1154931"/>
                </a:lnTo>
                <a:lnTo>
                  <a:pt x="2033336" y="1082202"/>
                </a:lnTo>
                <a:lnTo>
                  <a:pt x="2043339" y="1007533"/>
                </a:lnTo>
                <a:lnTo>
                  <a:pt x="2046731" y="931163"/>
                </a:lnTo>
                <a:lnTo>
                  <a:pt x="2043339" y="854800"/>
                </a:lnTo>
                <a:lnTo>
                  <a:pt x="2033336" y="780135"/>
                </a:lnTo>
                <a:lnTo>
                  <a:pt x="2016987" y="707409"/>
                </a:lnTo>
                <a:lnTo>
                  <a:pt x="1994556" y="636861"/>
                </a:lnTo>
                <a:lnTo>
                  <a:pt x="1966305" y="568731"/>
                </a:lnTo>
                <a:lnTo>
                  <a:pt x="1932498" y="503260"/>
                </a:lnTo>
                <a:lnTo>
                  <a:pt x="1893398" y="440686"/>
                </a:lnTo>
                <a:lnTo>
                  <a:pt x="1849270" y="381249"/>
                </a:lnTo>
                <a:lnTo>
                  <a:pt x="1800376" y="325190"/>
                </a:lnTo>
                <a:lnTo>
                  <a:pt x="1746980" y="272748"/>
                </a:lnTo>
                <a:lnTo>
                  <a:pt x="1689345" y="224162"/>
                </a:lnTo>
                <a:lnTo>
                  <a:pt x="1627735" y="179673"/>
                </a:lnTo>
                <a:lnTo>
                  <a:pt x="1562414" y="139520"/>
                </a:lnTo>
                <a:lnTo>
                  <a:pt x="1493644" y="103943"/>
                </a:lnTo>
                <a:lnTo>
                  <a:pt x="1421689" y="73181"/>
                </a:lnTo>
                <a:lnTo>
                  <a:pt x="1346813" y="47475"/>
                </a:lnTo>
                <a:lnTo>
                  <a:pt x="1269279" y="27064"/>
                </a:lnTo>
                <a:lnTo>
                  <a:pt x="1189351" y="12188"/>
                </a:lnTo>
                <a:lnTo>
                  <a:pt x="1107292" y="3087"/>
                </a:lnTo>
                <a:lnTo>
                  <a:pt x="1023365" y="0"/>
                </a:lnTo>
                <a:close/>
              </a:path>
            </a:pathLst>
          </a:custGeom>
          <a:solidFill>
            <a:srgbClr val="5469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07685" y="4614458"/>
            <a:ext cx="190627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lang="en-GB" sz="1400" b="1" spc="-10" dirty="0" smtClean="0">
                <a:solidFill>
                  <a:srgbClr val="FFFFFF"/>
                </a:solidFill>
                <a:latin typeface="+mj-lt"/>
                <a:cs typeface="Arial"/>
              </a:rPr>
              <a:t>U</a:t>
            </a:r>
            <a:r>
              <a:rPr sz="1400" b="1" spc="-10" dirty="0" smtClean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 smtClean="0">
                <a:solidFill>
                  <a:srgbClr val="FFFFFF"/>
                </a:solidFill>
                <a:latin typeface="+mj-lt"/>
                <a:cs typeface="Arial"/>
              </a:rPr>
              <a:t>-fr</a:t>
            </a:r>
            <a:r>
              <a:rPr sz="1400" b="1" spc="-10" dirty="0" smtClean="0">
                <a:solidFill>
                  <a:srgbClr val="FFFFFF"/>
                </a:solidFill>
                <a:latin typeface="+mj-lt"/>
                <a:cs typeface="Arial"/>
              </a:rPr>
              <a:t>on</a:t>
            </a:r>
            <a:r>
              <a:rPr sz="1400" b="1" dirty="0" smtClean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1400" b="1" spc="-30" dirty="0" smtClean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 smtClean="0">
                <a:solidFill>
                  <a:srgbClr val="FFFFFF"/>
                </a:solidFill>
                <a:latin typeface="+mj-lt"/>
                <a:cs typeface="Arial"/>
              </a:rPr>
              <a:t>ca</a:t>
            </a:r>
            <a:r>
              <a:rPr sz="1400" b="1" spc="-10" dirty="0" smtClean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 smtClean="0">
                <a:solidFill>
                  <a:srgbClr val="FFFFFF"/>
                </a:solidFill>
                <a:latin typeface="+mj-lt"/>
                <a:cs typeface="Arial"/>
              </a:rPr>
              <a:t>ital</a:t>
            </a:r>
            <a:r>
              <a:rPr lang="en-GB" sz="1400" b="1" dirty="0" smtClean="0">
                <a:solidFill>
                  <a:srgbClr val="FFFFFF"/>
                </a:solidFill>
                <a:latin typeface="+mj-lt"/>
                <a:cs typeface="Arial"/>
              </a:rPr>
              <a:t> from investors to service providers </a:t>
            </a:r>
            <a:r>
              <a:rPr lang="en-GB" sz="1400" dirty="0" smtClean="0">
                <a:solidFill>
                  <a:srgbClr val="FFFFFF"/>
                </a:solidFill>
                <a:latin typeface="+mj-lt"/>
                <a:cs typeface="Arial"/>
              </a:rPr>
              <a:t>and provision of real-time performance management</a:t>
            </a:r>
            <a:endParaRPr sz="1400" dirty="0">
              <a:latin typeface="+mj-lt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5115" y="1929383"/>
            <a:ext cx="2047239" cy="1861185"/>
          </a:xfrm>
          <a:custGeom>
            <a:avLst/>
            <a:gdLst/>
            <a:ahLst/>
            <a:cxnLst/>
            <a:rect l="l" t="t" r="r" b="b"/>
            <a:pathLst>
              <a:path w="2047239" h="1861185">
                <a:moveTo>
                  <a:pt x="1023366" y="0"/>
                </a:moveTo>
                <a:lnTo>
                  <a:pt x="939439" y="3084"/>
                </a:lnTo>
                <a:lnTo>
                  <a:pt x="857380" y="12177"/>
                </a:lnTo>
                <a:lnTo>
                  <a:pt x="777452" y="27040"/>
                </a:lnTo>
                <a:lnTo>
                  <a:pt x="699918" y="47432"/>
                </a:lnTo>
                <a:lnTo>
                  <a:pt x="625042" y="73116"/>
                </a:lnTo>
                <a:lnTo>
                  <a:pt x="553087" y="103850"/>
                </a:lnTo>
                <a:lnTo>
                  <a:pt x="484317" y="139396"/>
                </a:lnTo>
                <a:lnTo>
                  <a:pt x="418996" y="179515"/>
                </a:lnTo>
                <a:lnTo>
                  <a:pt x="357386" y="223965"/>
                </a:lnTo>
                <a:lnTo>
                  <a:pt x="299751" y="272510"/>
                </a:lnTo>
                <a:lnTo>
                  <a:pt x="246355" y="324908"/>
                </a:lnTo>
                <a:lnTo>
                  <a:pt x="197461" y="380920"/>
                </a:lnTo>
                <a:lnTo>
                  <a:pt x="153333" y="440308"/>
                </a:lnTo>
                <a:lnTo>
                  <a:pt x="114233" y="502830"/>
                </a:lnTo>
                <a:lnTo>
                  <a:pt x="80426" y="568249"/>
                </a:lnTo>
                <a:lnTo>
                  <a:pt x="52175" y="636324"/>
                </a:lnTo>
                <a:lnTo>
                  <a:pt x="29744" y="706817"/>
                </a:lnTo>
                <a:lnTo>
                  <a:pt x="13395" y="779487"/>
                </a:lnTo>
                <a:lnTo>
                  <a:pt x="3392" y="854095"/>
                </a:lnTo>
                <a:lnTo>
                  <a:pt x="0" y="930401"/>
                </a:lnTo>
                <a:lnTo>
                  <a:pt x="3392" y="1006708"/>
                </a:lnTo>
                <a:lnTo>
                  <a:pt x="13395" y="1081316"/>
                </a:lnTo>
                <a:lnTo>
                  <a:pt x="29744" y="1153986"/>
                </a:lnTo>
                <a:lnTo>
                  <a:pt x="52175" y="1224479"/>
                </a:lnTo>
                <a:lnTo>
                  <a:pt x="80426" y="1292554"/>
                </a:lnTo>
                <a:lnTo>
                  <a:pt x="114233" y="1357973"/>
                </a:lnTo>
                <a:lnTo>
                  <a:pt x="153333" y="1420495"/>
                </a:lnTo>
                <a:lnTo>
                  <a:pt x="197461" y="1479883"/>
                </a:lnTo>
                <a:lnTo>
                  <a:pt x="246355" y="1535895"/>
                </a:lnTo>
                <a:lnTo>
                  <a:pt x="299751" y="1588293"/>
                </a:lnTo>
                <a:lnTo>
                  <a:pt x="357386" y="1636838"/>
                </a:lnTo>
                <a:lnTo>
                  <a:pt x="418996" y="1681288"/>
                </a:lnTo>
                <a:lnTo>
                  <a:pt x="484317" y="1721407"/>
                </a:lnTo>
                <a:lnTo>
                  <a:pt x="553087" y="1756953"/>
                </a:lnTo>
                <a:lnTo>
                  <a:pt x="625042" y="1787687"/>
                </a:lnTo>
                <a:lnTo>
                  <a:pt x="699918" y="1813371"/>
                </a:lnTo>
                <a:lnTo>
                  <a:pt x="777452" y="1833763"/>
                </a:lnTo>
                <a:lnTo>
                  <a:pt x="857380" y="1848626"/>
                </a:lnTo>
                <a:lnTo>
                  <a:pt x="939439" y="1857719"/>
                </a:lnTo>
                <a:lnTo>
                  <a:pt x="1023366" y="1860803"/>
                </a:lnTo>
                <a:lnTo>
                  <a:pt x="1107292" y="1857719"/>
                </a:lnTo>
                <a:lnTo>
                  <a:pt x="1189351" y="1848626"/>
                </a:lnTo>
                <a:lnTo>
                  <a:pt x="1269279" y="1833763"/>
                </a:lnTo>
                <a:lnTo>
                  <a:pt x="1346813" y="1813371"/>
                </a:lnTo>
                <a:lnTo>
                  <a:pt x="1421689" y="1787687"/>
                </a:lnTo>
                <a:lnTo>
                  <a:pt x="1493644" y="1756953"/>
                </a:lnTo>
                <a:lnTo>
                  <a:pt x="1562414" y="1721407"/>
                </a:lnTo>
                <a:lnTo>
                  <a:pt x="1627735" y="1681288"/>
                </a:lnTo>
                <a:lnTo>
                  <a:pt x="1689345" y="1636838"/>
                </a:lnTo>
                <a:lnTo>
                  <a:pt x="1746980" y="1588293"/>
                </a:lnTo>
                <a:lnTo>
                  <a:pt x="1800376" y="1535895"/>
                </a:lnTo>
                <a:lnTo>
                  <a:pt x="1849270" y="1479883"/>
                </a:lnTo>
                <a:lnTo>
                  <a:pt x="1893398" y="1420495"/>
                </a:lnTo>
                <a:lnTo>
                  <a:pt x="1932498" y="1357973"/>
                </a:lnTo>
                <a:lnTo>
                  <a:pt x="1966305" y="1292554"/>
                </a:lnTo>
                <a:lnTo>
                  <a:pt x="1994556" y="1224479"/>
                </a:lnTo>
                <a:lnTo>
                  <a:pt x="2016987" y="1153986"/>
                </a:lnTo>
                <a:lnTo>
                  <a:pt x="2033336" y="1081316"/>
                </a:lnTo>
                <a:lnTo>
                  <a:pt x="2043339" y="1006708"/>
                </a:lnTo>
                <a:lnTo>
                  <a:pt x="2046732" y="930401"/>
                </a:lnTo>
                <a:lnTo>
                  <a:pt x="2043339" y="854095"/>
                </a:lnTo>
                <a:lnTo>
                  <a:pt x="2033336" y="779487"/>
                </a:lnTo>
                <a:lnTo>
                  <a:pt x="2016987" y="706817"/>
                </a:lnTo>
                <a:lnTo>
                  <a:pt x="1994556" y="636324"/>
                </a:lnTo>
                <a:lnTo>
                  <a:pt x="1966305" y="568249"/>
                </a:lnTo>
                <a:lnTo>
                  <a:pt x="1932498" y="502830"/>
                </a:lnTo>
                <a:lnTo>
                  <a:pt x="1893398" y="440308"/>
                </a:lnTo>
                <a:lnTo>
                  <a:pt x="1849270" y="380920"/>
                </a:lnTo>
                <a:lnTo>
                  <a:pt x="1800376" y="324908"/>
                </a:lnTo>
                <a:lnTo>
                  <a:pt x="1746980" y="272510"/>
                </a:lnTo>
                <a:lnTo>
                  <a:pt x="1689345" y="223965"/>
                </a:lnTo>
                <a:lnTo>
                  <a:pt x="1627735" y="179515"/>
                </a:lnTo>
                <a:lnTo>
                  <a:pt x="1562414" y="139396"/>
                </a:lnTo>
                <a:lnTo>
                  <a:pt x="1493644" y="103850"/>
                </a:lnTo>
                <a:lnTo>
                  <a:pt x="1421689" y="73116"/>
                </a:lnTo>
                <a:lnTo>
                  <a:pt x="1346813" y="47432"/>
                </a:lnTo>
                <a:lnTo>
                  <a:pt x="1269279" y="27040"/>
                </a:lnTo>
                <a:lnTo>
                  <a:pt x="1189351" y="12177"/>
                </a:lnTo>
                <a:lnTo>
                  <a:pt x="1107292" y="3084"/>
                </a:lnTo>
                <a:lnTo>
                  <a:pt x="1023366" y="0"/>
                </a:lnTo>
                <a:close/>
              </a:path>
            </a:pathLst>
          </a:custGeom>
          <a:solidFill>
            <a:srgbClr val="5469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685413" y="2448600"/>
            <a:ext cx="186943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D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onor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1400" b="1" spc="-50" dirty="0">
                <a:solidFill>
                  <a:srgbClr val="FFFFFF"/>
                </a:solidFill>
                <a:latin typeface="+mj-lt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s</a:t>
            </a:r>
            <a:r>
              <a:rPr sz="1400" b="1" spc="2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im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act ac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ie</a:t>
            </a:r>
            <a:r>
              <a:rPr sz="1400" b="1" spc="-15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d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,</a:t>
            </a:r>
            <a:r>
              <a:rPr sz="1400" spc="-3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rather</a:t>
            </a:r>
            <a:r>
              <a:rPr sz="1400" spc="-4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than controlling</a:t>
            </a:r>
            <a:r>
              <a:rPr sz="1400" spc="-5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inputs</a:t>
            </a:r>
            <a:r>
              <a:rPr sz="1400" spc="-2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and proces</a:t>
            </a: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s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es</a:t>
            </a:r>
            <a:endParaRPr sz="1400" dirty="0">
              <a:latin typeface="+mj-lt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0823" y="4160520"/>
            <a:ext cx="2047239" cy="1861185"/>
          </a:xfrm>
          <a:custGeom>
            <a:avLst/>
            <a:gdLst/>
            <a:ahLst/>
            <a:cxnLst/>
            <a:rect l="l" t="t" r="r" b="b"/>
            <a:pathLst>
              <a:path w="2047239" h="1861185">
                <a:moveTo>
                  <a:pt x="1023365" y="0"/>
                </a:moveTo>
                <a:lnTo>
                  <a:pt x="939439" y="3084"/>
                </a:lnTo>
                <a:lnTo>
                  <a:pt x="857380" y="12177"/>
                </a:lnTo>
                <a:lnTo>
                  <a:pt x="777452" y="27040"/>
                </a:lnTo>
                <a:lnTo>
                  <a:pt x="699918" y="47432"/>
                </a:lnTo>
                <a:lnTo>
                  <a:pt x="625042" y="73116"/>
                </a:lnTo>
                <a:lnTo>
                  <a:pt x="553087" y="103850"/>
                </a:lnTo>
                <a:lnTo>
                  <a:pt x="484317" y="139396"/>
                </a:lnTo>
                <a:lnTo>
                  <a:pt x="418996" y="179515"/>
                </a:lnTo>
                <a:lnTo>
                  <a:pt x="357386" y="223965"/>
                </a:lnTo>
                <a:lnTo>
                  <a:pt x="299751" y="272510"/>
                </a:lnTo>
                <a:lnTo>
                  <a:pt x="246355" y="324908"/>
                </a:lnTo>
                <a:lnTo>
                  <a:pt x="197461" y="380920"/>
                </a:lnTo>
                <a:lnTo>
                  <a:pt x="153333" y="440308"/>
                </a:lnTo>
                <a:lnTo>
                  <a:pt x="114233" y="502830"/>
                </a:lnTo>
                <a:lnTo>
                  <a:pt x="80426" y="568249"/>
                </a:lnTo>
                <a:lnTo>
                  <a:pt x="52175" y="636324"/>
                </a:lnTo>
                <a:lnTo>
                  <a:pt x="29744" y="706817"/>
                </a:lnTo>
                <a:lnTo>
                  <a:pt x="13395" y="779487"/>
                </a:lnTo>
                <a:lnTo>
                  <a:pt x="3392" y="854095"/>
                </a:lnTo>
                <a:lnTo>
                  <a:pt x="0" y="930401"/>
                </a:lnTo>
                <a:lnTo>
                  <a:pt x="3392" y="1006708"/>
                </a:lnTo>
                <a:lnTo>
                  <a:pt x="13395" y="1081316"/>
                </a:lnTo>
                <a:lnTo>
                  <a:pt x="29744" y="1153986"/>
                </a:lnTo>
                <a:lnTo>
                  <a:pt x="52175" y="1224479"/>
                </a:lnTo>
                <a:lnTo>
                  <a:pt x="80426" y="1292554"/>
                </a:lnTo>
                <a:lnTo>
                  <a:pt x="114233" y="1357973"/>
                </a:lnTo>
                <a:lnTo>
                  <a:pt x="153333" y="1420495"/>
                </a:lnTo>
                <a:lnTo>
                  <a:pt x="197461" y="1479883"/>
                </a:lnTo>
                <a:lnTo>
                  <a:pt x="246355" y="1535895"/>
                </a:lnTo>
                <a:lnTo>
                  <a:pt x="299751" y="1588293"/>
                </a:lnTo>
                <a:lnTo>
                  <a:pt x="357386" y="1636838"/>
                </a:lnTo>
                <a:lnTo>
                  <a:pt x="418996" y="1681288"/>
                </a:lnTo>
                <a:lnTo>
                  <a:pt x="484317" y="1721407"/>
                </a:lnTo>
                <a:lnTo>
                  <a:pt x="553087" y="1756953"/>
                </a:lnTo>
                <a:lnTo>
                  <a:pt x="625042" y="1787687"/>
                </a:lnTo>
                <a:lnTo>
                  <a:pt x="699918" y="1813371"/>
                </a:lnTo>
                <a:lnTo>
                  <a:pt x="777452" y="1833763"/>
                </a:lnTo>
                <a:lnTo>
                  <a:pt x="857380" y="1848626"/>
                </a:lnTo>
                <a:lnTo>
                  <a:pt x="939439" y="1857719"/>
                </a:lnTo>
                <a:lnTo>
                  <a:pt x="1023365" y="1860803"/>
                </a:lnTo>
                <a:lnTo>
                  <a:pt x="1107292" y="1857719"/>
                </a:lnTo>
                <a:lnTo>
                  <a:pt x="1189351" y="1848626"/>
                </a:lnTo>
                <a:lnTo>
                  <a:pt x="1269279" y="1833763"/>
                </a:lnTo>
                <a:lnTo>
                  <a:pt x="1346813" y="1813371"/>
                </a:lnTo>
                <a:lnTo>
                  <a:pt x="1421689" y="1787687"/>
                </a:lnTo>
                <a:lnTo>
                  <a:pt x="1493644" y="1756953"/>
                </a:lnTo>
                <a:lnTo>
                  <a:pt x="1562414" y="1721407"/>
                </a:lnTo>
                <a:lnTo>
                  <a:pt x="1627735" y="1681288"/>
                </a:lnTo>
                <a:lnTo>
                  <a:pt x="1689345" y="1636838"/>
                </a:lnTo>
                <a:lnTo>
                  <a:pt x="1746980" y="1588293"/>
                </a:lnTo>
                <a:lnTo>
                  <a:pt x="1800376" y="1535895"/>
                </a:lnTo>
                <a:lnTo>
                  <a:pt x="1849270" y="1479883"/>
                </a:lnTo>
                <a:lnTo>
                  <a:pt x="1893398" y="1420495"/>
                </a:lnTo>
                <a:lnTo>
                  <a:pt x="1932498" y="1357973"/>
                </a:lnTo>
                <a:lnTo>
                  <a:pt x="1966305" y="1292554"/>
                </a:lnTo>
                <a:lnTo>
                  <a:pt x="1994556" y="1224479"/>
                </a:lnTo>
                <a:lnTo>
                  <a:pt x="2016987" y="1153986"/>
                </a:lnTo>
                <a:lnTo>
                  <a:pt x="2033336" y="1081316"/>
                </a:lnTo>
                <a:lnTo>
                  <a:pt x="2043339" y="1006708"/>
                </a:lnTo>
                <a:lnTo>
                  <a:pt x="2046731" y="930401"/>
                </a:lnTo>
                <a:lnTo>
                  <a:pt x="2043339" y="854095"/>
                </a:lnTo>
                <a:lnTo>
                  <a:pt x="2033336" y="779487"/>
                </a:lnTo>
                <a:lnTo>
                  <a:pt x="2016987" y="706817"/>
                </a:lnTo>
                <a:lnTo>
                  <a:pt x="1994556" y="636324"/>
                </a:lnTo>
                <a:lnTo>
                  <a:pt x="1966305" y="568249"/>
                </a:lnTo>
                <a:lnTo>
                  <a:pt x="1932498" y="502830"/>
                </a:lnTo>
                <a:lnTo>
                  <a:pt x="1893398" y="440308"/>
                </a:lnTo>
                <a:lnTo>
                  <a:pt x="1849270" y="380920"/>
                </a:lnTo>
                <a:lnTo>
                  <a:pt x="1800376" y="324908"/>
                </a:lnTo>
                <a:lnTo>
                  <a:pt x="1746980" y="272510"/>
                </a:lnTo>
                <a:lnTo>
                  <a:pt x="1689345" y="223965"/>
                </a:lnTo>
                <a:lnTo>
                  <a:pt x="1627735" y="179515"/>
                </a:lnTo>
                <a:lnTo>
                  <a:pt x="1562414" y="139396"/>
                </a:lnTo>
                <a:lnTo>
                  <a:pt x="1493644" y="103850"/>
                </a:lnTo>
                <a:lnTo>
                  <a:pt x="1421689" y="73116"/>
                </a:lnTo>
                <a:lnTo>
                  <a:pt x="1346813" y="47432"/>
                </a:lnTo>
                <a:lnTo>
                  <a:pt x="1269279" y="27040"/>
                </a:lnTo>
                <a:lnTo>
                  <a:pt x="1189351" y="12177"/>
                </a:lnTo>
                <a:lnTo>
                  <a:pt x="1107292" y="3084"/>
                </a:lnTo>
                <a:lnTo>
                  <a:pt x="1023365" y="0"/>
                </a:lnTo>
                <a:close/>
              </a:path>
            </a:pathLst>
          </a:custGeom>
          <a:solidFill>
            <a:srgbClr val="5469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039873" y="4679743"/>
            <a:ext cx="204978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84455" algn="ctr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Im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act</a:t>
            </a:r>
            <a:r>
              <a:rPr sz="1400" b="1" spc="-3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ac</a:t>
            </a:r>
            <a:r>
              <a:rPr sz="1400" b="1" spc="-15" dirty="0">
                <a:solidFill>
                  <a:srgbClr val="FFFFFF"/>
                </a:solidFill>
                <a:latin typeface="+mj-lt"/>
                <a:cs typeface="Arial"/>
              </a:rPr>
              <a:t>h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ie</a:t>
            </a:r>
            <a:r>
              <a:rPr sz="1400" b="1" spc="-20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ed im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r</a:t>
            </a:r>
            <a:r>
              <a:rPr sz="1400" b="1" spc="-10" dirty="0">
                <a:solidFill>
                  <a:srgbClr val="FFFFFF"/>
                </a:solidFill>
                <a:latin typeface="+mj-lt"/>
                <a:cs typeface="Arial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es</a:t>
            </a:r>
            <a:r>
              <a:rPr sz="1400" b="1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as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 smtClean="0">
                <a:solidFill>
                  <a:srgbClr val="FFFFFF"/>
                </a:solidFill>
                <a:latin typeface="+mj-lt"/>
                <a:cs typeface="Arial"/>
              </a:rPr>
              <a:t>progra</a:t>
            </a:r>
            <a:r>
              <a:rPr sz="1400" spc="-10" dirty="0" smtClean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lang="en-GB" sz="140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lang="en-GB" sz="1400" dirty="0" smtClean="0">
                <a:solidFill>
                  <a:srgbClr val="FFFFFF"/>
                </a:solidFill>
                <a:latin typeface="+mj-lt"/>
                <a:cs typeface="Arial"/>
              </a:rPr>
              <a:t>is</a:t>
            </a:r>
            <a:r>
              <a:rPr sz="1400" spc="-5" dirty="0" smtClean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adapti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e,</a:t>
            </a:r>
            <a:r>
              <a:rPr sz="1400" spc="-2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clien</a:t>
            </a:r>
            <a:r>
              <a:rPr sz="1400" spc="5" dirty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-c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d and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idence-bas</a:t>
            </a:r>
            <a:r>
              <a:rPr sz="1400" spc="-15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+mj-lt"/>
                <a:cs typeface="Arial"/>
              </a:rPr>
              <a:t>d</a:t>
            </a:r>
            <a:endParaRPr sz="1400" dirty="0">
              <a:latin typeface="+mj-lt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5839" y="3699509"/>
            <a:ext cx="361315" cy="378460"/>
          </a:xfrm>
          <a:custGeom>
            <a:avLst/>
            <a:gdLst/>
            <a:ahLst/>
            <a:cxnLst/>
            <a:rect l="l" t="t" r="r" b="b"/>
            <a:pathLst>
              <a:path w="361314" h="378460">
                <a:moveTo>
                  <a:pt x="177800" y="0"/>
                </a:moveTo>
                <a:lnTo>
                  <a:pt x="0" y="102742"/>
                </a:lnTo>
                <a:lnTo>
                  <a:pt x="94234" y="266064"/>
                </a:lnTo>
                <a:lnTo>
                  <a:pt x="5334" y="317500"/>
                </a:lnTo>
                <a:lnTo>
                  <a:pt x="277495" y="378078"/>
                </a:lnTo>
                <a:lnTo>
                  <a:pt x="344906" y="163448"/>
                </a:lnTo>
                <a:lnTo>
                  <a:pt x="272161" y="163448"/>
                </a:lnTo>
                <a:lnTo>
                  <a:pt x="177800" y="0"/>
                </a:lnTo>
                <a:close/>
              </a:path>
              <a:path w="361314" h="378460">
                <a:moveTo>
                  <a:pt x="361061" y="112013"/>
                </a:moveTo>
                <a:lnTo>
                  <a:pt x="272161" y="163448"/>
                </a:lnTo>
                <a:lnTo>
                  <a:pt x="344906" y="163448"/>
                </a:lnTo>
                <a:lnTo>
                  <a:pt x="361061" y="1120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584447" y="3779392"/>
            <a:ext cx="358140" cy="356870"/>
          </a:xfrm>
          <a:custGeom>
            <a:avLst/>
            <a:gdLst/>
            <a:ahLst/>
            <a:cxnLst/>
            <a:rect l="l" t="t" r="r" b="b"/>
            <a:pathLst>
              <a:path w="358139" h="356870">
                <a:moveTo>
                  <a:pt x="319404" y="0"/>
                </a:moveTo>
                <a:lnTo>
                  <a:pt x="40893" y="14731"/>
                </a:lnTo>
                <a:lnTo>
                  <a:pt x="120141" y="80136"/>
                </a:lnTo>
                <a:lnTo>
                  <a:pt x="0" y="225551"/>
                </a:lnTo>
                <a:lnTo>
                  <a:pt x="158368" y="356361"/>
                </a:lnTo>
                <a:lnTo>
                  <a:pt x="278511" y="210946"/>
                </a:lnTo>
                <a:lnTo>
                  <a:pt x="348598" y="210946"/>
                </a:lnTo>
                <a:lnTo>
                  <a:pt x="319404" y="0"/>
                </a:lnTo>
                <a:close/>
              </a:path>
              <a:path w="358139" h="356870">
                <a:moveTo>
                  <a:pt x="348598" y="210946"/>
                </a:moveTo>
                <a:lnTo>
                  <a:pt x="278511" y="210946"/>
                </a:lnTo>
                <a:lnTo>
                  <a:pt x="357631" y="276224"/>
                </a:lnTo>
                <a:lnTo>
                  <a:pt x="348598" y="21094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399788" y="4949952"/>
            <a:ext cx="376555" cy="411480"/>
          </a:xfrm>
          <a:custGeom>
            <a:avLst/>
            <a:gdLst/>
            <a:ahLst/>
            <a:cxnLst/>
            <a:rect l="l" t="t" r="r" b="b"/>
            <a:pathLst>
              <a:path w="376554" h="411479">
                <a:moveTo>
                  <a:pt x="188213" y="0"/>
                </a:moveTo>
                <a:lnTo>
                  <a:pt x="0" y="205740"/>
                </a:lnTo>
                <a:lnTo>
                  <a:pt x="188213" y="411480"/>
                </a:lnTo>
                <a:lnTo>
                  <a:pt x="188213" y="308610"/>
                </a:lnTo>
                <a:lnTo>
                  <a:pt x="376427" y="308610"/>
                </a:lnTo>
                <a:lnTo>
                  <a:pt x="376427" y="102870"/>
                </a:lnTo>
                <a:lnTo>
                  <a:pt x="188213" y="102870"/>
                </a:lnTo>
                <a:lnTo>
                  <a:pt x="18821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1668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5" y="418406"/>
            <a:ext cx="7297737" cy="67966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ea typeface="+mj-ea"/>
                <a:cs typeface="+mj-cs"/>
              </a:rPr>
              <a:t>Impact bond focused on improving education outcomes</a:t>
            </a:r>
            <a:endParaRPr lang="en-GB" dirty="0">
              <a:ea typeface="+mj-ea"/>
              <a:cs typeface="+mj-cs"/>
            </a:endParaRPr>
          </a:p>
        </p:txBody>
      </p:sp>
      <p:cxnSp>
        <p:nvCxnSpPr>
          <p:cNvPr id="47" name="Elbow Connector 22"/>
          <p:cNvCxnSpPr/>
          <p:nvPr/>
        </p:nvCxnSpPr>
        <p:spPr bwMode="auto">
          <a:xfrm>
            <a:off x="3730627" y="1893188"/>
            <a:ext cx="0" cy="74771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22"/>
          <p:cNvCxnSpPr/>
          <p:nvPr/>
        </p:nvCxnSpPr>
        <p:spPr bwMode="auto">
          <a:xfrm>
            <a:off x="4933952" y="1894775"/>
            <a:ext cx="0" cy="74771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3"/>
            <a:endCxn id="16" idx="2"/>
          </p:cNvCxnSpPr>
          <p:nvPr/>
        </p:nvCxnSpPr>
        <p:spPr bwMode="auto">
          <a:xfrm flipV="1">
            <a:off x="6130132" y="3236213"/>
            <a:ext cx="1557339" cy="2473324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3308352" y="1275650"/>
            <a:ext cx="2159000" cy="595313"/>
          </a:xfrm>
          <a:prstGeom prst="rect">
            <a:avLst/>
          </a:prstGeom>
          <a:solidFill>
            <a:schemeClr val="accent5"/>
          </a:solidFill>
          <a:ln w="28575">
            <a:noFill/>
          </a:ln>
        </p:spPr>
        <p:txBody>
          <a:bodyPr tIns="91440" bIns="9144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F07F13"/>
              </a:buClr>
              <a:buSzPct val="120000"/>
              <a:defRPr/>
            </a:pPr>
            <a:r>
              <a:rPr lang="en-US" sz="1200" b="1" dirty="0">
                <a:solidFill>
                  <a:prstClr val="white"/>
                </a:solidFill>
                <a:latin typeface="Gill Sans MT"/>
                <a:ea typeface="+mn-ea"/>
                <a:cs typeface="+mn-cs"/>
              </a:rPr>
              <a:t>INVESTORS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48052" y="2188463"/>
            <a:ext cx="574675" cy="2032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Money in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51127" y="5323775"/>
            <a:ext cx="3479005" cy="7715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1">
                <a:shade val="50000"/>
              </a:schemeClr>
            </a:solidFill>
          </a:ln>
        </p:spPr>
        <p:txBody>
          <a:bodyPr tIns="91440" bIns="9144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20000"/>
              <a:defRPr/>
            </a:pPr>
            <a:r>
              <a:rPr lang="en-US" sz="1200" b="1" dirty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TARGET </a:t>
            </a:r>
            <a:r>
              <a:rPr lang="en-US" sz="1200" b="1" dirty="0" smtClean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BENEFICIARIES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20000"/>
              <a:defRPr/>
            </a:pPr>
            <a:r>
              <a:rPr lang="en-US" sz="1200" dirty="0" smtClean="0">
                <a:solidFill>
                  <a:prstClr val="black"/>
                </a:solidFill>
                <a:latin typeface="Gill Sans MT"/>
              </a:rPr>
              <a:t>with improved outcomes e.g. improved school attendance and attainment relative to baseline or comparison group</a:t>
            </a:r>
            <a:endParaRPr lang="en-US" sz="12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607177" y="2640900"/>
            <a:ext cx="2160588" cy="595313"/>
          </a:xfrm>
          <a:prstGeom prst="rect">
            <a:avLst/>
          </a:prstGeom>
          <a:solidFill>
            <a:schemeClr val="accent5"/>
          </a:solidFill>
          <a:ln w="28575">
            <a:noFill/>
          </a:ln>
        </p:spPr>
        <p:txBody>
          <a:bodyPr tIns="91440" bIns="9144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F07F13"/>
              </a:buClr>
              <a:buSzPct val="120000"/>
              <a:defRPr/>
            </a:pPr>
            <a:r>
              <a:rPr lang="en-GB" sz="1200" b="1" dirty="0">
                <a:solidFill>
                  <a:prstClr val="white"/>
                </a:solidFill>
                <a:latin typeface="Gill Sans MT"/>
                <a:ea typeface="+mn-ea"/>
                <a:cs typeface="+mn-cs"/>
              </a:rPr>
              <a:t>OUTCOMES FUNDER(S)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651127" y="4060125"/>
            <a:ext cx="3479006" cy="725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 smtClean="0">
                <a:solidFill>
                  <a:prstClr val="white"/>
                </a:solidFill>
                <a:latin typeface="Gill Sans MT"/>
                <a:ea typeface="+mn-ea"/>
                <a:cs typeface="+mn-cs"/>
              </a:rPr>
              <a:t>SERVICE PROVIDERS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smtClean="0">
                <a:solidFill>
                  <a:prstClr val="white"/>
                </a:solidFill>
                <a:latin typeface="Gill Sans MT"/>
              </a:rPr>
              <a:t>e.g. capacity development of teachers and managerial staff, provision of teaching and learning materials, community involvement</a:t>
            </a:r>
            <a:endParaRPr lang="en-GB" sz="12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352927" y="2110675"/>
            <a:ext cx="1504950" cy="4064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Return on investment depends on success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308352" y="2642488"/>
            <a:ext cx="2159000" cy="59531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txBody>
          <a:bodyPr tIns="91440" bIns="9144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F07F13"/>
              </a:buClr>
              <a:buSzPct val="120000"/>
              <a:defRPr/>
            </a:pPr>
            <a:r>
              <a:rPr lang="en-US" sz="1200" b="1" dirty="0">
                <a:solidFill>
                  <a:prstClr val="white"/>
                </a:solidFill>
                <a:latin typeface="Gill Sans MT"/>
                <a:ea typeface="+mn-ea"/>
                <a:cs typeface="+mn-cs"/>
              </a:rPr>
              <a:t>DEVELOPMENT IMPACT PARTNERSHIP</a:t>
            </a:r>
          </a:p>
        </p:txBody>
      </p:sp>
      <p:cxnSp>
        <p:nvCxnSpPr>
          <p:cNvPr id="20" name="Elbow Connector 56"/>
          <p:cNvCxnSpPr>
            <a:stCxn id="16" idx="1"/>
            <a:endCxn id="19" idx="3"/>
          </p:cNvCxnSpPr>
          <p:nvPr/>
        </p:nvCxnSpPr>
        <p:spPr bwMode="auto">
          <a:xfrm flipH="1">
            <a:off x="5467352" y="2939351"/>
            <a:ext cx="11398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5716590" y="2631375"/>
            <a:ext cx="827087" cy="6111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Payment based on impact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951665" y="3949000"/>
            <a:ext cx="1801812" cy="4064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Independent verification of agreed metrics</a:t>
            </a:r>
          </a:p>
        </p:txBody>
      </p:sp>
      <p:cxnSp>
        <p:nvCxnSpPr>
          <p:cNvPr id="79" name="Elbow Connector 22"/>
          <p:cNvCxnSpPr>
            <a:stCxn id="17" idx="2"/>
            <a:endCxn id="15" idx="0"/>
          </p:cNvCxnSpPr>
          <p:nvPr/>
        </p:nvCxnSpPr>
        <p:spPr bwMode="auto">
          <a:xfrm>
            <a:off x="4390630" y="4785612"/>
            <a:ext cx="0" cy="53816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 bwMode="auto">
          <a:xfrm>
            <a:off x="3760789" y="4879397"/>
            <a:ext cx="23693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smtClean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Collaborative service provision</a:t>
            </a:r>
            <a:endParaRPr lang="en-GB" sz="1200" dirty="0">
              <a:solidFill>
                <a:prstClr val="black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937691" y="1762658"/>
            <a:ext cx="1681162" cy="1531938"/>
          </a:xfrm>
          <a:prstGeom prst="wedgeRectCallout">
            <a:avLst>
              <a:gd name="adj1" fmla="val 91031"/>
              <a:gd name="adj2" fmla="val 26015"/>
            </a:avLst>
          </a:prstGeom>
          <a:solidFill>
            <a:srgbClr val="B3A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>
                <a:solidFill>
                  <a:prstClr val="white"/>
                </a:solidFill>
                <a:latin typeface="Gill Sans MT"/>
              </a:rPr>
              <a:t>PARTNER GOVERNMENTS </a:t>
            </a:r>
            <a:r>
              <a:rPr lang="en-GB" sz="1200" dirty="0">
                <a:solidFill>
                  <a:prstClr val="white"/>
                </a:solidFill>
                <a:latin typeface="Gill Sans MT"/>
              </a:rPr>
              <a:t>can perform a range of roles</a:t>
            </a:r>
            <a:r>
              <a:rPr lang="en-GB" sz="1200" b="1" dirty="0">
                <a:solidFill>
                  <a:prstClr val="white"/>
                </a:solidFill>
                <a:latin typeface="Gill Sans MT"/>
              </a:rPr>
              <a:t> </a:t>
            </a:r>
            <a:r>
              <a:rPr lang="en-GB" sz="1200" dirty="0">
                <a:solidFill>
                  <a:prstClr val="white"/>
                </a:solidFill>
                <a:latin typeface="Gill Sans MT"/>
              </a:rPr>
              <a:t>including as Outcomes Funder and/or Service Provider</a:t>
            </a:r>
          </a:p>
        </p:txBody>
      </p:sp>
      <p:cxnSp>
        <p:nvCxnSpPr>
          <p:cNvPr id="46" name="Elbow Connector 22"/>
          <p:cNvCxnSpPr/>
          <p:nvPr/>
        </p:nvCxnSpPr>
        <p:spPr bwMode="auto">
          <a:xfrm>
            <a:off x="4383090" y="3237800"/>
            <a:ext cx="0" cy="74771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3548065" y="3426713"/>
            <a:ext cx="2044700" cy="407987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Up-front capital and performance management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6496" y="6095299"/>
            <a:ext cx="7443382" cy="439738"/>
          </a:xfrm>
          <a:prstGeom prst="rect">
            <a:avLst/>
          </a:prstGeom>
        </p:spPr>
        <p:txBody>
          <a:bodyPr lIns="0" tIns="0" rIns="0" bIns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cap="all" dirty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Typically an intermediary will bring together parties to form </a:t>
            </a:r>
            <a:r>
              <a:rPr lang="en-GB" sz="1400" cap="all" dirty="0" smtClean="0">
                <a:solidFill>
                  <a:prstClr val="black"/>
                </a:solidFill>
                <a:latin typeface="Gill Sans MT"/>
                <a:ea typeface="+mn-ea"/>
                <a:cs typeface="+mn-cs"/>
              </a:rPr>
              <a:t>an impact bond</a:t>
            </a:r>
            <a:endParaRPr lang="en-GB" sz="1000" dirty="0">
              <a:solidFill>
                <a:prstClr val="black"/>
              </a:solidFill>
              <a:latin typeface="Cambria"/>
              <a:ea typeface="+mn-ea"/>
              <a:cs typeface="+mn-cs"/>
            </a:endParaRPr>
          </a:p>
        </p:txBody>
      </p:sp>
      <p:pic>
        <p:nvPicPr>
          <p:cNvPr id="361476" name="Picture 31" descr="SF_PPT_SMALL_ICON_1_BL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">
          <a:xfrm>
            <a:off x="899053" y="6014703"/>
            <a:ext cx="555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103851" y="2133643"/>
            <a:ext cx="297875" cy="2397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3420032" y="3491800"/>
            <a:ext cx="297875" cy="2397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3491997" y="4911941"/>
            <a:ext cx="297875" cy="2397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6588732" y="4003957"/>
            <a:ext cx="297875" cy="2397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6295256" y="2357316"/>
            <a:ext cx="297875" cy="2397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5577876" y="1819658"/>
            <a:ext cx="297875" cy="2397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8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_PPT_BLUE_v10 - Copy">
  <a:themeElements>
    <a:clrScheme name="SF_BLUE_2011">
      <a:dk1>
        <a:sysClr val="windowText" lastClr="000000"/>
      </a:dk1>
      <a:lt1>
        <a:sysClr val="window" lastClr="FFFFFF"/>
      </a:lt1>
      <a:dk2>
        <a:srgbClr val="556991"/>
      </a:dk2>
      <a:lt2>
        <a:srgbClr val="FFFFFF"/>
      </a:lt2>
      <a:accent1>
        <a:srgbClr val="556991"/>
      </a:accent1>
      <a:accent2>
        <a:srgbClr val="8896B2"/>
      </a:accent2>
      <a:accent3>
        <a:srgbClr val="BBC3D3"/>
      </a:accent3>
      <a:accent4>
        <a:srgbClr val="4C4C4C"/>
      </a:accent4>
      <a:accent5>
        <a:srgbClr val="999999"/>
      </a:accent5>
      <a:accent6>
        <a:srgbClr val="CCCCCC"/>
      </a:accent6>
      <a:hlink>
        <a:srgbClr val="000000"/>
      </a:hlink>
      <a:folHlink>
        <a:srgbClr val="000000"/>
      </a:folHlink>
    </a:clrScheme>
    <a:fontScheme name="SF_2011">
      <a:majorFont>
        <a:latin typeface="Gill Sans M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Pantone 165U">
      <a:srgbClr val="F07F13"/>
    </a:custClr>
    <a:custClr name="Pantone 313U">
      <a:srgbClr val="0087B1"/>
    </a:custClr>
    <a:custClr name="Pantone 259U">
      <a:srgbClr val="773C80"/>
    </a:custClr>
    <a:custClr name="Pantone 233U">
      <a:srgbClr val="CD007F"/>
    </a:custClr>
    <a:custClr name="Pantone 408U">
      <a:srgbClr val="9B8F8B"/>
    </a:custClr>
    <a:custClr name="Pantone 653U">
      <a:srgbClr val="556991"/>
    </a:custClr>
    <a:custClr name="Pantone 4515U">
      <a:srgbClr val="B3A47C"/>
    </a:custClr>
    <a:custClr name="Pantone 2622U">
      <a:srgbClr val="5B2856"/>
    </a:custClr>
  </a:custClrLst>
</a:theme>
</file>

<file path=ppt/theme/theme2.xml><?xml version="1.0" encoding="utf-8"?>
<a:theme xmlns:a="http://schemas.openxmlformats.org/drawingml/2006/main" name="Office Theme">
  <a:themeElements>
    <a:clrScheme name="SF_ORANGE_2011">
      <a:dk1>
        <a:sysClr val="windowText" lastClr="000000"/>
      </a:dk1>
      <a:lt1>
        <a:sysClr val="window" lastClr="FFFFFF"/>
      </a:lt1>
      <a:dk2>
        <a:srgbClr val="F07F13"/>
      </a:dk2>
      <a:lt2>
        <a:srgbClr val="FFFFFF"/>
      </a:lt2>
      <a:accent1>
        <a:srgbClr val="F07F13"/>
      </a:accent1>
      <a:accent2>
        <a:srgbClr val="FAAB71"/>
      </a:accent2>
      <a:accent3>
        <a:srgbClr val="FDD1B0"/>
      </a:accent3>
      <a:accent4>
        <a:srgbClr val="000000"/>
      </a:accent4>
      <a:accent5>
        <a:srgbClr val="4C4C4C"/>
      </a:accent5>
      <a:accent6>
        <a:srgbClr val="999999"/>
      </a:accent6>
      <a:hlink>
        <a:srgbClr val="000000"/>
      </a:hlink>
      <a:folHlink>
        <a:srgbClr val="000000"/>
      </a:folHlink>
    </a:clrScheme>
    <a:fontScheme name="SF_2011">
      <a:majorFont>
        <a:latin typeface="Gill Sans M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F_ORANGE_2011">
      <a:dk1>
        <a:sysClr val="windowText" lastClr="000000"/>
      </a:dk1>
      <a:lt1>
        <a:sysClr val="window" lastClr="FFFFFF"/>
      </a:lt1>
      <a:dk2>
        <a:srgbClr val="F07F13"/>
      </a:dk2>
      <a:lt2>
        <a:srgbClr val="FFFFFF"/>
      </a:lt2>
      <a:accent1>
        <a:srgbClr val="F07F13"/>
      </a:accent1>
      <a:accent2>
        <a:srgbClr val="FAAB71"/>
      </a:accent2>
      <a:accent3>
        <a:srgbClr val="FDD1B0"/>
      </a:accent3>
      <a:accent4>
        <a:srgbClr val="000000"/>
      </a:accent4>
      <a:accent5>
        <a:srgbClr val="4C4C4C"/>
      </a:accent5>
      <a:accent6>
        <a:srgbClr val="999999"/>
      </a:accent6>
      <a:hlink>
        <a:srgbClr val="000000"/>
      </a:hlink>
      <a:folHlink>
        <a:srgbClr val="000000"/>
      </a:folHlink>
    </a:clrScheme>
    <a:fontScheme name="SF_2011">
      <a:majorFont>
        <a:latin typeface="Gill Sans M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SF_PPT_BLUE_v11</Template>
  <TotalTime>581</TotalTime>
  <Words>605</Words>
  <Application>Microsoft Office PowerPoint</Application>
  <PresentationFormat>On-screen Show (4:3)</PresentationFormat>
  <Paragraphs>81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SF_PPT_BLUE_v10 - Copy</vt:lpstr>
      <vt:lpstr>An introduction to Development Impact Bonds</vt:lpstr>
      <vt:lpstr>About social finance</vt:lpstr>
      <vt:lpstr>GLOBAL  ACTION ON SOCIAL IMPACT BONDS HAS SURGED</vt:lpstr>
      <vt:lpstr>BARRIERS TO IMPACT EXIST IN  TRADITIONAL  AID…</vt:lpstr>
      <vt:lpstr>…WHICH IMPACT BONDS REMOVE TO IMPROVE IMPACT</vt:lpstr>
      <vt:lpstr>Impact bond focused on improving education outcomes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DIBS for education: Working Group slides</dc:title>
  <dc:creator>Nita Colaco</dc:creator>
  <cp:lastModifiedBy> </cp:lastModifiedBy>
  <cp:revision>99</cp:revision>
  <cp:lastPrinted>2015-02-06T16:26:16Z</cp:lastPrinted>
  <dcterms:created xsi:type="dcterms:W3CDTF">2015-01-27T10:23:42Z</dcterms:created>
  <dcterms:modified xsi:type="dcterms:W3CDTF">2015-02-06T18:02:05Z</dcterms:modified>
</cp:coreProperties>
</file>